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36"/>
  </p:notesMasterIdLst>
  <p:sldIdLst>
    <p:sldId id="256" r:id="rId2"/>
    <p:sldId id="271" r:id="rId3"/>
    <p:sldId id="257" r:id="rId4"/>
    <p:sldId id="258" r:id="rId5"/>
    <p:sldId id="270" r:id="rId6"/>
    <p:sldId id="272" r:id="rId7"/>
    <p:sldId id="273" r:id="rId8"/>
    <p:sldId id="274" r:id="rId9"/>
    <p:sldId id="276" r:id="rId10"/>
    <p:sldId id="275" r:id="rId11"/>
    <p:sldId id="277" r:id="rId12"/>
    <p:sldId id="278" r:id="rId13"/>
    <p:sldId id="279" r:id="rId14"/>
    <p:sldId id="280" r:id="rId15"/>
    <p:sldId id="282" r:id="rId16"/>
    <p:sldId id="281" r:id="rId17"/>
    <p:sldId id="283" r:id="rId18"/>
    <p:sldId id="284" r:id="rId19"/>
    <p:sldId id="287" r:id="rId20"/>
    <p:sldId id="286" r:id="rId21"/>
    <p:sldId id="288" r:id="rId22"/>
    <p:sldId id="289" r:id="rId23"/>
    <p:sldId id="285" r:id="rId24"/>
    <p:sldId id="290" r:id="rId25"/>
    <p:sldId id="260" r:id="rId26"/>
    <p:sldId id="291" r:id="rId27"/>
    <p:sldId id="292" r:id="rId28"/>
    <p:sldId id="293" r:id="rId29"/>
    <p:sldId id="294" r:id="rId30"/>
    <p:sldId id="295" r:id="rId31"/>
    <p:sldId id="297" r:id="rId32"/>
    <p:sldId id="263" r:id="rId33"/>
    <p:sldId id="259" r:id="rId34"/>
    <p:sldId id="298" r:id="rId35"/>
  </p:sldIdLst>
  <p:sldSz cx="18288000" cy="10287000"/>
  <p:notesSz cx="6858000" cy="9144000"/>
  <p:embeddedFontLst>
    <p:embeddedFont>
      <p:font typeface="Amasis MT Pro Black" panose="02040A04050005020304" pitchFamily="18" charset="0"/>
      <p:bold r:id="rId37"/>
      <p:boldItalic r:id="rId38"/>
    </p:embeddedFont>
    <p:embeddedFont>
      <p:font typeface="Calibri" panose="020F0502020204030204" pitchFamily="34" charset="0"/>
      <p:regular r:id="rId39"/>
      <p:bold r:id="rId40"/>
      <p:italic r:id="rId41"/>
      <p:boldItalic r:id="rId42"/>
    </p:embeddedFont>
    <p:embeddedFont>
      <p:font typeface="Paytone One" pitchFamily="2" charset="-93"/>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1698FE4-C6BD-473A-8B6B-1DBADA68E26D}">
          <p14:sldIdLst>
            <p14:sldId id="256"/>
            <p14:sldId id="271"/>
            <p14:sldId id="257"/>
            <p14:sldId id="258"/>
            <p14:sldId id="270"/>
            <p14:sldId id="272"/>
            <p14:sldId id="273"/>
            <p14:sldId id="274"/>
            <p14:sldId id="276"/>
            <p14:sldId id="275"/>
            <p14:sldId id="277"/>
            <p14:sldId id="278"/>
            <p14:sldId id="279"/>
            <p14:sldId id="280"/>
            <p14:sldId id="282"/>
            <p14:sldId id="281"/>
            <p14:sldId id="283"/>
            <p14:sldId id="284"/>
            <p14:sldId id="287"/>
            <p14:sldId id="286"/>
            <p14:sldId id="288"/>
            <p14:sldId id="289"/>
            <p14:sldId id="285"/>
            <p14:sldId id="290"/>
            <p14:sldId id="260"/>
            <p14:sldId id="291"/>
            <p14:sldId id="292"/>
            <p14:sldId id="293"/>
            <p14:sldId id="294"/>
            <p14:sldId id="295"/>
            <p14:sldId id="297"/>
            <p14:sldId id="263"/>
            <p14:sldId id="259"/>
            <p14:sldId id="2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2E1"/>
    <a:srgbClr val="FEC879"/>
    <a:srgbClr val="EE5C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font" Target="fonts/font3.fntdata"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font" Target="fonts/font6.fntdata" /><Relationship Id="rId47" Type="http://schemas.openxmlformats.org/officeDocument/2006/relationships/tableStyles" Target="tableStyle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font" Target="fonts/font2.fntdata" /><Relationship Id="rId46"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font" Target="fonts/font5.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font" Target="fonts/font1.fntdata" /><Relationship Id="rId40" Type="http://schemas.openxmlformats.org/officeDocument/2006/relationships/font" Target="fonts/font4.fntdata" /><Relationship Id="rId45"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notesMaster" Target="notesMasters/notesMaster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font" Target="fonts/font7.fntdata"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DC46C-9E0D-41FD-BF3D-64ECCD5F49D3}"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24F09-1B46-46BB-9957-FF04C835731A}" type="slidenum">
              <a:rPr lang="en-US" smtClean="0"/>
              <a:t>‹#›</a:t>
            </a:fld>
            <a:endParaRPr lang="en-US"/>
          </a:p>
        </p:txBody>
      </p:sp>
    </p:spTree>
    <p:extLst>
      <p:ext uri="{BB962C8B-B14F-4D97-AF65-F5344CB8AC3E}">
        <p14:creationId xmlns:p14="http://schemas.microsoft.com/office/powerpoint/2010/main" val="211331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124F09-1B46-46BB-9957-FF04C835731A}" type="slidenum">
              <a:rPr lang="en-US" smtClean="0"/>
              <a:t>23</a:t>
            </a:fld>
            <a:endParaRPr lang="en-US"/>
          </a:p>
        </p:txBody>
      </p:sp>
    </p:spTree>
    <p:extLst>
      <p:ext uri="{BB962C8B-B14F-4D97-AF65-F5344CB8AC3E}">
        <p14:creationId xmlns:p14="http://schemas.microsoft.com/office/powerpoint/2010/main" val="62909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124F09-1B46-46BB-9957-FF04C835731A}" type="slidenum">
              <a:rPr lang="en-US" smtClean="0"/>
              <a:t>24</a:t>
            </a:fld>
            <a:endParaRPr lang="en-US"/>
          </a:p>
        </p:txBody>
      </p:sp>
    </p:spTree>
    <p:extLst>
      <p:ext uri="{BB962C8B-B14F-4D97-AF65-F5344CB8AC3E}">
        <p14:creationId xmlns:p14="http://schemas.microsoft.com/office/powerpoint/2010/main" val="1230036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124F09-1B46-46BB-9957-FF04C835731A}" type="slidenum">
              <a:rPr lang="en-US" smtClean="0"/>
              <a:t>26</a:t>
            </a:fld>
            <a:endParaRPr lang="en-US"/>
          </a:p>
        </p:txBody>
      </p:sp>
    </p:spTree>
    <p:extLst>
      <p:ext uri="{BB962C8B-B14F-4D97-AF65-F5344CB8AC3E}">
        <p14:creationId xmlns:p14="http://schemas.microsoft.com/office/powerpoint/2010/main" val="2678654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124F09-1B46-46BB-9957-FF04C835731A}" type="slidenum">
              <a:rPr lang="en-US" smtClean="0"/>
              <a:t>27</a:t>
            </a:fld>
            <a:endParaRPr lang="en-US"/>
          </a:p>
        </p:txBody>
      </p:sp>
    </p:spTree>
    <p:extLst>
      <p:ext uri="{BB962C8B-B14F-4D97-AF65-F5344CB8AC3E}">
        <p14:creationId xmlns:p14="http://schemas.microsoft.com/office/powerpoint/2010/main" val="1029632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124F09-1B46-46BB-9957-FF04C835731A}" type="slidenum">
              <a:rPr lang="en-US" smtClean="0"/>
              <a:t>28</a:t>
            </a:fld>
            <a:endParaRPr lang="en-US"/>
          </a:p>
        </p:txBody>
      </p:sp>
    </p:spTree>
    <p:extLst>
      <p:ext uri="{BB962C8B-B14F-4D97-AF65-F5344CB8AC3E}">
        <p14:creationId xmlns:p14="http://schemas.microsoft.com/office/powerpoint/2010/main" val="2793810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124F09-1B46-46BB-9957-FF04C835731A}" type="slidenum">
              <a:rPr lang="en-US" smtClean="0"/>
              <a:t>29</a:t>
            </a:fld>
            <a:endParaRPr lang="en-US"/>
          </a:p>
        </p:txBody>
      </p:sp>
    </p:spTree>
    <p:extLst>
      <p:ext uri="{BB962C8B-B14F-4D97-AF65-F5344CB8AC3E}">
        <p14:creationId xmlns:p14="http://schemas.microsoft.com/office/powerpoint/2010/main" val="2363841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124F09-1B46-46BB-9957-FF04C835731A}" type="slidenum">
              <a:rPr lang="en-US" smtClean="0"/>
              <a:t>30</a:t>
            </a:fld>
            <a:endParaRPr lang="en-US"/>
          </a:p>
        </p:txBody>
      </p:sp>
    </p:spTree>
    <p:extLst>
      <p:ext uri="{BB962C8B-B14F-4D97-AF65-F5344CB8AC3E}">
        <p14:creationId xmlns:p14="http://schemas.microsoft.com/office/powerpoint/2010/main" val="2101384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 /><Relationship Id="rId3" Type="http://schemas.openxmlformats.org/officeDocument/2006/relationships/image" Target="../media/image2.svg" /><Relationship Id="rId7" Type="http://schemas.openxmlformats.org/officeDocument/2006/relationships/image" Target="../media/image6.svg" /><Relationship Id="rId12" Type="http://schemas.openxmlformats.org/officeDocument/2006/relationships/image" Target="../media/image11.sv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5.png" /><Relationship Id="rId11" Type="http://schemas.openxmlformats.org/officeDocument/2006/relationships/image" Target="../media/image10.png" /><Relationship Id="rId5" Type="http://schemas.openxmlformats.org/officeDocument/2006/relationships/image" Target="../media/image4.svg" /><Relationship Id="rId10" Type="http://schemas.openxmlformats.org/officeDocument/2006/relationships/image" Target="../media/image9.svg" /><Relationship Id="rId4" Type="http://schemas.openxmlformats.org/officeDocument/2006/relationships/image" Target="../media/image3.png" /><Relationship Id="rId9" Type="http://schemas.openxmlformats.org/officeDocument/2006/relationships/image" Target="../media/image8.png" /></Relationships>
</file>

<file path=ppt/slides/_rels/slide10.xml.rels><?xml version="1.0" encoding="UTF-8" standalone="yes"?>
<Relationships xmlns="http://schemas.openxmlformats.org/package/2006/relationships"><Relationship Id="rId8" Type="http://schemas.openxmlformats.org/officeDocument/2006/relationships/image" Target="../media/image39.png" /><Relationship Id="rId3" Type="http://schemas.openxmlformats.org/officeDocument/2006/relationships/image" Target="../media/image4.svg" /><Relationship Id="rId7" Type="http://schemas.openxmlformats.org/officeDocument/2006/relationships/image" Target="../media/image13.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12.png" /><Relationship Id="rId5" Type="http://schemas.openxmlformats.org/officeDocument/2006/relationships/image" Target="../media/image6.svg" /><Relationship Id="rId4" Type="http://schemas.openxmlformats.org/officeDocument/2006/relationships/image" Target="../media/image5.png" /></Relationships>
</file>

<file path=ppt/slides/_rels/slide11.xml.rels><?xml version="1.0" encoding="UTF-8" standalone="yes"?>
<Relationships xmlns="http://schemas.openxmlformats.org/package/2006/relationships"><Relationship Id="rId8" Type="http://schemas.openxmlformats.org/officeDocument/2006/relationships/image" Target="../media/image40.png" /><Relationship Id="rId3" Type="http://schemas.openxmlformats.org/officeDocument/2006/relationships/image" Target="../media/image4.svg" /><Relationship Id="rId7" Type="http://schemas.openxmlformats.org/officeDocument/2006/relationships/image" Target="../media/image13.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12.png" /><Relationship Id="rId11" Type="http://schemas.openxmlformats.org/officeDocument/2006/relationships/image" Target="../media/image43.svg" /><Relationship Id="rId5" Type="http://schemas.openxmlformats.org/officeDocument/2006/relationships/image" Target="../media/image6.svg" /><Relationship Id="rId10" Type="http://schemas.openxmlformats.org/officeDocument/2006/relationships/image" Target="../media/image42.png" /><Relationship Id="rId4" Type="http://schemas.openxmlformats.org/officeDocument/2006/relationships/image" Target="../media/image5.png" /><Relationship Id="rId9" Type="http://schemas.openxmlformats.org/officeDocument/2006/relationships/image" Target="../media/image41.svg" /></Relationships>
</file>

<file path=ppt/slides/_rels/slide12.xml.rels><?xml version="1.0" encoding="UTF-8" standalone="yes"?>
<Relationships xmlns="http://schemas.openxmlformats.org/package/2006/relationships"><Relationship Id="rId8" Type="http://schemas.openxmlformats.org/officeDocument/2006/relationships/image" Target="../media/image44.png" /><Relationship Id="rId3" Type="http://schemas.openxmlformats.org/officeDocument/2006/relationships/image" Target="../media/image4.svg" /><Relationship Id="rId7" Type="http://schemas.openxmlformats.org/officeDocument/2006/relationships/image" Target="../media/image13.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12.png" /><Relationship Id="rId11" Type="http://schemas.microsoft.com/office/2007/relationships/hdphoto" Target="../media/hdphoto2.wdp" /><Relationship Id="rId5" Type="http://schemas.openxmlformats.org/officeDocument/2006/relationships/image" Target="../media/image6.svg" /><Relationship Id="rId10" Type="http://schemas.openxmlformats.org/officeDocument/2006/relationships/image" Target="../media/image45.png" /><Relationship Id="rId4" Type="http://schemas.openxmlformats.org/officeDocument/2006/relationships/image" Target="../media/image5.png" /><Relationship Id="rId9" Type="http://schemas.microsoft.com/office/2007/relationships/hdphoto" Target="../media/hdphoto1.wdp" /></Relationships>
</file>

<file path=ppt/slides/_rels/slide13.xml.rels><?xml version="1.0" encoding="UTF-8" standalone="yes"?>
<Relationships xmlns="http://schemas.openxmlformats.org/package/2006/relationships"><Relationship Id="rId8" Type="http://schemas.openxmlformats.org/officeDocument/2006/relationships/image" Target="../media/image13.svg" /><Relationship Id="rId3" Type="http://schemas.openxmlformats.org/officeDocument/2006/relationships/image" Target="../media/image3.png" /><Relationship Id="rId7" Type="http://schemas.openxmlformats.org/officeDocument/2006/relationships/image" Target="../media/image12.png" /><Relationship Id="rId2" Type="http://schemas.openxmlformats.org/officeDocument/2006/relationships/image" Target="../media/image46.jpeg" /><Relationship Id="rId1" Type="http://schemas.openxmlformats.org/officeDocument/2006/relationships/slideLayout" Target="../slideLayouts/slideLayout7.xml" /><Relationship Id="rId6" Type="http://schemas.openxmlformats.org/officeDocument/2006/relationships/image" Target="../media/image6.svg" /><Relationship Id="rId5" Type="http://schemas.openxmlformats.org/officeDocument/2006/relationships/image" Target="../media/image5.png" /><Relationship Id="rId10" Type="http://schemas.openxmlformats.org/officeDocument/2006/relationships/image" Target="../media/image48.svg" /><Relationship Id="rId4" Type="http://schemas.openxmlformats.org/officeDocument/2006/relationships/image" Target="../media/image4.svg" /><Relationship Id="rId9" Type="http://schemas.openxmlformats.org/officeDocument/2006/relationships/image" Target="../media/image47.png" /></Relationships>
</file>

<file path=ppt/slides/_rels/slide14.xml.rels><?xml version="1.0" encoding="UTF-8" standalone="yes"?>
<Relationships xmlns="http://schemas.openxmlformats.org/package/2006/relationships"><Relationship Id="rId3" Type="http://schemas.openxmlformats.org/officeDocument/2006/relationships/image" Target="../media/image4.svg" /><Relationship Id="rId7" Type="http://schemas.openxmlformats.org/officeDocument/2006/relationships/image" Target="../media/image13.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12.png" /><Relationship Id="rId5" Type="http://schemas.openxmlformats.org/officeDocument/2006/relationships/image" Target="../media/image6.svg" /><Relationship Id="rId4" Type="http://schemas.openxmlformats.org/officeDocument/2006/relationships/image" Target="../media/image5.png" /></Relationships>
</file>

<file path=ppt/slides/_rels/slide15.xml.rels><?xml version="1.0" encoding="UTF-8" standalone="yes"?>
<Relationships xmlns="http://schemas.openxmlformats.org/package/2006/relationships"><Relationship Id="rId8" Type="http://schemas.openxmlformats.org/officeDocument/2006/relationships/image" Target="../media/image13.svg" /><Relationship Id="rId3" Type="http://schemas.openxmlformats.org/officeDocument/2006/relationships/image" Target="../media/image3.png" /><Relationship Id="rId7" Type="http://schemas.openxmlformats.org/officeDocument/2006/relationships/image" Target="../media/image12.png" /><Relationship Id="rId2" Type="http://schemas.openxmlformats.org/officeDocument/2006/relationships/image" Target="../media/image49.png" /><Relationship Id="rId1" Type="http://schemas.openxmlformats.org/officeDocument/2006/relationships/slideLayout" Target="../slideLayouts/slideLayout7.xml" /><Relationship Id="rId6" Type="http://schemas.openxmlformats.org/officeDocument/2006/relationships/image" Target="../media/image6.svg" /><Relationship Id="rId5" Type="http://schemas.openxmlformats.org/officeDocument/2006/relationships/image" Target="../media/image5.png" /><Relationship Id="rId4" Type="http://schemas.openxmlformats.org/officeDocument/2006/relationships/image" Target="../media/image4.svg" /></Relationships>
</file>

<file path=ppt/slides/_rels/slide16.xml.rels><?xml version="1.0" encoding="UTF-8" standalone="yes"?>
<Relationships xmlns="http://schemas.openxmlformats.org/package/2006/relationships"><Relationship Id="rId8" Type="http://schemas.openxmlformats.org/officeDocument/2006/relationships/image" Target="../media/image6.svg" /><Relationship Id="rId3" Type="http://schemas.openxmlformats.org/officeDocument/2006/relationships/image" Target="../media/image34.svg" /><Relationship Id="rId7" Type="http://schemas.openxmlformats.org/officeDocument/2006/relationships/image" Target="../media/image5.png" /><Relationship Id="rId2" Type="http://schemas.openxmlformats.org/officeDocument/2006/relationships/image" Target="../media/image33.png" /><Relationship Id="rId1" Type="http://schemas.openxmlformats.org/officeDocument/2006/relationships/slideLayout" Target="../slideLayouts/slideLayout7.xml" /><Relationship Id="rId6" Type="http://schemas.openxmlformats.org/officeDocument/2006/relationships/image" Target="../media/image4.svg" /><Relationship Id="rId5" Type="http://schemas.openxmlformats.org/officeDocument/2006/relationships/image" Target="../media/image3.png" /><Relationship Id="rId10" Type="http://schemas.openxmlformats.org/officeDocument/2006/relationships/image" Target="../media/image13.svg" /><Relationship Id="rId4" Type="http://schemas.openxmlformats.org/officeDocument/2006/relationships/image" Target="../media/image50.png" /><Relationship Id="rId9" Type="http://schemas.openxmlformats.org/officeDocument/2006/relationships/image" Target="../media/image12.png" /></Relationships>
</file>

<file path=ppt/slides/_rels/slide17.xml.rels><?xml version="1.0" encoding="UTF-8" standalone="yes"?>
<Relationships xmlns="http://schemas.openxmlformats.org/package/2006/relationships"><Relationship Id="rId8" Type="http://schemas.openxmlformats.org/officeDocument/2006/relationships/image" Target="../media/image51.png" /><Relationship Id="rId3" Type="http://schemas.openxmlformats.org/officeDocument/2006/relationships/image" Target="../media/image4.svg" /><Relationship Id="rId7" Type="http://schemas.openxmlformats.org/officeDocument/2006/relationships/image" Target="../media/image13.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12.png" /><Relationship Id="rId5" Type="http://schemas.openxmlformats.org/officeDocument/2006/relationships/image" Target="../media/image6.svg" /><Relationship Id="rId4" Type="http://schemas.openxmlformats.org/officeDocument/2006/relationships/image" Target="../media/image5.png" /></Relationships>
</file>

<file path=ppt/slides/_rels/slide18.xml.rels><?xml version="1.0" encoding="UTF-8" standalone="yes"?>
<Relationships xmlns="http://schemas.openxmlformats.org/package/2006/relationships"><Relationship Id="rId8" Type="http://schemas.openxmlformats.org/officeDocument/2006/relationships/image" Target="../media/image52.png" /><Relationship Id="rId3" Type="http://schemas.openxmlformats.org/officeDocument/2006/relationships/image" Target="../media/image4.svg" /><Relationship Id="rId7" Type="http://schemas.openxmlformats.org/officeDocument/2006/relationships/image" Target="../media/image13.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12.png" /><Relationship Id="rId5" Type="http://schemas.openxmlformats.org/officeDocument/2006/relationships/image" Target="../media/image6.svg" /><Relationship Id="rId4" Type="http://schemas.openxmlformats.org/officeDocument/2006/relationships/image" Target="../media/image5.png" /></Relationships>
</file>

<file path=ppt/slides/_rels/slide19.xml.rels><?xml version="1.0" encoding="UTF-8" standalone="yes"?>
<Relationships xmlns="http://schemas.openxmlformats.org/package/2006/relationships"><Relationship Id="rId8" Type="http://schemas.openxmlformats.org/officeDocument/2006/relationships/image" Target="../media/image13.svg" /><Relationship Id="rId3" Type="http://schemas.openxmlformats.org/officeDocument/2006/relationships/image" Target="../media/image3.png" /><Relationship Id="rId7" Type="http://schemas.openxmlformats.org/officeDocument/2006/relationships/image" Target="../media/image12.png" /><Relationship Id="rId2" Type="http://schemas.openxmlformats.org/officeDocument/2006/relationships/image" Target="../media/image52.png" /><Relationship Id="rId1" Type="http://schemas.openxmlformats.org/officeDocument/2006/relationships/slideLayout" Target="../slideLayouts/slideLayout7.xml" /><Relationship Id="rId6" Type="http://schemas.openxmlformats.org/officeDocument/2006/relationships/image" Target="../media/image6.svg" /><Relationship Id="rId5" Type="http://schemas.openxmlformats.org/officeDocument/2006/relationships/image" Target="../media/image5.png" /><Relationship Id="rId10" Type="http://schemas.openxmlformats.org/officeDocument/2006/relationships/image" Target="../media/image54.jpeg" /><Relationship Id="rId4" Type="http://schemas.openxmlformats.org/officeDocument/2006/relationships/image" Target="../media/image4.svg" /><Relationship Id="rId9" Type="http://schemas.openxmlformats.org/officeDocument/2006/relationships/image" Target="../media/image53.png" /></Relationships>
</file>

<file path=ppt/slides/_rels/slide2.xml.rels><?xml version="1.0" encoding="UTF-8" standalone="yes"?>
<Relationships xmlns="http://schemas.openxmlformats.org/package/2006/relationships"><Relationship Id="rId8" Type="http://schemas.openxmlformats.org/officeDocument/2006/relationships/image" Target="../media/image14.png" /><Relationship Id="rId3" Type="http://schemas.openxmlformats.org/officeDocument/2006/relationships/image" Target="../media/image4.svg" /><Relationship Id="rId7" Type="http://schemas.openxmlformats.org/officeDocument/2006/relationships/image" Target="../media/image13.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12.png" /><Relationship Id="rId5" Type="http://schemas.openxmlformats.org/officeDocument/2006/relationships/image" Target="../media/image6.svg" /><Relationship Id="rId10" Type="http://schemas.openxmlformats.org/officeDocument/2006/relationships/image" Target="../media/image16.svg" /><Relationship Id="rId4" Type="http://schemas.openxmlformats.org/officeDocument/2006/relationships/image" Target="../media/image5.png" /><Relationship Id="rId9" Type="http://schemas.openxmlformats.org/officeDocument/2006/relationships/image" Target="../media/image15.png" /></Relationships>
</file>

<file path=ppt/slides/_rels/slide20.xml.rels><?xml version="1.0" encoding="UTF-8" standalone="yes"?>
<Relationships xmlns="http://schemas.openxmlformats.org/package/2006/relationships"><Relationship Id="rId8" Type="http://schemas.openxmlformats.org/officeDocument/2006/relationships/image" Target="../media/image55.png" /><Relationship Id="rId3" Type="http://schemas.openxmlformats.org/officeDocument/2006/relationships/image" Target="../media/image4.svg" /><Relationship Id="rId7" Type="http://schemas.openxmlformats.org/officeDocument/2006/relationships/image" Target="../media/image13.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12.png" /><Relationship Id="rId5" Type="http://schemas.openxmlformats.org/officeDocument/2006/relationships/image" Target="../media/image6.svg" /><Relationship Id="rId4" Type="http://schemas.openxmlformats.org/officeDocument/2006/relationships/image" Target="../media/image5.png" /><Relationship Id="rId9" Type="http://schemas.openxmlformats.org/officeDocument/2006/relationships/image" Target="../media/image56.png" /></Relationships>
</file>

<file path=ppt/slides/_rels/slide21.xml.rels><?xml version="1.0" encoding="UTF-8" standalone="yes"?>
<Relationships xmlns="http://schemas.openxmlformats.org/package/2006/relationships"><Relationship Id="rId8" Type="http://schemas.openxmlformats.org/officeDocument/2006/relationships/image" Target="../media/image13.svg" /><Relationship Id="rId3" Type="http://schemas.openxmlformats.org/officeDocument/2006/relationships/image" Target="../media/image3.png" /><Relationship Id="rId7" Type="http://schemas.openxmlformats.org/officeDocument/2006/relationships/image" Target="../media/image12.png" /><Relationship Id="rId2" Type="http://schemas.openxmlformats.org/officeDocument/2006/relationships/image" Target="../media/image57.png" /><Relationship Id="rId1" Type="http://schemas.openxmlformats.org/officeDocument/2006/relationships/slideLayout" Target="../slideLayouts/slideLayout7.xml" /><Relationship Id="rId6" Type="http://schemas.openxmlformats.org/officeDocument/2006/relationships/image" Target="../media/image6.svg" /><Relationship Id="rId5" Type="http://schemas.openxmlformats.org/officeDocument/2006/relationships/image" Target="../media/image5.png" /><Relationship Id="rId10" Type="http://schemas.openxmlformats.org/officeDocument/2006/relationships/image" Target="../media/image34.svg" /><Relationship Id="rId4" Type="http://schemas.openxmlformats.org/officeDocument/2006/relationships/image" Target="../media/image4.svg" /><Relationship Id="rId9" Type="http://schemas.openxmlformats.org/officeDocument/2006/relationships/image" Target="../media/image33.png" /></Relationships>
</file>

<file path=ppt/slides/_rels/slide22.xml.rels><?xml version="1.0" encoding="UTF-8" standalone="yes"?>
<Relationships xmlns="http://schemas.openxmlformats.org/package/2006/relationships"><Relationship Id="rId8" Type="http://schemas.openxmlformats.org/officeDocument/2006/relationships/image" Target="../media/image58.png" /><Relationship Id="rId3" Type="http://schemas.openxmlformats.org/officeDocument/2006/relationships/image" Target="../media/image4.svg" /><Relationship Id="rId7" Type="http://schemas.openxmlformats.org/officeDocument/2006/relationships/image" Target="../media/image13.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12.png" /><Relationship Id="rId5" Type="http://schemas.openxmlformats.org/officeDocument/2006/relationships/image" Target="../media/image6.svg" /><Relationship Id="rId4" Type="http://schemas.openxmlformats.org/officeDocument/2006/relationships/image" Target="../media/image5.png" /></Relationships>
</file>

<file path=ppt/slides/_rels/slide23.xml.rels><?xml version="1.0" encoding="UTF-8" standalone="yes"?>
<Relationships xmlns="http://schemas.openxmlformats.org/package/2006/relationships"><Relationship Id="rId8" Type="http://schemas.openxmlformats.org/officeDocument/2006/relationships/image" Target="../media/image13.svg" /><Relationship Id="rId3" Type="http://schemas.openxmlformats.org/officeDocument/2006/relationships/image" Target="../media/image3.png" /><Relationship Id="rId7" Type="http://schemas.openxmlformats.org/officeDocument/2006/relationships/image" Target="../media/image12.png" /><Relationship Id="rId2" Type="http://schemas.openxmlformats.org/officeDocument/2006/relationships/notesSlide" Target="../notesSlides/notesSlide1.xml" /><Relationship Id="rId1" Type="http://schemas.openxmlformats.org/officeDocument/2006/relationships/slideLayout" Target="../slideLayouts/slideLayout7.xml" /><Relationship Id="rId6" Type="http://schemas.openxmlformats.org/officeDocument/2006/relationships/image" Target="../media/image6.svg" /><Relationship Id="rId11" Type="http://schemas.openxmlformats.org/officeDocument/2006/relationships/image" Target="../media/image16.svg" /><Relationship Id="rId5" Type="http://schemas.openxmlformats.org/officeDocument/2006/relationships/image" Target="../media/image5.png" /><Relationship Id="rId10" Type="http://schemas.openxmlformats.org/officeDocument/2006/relationships/image" Target="../media/image15.png" /><Relationship Id="rId4" Type="http://schemas.openxmlformats.org/officeDocument/2006/relationships/image" Target="../media/image4.svg" /><Relationship Id="rId9" Type="http://schemas.openxmlformats.org/officeDocument/2006/relationships/image" Target="../media/image59.png" /></Relationships>
</file>

<file path=ppt/slides/_rels/slide24.xml.rels><?xml version="1.0" encoding="UTF-8" standalone="yes"?>
<Relationships xmlns="http://schemas.openxmlformats.org/package/2006/relationships"><Relationship Id="rId8" Type="http://schemas.openxmlformats.org/officeDocument/2006/relationships/image" Target="../media/image13.svg" /><Relationship Id="rId3" Type="http://schemas.openxmlformats.org/officeDocument/2006/relationships/image" Target="../media/image3.png" /><Relationship Id="rId7" Type="http://schemas.openxmlformats.org/officeDocument/2006/relationships/image" Target="../media/image12.png" /><Relationship Id="rId2" Type="http://schemas.openxmlformats.org/officeDocument/2006/relationships/notesSlide" Target="../notesSlides/notesSlide2.xml" /><Relationship Id="rId1" Type="http://schemas.openxmlformats.org/officeDocument/2006/relationships/slideLayout" Target="../slideLayouts/slideLayout7.xml" /><Relationship Id="rId6" Type="http://schemas.openxmlformats.org/officeDocument/2006/relationships/image" Target="../media/image6.svg" /><Relationship Id="rId5" Type="http://schemas.openxmlformats.org/officeDocument/2006/relationships/image" Target="../media/image5.png" /><Relationship Id="rId4" Type="http://schemas.openxmlformats.org/officeDocument/2006/relationships/image" Target="../media/image4.svg" /><Relationship Id="rId9" Type="http://schemas.openxmlformats.org/officeDocument/2006/relationships/image" Target="../media/image60.jpeg" /></Relationships>
</file>

<file path=ppt/slides/_rels/slide25.xml.rels><?xml version="1.0" encoding="UTF-8" standalone="yes"?>
<Relationships xmlns="http://schemas.openxmlformats.org/package/2006/relationships"><Relationship Id="rId8" Type="http://schemas.openxmlformats.org/officeDocument/2006/relationships/image" Target="../media/image32.svg" /><Relationship Id="rId13" Type="http://schemas.openxmlformats.org/officeDocument/2006/relationships/image" Target="../media/image29.png" /><Relationship Id="rId3" Type="http://schemas.openxmlformats.org/officeDocument/2006/relationships/image" Target="../media/image4.svg" /><Relationship Id="rId7" Type="http://schemas.openxmlformats.org/officeDocument/2006/relationships/image" Target="../media/image31.png" /><Relationship Id="rId12" Type="http://schemas.openxmlformats.org/officeDocument/2006/relationships/image" Target="../media/image11.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2.svg" /><Relationship Id="rId11" Type="http://schemas.openxmlformats.org/officeDocument/2006/relationships/image" Target="../media/image10.png" /><Relationship Id="rId5" Type="http://schemas.openxmlformats.org/officeDocument/2006/relationships/image" Target="../media/image1.png" /><Relationship Id="rId10" Type="http://schemas.openxmlformats.org/officeDocument/2006/relationships/image" Target="../media/image9.svg" /><Relationship Id="rId4" Type="http://schemas.openxmlformats.org/officeDocument/2006/relationships/image" Target="../media/image7.png" /><Relationship Id="rId9" Type="http://schemas.openxmlformats.org/officeDocument/2006/relationships/image" Target="../media/image8.png" /><Relationship Id="rId14" Type="http://schemas.openxmlformats.org/officeDocument/2006/relationships/image" Target="../media/image30.svg" /></Relationships>
</file>

<file path=ppt/slides/_rels/slide26.xml.rels><?xml version="1.0" encoding="UTF-8" standalone="yes"?>
<Relationships xmlns="http://schemas.openxmlformats.org/package/2006/relationships"><Relationship Id="rId8" Type="http://schemas.openxmlformats.org/officeDocument/2006/relationships/image" Target="../media/image13.svg" /><Relationship Id="rId3" Type="http://schemas.openxmlformats.org/officeDocument/2006/relationships/image" Target="../media/image3.png" /><Relationship Id="rId7" Type="http://schemas.openxmlformats.org/officeDocument/2006/relationships/image" Target="../media/image12.png" /><Relationship Id="rId2" Type="http://schemas.openxmlformats.org/officeDocument/2006/relationships/notesSlide" Target="../notesSlides/notesSlide3.xml" /><Relationship Id="rId1" Type="http://schemas.openxmlformats.org/officeDocument/2006/relationships/slideLayout" Target="../slideLayouts/slideLayout7.xml" /><Relationship Id="rId6" Type="http://schemas.openxmlformats.org/officeDocument/2006/relationships/image" Target="../media/image6.svg" /><Relationship Id="rId5" Type="http://schemas.openxmlformats.org/officeDocument/2006/relationships/image" Target="../media/image5.png" /><Relationship Id="rId4" Type="http://schemas.openxmlformats.org/officeDocument/2006/relationships/image" Target="../media/image4.svg" /></Relationships>
</file>

<file path=ppt/slides/_rels/slide27.xml.rels><?xml version="1.0" encoding="UTF-8" standalone="yes"?>
<Relationships xmlns="http://schemas.openxmlformats.org/package/2006/relationships"><Relationship Id="rId8" Type="http://schemas.openxmlformats.org/officeDocument/2006/relationships/image" Target="../media/image13.svg" /><Relationship Id="rId3" Type="http://schemas.openxmlformats.org/officeDocument/2006/relationships/image" Target="../media/image3.png" /><Relationship Id="rId7" Type="http://schemas.openxmlformats.org/officeDocument/2006/relationships/image" Target="../media/image12.png" /><Relationship Id="rId2" Type="http://schemas.openxmlformats.org/officeDocument/2006/relationships/notesSlide" Target="../notesSlides/notesSlide4.xml" /><Relationship Id="rId1" Type="http://schemas.openxmlformats.org/officeDocument/2006/relationships/slideLayout" Target="../slideLayouts/slideLayout7.xml" /><Relationship Id="rId6" Type="http://schemas.openxmlformats.org/officeDocument/2006/relationships/image" Target="../media/image6.svg" /><Relationship Id="rId5" Type="http://schemas.openxmlformats.org/officeDocument/2006/relationships/image" Target="../media/image5.png" /><Relationship Id="rId4" Type="http://schemas.openxmlformats.org/officeDocument/2006/relationships/image" Target="../media/image4.svg" /></Relationships>
</file>

<file path=ppt/slides/_rels/slide28.xml.rels><?xml version="1.0" encoding="UTF-8" standalone="yes"?>
<Relationships xmlns="http://schemas.openxmlformats.org/package/2006/relationships"><Relationship Id="rId8" Type="http://schemas.openxmlformats.org/officeDocument/2006/relationships/image" Target="../media/image13.svg" /><Relationship Id="rId3" Type="http://schemas.openxmlformats.org/officeDocument/2006/relationships/image" Target="../media/image3.png" /><Relationship Id="rId7" Type="http://schemas.openxmlformats.org/officeDocument/2006/relationships/image" Target="../media/image12.png" /><Relationship Id="rId2" Type="http://schemas.openxmlformats.org/officeDocument/2006/relationships/notesSlide" Target="../notesSlides/notesSlide5.xml" /><Relationship Id="rId1" Type="http://schemas.openxmlformats.org/officeDocument/2006/relationships/slideLayout" Target="../slideLayouts/slideLayout7.xml" /><Relationship Id="rId6" Type="http://schemas.openxmlformats.org/officeDocument/2006/relationships/image" Target="../media/image6.svg" /><Relationship Id="rId5" Type="http://schemas.openxmlformats.org/officeDocument/2006/relationships/image" Target="../media/image5.png" /><Relationship Id="rId4" Type="http://schemas.openxmlformats.org/officeDocument/2006/relationships/image" Target="../media/image4.svg" /></Relationships>
</file>

<file path=ppt/slides/_rels/slide29.xml.rels><?xml version="1.0" encoding="UTF-8" standalone="yes"?>
<Relationships xmlns="http://schemas.openxmlformats.org/package/2006/relationships"><Relationship Id="rId8" Type="http://schemas.openxmlformats.org/officeDocument/2006/relationships/image" Target="../media/image13.svg" /><Relationship Id="rId3" Type="http://schemas.openxmlformats.org/officeDocument/2006/relationships/image" Target="../media/image3.png" /><Relationship Id="rId7" Type="http://schemas.openxmlformats.org/officeDocument/2006/relationships/image" Target="../media/image12.png" /><Relationship Id="rId2" Type="http://schemas.openxmlformats.org/officeDocument/2006/relationships/notesSlide" Target="../notesSlides/notesSlide6.xml" /><Relationship Id="rId1" Type="http://schemas.openxmlformats.org/officeDocument/2006/relationships/slideLayout" Target="../slideLayouts/slideLayout7.xml" /><Relationship Id="rId6" Type="http://schemas.openxmlformats.org/officeDocument/2006/relationships/image" Target="../media/image6.svg" /><Relationship Id="rId5" Type="http://schemas.openxmlformats.org/officeDocument/2006/relationships/image" Target="../media/image5.png" /><Relationship Id="rId4" Type="http://schemas.openxmlformats.org/officeDocument/2006/relationships/image" Target="../media/image4.svg" /></Relationships>
</file>

<file path=ppt/slides/_rels/slide3.xml.rels><?xml version="1.0" encoding="UTF-8" standalone="yes"?>
<Relationships xmlns="http://schemas.openxmlformats.org/package/2006/relationships"><Relationship Id="rId8" Type="http://schemas.openxmlformats.org/officeDocument/2006/relationships/image" Target="../media/image19.png" /><Relationship Id="rId3" Type="http://schemas.openxmlformats.org/officeDocument/2006/relationships/image" Target="../media/image11.svg" /><Relationship Id="rId7" Type="http://schemas.openxmlformats.org/officeDocument/2006/relationships/image" Target="../media/image18.svg" /><Relationship Id="rId2" Type="http://schemas.openxmlformats.org/officeDocument/2006/relationships/image" Target="../media/image10.png" /><Relationship Id="rId1" Type="http://schemas.openxmlformats.org/officeDocument/2006/relationships/slideLayout" Target="../slideLayouts/slideLayout7.xml" /><Relationship Id="rId6" Type="http://schemas.openxmlformats.org/officeDocument/2006/relationships/image" Target="../media/image17.png" /><Relationship Id="rId5" Type="http://schemas.openxmlformats.org/officeDocument/2006/relationships/image" Target="../media/image13.svg" /><Relationship Id="rId4" Type="http://schemas.openxmlformats.org/officeDocument/2006/relationships/image" Target="../media/image12.png" /><Relationship Id="rId9" Type="http://schemas.openxmlformats.org/officeDocument/2006/relationships/image" Target="../media/image20.svg" /></Relationships>
</file>

<file path=ppt/slides/_rels/slide30.xml.rels><?xml version="1.0" encoding="UTF-8" standalone="yes"?>
<Relationships xmlns="http://schemas.openxmlformats.org/package/2006/relationships"><Relationship Id="rId8" Type="http://schemas.openxmlformats.org/officeDocument/2006/relationships/image" Target="../media/image13.svg" /><Relationship Id="rId3" Type="http://schemas.openxmlformats.org/officeDocument/2006/relationships/image" Target="../media/image3.png" /><Relationship Id="rId7" Type="http://schemas.openxmlformats.org/officeDocument/2006/relationships/image" Target="../media/image12.png" /><Relationship Id="rId2" Type="http://schemas.openxmlformats.org/officeDocument/2006/relationships/notesSlide" Target="../notesSlides/notesSlide7.xml" /><Relationship Id="rId1" Type="http://schemas.openxmlformats.org/officeDocument/2006/relationships/slideLayout" Target="../slideLayouts/slideLayout7.xml" /><Relationship Id="rId6" Type="http://schemas.openxmlformats.org/officeDocument/2006/relationships/image" Target="../media/image6.svg" /><Relationship Id="rId5" Type="http://schemas.openxmlformats.org/officeDocument/2006/relationships/image" Target="../media/image5.png" /><Relationship Id="rId4" Type="http://schemas.openxmlformats.org/officeDocument/2006/relationships/image" Target="../media/image4.svg" /></Relationships>
</file>

<file path=ppt/slides/_rels/slide31.xml.rels><?xml version="1.0" encoding="UTF-8" standalone="yes"?>
<Relationships xmlns="http://schemas.openxmlformats.org/package/2006/relationships"><Relationship Id="rId8" Type="http://schemas.openxmlformats.org/officeDocument/2006/relationships/image" Target="../media/image32.svg" /><Relationship Id="rId13" Type="http://schemas.openxmlformats.org/officeDocument/2006/relationships/image" Target="../media/image29.png" /><Relationship Id="rId3" Type="http://schemas.openxmlformats.org/officeDocument/2006/relationships/image" Target="../media/image4.svg" /><Relationship Id="rId7" Type="http://schemas.openxmlformats.org/officeDocument/2006/relationships/image" Target="../media/image31.png" /><Relationship Id="rId12" Type="http://schemas.openxmlformats.org/officeDocument/2006/relationships/image" Target="../media/image11.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2.svg" /><Relationship Id="rId11" Type="http://schemas.openxmlformats.org/officeDocument/2006/relationships/image" Target="../media/image10.png" /><Relationship Id="rId5" Type="http://schemas.openxmlformats.org/officeDocument/2006/relationships/image" Target="../media/image1.png" /><Relationship Id="rId10" Type="http://schemas.openxmlformats.org/officeDocument/2006/relationships/image" Target="../media/image9.svg" /><Relationship Id="rId4" Type="http://schemas.openxmlformats.org/officeDocument/2006/relationships/image" Target="../media/image7.png" /><Relationship Id="rId9" Type="http://schemas.openxmlformats.org/officeDocument/2006/relationships/image" Target="../media/image8.png" /><Relationship Id="rId14" Type="http://schemas.openxmlformats.org/officeDocument/2006/relationships/image" Target="../media/image30.svg" /></Relationships>
</file>

<file path=ppt/slides/_rels/slide32.xml.rels><?xml version="1.0" encoding="UTF-8" standalone="yes"?>
<Relationships xmlns="http://schemas.openxmlformats.org/package/2006/relationships"><Relationship Id="rId3" Type="http://schemas.openxmlformats.org/officeDocument/2006/relationships/image" Target="../media/image11.svg" /><Relationship Id="rId2" Type="http://schemas.openxmlformats.org/officeDocument/2006/relationships/image" Target="../media/image10.png" /><Relationship Id="rId1" Type="http://schemas.openxmlformats.org/officeDocument/2006/relationships/slideLayout" Target="../slideLayouts/slideLayout7.xml" /><Relationship Id="rId4" Type="http://schemas.openxmlformats.org/officeDocument/2006/relationships/image" Target="../media/image61.png" /></Relationships>
</file>

<file path=ppt/slides/_rels/slide33.xml.rels><?xml version="1.0" encoding="UTF-8" standalone="yes"?>
<Relationships xmlns="http://schemas.openxmlformats.org/package/2006/relationships"><Relationship Id="rId8" Type="http://schemas.openxmlformats.org/officeDocument/2006/relationships/image" Target="../media/image12.png" /><Relationship Id="rId13" Type="http://schemas.openxmlformats.org/officeDocument/2006/relationships/image" Target="../media/image32.svg" /><Relationship Id="rId3" Type="http://schemas.openxmlformats.org/officeDocument/2006/relationships/image" Target="../media/image26.svg" /><Relationship Id="rId7" Type="http://schemas.openxmlformats.org/officeDocument/2006/relationships/image" Target="../media/image11.svg" /><Relationship Id="rId12" Type="http://schemas.openxmlformats.org/officeDocument/2006/relationships/image" Target="../media/image31.png" /><Relationship Id="rId2" Type="http://schemas.openxmlformats.org/officeDocument/2006/relationships/image" Target="../media/image25.png" /><Relationship Id="rId1" Type="http://schemas.openxmlformats.org/officeDocument/2006/relationships/slideLayout" Target="../slideLayouts/slideLayout7.xml" /><Relationship Id="rId6" Type="http://schemas.openxmlformats.org/officeDocument/2006/relationships/image" Target="../media/image10.png" /><Relationship Id="rId11" Type="http://schemas.openxmlformats.org/officeDocument/2006/relationships/image" Target="../media/image30.svg" /><Relationship Id="rId5" Type="http://schemas.openxmlformats.org/officeDocument/2006/relationships/image" Target="../media/image28.svg" /><Relationship Id="rId10" Type="http://schemas.openxmlformats.org/officeDocument/2006/relationships/image" Target="../media/image29.png" /><Relationship Id="rId4" Type="http://schemas.openxmlformats.org/officeDocument/2006/relationships/image" Target="../media/image27.png" /><Relationship Id="rId9" Type="http://schemas.openxmlformats.org/officeDocument/2006/relationships/image" Target="../media/image13.svg" /></Relationships>
</file>

<file path=ppt/slides/_rels/slide34.xml.rels><?xml version="1.0" encoding="UTF-8" standalone="yes"?>
<Relationships xmlns="http://schemas.openxmlformats.org/package/2006/relationships"><Relationship Id="rId8" Type="http://schemas.openxmlformats.org/officeDocument/2006/relationships/image" Target="../media/image7.png" /><Relationship Id="rId3" Type="http://schemas.openxmlformats.org/officeDocument/2006/relationships/image" Target="../media/image2.svg" /><Relationship Id="rId7" Type="http://schemas.openxmlformats.org/officeDocument/2006/relationships/image" Target="../media/image6.svg" /><Relationship Id="rId12" Type="http://schemas.openxmlformats.org/officeDocument/2006/relationships/image" Target="../media/image11.sv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5.png" /><Relationship Id="rId11" Type="http://schemas.openxmlformats.org/officeDocument/2006/relationships/image" Target="../media/image10.png" /><Relationship Id="rId5" Type="http://schemas.openxmlformats.org/officeDocument/2006/relationships/image" Target="../media/image4.svg" /><Relationship Id="rId10" Type="http://schemas.openxmlformats.org/officeDocument/2006/relationships/image" Target="../media/image9.svg" /><Relationship Id="rId4" Type="http://schemas.openxmlformats.org/officeDocument/2006/relationships/image" Target="../media/image3.png" /><Relationship Id="rId9" Type="http://schemas.openxmlformats.org/officeDocument/2006/relationships/image" Target="../media/image8.png" /></Relationships>
</file>

<file path=ppt/slides/_rels/slide4.xml.rels><?xml version="1.0" encoding="UTF-8" standalone="yes"?>
<Relationships xmlns="http://schemas.openxmlformats.org/package/2006/relationships"><Relationship Id="rId8" Type="http://schemas.openxmlformats.org/officeDocument/2006/relationships/image" Target="../media/image23.png" /><Relationship Id="rId3" Type="http://schemas.openxmlformats.org/officeDocument/2006/relationships/image" Target="../media/image11.svg" /><Relationship Id="rId7" Type="http://schemas.openxmlformats.org/officeDocument/2006/relationships/image" Target="../media/image22.svg" /><Relationship Id="rId2" Type="http://schemas.openxmlformats.org/officeDocument/2006/relationships/image" Target="../media/image10.png" /><Relationship Id="rId1" Type="http://schemas.openxmlformats.org/officeDocument/2006/relationships/slideLayout" Target="../slideLayouts/slideLayout7.xml" /><Relationship Id="rId6" Type="http://schemas.openxmlformats.org/officeDocument/2006/relationships/image" Target="../media/image21.png" /><Relationship Id="rId5" Type="http://schemas.openxmlformats.org/officeDocument/2006/relationships/image" Target="../media/image13.svg" /><Relationship Id="rId4" Type="http://schemas.openxmlformats.org/officeDocument/2006/relationships/image" Target="../media/image12.png" /><Relationship Id="rId9" Type="http://schemas.openxmlformats.org/officeDocument/2006/relationships/image" Target="../media/image24.svg" /></Relationships>
</file>

<file path=ppt/slides/_rels/slide5.xml.rels><?xml version="1.0" encoding="UTF-8" standalone="yes"?>
<Relationships xmlns="http://schemas.openxmlformats.org/package/2006/relationships"><Relationship Id="rId8" Type="http://schemas.openxmlformats.org/officeDocument/2006/relationships/image" Target="../media/image29.png" /><Relationship Id="rId3" Type="http://schemas.openxmlformats.org/officeDocument/2006/relationships/image" Target="../media/image26.svg" /><Relationship Id="rId7" Type="http://schemas.openxmlformats.org/officeDocument/2006/relationships/image" Target="../media/image11.svg" /><Relationship Id="rId2" Type="http://schemas.openxmlformats.org/officeDocument/2006/relationships/image" Target="../media/image25.png" /><Relationship Id="rId1" Type="http://schemas.openxmlformats.org/officeDocument/2006/relationships/slideLayout" Target="../slideLayouts/slideLayout7.xml" /><Relationship Id="rId6" Type="http://schemas.openxmlformats.org/officeDocument/2006/relationships/image" Target="../media/image10.png" /><Relationship Id="rId11" Type="http://schemas.openxmlformats.org/officeDocument/2006/relationships/image" Target="../media/image32.svg" /><Relationship Id="rId5" Type="http://schemas.openxmlformats.org/officeDocument/2006/relationships/image" Target="../media/image28.svg" /><Relationship Id="rId10" Type="http://schemas.openxmlformats.org/officeDocument/2006/relationships/image" Target="../media/image31.png" /><Relationship Id="rId4" Type="http://schemas.openxmlformats.org/officeDocument/2006/relationships/image" Target="../media/image27.png" /><Relationship Id="rId9" Type="http://schemas.openxmlformats.org/officeDocument/2006/relationships/image" Target="../media/image30.svg" /></Relationships>
</file>

<file path=ppt/slides/_rels/slide6.xml.rels><?xml version="1.0" encoding="UTF-8" standalone="yes"?>
<Relationships xmlns="http://schemas.openxmlformats.org/package/2006/relationships"><Relationship Id="rId8" Type="http://schemas.openxmlformats.org/officeDocument/2006/relationships/image" Target="../media/image33.png" /><Relationship Id="rId3" Type="http://schemas.openxmlformats.org/officeDocument/2006/relationships/image" Target="../media/image4.svg" /><Relationship Id="rId7" Type="http://schemas.openxmlformats.org/officeDocument/2006/relationships/image" Target="../media/image13.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12.png" /><Relationship Id="rId11" Type="http://schemas.openxmlformats.org/officeDocument/2006/relationships/image" Target="../media/image36.jpeg" /><Relationship Id="rId5" Type="http://schemas.openxmlformats.org/officeDocument/2006/relationships/image" Target="../media/image6.svg" /><Relationship Id="rId10" Type="http://schemas.openxmlformats.org/officeDocument/2006/relationships/image" Target="../media/image35.jpeg" /><Relationship Id="rId4" Type="http://schemas.openxmlformats.org/officeDocument/2006/relationships/image" Target="../media/image5.png" /><Relationship Id="rId9" Type="http://schemas.openxmlformats.org/officeDocument/2006/relationships/image" Target="../media/image34.svg" /></Relationships>
</file>

<file path=ppt/slides/_rels/slide7.xml.rels><?xml version="1.0" encoding="UTF-8" standalone="yes"?>
<Relationships xmlns="http://schemas.openxmlformats.org/package/2006/relationships"><Relationship Id="rId8" Type="http://schemas.openxmlformats.org/officeDocument/2006/relationships/image" Target="../media/image37.png" /><Relationship Id="rId3" Type="http://schemas.openxmlformats.org/officeDocument/2006/relationships/image" Target="../media/image4.svg" /><Relationship Id="rId7" Type="http://schemas.openxmlformats.org/officeDocument/2006/relationships/image" Target="../media/image13.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12.png" /><Relationship Id="rId5" Type="http://schemas.openxmlformats.org/officeDocument/2006/relationships/image" Target="../media/image6.svg" /><Relationship Id="rId4" Type="http://schemas.openxmlformats.org/officeDocument/2006/relationships/image" Target="../media/image5.png" /></Relationships>
</file>

<file path=ppt/slides/_rels/slide8.xml.rels><?xml version="1.0" encoding="UTF-8" standalone="yes"?>
<Relationships xmlns="http://schemas.openxmlformats.org/package/2006/relationships"><Relationship Id="rId8" Type="http://schemas.openxmlformats.org/officeDocument/2006/relationships/image" Target="../media/image13.svg" /><Relationship Id="rId3" Type="http://schemas.openxmlformats.org/officeDocument/2006/relationships/image" Target="../media/image3.png" /><Relationship Id="rId7" Type="http://schemas.openxmlformats.org/officeDocument/2006/relationships/image" Target="../media/image12.png" /><Relationship Id="rId2" Type="http://schemas.openxmlformats.org/officeDocument/2006/relationships/image" Target="../media/image38.png" /><Relationship Id="rId1" Type="http://schemas.openxmlformats.org/officeDocument/2006/relationships/slideLayout" Target="../slideLayouts/slideLayout7.xml" /><Relationship Id="rId6" Type="http://schemas.openxmlformats.org/officeDocument/2006/relationships/image" Target="../media/image6.svg" /><Relationship Id="rId5" Type="http://schemas.openxmlformats.org/officeDocument/2006/relationships/image" Target="../media/image5.png" /><Relationship Id="rId4" Type="http://schemas.openxmlformats.org/officeDocument/2006/relationships/image" Target="../media/image4.svg" /></Relationships>
</file>

<file path=ppt/slides/_rels/slide9.xml.rels><?xml version="1.0" encoding="UTF-8" standalone="yes"?>
<Relationships xmlns="http://schemas.openxmlformats.org/package/2006/relationships"><Relationship Id="rId8" Type="http://schemas.openxmlformats.org/officeDocument/2006/relationships/image" Target="../media/image29.png" /><Relationship Id="rId3" Type="http://schemas.openxmlformats.org/officeDocument/2006/relationships/image" Target="../media/image26.svg" /><Relationship Id="rId7" Type="http://schemas.openxmlformats.org/officeDocument/2006/relationships/image" Target="../media/image11.svg" /><Relationship Id="rId2" Type="http://schemas.openxmlformats.org/officeDocument/2006/relationships/image" Target="../media/image25.png" /><Relationship Id="rId1" Type="http://schemas.openxmlformats.org/officeDocument/2006/relationships/slideLayout" Target="../slideLayouts/slideLayout7.xml" /><Relationship Id="rId6" Type="http://schemas.openxmlformats.org/officeDocument/2006/relationships/image" Target="../media/image10.png" /><Relationship Id="rId11" Type="http://schemas.openxmlformats.org/officeDocument/2006/relationships/image" Target="../media/image32.svg" /><Relationship Id="rId5" Type="http://schemas.openxmlformats.org/officeDocument/2006/relationships/image" Target="../media/image28.svg" /><Relationship Id="rId10" Type="http://schemas.openxmlformats.org/officeDocument/2006/relationships/image" Target="../media/image31.png" /><Relationship Id="rId4" Type="http://schemas.openxmlformats.org/officeDocument/2006/relationships/image" Target="../media/image27.png" /><Relationship Id="rId9" Type="http://schemas.openxmlformats.org/officeDocument/2006/relationships/image" Target="../media/image30.svg"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7AAD"/>
        </a:solidFill>
        <a:effectLst/>
      </p:bgPr>
    </p:bg>
    <p:spTree>
      <p:nvGrpSpPr>
        <p:cNvPr id="1" name=""/>
        <p:cNvGrpSpPr/>
        <p:nvPr/>
      </p:nvGrpSpPr>
      <p:grpSpPr>
        <a:xfrm>
          <a:off x="0" y="0"/>
          <a:ext cx="0" cy="0"/>
          <a:chOff x="0" y="0"/>
          <a:chExt cx="0" cy="0"/>
        </a:xfrm>
      </p:grpSpPr>
      <p:sp>
        <p:nvSpPr>
          <p:cNvPr id="2" name="Freeform 2"/>
          <p:cNvSpPr/>
          <p:nvPr/>
        </p:nvSpPr>
        <p:spPr>
          <a:xfrm rot="456353">
            <a:off x="222256" y="920486"/>
            <a:ext cx="6644041" cy="3800034"/>
          </a:xfrm>
          <a:custGeom>
            <a:avLst/>
            <a:gdLst/>
            <a:ahLst/>
            <a:cxnLst/>
            <a:rect l="l" t="t" r="r" b="b"/>
            <a:pathLst>
              <a:path w="6644041" h="3800034">
                <a:moveTo>
                  <a:pt x="0" y="0"/>
                </a:moveTo>
                <a:lnTo>
                  <a:pt x="6644041" y="0"/>
                </a:lnTo>
                <a:lnTo>
                  <a:pt x="6644041" y="3800034"/>
                </a:lnTo>
                <a:lnTo>
                  <a:pt x="0" y="38000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70333">
            <a:off x="3446239" y="431395"/>
            <a:ext cx="4200452" cy="5938942"/>
          </a:xfrm>
          <a:custGeom>
            <a:avLst/>
            <a:gdLst/>
            <a:ahLst/>
            <a:cxnLst/>
            <a:rect l="l" t="t" r="r" b="b"/>
            <a:pathLst>
              <a:path w="4200452" h="5938942">
                <a:moveTo>
                  <a:pt x="0" y="0"/>
                </a:moveTo>
                <a:lnTo>
                  <a:pt x="4200451" y="0"/>
                </a:lnTo>
                <a:lnTo>
                  <a:pt x="4200451" y="5938942"/>
                </a:lnTo>
                <a:lnTo>
                  <a:pt x="0" y="5938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64429">
            <a:off x="2650560" y="217881"/>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rot="64315">
            <a:off x="222388" y="221331"/>
            <a:ext cx="16986986" cy="16191875"/>
            <a:chOff x="0" y="0"/>
            <a:chExt cx="22649315" cy="21589167"/>
          </a:xfrm>
        </p:grpSpPr>
        <p:grpSp>
          <p:nvGrpSpPr>
            <p:cNvPr id="6" name="Group 6"/>
            <p:cNvGrpSpPr/>
            <p:nvPr/>
          </p:nvGrpSpPr>
          <p:grpSpPr>
            <a:xfrm rot="-463612">
              <a:off x="19841100" y="973726"/>
              <a:ext cx="1405813" cy="2808667"/>
              <a:chOff x="0" y="0"/>
              <a:chExt cx="277692" cy="554798"/>
            </a:xfrm>
          </p:grpSpPr>
          <p:sp>
            <p:nvSpPr>
              <p:cNvPr id="7" name="Freeform 7"/>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B6B4DD"/>
              </a:solidFill>
            </p:spPr>
            <p:txBody>
              <a:bodyPr/>
              <a:lstStyle/>
              <a:p>
                <a:endParaRPr lang="en-US"/>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463612">
              <a:off x="20245944" y="3957474"/>
              <a:ext cx="1405813" cy="2808667"/>
              <a:chOff x="0" y="0"/>
              <a:chExt cx="277692" cy="554798"/>
            </a:xfrm>
          </p:grpSpPr>
          <p:sp>
            <p:nvSpPr>
              <p:cNvPr id="10" name="Freeform 10"/>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FE692"/>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463612">
              <a:off x="20650788" y="6941222"/>
              <a:ext cx="1405813" cy="2808667"/>
              <a:chOff x="0" y="0"/>
              <a:chExt cx="277692" cy="554798"/>
            </a:xfrm>
          </p:grpSpPr>
          <p:sp>
            <p:nvSpPr>
              <p:cNvPr id="13" name="Freeform 13"/>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DC9C3"/>
              </a:solidFill>
            </p:spPr>
            <p:txBody>
              <a:bodyPr/>
              <a:lstStyle/>
              <a:p>
                <a:endParaRPr lang="en-US"/>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463612">
              <a:off x="21055632" y="9924970"/>
              <a:ext cx="1405813" cy="2808667"/>
              <a:chOff x="0" y="0"/>
              <a:chExt cx="277692" cy="554798"/>
            </a:xfrm>
          </p:grpSpPr>
          <p:sp>
            <p:nvSpPr>
              <p:cNvPr id="16" name="Freeform 16"/>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D8EEFF"/>
              </a:solidFill>
            </p:spPr>
            <p:txBody>
              <a:bodyPr/>
              <a:lstStyle/>
              <a:p>
                <a:endParaRPr lang="en-US"/>
              </a:p>
            </p:txBody>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5863994">
              <a:off x="13724839" y="5841257"/>
              <a:ext cx="12797941" cy="3359460"/>
            </a:xfrm>
            <a:custGeom>
              <a:avLst/>
              <a:gdLst/>
              <a:ahLst/>
              <a:cxnLst/>
              <a:rect l="l" t="t" r="r" b="b"/>
              <a:pathLst>
                <a:path w="12797941" h="3359460">
                  <a:moveTo>
                    <a:pt x="0" y="0"/>
                  </a:moveTo>
                  <a:lnTo>
                    <a:pt x="12797941" y="0"/>
                  </a:lnTo>
                  <a:lnTo>
                    <a:pt x="12797941" y="3359460"/>
                  </a:lnTo>
                  <a:lnTo>
                    <a:pt x="0" y="3359460"/>
                  </a:lnTo>
                  <a:lnTo>
                    <a:pt x="0" y="0"/>
                  </a:lnTo>
                  <a:close/>
                </a:path>
              </a:pathLst>
            </a:custGeom>
            <a:blipFill>
              <a:blip r:embed="rId8"/>
              <a:stretch>
                <a:fillRect/>
              </a:stretch>
            </a:blipFill>
          </p:spPr>
          <p:txBody>
            <a:bodyPr/>
            <a:lstStyle/>
            <a:p>
              <a:endParaRPr lang="en-US"/>
            </a:p>
          </p:txBody>
        </p:sp>
        <p:grpSp>
          <p:nvGrpSpPr>
            <p:cNvPr id="19" name="Group 19"/>
            <p:cNvGrpSpPr/>
            <p:nvPr/>
          </p:nvGrpSpPr>
          <p:grpSpPr>
            <a:xfrm rot="-482388">
              <a:off x="2112715" y="1253558"/>
              <a:ext cx="19217676" cy="18383336"/>
              <a:chOff x="0" y="0"/>
              <a:chExt cx="3796084" cy="3631276"/>
            </a:xfrm>
          </p:grpSpPr>
          <p:sp>
            <p:nvSpPr>
              <p:cNvPr id="20" name="Freeform 20"/>
              <p:cNvSpPr/>
              <p:nvPr/>
            </p:nvSpPr>
            <p:spPr>
              <a:xfrm>
                <a:off x="0" y="0"/>
                <a:ext cx="3796084" cy="3631276"/>
              </a:xfrm>
              <a:custGeom>
                <a:avLst/>
                <a:gdLst/>
                <a:ahLst/>
                <a:cxnLst/>
                <a:rect l="l" t="t" r="r" b="b"/>
                <a:pathLst>
                  <a:path w="3796084" h="3631276">
                    <a:moveTo>
                      <a:pt x="0" y="0"/>
                    </a:moveTo>
                    <a:lnTo>
                      <a:pt x="3796084" y="0"/>
                    </a:lnTo>
                    <a:lnTo>
                      <a:pt x="3796084" y="3631276"/>
                    </a:lnTo>
                    <a:lnTo>
                      <a:pt x="0" y="3631276"/>
                    </a:lnTo>
                    <a:close/>
                  </a:path>
                </a:pathLst>
              </a:custGeom>
              <a:solidFill>
                <a:srgbClr val="FFD8D3"/>
              </a:solidFill>
            </p:spPr>
            <p:txBody>
              <a:bodyPr/>
              <a:lstStyle/>
              <a:p>
                <a:endParaRPr lang="en-US"/>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rot="-486137">
              <a:off x="2170980" y="1257817"/>
              <a:ext cx="19114333" cy="19079580"/>
            </a:xfrm>
            <a:custGeom>
              <a:avLst/>
              <a:gdLst/>
              <a:ahLst/>
              <a:cxnLst/>
              <a:rect l="l" t="t" r="r" b="b"/>
              <a:pathLst>
                <a:path w="19114333" h="19079580">
                  <a:moveTo>
                    <a:pt x="0" y="0"/>
                  </a:moveTo>
                  <a:lnTo>
                    <a:pt x="19114333" y="0"/>
                  </a:lnTo>
                  <a:lnTo>
                    <a:pt x="19114333" y="19079580"/>
                  </a:lnTo>
                  <a:lnTo>
                    <a:pt x="0" y="190795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Freeform 23"/>
            <p:cNvSpPr/>
            <p:nvPr/>
          </p:nvSpPr>
          <p:spPr>
            <a:xfrm rot="-587391">
              <a:off x="1184056" y="3160471"/>
              <a:ext cx="1766206" cy="14078456"/>
            </a:xfrm>
            <a:custGeom>
              <a:avLst/>
              <a:gdLst/>
              <a:ahLst/>
              <a:cxnLst/>
              <a:rect l="l" t="t" r="r" b="b"/>
              <a:pathLst>
                <a:path w="1766206" h="14078456">
                  <a:moveTo>
                    <a:pt x="0" y="0"/>
                  </a:moveTo>
                  <a:lnTo>
                    <a:pt x="1766206" y="0"/>
                  </a:lnTo>
                  <a:lnTo>
                    <a:pt x="1766206" y="14078455"/>
                  </a:lnTo>
                  <a:lnTo>
                    <a:pt x="0" y="140784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24" name="Group 24"/>
          <p:cNvGrpSpPr/>
          <p:nvPr/>
        </p:nvGrpSpPr>
        <p:grpSpPr>
          <a:xfrm rot="-418072">
            <a:off x="2625452" y="3377657"/>
            <a:ext cx="13272947" cy="4788655"/>
            <a:chOff x="0" y="0"/>
            <a:chExt cx="3495756" cy="1261209"/>
          </a:xfrm>
        </p:grpSpPr>
        <p:sp>
          <p:nvSpPr>
            <p:cNvPr id="25" name="Freeform 25"/>
            <p:cNvSpPr/>
            <p:nvPr/>
          </p:nvSpPr>
          <p:spPr>
            <a:xfrm>
              <a:off x="0" y="0"/>
              <a:ext cx="3495756" cy="1261209"/>
            </a:xfrm>
            <a:custGeom>
              <a:avLst/>
              <a:gdLst/>
              <a:ahLst/>
              <a:cxnLst/>
              <a:rect l="l" t="t" r="r" b="b"/>
              <a:pathLst>
                <a:path w="3495756" h="1261209">
                  <a:moveTo>
                    <a:pt x="0" y="0"/>
                  </a:moveTo>
                  <a:lnTo>
                    <a:pt x="3495756" y="0"/>
                  </a:lnTo>
                  <a:lnTo>
                    <a:pt x="3495756" y="1261209"/>
                  </a:lnTo>
                  <a:lnTo>
                    <a:pt x="0" y="1261209"/>
                  </a:lnTo>
                  <a:close/>
                </a:path>
              </a:pathLst>
            </a:custGeom>
            <a:solidFill>
              <a:srgbClr val="FFFFFF"/>
            </a:solidFill>
          </p:spPr>
          <p:txBody>
            <a:bodyPr/>
            <a:lstStyle/>
            <a:p>
              <a:endParaRPr lang="en-US"/>
            </a:p>
          </p:txBody>
        </p:sp>
        <p:sp>
          <p:nvSpPr>
            <p:cNvPr id="26" name="TextBox 2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7" name="AutoShape 27"/>
          <p:cNvSpPr/>
          <p:nvPr/>
        </p:nvSpPr>
        <p:spPr>
          <a:xfrm flipV="1">
            <a:off x="4985915" y="6749469"/>
            <a:ext cx="10252602" cy="1213431"/>
          </a:xfrm>
          <a:prstGeom prst="line">
            <a:avLst/>
          </a:prstGeom>
          <a:ln w="38100" cap="flat">
            <a:solidFill>
              <a:srgbClr val="000000"/>
            </a:solidFill>
            <a:prstDash val="solid"/>
            <a:headEnd type="none" w="sm" len="sm"/>
            <a:tailEnd type="none" w="sm" len="sm"/>
          </a:ln>
        </p:spPr>
        <p:txBody>
          <a:bodyPr/>
          <a:lstStyle/>
          <a:p>
            <a:endParaRPr lang="en-US"/>
          </a:p>
        </p:txBody>
      </p:sp>
      <p:sp>
        <p:nvSpPr>
          <p:cNvPr id="28" name="TextBox 28"/>
          <p:cNvSpPr txBox="1"/>
          <p:nvPr/>
        </p:nvSpPr>
        <p:spPr>
          <a:xfrm rot="-416449">
            <a:off x="3354857" y="3674965"/>
            <a:ext cx="11828062" cy="3433440"/>
          </a:xfrm>
          <a:prstGeom prst="rect">
            <a:avLst/>
          </a:prstGeom>
        </p:spPr>
        <p:txBody>
          <a:bodyPr lIns="0" tIns="0" rIns="0" bIns="0" rtlCol="0" anchor="t">
            <a:spAutoFit/>
          </a:bodyPr>
          <a:lstStyle/>
          <a:p>
            <a:pPr algn="r">
              <a:lnSpc>
                <a:spcPts val="13983"/>
              </a:lnSpc>
            </a:pPr>
            <a:r>
              <a:rPr lang="en-US" sz="8000" b="1">
                <a:solidFill>
                  <a:srgbClr val="373737"/>
                </a:solidFill>
                <a:latin typeface="Arial" panose="020B0604020202020204" pitchFamily="34" charset="0"/>
                <a:cs typeface="Arial" panose="020B0604020202020204" pitchFamily="34" charset="0"/>
              </a:rPr>
              <a:t>CHÀO MỪNG CÁC EM </a:t>
            </a:r>
          </a:p>
          <a:p>
            <a:pPr algn="r">
              <a:lnSpc>
                <a:spcPts val="13983"/>
              </a:lnSpc>
            </a:pPr>
            <a:r>
              <a:rPr lang="en-US" sz="8000" b="1">
                <a:solidFill>
                  <a:srgbClr val="373737"/>
                </a:solidFill>
                <a:latin typeface="Arial" panose="020B0604020202020204" pitchFamily="34" charset="0"/>
                <a:cs typeface="Arial" panose="020B0604020202020204" pitchFamily="34" charset="0"/>
              </a:rPr>
              <a:t>ĐẾN VỚI BÀI HỌC MỚI!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2">
              <a:extLst>
                <a:ext uri="{96DAC541-7B7A-43D3-8B79-37D633B846F1}">
                  <asvg:svgBlip xmlns:asvg="http://schemas.microsoft.com/office/drawing/2016/SVG/main" r:embed="rId3"/>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B9B7DF04-8806-A8AF-1A4C-B83641F8B6C9}"/>
              </a:ext>
            </a:extLst>
          </p:cNvPr>
          <p:cNvSpPr txBox="1"/>
          <p:nvPr/>
        </p:nvSpPr>
        <p:spPr>
          <a:xfrm>
            <a:off x="1600200" y="1728804"/>
            <a:ext cx="15087600" cy="1738296"/>
          </a:xfrm>
          <a:prstGeom prst="rect">
            <a:avLst/>
          </a:prstGeom>
          <a:noFill/>
        </p:spPr>
        <p:txBody>
          <a:bodyPr wrap="square">
            <a:spAutoFit/>
          </a:bodyPr>
          <a:lstStyle/>
          <a:p>
            <a:pPr algn="just">
              <a:lnSpc>
                <a:spcPct val="150000"/>
              </a:lnSpc>
            </a:pPr>
            <a:r>
              <a:rPr lang="en-US" sz="3800" i="1">
                <a:latin typeface="Arial" panose="020B0604020202020204" pitchFamily="34" charset="0"/>
                <a:cs typeface="Arial" panose="020B0604020202020204" pitchFamily="34" charset="0"/>
              </a:rPr>
              <a:t>Làm việc cá nhân: Nghiên cứu mục II.1 SGK, quan sát Hình 9.1, yêu cầu HS thảo luận trả lời các câu hỏi:</a:t>
            </a:r>
          </a:p>
        </p:txBody>
      </p:sp>
      <p:grpSp>
        <p:nvGrpSpPr>
          <p:cNvPr id="9" name="Group 8">
            <a:extLst>
              <a:ext uri="{FF2B5EF4-FFF2-40B4-BE49-F238E27FC236}">
                <a16:creationId xmlns:a16="http://schemas.microsoft.com/office/drawing/2014/main" id="{672F322B-D50B-FB66-98D0-718C03D793E4}"/>
              </a:ext>
            </a:extLst>
          </p:cNvPr>
          <p:cNvGrpSpPr/>
          <p:nvPr/>
        </p:nvGrpSpPr>
        <p:grpSpPr>
          <a:xfrm>
            <a:off x="2176942" y="-768338"/>
            <a:ext cx="14020800" cy="2246480"/>
            <a:chOff x="2176942" y="-768338"/>
            <a:chExt cx="14020800" cy="2246480"/>
          </a:xfrm>
        </p:grpSpPr>
        <p:sp>
          <p:nvSpPr>
            <p:cNvPr id="4" name="Rectangle: Rounded Corners 3">
              <a:extLst>
                <a:ext uri="{FF2B5EF4-FFF2-40B4-BE49-F238E27FC236}">
                  <a16:creationId xmlns:a16="http://schemas.microsoft.com/office/drawing/2014/main" id="{BB47218F-F1C7-C2A9-726A-F13ACC48487C}"/>
                </a:ext>
              </a:extLst>
            </p:cNvPr>
            <p:cNvSpPr/>
            <p:nvPr/>
          </p:nvSpPr>
          <p:spPr>
            <a:xfrm>
              <a:off x="2176942" y="-768338"/>
              <a:ext cx="14020800" cy="224648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1A51244-251E-6850-CE0F-4251AEF10879}"/>
                </a:ext>
              </a:extLst>
            </p:cNvPr>
            <p:cNvSpPr txBox="1"/>
            <p:nvPr/>
          </p:nvSpPr>
          <p:spPr>
            <a:xfrm>
              <a:off x="3446149" y="445246"/>
              <a:ext cx="11482387" cy="784830"/>
            </a:xfrm>
            <a:prstGeom prst="rect">
              <a:avLst/>
            </a:prstGeom>
            <a:noFill/>
          </p:spPr>
          <p:txBody>
            <a:bodyPr wrap="square">
              <a:spAutoFit/>
            </a:bodyPr>
            <a:lstStyle/>
            <a:p>
              <a:pPr algn="ctr"/>
              <a:r>
                <a:rPr lang="en-US" sz="4500" b="1">
                  <a:solidFill>
                    <a:schemeClr val="bg1"/>
                  </a:solidFill>
                  <a:latin typeface="Arial" panose="020B0604020202020204" pitchFamily="34" charset="0"/>
                  <a:cs typeface="Arial" panose="020B0604020202020204" pitchFamily="34" charset="0"/>
                </a:rPr>
                <a:t>1. Bảo quản thức ăn chăn nuôi trong kho</a:t>
              </a:r>
            </a:p>
          </p:txBody>
        </p:sp>
      </p:grpSp>
      <p:pic>
        <p:nvPicPr>
          <p:cNvPr id="15" name="Picture 14">
            <a:extLst>
              <a:ext uri="{FF2B5EF4-FFF2-40B4-BE49-F238E27FC236}">
                <a16:creationId xmlns:a16="http://schemas.microsoft.com/office/drawing/2014/main" id="{63585AB4-B0AF-A917-0DA0-ABBB386B64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362" y="3405097"/>
            <a:ext cx="8017365" cy="6829607"/>
          </a:xfrm>
          <a:prstGeom prst="rect">
            <a:avLst/>
          </a:prstGeom>
        </p:spPr>
      </p:pic>
      <p:sp>
        <p:nvSpPr>
          <p:cNvPr id="16" name="Speech Bubble: Rectangle with Corners Rounded 15">
            <a:extLst>
              <a:ext uri="{FF2B5EF4-FFF2-40B4-BE49-F238E27FC236}">
                <a16:creationId xmlns:a16="http://schemas.microsoft.com/office/drawing/2014/main" id="{E24787B9-83E3-A5C5-F59C-C936E6B11C93}"/>
              </a:ext>
            </a:extLst>
          </p:cNvPr>
          <p:cNvSpPr/>
          <p:nvPr/>
        </p:nvSpPr>
        <p:spPr>
          <a:xfrm>
            <a:off x="838200" y="4275825"/>
            <a:ext cx="8153400" cy="2247793"/>
          </a:xfrm>
          <a:prstGeom prst="wedgeRoundRectCallout">
            <a:avLst>
              <a:gd name="adj1" fmla="val 61702"/>
              <a:gd name="adj2" fmla="val 27541"/>
              <a:gd name="adj3" fmla="val 16667"/>
            </a:avLst>
          </a:prstGeom>
          <a:solidFill>
            <a:schemeClr val="accent6">
              <a:lumMod val="20000"/>
              <a:lumOff val="80000"/>
            </a:schemeClr>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Kho bảo quản thức ăn chăn nuôi cần phải như thế nào?</a:t>
            </a:r>
          </a:p>
        </p:txBody>
      </p:sp>
      <p:sp>
        <p:nvSpPr>
          <p:cNvPr id="17" name="Speech Bubble: Rectangle with Corners Rounded 16">
            <a:extLst>
              <a:ext uri="{FF2B5EF4-FFF2-40B4-BE49-F238E27FC236}">
                <a16:creationId xmlns:a16="http://schemas.microsoft.com/office/drawing/2014/main" id="{69F691AD-6970-80CC-FC6A-709248B874A7}"/>
              </a:ext>
            </a:extLst>
          </p:cNvPr>
          <p:cNvSpPr/>
          <p:nvPr/>
        </p:nvSpPr>
        <p:spPr>
          <a:xfrm>
            <a:off x="838200" y="7111510"/>
            <a:ext cx="8153400" cy="2247793"/>
          </a:xfrm>
          <a:prstGeom prst="wedgeRoundRectCallout">
            <a:avLst>
              <a:gd name="adj1" fmla="val 61702"/>
              <a:gd name="adj2" fmla="val 27541"/>
              <a:gd name="adj3" fmla="val 16667"/>
            </a:avLst>
          </a:prstGeom>
          <a:solidFill>
            <a:schemeClr val="accent5">
              <a:lumMod val="20000"/>
              <a:lumOff val="80000"/>
            </a:schemeClr>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Bảo quản thức ăn chăn nuôi trong kho cần lưu ý những vấn đề gì?</a:t>
            </a:r>
          </a:p>
        </p:txBody>
      </p:sp>
    </p:spTree>
    <p:extLst>
      <p:ext uri="{BB962C8B-B14F-4D97-AF65-F5344CB8AC3E}">
        <p14:creationId xmlns:p14="http://schemas.microsoft.com/office/powerpoint/2010/main" val="261968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2">
              <a:extLst>
                <a:ext uri="{96DAC541-7B7A-43D3-8B79-37D633B846F1}">
                  <asvg:svgBlip xmlns:asvg="http://schemas.microsoft.com/office/drawing/2016/SVG/main" r:embed="rId3"/>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4">
            <a:extLst>
              <a:ext uri="{FF2B5EF4-FFF2-40B4-BE49-F238E27FC236}">
                <a16:creationId xmlns:a16="http://schemas.microsoft.com/office/drawing/2014/main" id="{B1F1C456-1B41-25BF-D9A2-0E248C01C048}"/>
              </a:ext>
            </a:extLst>
          </p:cNvPr>
          <p:cNvSpPr/>
          <p:nvPr/>
        </p:nvSpPr>
        <p:spPr>
          <a:xfrm>
            <a:off x="12333922" y="1943100"/>
            <a:ext cx="5548694" cy="8343900"/>
          </a:xfrm>
          <a:custGeom>
            <a:avLst/>
            <a:gdLst/>
            <a:ahLst/>
            <a:cxnLst/>
            <a:rect l="l" t="t" r="r" b="b"/>
            <a:pathLst>
              <a:path w="2736342" h="4114800">
                <a:moveTo>
                  <a:pt x="0" y="0"/>
                </a:moveTo>
                <a:lnTo>
                  <a:pt x="2736342" y="0"/>
                </a:lnTo>
                <a:lnTo>
                  <a:pt x="273634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0D0F40C8-9992-1E91-4212-0622725F99C6}"/>
              </a:ext>
            </a:extLst>
          </p:cNvPr>
          <p:cNvSpPr/>
          <p:nvPr/>
        </p:nvSpPr>
        <p:spPr>
          <a:xfrm>
            <a:off x="16239" y="8143275"/>
            <a:ext cx="3886200" cy="2156841"/>
          </a:xfrm>
          <a:custGeom>
            <a:avLst/>
            <a:gdLst/>
            <a:ahLst/>
            <a:cxnLst/>
            <a:rect l="l" t="t" r="r" b="b"/>
            <a:pathLst>
              <a:path w="7315200" h="4059936">
                <a:moveTo>
                  <a:pt x="0" y="0"/>
                </a:moveTo>
                <a:lnTo>
                  <a:pt x="7315200" y="0"/>
                </a:lnTo>
                <a:lnTo>
                  <a:pt x="7315200" y="4059936"/>
                </a:lnTo>
                <a:lnTo>
                  <a:pt x="0" y="40599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Speech Bubble: Rectangle 7">
            <a:extLst>
              <a:ext uri="{FF2B5EF4-FFF2-40B4-BE49-F238E27FC236}">
                <a16:creationId xmlns:a16="http://schemas.microsoft.com/office/drawing/2014/main" id="{FED9F7A3-AECB-D0FB-F29F-585891EB947F}"/>
              </a:ext>
            </a:extLst>
          </p:cNvPr>
          <p:cNvSpPr/>
          <p:nvPr/>
        </p:nvSpPr>
        <p:spPr>
          <a:xfrm>
            <a:off x="1997439" y="1790700"/>
            <a:ext cx="8828714" cy="5943600"/>
          </a:xfrm>
          <a:prstGeom prst="wedgeRectCallout">
            <a:avLst>
              <a:gd name="adj1" fmla="val 71788"/>
              <a:gd name="adj2" fmla="val 77550"/>
            </a:avLst>
          </a:prstGeom>
          <a:solidFill>
            <a:srgbClr val="FEC87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B3476B2-EC64-4803-0DB2-86FA58756023}"/>
              </a:ext>
            </a:extLst>
          </p:cNvPr>
          <p:cNvGrpSpPr/>
          <p:nvPr/>
        </p:nvGrpSpPr>
        <p:grpSpPr>
          <a:xfrm>
            <a:off x="2362200" y="2160285"/>
            <a:ext cx="8060969" cy="5147434"/>
            <a:chOff x="2362200" y="2160285"/>
            <a:chExt cx="8060969" cy="5147434"/>
          </a:xfrm>
        </p:grpSpPr>
        <p:sp>
          <p:nvSpPr>
            <p:cNvPr id="10" name="TextBox 9">
              <a:extLst>
                <a:ext uri="{FF2B5EF4-FFF2-40B4-BE49-F238E27FC236}">
                  <a16:creationId xmlns:a16="http://schemas.microsoft.com/office/drawing/2014/main" id="{39E4D156-0623-B5E2-A6D9-29910EE28DA5}"/>
                </a:ext>
              </a:extLst>
            </p:cNvPr>
            <p:cNvSpPr txBox="1"/>
            <p:nvPr/>
          </p:nvSpPr>
          <p:spPr>
            <a:xfrm>
              <a:off x="3029011" y="2160285"/>
              <a:ext cx="6765569"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Tiêu chuẩn nhà kho </a:t>
              </a:r>
            </a:p>
          </p:txBody>
        </p:sp>
        <p:sp>
          <p:nvSpPr>
            <p:cNvPr id="11" name="TextBox 10">
              <a:extLst>
                <a:ext uri="{FF2B5EF4-FFF2-40B4-BE49-F238E27FC236}">
                  <a16:creationId xmlns:a16="http://schemas.microsoft.com/office/drawing/2014/main" id="{95FD2F21-E735-DD08-0BF4-B05DF462C783}"/>
                </a:ext>
              </a:extLst>
            </p:cNvPr>
            <p:cNvSpPr txBox="1"/>
            <p:nvPr/>
          </p:nvSpPr>
          <p:spPr>
            <a:xfrm>
              <a:off x="2362200" y="3188771"/>
              <a:ext cx="8060969" cy="4118948"/>
            </a:xfrm>
            <a:prstGeom prst="rect">
              <a:avLst/>
            </a:prstGeom>
            <a:noFill/>
          </p:spPr>
          <p:txBody>
            <a:bodyPr wrap="square" rtlCol="0">
              <a:spAutoFit/>
            </a:bodyPr>
            <a:lstStyle/>
            <a:p>
              <a:pPr marL="685800" indent="-685800" algn="just">
                <a:lnSpc>
                  <a:spcPct val="150000"/>
                </a:lnSpc>
                <a:buFont typeface="Arial" panose="020B0604020202020204" pitchFamily="34" charset="0"/>
                <a:buChar char="•"/>
              </a:pPr>
              <a:r>
                <a:rPr lang="en-US" sz="4500">
                  <a:latin typeface="Arial" panose="020B0604020202020204" pitchFamily="34" charset="0"/>
                  <a:cs typeface="Arial" panose="020B0604020202020204" pitchFamily="34" charset="0"/>
                </a:rPr>
                <a:t>Thoáng, mát; ngăn chặn được côn trùng, mối mọt. </a:t>
              </a:r>
            </a:p>
            <a:p>
              <a:pPr marL="685800" indent="-685800" algn="just">
                <a:lnSpc>
                  <a:spcPct val="150000"/>
                </a:lnSpc>
                <a:buFont typeface="Arial" panose="020B0604020202020204" pitchFamily="34" charset="0"/>
                <a:buChar char="•"/>
              </a:pPr>
              <a:r>
                <a:rPr lang="en-US" sz="4500">
                  <a:latin typeface="Arial" panose="020B0604020202020204" pitchFamily="34" charset="0"/>
                  <a:cs typeface="Arial" panose="020B0604020202020204" pitchFamily="34" charset="0"/>
                </a:rPr>
                <a:t>Thuận tiện cho việc vận chuyển, di chuyển. </a:t>
              </a:r>
            </a:p>
          </p:txBody>
        </p:sp>
      </p:grpSp>
    </p:spTree>
    <p:extLst>
      <p:ext uri="{BB962C8B-B14F-4D97-AF65-F5344CB8AC3E}">
        <p14:creationId xmlns:p14="http://schemas.microsoft.com/office/powerpoint/2010/main" val="45049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2">
              <a:extLst>
                <a:ext uri="{96DAC541-7B7A-43D3-8B79-37D633B846F1}">
                  <asvg:svgBlip xmlns:asvg="http://schemas.microsoft.com/office/drawing/2016/SVG/main" r:embed="rId3"/>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4A75DFC6-07E4-4EB7-93B7-97AA0FB6D494}"/>
              </a:ext>
            </a:extLst>
          </p:cNvPr>
          <p:cNvSpPr txBox="1"/>
          <p:nvPr/>
        </p:nvSpPr>
        <p:spPr>
          <a:xfrm>
            <a:off x="4267200" y="624126"/>
            <a:ext cx="9753600" cy="861774"/>
          </a:xfrm>
          <a:prstGeom prst="rect">
            <a:avLst/>
          </a:prstGeom>
          <a:solidFill>
            <a:schemeClr val="accent5">
              <a:lumMod val="20000"/>
              <a:lumOff val="80000"/>
            </a:schemeClr>
          </a:solidFill>
          <a:effectLst>
            <a:outerShdw blurRad="63500" sx="102000" sy="102000" algn="ctr" rotWithShape="0">
              <a:prstClr val="black">
                <a:alpha val="40000"/>
              </a:prstClr>
            </a:outerShdw>
          </a:effectLst>
        </p:spPr>
        <p:txBody>
          <a:bodyPr wrap="square" rtlCol="0">
            <a:spAutoFit/>
          </a:bodyPr>
          <a:lstStyle/>
          <a:p>
            <a:pPr algn="ctr"/>
            <a:r>
              <a:rPr lang="en-US" sz="5000" b="1">
                <a:solidFill>
                  <a:schemeClr val="accent4">
                    <a:lumMod val="50000"/>
                  </a:schemeClr>
                </a:solidFill>
                <a:latin typeface="Arial" panose="020B0604020202020204" pitchFamily="34" charset="0"/>
                <a:cs typeface="Arial" panose="020B0604020202020204" pitchFamily="34" charset="0"/>
              </a:rPr>
              <a:t>Lưu ý khi bảo quản </a:t>
            </a:r>
          </a:p>
        </p:txBody>
      </p:sp>
      <p:grpSp>
        <p:nvGrpSpPr>
          <p:cNvPr id="16" name="Group 15">
            <a:extLst>
              <a:ext uri="{FF2B5EF4-FFF2-40B4-BE49-F238E27FC236}">
                <a16:creationId xmlns:a16="http://schemas.microsoft.com/office/drawing/2014/main" id="{0111A1C1-9F67-5E48-021B-FFA16E8789D7}"/>
              </a:ext>
            </a:extLst>
          </p:cNvPr>
          <p:cNvGrpSpPr/>
          <p:nvPr/>
        </p:nvGrpSpPr>
        <p:grpSpPr>
          <a:xfrm>
            <a:off x="0" y="2115646"/>
            <a:ext cx="9045226" cy="8171354"/>
            <a:chOff x="632174" y="2247900"/>
            <a:chExt cx="9045226" cy="8171354"/>
          </a:xfrm>
        </p:grpSpPr>
        <p:sp>
          <p:nvSpPr>
            <p:cNvPr id="7" name="Rectangle 6">
              <a:extLst>
                <a:ext uri="{FF2B5EF4-FFF2-40B4-BE49-F238E27FC236}">
                  <a16:creationId xmlns:a16="http://schemas.microsoft.com/office/drawing/2014/main" id="{37E38078-86F3-12AA-57B9-BD9AE9A4AB3D}"/>
                </a:ext>
              </a:extLst>
            </p:cNvPr>
            <p:cNvSpPr/>
            <p:nvPr/>
          </p:nvSpPr>
          <p:spPr>
            <a:xfrm>
              <a:off x="1686886" y="2247900"/>
              <a:ext cx="7990514" cy="7696200"/>
            </a:xfrm>
            <a:prstGeom prst="rect">
              <a:avLst/>
            </a:prstGeom>
            <a:solidFill>
              <a:schemeClr val="accent3">
                <a:lumMod val="20000"/>
                <a:lumOff val="80000"/>
              </a:schemeClr>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ình ảnh Trái Bắp PNG, Vector, PSD, và biểu tượng để tải về miễn phí |  pngtree">
              <a:extLst>
                <a:ext uri="{FF2B5EF4-FFF2-40B4-BE49-F238E27FC236}">
                  <a16:creationId xmlns:a16="http://schemas.microsoft.com/office/drawing/2014/main" id="{5AECE82D-54D5-6B14-6D61-3C9F6A52F0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2174" y="8648700"/>
              <a:ext cx="2362200" cy="177055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2B72915-2249-20FE-65E3-DAE25C95E4DA}"/>
                </a:ext>
              </a:extLst>
            </p:cNvPr>
            <p:cNvSpPr txBox="1"/>
            <p:nvPr/>
          </p:nvSpPr>
          <p:spPr>
            <a:xfrm>
              <a:off x="2362200" y="2858641"/>
              <a:ext cx="6634162" cy="707886"/>
            </a:xfrm>
            <a:prstGeom prst="rect">
              <a:avLst/>
            </a:prstGeom>
            <a:noFill/>
          </p:spPr>
          <p:txBody>
            <a:bodyPr wrap="square">
              <a:spAutoFit/>
            </a:bodyPr>
            <a:lstStyle/>
            <a:p>
              <a:pPr algn="ctr"/>
              <a:r>
                <a:rPr lang="en-US" sz="4000" b="1">
                  <a:latin typeface="Arial" panose="020B0604020202020204" pitchFamily="34" charset="0"/>
                  <a:cs typeface="Arial" panose="020B0604020202020204" pitchFamily="34" charset="0"/>
                </a:rPr>
                <a:t>Thức ăn đổ rời </a:t>
              </a:r>
            </a:p>
          </p:txBody>
        </p:sp>
        <p:sp>
          <p:nvSpPr>
            <p:cNvPr id="15" name="TextBox 14">
              <a:extLst>
                <a:ext uri="{FF2B5EF4-FFF2-40B4-BE49-F238E27FC236}">
                  <a16:creationId xmlns:a16="http://schemas.microsoft.com/office/drawing/2014/main" id="{9FBCCDFC-9025-DDCA-F092-8FF670CEDD45}"/>
                </a:ext>
              </a:extLst>
            </p:cNvPr>
            <p:cNvSpPr txBox="1"/>
            <p:nvPr/>
          </p:nvSpPr>
          <p:spPr>
            <a:xfrm>
              <a:off x="2136430" y="3771900"/>
              <a:ext cx="7091425" cy="498886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Sàn kho phải được lót bạt chống ẩm</a:t>
              </a:r>
              <a:endParaRPr lang="en-US" sz="3600"/>
            </a:p>
            <a:p>
              <a:pPr marL="571500" indent="-571500" algn="just">
                <a:lnSpc>
                  <a:spcPct val="150000"/>
                </a:lnSpc>
                <a:buFont typeface="Arial" panose="020B0604020202020204" pitchFamily="34" charset="0"/>
                <a:buChar char="•"/>
              </a:pPr>
              <a:r>
                <a:rPr lang="vi-VN" sz="3600"/>
                <a:t>Thức ăn đổ vào kho phải gọn</a:t>
              </a:r>
              <a:endParaRPr lang="en-US" sz="3600"/>
            </a:p>
            <a:p>
              <a:pPr marL="571500" indent="-571500" algn="just">
                <a:lnSpc>
                  <a:spcPct val="150000"/>
                </a:lnSpc>
                <a:buFont typeface="Arial" panose="020B0604020202020204" pitchFamily="34" charset="0"/>
                <a:buChar char="•"/>
              </a:pPr>
              <a:r>
                <a:rPr lang="vi-VN" sz="3600"/>
                <a:t>Đổ đủ độ cao từ trong ra ngoài</a:t>
              </a:r>
              <a:endParaRPr lang="en-US" sz="3600"/>
            </a:p>
            <a:p>
              <a:pPr marL="571500" indent="-571500" algn="just">
                <a:lnSpc>
                  <a:spcPct val="150000"/>
                </a:lnSpc>
                <a:buFont typeface="Arial" panose="020B0604020202020204" pitchFamily="34" charset="0"/>
                <a:buChar char="•"/>
              </a:pPr>
              <a:r>
                <a:rPr lang="vi-VN" sz="3600"/>
                <a:t>Đặt thông hơi tại các vị trí định sẵn khi đổ thức ăn</a:t>
              </a:r>
              <a:endParaRPr lang="en-US" sz="3600"/>
            </a:p>
          </p:txBody>
        </p:sp>
      </p:grpSp>
      <p:grpSp>
        <p:nvGrpSpPr>
          <p:cNvPr id="22" name="Group 21">
            <a:extLst>
              <a:ext uri="{FF2B5EF4-FFF2-40B4-BE49-F238E27FC236}">
                <a16:creationId xmlns:a16="http://schemas.microsoft.com/office/drawing/2014/main" id="{888114D6-F624-34D0-BD49-103A38CAE6EA}"/>
              </a:ext>
            </a:extLst>
          </p:cNvPr>
          <p:cNvGrpSpPr/>
          <p:nvPr/>
        </p:nvGrpSpPr>
        <p:grpSpPr>
          <a:xfrm>
            <a:off x="9467833" y="2084643"/>
            <a:ext cx="8236891" cy="8326860"/>
            <a:chOff x="9847300" y="2116560"/>
            <a:chExt cx="8236891" cy="8326860"/>
          </a:xfrm>
        </p:grpSpPr>
        <p:sp>
          <p:nvSpPr>
            <p:cNvPr id="17" name="Rectangle 16">
              <a:extLst>
                <a:ext uri="{FF2B5EF4-FFF2-40B4-BE49-F238E27FC236}">
                  <a16:creationId xmlns:a16="http://schemas.microsoft.com/office/drawing/2014/main" id="{1ECEB80F-FA39-CD9A-F748-177219E22B5E}"/>
                </a:ext>
              </a:extLst>
            </p:cNvPr>
            <p:cNvSpPr/>
            <p:nvPr/>
          </p:nvSpPr>
          <p:spPr>
            <a:xfrm>
              <a:off x="9847300" y="2116560"/>
              <a:ext cx="7990514" cy="7696200"/>
            </a:xfrm>
            <a:prstGeom prst="rect">
              <a:avLst/>
            </a:prstGeom>
            <a:solidFill>
              <a:schemeClr val="accent3">
                <a:lumMod val="20000"/>
                <a:lumOff val="80000"/>
              </a:schemeClr>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DB233D-90B5-54F8-ECA9-825AACD24D0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297" b="89286" l="6044" r="97070">
                          <a14:foregroundMark x1="44505" y1="9066" x2="48535" y2="10165"/>
                          <a14:foregroundMark x1="65201" y1="7967" x2="68681" y2="7967"/>
                          <a14:foregroundMark x1="13553" y1="24176" x2="22894" y2="54670"/>
                          <a14:foregroundMark x1="28571" y1="24451" x2="22344" y2="58242"/>
                          <a14:foregroundMark x1="27656" y1="30769" x2="24176" y2="72802"/>
                          <a14:foregroundMark x1="28938" y1="39560" x2="29487" y2="69780"/>
                          <a14:foregroundMark x1="9524" y1="20879" x2="6960" y2="65385"/>
                          <a14:foregroundMark x1="13919" y1="62363" x2="19048" y2="85989"/>
                          <a14:foregroundMark x1="6227" y1="87637" x2="18864" y2="89286"/>
                          <a14:foregroundMark x1="84799" y1="7418" x2="91758" y2="43956"/>
                          <a14:foregroundMark x1="79670" y1="4121" x2="89744" y2="3571"/>
                          <a14:foregroundMark x1="94139" y1="18407" x2="93590" y2="48901"/>
                          <a14:foregroundMark x1="76374" y1="55495" x2="84615" y2="49725"/>
                          <a14:foregroundMark x1="84615" y1="49725" x2="84982" y2="49725"/>
                          <a14:foregroundMark x1="93407" y1="53297" x2="97070" y2="54396"/>
                          <a14:foregroundMark x1="54212" y1="20879" x2="56593" y2="59341"/>
                          <a14:foregroundMark x1="44505" y1="75824" x2="56593" y2="67857"/>
                          <a14:foregroundMark x1="56593" y1="67857" x2="66850" y2="70879"/>
                          <a14:foregroundMark x1="66850" y1="70879" x2="70330" y2="73352"/>
                        </a14:backgroundRemoval>
                      </a14:imgEffect>
                    </a14:imgLayer>
                  </a14:imgProps>
                </a:ext>
              </a:extLst>
            </a:blip>
            <a:stretch>
              <a:fillRect/>
            </a:stretch>
          </p:blipFill>
          <p:spPr>
            <a:xfrm>
              <a:off x="14415827" y="7997844"/>
              <a:ext cx="3668364" cy="2445576"/>
            </a:xfrm>
            <a:prstGeom prst="rect">
              <a:avLst/>
            </a:prstGeom>
          </p:spPr>
        </p:pic>
        <p:sp>
          <p:nvSpPr>
            <p:cNvPr id="20" name="TextBox 19">
              <a:extLst>
                <a:ext uri="{FF2B5EF4-FFF2-40B4-BE49-F238E27FC236}">
                  <a16:creationId xmlns:a16="http://schemas.microsoft.com/office/drawing/2014/main" id="{C914A87B-0E8B-506A-2F64-DAE025ED9E76}"/>
                </a:ext>
              </a:extLst>
            </p:cNvPr>
            <p:cNvSpPr txBox="1"/>
            <p:nvPr/>
          </p:nvSpPr>
          <p:spPr>
            <a:xfrm>
              <a:off x="10479405" y="2963677"/>
              <a:ext cx="6634162" cy="707886"/>
            </a:xfrm>
            <a:prstGeom prst="rect">
              <a:avLst/>
            </a:prstGeom>
            <a:noFill/>
          </p:spPr>
          <p:txBody>
            <a:bodyPr wrap="square">
              <a:spAutoFit/>
            </a:bodyPr>
            <a:lstStyle/>
            <a:p>
              <a:pPr algn="ctr"/>
              <a:r>
                <a:rPr lang="en-US" sz="4000" b="1">
                  <a:latin typeface="Arial" panose="020B0604020202020204" pitchFamily="34" charset="0"/>
                  <a:cs typeface="Arial" panose="020B0604020202020204" pitchFamily="34" charset="0"/>
                </a:rPr>
                <a:t>Thức ăn đóng bao</a:t>
              </a:r>
            </a:p>
          </p:txBody>
        </p:sp>
        <p:sp>
          <p:nvSpPr>
            <p:cNvPr id="21" name="TextBox 20">
              <a:extLst>
                <a:ext uri="{FF2B5EF4-FFF2-40B4-BE49-F238E27FC236}">
                  <a16:creationId xmlns:a16="http://schemas.microsoft.com/office/drawing/2014/main" id="{04B53E61-C61D-EE35-BC23-F97F0500335F}"/>
                </a:ext>
              </a:extLst>
            </p:cNvPr>
            <p:cNvSpPr txBox="1"/>
            <p:nvPr/>
          </p:nvSpPr>
          <p:spPr>
            <a:xfrm>
              <a:off x="10296844" y="4085266"/>
              <a:ext cx="7091425" cy="4161460"/>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Bao chứa phải đủ bền, an toàn, có khả năng chống ấm.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Được để lên kệ, không kê sát tường, được phân chia các loại cũ mới. </a:t>
              </a:r>
            </a:p>
          </p:txBody>
        </p:sp>
      </p:grpSp>
    </p:spTree>
    <p:extLst>
      <p:ext uri="{BB962C8B-B14F-4D97-AF65-F5344CB8AC3E}">
        <p14:creationId xmlns:p14="http://schemas.microsoft.com/office/powerpoint/2010/main" val="225710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ED9B7601-25D7-782C-DBA9-5515D075A025}"/>
              </a:ext>
            </a:extLst>
          </p:cNvPr>
          <p:cNvSpPr/>
          <p:nvPr/>
        </p:nvSpPr>
        <p:spPr>
          <a:xfrm>
            <a:off x="9677400" y="3162300"/>
            <a:ext cx="11004949" cy="6608983"/>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3">
              <a:extLst>
                <a:ext uri="{96DAC541-7B7A-43D3-8B79-37D633B846F1}">
                  <asvg:svgBlip xmlns:asvg="http://schemas.microsoft.com/office/drawing/2016/SVG/main" r:embed="rId4"/>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5DC74D6E-BCE8-0450-E00C-C4A3463C1F65}"/>
              </a:ext>
            </a:extLst>
          </p:cNvPr>
          <p:cNvGrpSpPr/>
          <p:nvPr/>
        </p:nvGrpSpPr>
        <p:grpSpPr>
          <a:xfrm>
            <a:off x="2176942" y="-768338"/>
            <a:ext cx="14020800" cy="2246480"/>
            <a:chOff x="2176942" y="-768338"/>
            <a:chExt cx="14020800" cy="2246480"/>
          </a:xfrm>
        </p:grpSpPr>
        <p:sp>
          <p:nvSpPr>
            <p:cNvPr id="4" name="Rectangle: Rounded Corners 3">
              <a:extLst>
                <a:ext uri="{FF2B5EF4-FFF2-40B4-BE49-F238E27FC236}">
                  <a16:creationId xmlns:a16="http://schemas.microsoft.com/office/drawing/2014/main" id="{27922E03-E3F0-47A4-6557-89F1E3CDF9E4}"/>
                </a:ext>
              </a:extLst>
            </p:cNvPr>
            <p:cNvSpPr/>
            <p:nvPr/>
          </p:nvSpPr>
          <p:spPr>
            <a:xfrm>
              <a:off x="2176942" y="-768338"/>
              <a:ext cx="14020800" cy="224648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09F0AE0-6404-BDD9-0582-48EA3F5A8696}"/>
                </a:ext>
              </a:extLst>
            </p:cNvPr>
            <p:cNvSpPr txBox="1"/>
            <p:nvPr/>
          </p:nvSpPr>
          <p:spPr>
            <a:xfrm>
              <a:off x="3446149" y="445246"/>
              <a:ext cx="11482387" cy="784830"/>
            </a:xfrm>
            <a:prstGeom prst="rect">
              <a:avLst/>
            </a:prstGeom>
            <a:noFill/>
          </p:spPr>
          <p:txBody>
            <a:bodyPr wrap="square">
              <a:spAutoFit/>
            </a:bodyPr>
            <a:lstStyle/>
            <a:p>
              <a:pPr algn="ctr"/>
              <a:r>
                <a:rPr lang="en-US" sz="4500" b="1">
                  <a:solidFill>
                    <a:schemeClr val="bg1"/>
                  </a:solidFill>
                  <a:latin typeface="Arial" panose="020B0604020202020204" pitchFamily="34" charset="0"/>
                  <a:cs typeface="Arial" panose="020B0604020202020204" pitchFamily="34" charset="0"/>
                </a:rPr>
                <a:t>2. Bảo quản bằng phương pháp làm khô</a:t>
              </a:r>
            </a:p>
          </p:txBody>
        </p:sp>
      </p:grpSp>
      <p:sp>
        <p:nvSpPr>
          <p:cNvPr id="8" name="TextBox 7">
            <a:extLst>
              <a:ext uri="{FF2B5EF4-FFF2-40B4-BE49-F238E27FC236}">
                <a16:creationId xmlns:a16="http://schemas.microsoft.com/office/drawing/2014/main" id="{361F867D-A2AE-205C-E1A7-D1EE9EC90E7C}"/>
              </a:ext>
            </a:extLst>
          </p:cNvPr>
          <p:cNvSpPr txBox="1"/>
          <p:nvPr/>
        </p:nvSpPr>
        <p:spPr>
          <a:xfrm>
            <a:off x="1600200" y="1767767"/>
            <a:ext cx="15087600" cy="861133"/>
          </a:xfrm>
          <a:prstGeom prst="rect">
            <a:avLst/>
          </a:prstGeom>
          <a:noFill/>
        </p:spPr>
        <p:txBody>
          <a:bodyPr wrap="square">
            <a:spAutoFit/>
          </a:bodyPr>
          <a:lstStyle/>
          <a:p>
            <a:pPr algn="ctr">
              <a:lnSpc>
                <a:spcPct val="150000"/>
              </a:lnSpc>
            </a:pPr>
            <a:r>
              <a:rPr lang="en-US" sz="3800" i="1">
                <a:latin typeface="Arial" panose="020B0604020202020204" pitchFamily="34" charset="0"/>
                <a:cs typeface="Arial" panose="020B0604020202020204" pitchFamily="34" charset="0"/>
              </a:rPr>
              <a:t>Làm việc nhóm: Nghiên cứu mục II.2 SGK và thực hiện yêu cầu</a:t>
            </a:r>
          </a:p>
        </p:txBody>
      </p:sp>
      <p:grpSp>
        <p:nvGrpSpPr>
          <p:cNvPr id="13" name="Group 12">
            <a:extLst>
              <a:ext uri="{FF2B5EF4-FFF2-40B4-BE49-F238E27FC236}">
                <a16:creationId xmlns:a16="http://schemas.microsoft.com/office/drawing/2014/main" id="{7BD22ECD-C7D9-096C-82F7-6D051056BE24}"/>
              </a:ext>
            </a:extLst>
          </p:cNvPr>
          <p:cNvGrpSpPr/>
          <p:nvPr/>
        </p:nvGrpSpPr>
        <p:grpSpPr>
          <a:xfrm>
            <a:off x="1018889" y="3086100"/>
            <a:ext cx="7990514" cy="6409028"/>
            <a:chOff x="1524000" y="2849272"/>
            <a:chExt cx="7990514" cy="6409028"/>
          </a:xfrm>
        </p:grpSpPr>
        <p:sp>
          <p:nvSpPr>
            <p:cNvPr id="10" name="TextBox 9">
              <a:extLst>
                <a:ext uri="{FF2B5EF4-FFF2-40B4-BE49-F238E27FC236}">
                  <a16:creationId xmlns:a16="http://schemas.microsoft.com/office/drawing/2014/main" id="{DC808ED8-4B02-91BD-67E0-08DCC1FE6CBA}"/>
                </a:ext>
              </a:extLst>
            </p:cNvPr>
            <p:cNvSpPr txBox="1"/>
            <p:nvPr/>
          </p:nvSpPr>
          <p:spPr>
            <a:xfrm>
              <a:off x="1524000" y="4888514"/>
              <a:ext cx="7990514" cy="4369786"/>
            </a:xfrm>
            <a:prstGeom prst="rect">
              <a:avLst/>
            </a:prstGeom>
            <a:noFill/>
          </p:spPr>
          <p:txBody>
            <a:bodyPr wrap="square">
              <a:spAutoFit/>
            </a:bodyPr>
            <a:lstStyle/>
            <a:p>
              <a:pPr marL="0" marR="0" algn="just">
                <a:lnSpc>
                  <a:spcPct val="150000"/>
                </a:lnSpc>
                <a:spcBef>
                  <a:spcPts val="100"/>
                </a:spcBef>
                <a:spcAft>
                  <a:spcPts val="100"/>
                </a:spcAft>
              </a:pPr>
              <a:r>
                <a:rPr lang="nl-NL"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 em việc làm khô thức ăn chăn nuôi nhằm mục đích gì? Ở gia đình, địa phương em loại thức ăn chăn nuôi nào thường được bảo quản bằng phương pháp làm khô?</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11" name="Freeform 2">
              <a:extLst>
                <a:ext uri="{FF2B5EF4-FFF2-40B4-BE49-F238E27FC236}">
                  <a16:creationId xmlns:a16="http://schemas.microsoft.com/office/drawing/2014/main" id="{D9D932EC-F644-9628-035D-54DE2E620B4F}"/>
                </a:ext>
              </a:extLst>
            </p:cNvPr>
            <p:cNvSpPr/>
            <p:nvPr/>
          </p:nvSpPr>
          <p:spPr>
            <a:xfrm>
              <a:off x="4419600" y="2849272"/>
              <a:ext cx="2209800" cy="1889378"/>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Tree>
    <p:extLst>
      <p:ext uri="{BB962C8B-B14F-4D97-AF65-F5344CB8AC3E}">
        <p14:creationId xmlns:p14="http://schemas.microsoft.com/office/powerpoint/2010/main" val="131288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2">
              <a:extLst>
                <a:ext uri="{96DAC541-7B7A-43D3-8B79-37D633B846F1}">
                  <asvg:svgBlip xmlns:asvg="http://schemas.microsoft.com/office/drawing/2016/SVG/main" r:embed="rId3"/>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Speech Bubble: Rectangle 2">
            <a:extLst>
              <a:ext uri="{FF2B5EF4-FFF2-40B4-BE49-F238E27FC236}">
                <a16:creationId xmlns:a16="http://schemas.microsoft.com/office/drawing/2014/main" id="{D7E65EA9-B35C-6B60-7D00-77541C352C14}"/>
              </a:ext>
            </a:extLst>
          </p:cNvPr>
          <p:cNvSpPr/>
          <p:nvPr/>
        </p:nvSpPr>
        <p:spPr>
          <a:xfrm>
            <a:off x="1240871" y="647700"/>
            <a:ext cx="15806257" cy="2971800"/>
          </a:xfrm>
          <a:prstGeom prst="wedgeRectCallout">
            <a:avLst>
              <a:gd name="adj1" fmla="val -59340"/>
              <a:gd name="adj2" fmla="val 50481"/>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Nguyên lí: </a:t>
            </a:r>
            <a:r>
              <a:rPr lang="nl-NL"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Lượng nước trong thức ăn chăn nuôi còn 10 – 15% sẽ kìm hãm hoạt động các enzyme có trong tế bào thực vật và sự phân hủy vi sinh vật</a:t>
            </a:r>
            <a:endParaRPr lang="en-US" sz="4000">
              <a:solidFill>
                <a:schemeClr val="tx1"/>
              </a:solidFill>
              <a:latin typeface="Arial" panose="020B0604020202020204" pitchFamily="34" charset="0"/>
              <a:cs typeface="Arial" panose="020B0604020202020204" pitchFamily="34" charset="0"/>
            </a:endParaRPr>
          </a:p>
        </p:txBody>
      </p:sp>
      <p:sp>
        <p:nvSpPr>
          <p:cNvPr id="6" name="Speech Bubble: Rectangle 5">
            <a:extLst>
              <a:ext uri="{FF2B5EF4-FFF2-40B4-BE49-F238E27FC236}">
                <a16:creationId xmlns:a16="http://schemas.microsoft.com/office/drawing/2014/main" id="{F5E46595-43D2-1E68-C61F-860B16A3F91A}"/>
              </a:ext>
            </a:extLst>
          </p:cNvPr>
          <p:cNvSpPr/>
          <p:nvPr/>
        </p:nvSpPr>
        <p:spPr>
          <a:xfrm>
            <a:off x="1245633" y="4140295"/>
            <a:ext cx="15806257" cy="2571686"/>
          </a:xfrm>
          <a:prstGeom prst="wedgeRectCallout">
            <a:avLst>
              <a:gd name="adj1" fmla="val 59163"/>
              <a:gd name="adj2" fmla="val 51944"/>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Cách làm: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Tiến hành phơi hoặc sấy để làm giảm lượng nước có trong thức ăn chăn nuôi </a:t>
            </a:r>
            <a:endParaRPr lang="en-US" sz="4000">
              <a:solidFill>
                <a:schemeClr val="tx1"/>
              </a:solidFill>
              <a:latin typeface="Arial" panose="020B0604020202020204" pitchFamily="34" charset="0"/>
              <a:cs typeface="Arial" panose="020B0604020202020204" pitchFamily="34" charset="0"/>
            </a:endParaRPr>
          </a:p>
        </p:txBody>
      </p:sp>
      <p:sp>
        <p:nvSpPr>
          <p:cNvPr id="7" name="Speech Bubble: Rectangle 6">
            <a:extLst>
              <a:ext uri="{FF2B5EF4-FFF2-40B4-BE49-F238E27FC236}">
                <a16:creationId xmlns:a16="http://schemas.microsoft.com/office/drawing/2014/main" id="{07583F8E-3175-C3BB-8EAE-CDA8631C71C1}"/>
              </a:ext>
            </a:extLst>
          </p:cNvPr>
          <p:cNvSpPr/>
          <p:nvPr/>
        </p:nvSpPr>
        <p:spPr>
          <a:xfrm>
            <a:off x="1240871" y="7289926"/>
            <a:ext cx="15806257" cy="2267014"/>
          </a:xfrm>
          <a:prstGeom prst="wedgeRectCallout">
            <a:avLst>
              <a:gd name="adj1" fmla="val -59521"/>
              <a:gd name="adj2" fmla="val 43593"/>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Ý nghĩa: </a:t>
            </a:r>
            <a:r>
              <a:rPr lang="nl-NL"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Dễ thực hiện, ít tốn kém và thuận lợi cho việc bảo quản. </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322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3">
              <a:extLst>
                <a:ext uri="{96DAC541-7B7A-43D3-8B79-37D633B846F1}">
                  <asvg:svgBlip xmlns:asvg="http://schemas.microsoft.com/office/drawing/2016/SVG/main" r:embed="rId4"/>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Speech Bubble: Rectangle 1">
            <a:extLst>
              <a:ext uri="{FF2B5EF4-FFF2-40B4-BE49-F238E27FC236}">
                <a16:creationId xmlns:a16="http://schemas.microsoft.com/office/drawing/2014/main" id="{1F023EE9-CBFD-4F7A-D523-0A5D173F3FAB}"/>
              </a:ext>
            </a:extLst>
          </p:cNvPr>
          <p:cNvSpPr/>
          <p:nvPr/>
        </p:nvSpPr>
        <p:spPr>
          <a:xfrm>
            <a:off x="838200" y="3467100"/>
            <a:ext cx="10972800" cy="5651112"/>
          </a:xfrm>
          <a:prstGeom prst="wedgeRectCallout">
            <a:avLst>
              <a:gd name="adj1" fmla="val 54013"/>
              <a:gd name="adj2" fmla="val -1128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B6BB48-B160-F25A-5052-5031C9B5E188}"/>
              </a:ext>
            </a:extLst>
          </p:cNvPr>
          <p:cNvSpPr txBox="1"/>
          <p:nvPr/>
        </p:nvSpPr>
        <p:spPr>
          <a:xfrm>
            <a:off x="1028700" y="4457700"/>
            <a:ext cx="10591800" cy="368626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Làm khô thức ăn chăn nuôi nhằm mục đích bảo quản thức ăn được lâu</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Đa số địa phương sử dụng phưong pháp làm khô để bảo quản cỏ khô cho gia súc. </a:t>
            </a:r>
            <a:endParaRPr lang="vi-VN"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51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BF1BC8C-001C-233A-55DD-C8FB093E4118}"/>
              </a:ext>
            </a:extLst>
          </p:cNvPr>
          <p:cNvGrpSpPr/>
          <p:nvPr/>
        </p:nvGrpSpPr>
        <p:grpSpPr>
          <a:xfrm>
            <a:off x="10744200" y="2395231"/>
            <a:ext cx="7034212" cy="6786869"/>
            <a:chOff x="10864796" y="2589380"/>
            <a:chExt cx="7034212" cy="6786869"/>
          </a:xfrm>
        </p:grpSpPr>
        <p:sp>
          <p:nvSpPr>
            <p:cNvPr id="10" name="TextBox 9">
              <a:extLst>
                <a:ext uri="{FF2B5EF4-FFF2-40B4-BE49-F238E27FC236}">
                  <a16:creationId xmlns:a16="http://schemas.microsoft.com/office/drawing/2014/main" id="{4FDB9CA9-863C-C2E0-A817-EA30DAC1FD70}"/>
                </a:ext>
              </a:extLst>
            </p:cNvPr>
            <p:cNvSpPr txBox="1"/>
            <p:nvPr/>
          </p:nvSpPr>
          <p:spPr>
            <a:xfrm>
              <a:off x="10864796" y="4540758"/>
              <a:ext cx="7034212" cy="4835491"/>
            </a:xfrm>
            <a:prstGeom prst="rect">
              <a:avLst/>
            </a:prstGeom>
            <a:solidFill>
              <a:srgbClr val="FBF2E1"/>
            </a:solidFill>
          </p:spPr>
          <p:txBody>
            <a:bodyPr wrap="square">
              <a:spAutoFit/>
            </a:bodyPr>
            <a:lstStyle/>
            <a:p>
              <a:pPr algn="just">
                <a:lnSpc>
                  <a:spcPct val="150000"/>
                </a:lnSpc>
              </a:pPr>
              <a:r>
                <a:rPr lang="vi-VN" sz="4200"/>
                <a:t>Quan sát Hình 9.3 và mô tả các bước bảo quản thức ăn (rơm) cho trâu, bò bằng phương pháp kiềm hóa và làm khô</a:t>
              </a:r>
              <a:r>
                <a:rPr lang="en-US" sz="4200"/>
                <a:t>.</a:t>
              </a:r>
            </a:p>
          </p:txBody>
        </p:sp>
        <p:sp>
          <p:nvSpPr>
            <p:cNvPr id="8" name="Freeform 6">
              <a:extLst>
                <a:ext uri="{FF2B5EF4-FFF2-40B4-BE49-F238E27FC236}">
                  <a16:creationId xmlns:a16="http://schemas.microsoft.com/office/drawing/2014/main" id="{1439998B-95A3-7706-F488-DD34E078572B}"/>
                </a:ext>
              </a:extLst>
            </p:cNvPr>
            <p:cNvSpPr/>
            <p:nvPr/>
          </p:nvSpPr>
          <p:spPr>
            <a:xfrm>
              <a:off x="13335000" y="2589380"/>
              <a:ext cx="2091492" cy="209149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4" name="Picture 3">
            <a:extLst>
              <a:ext uri="{FF2B5EF4-FFF2-40B4-BE49-F238E27FC236}">
                <a16:creationId xmlns:a16="http://schemas.microsoft.com/office/drawing/2014/main" id="{37414D2D-1C20-3FD4-56DA-4AC7F16D2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892" y="2324100"/>
            <a:ext cx="10110370" cy="7683881"/>
          </a:xfrm>
          <a:prstGeom prst="rect">
            <a:avLst/>
          </a:prstGeom>
        </p:spPr>
      </p:pic>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5">
              <a:extLst>
                <a:ext uri="{96DAC541-7B7A-43D3-8B79-37D633B846F1}">
                  <asvg:svgBlip xmlns:asvg="http://schemas.microsoft.com/office/drawing/2016/SVG/main" r:embed="rId6"/>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9E89FBBE-7EFF-99F5-4102-88A667352EF2}"/>
              </a:ext>
            </a:extLst>
          </p:cNvPr>
          <p:cNvSpPr txBox="1"/>
          <p:nvPr/>
        </p:nvSpPr>
        <p:spPr>
          <a:xfrm>
            <a:off x="4648200" y="604366"/>
            <a:ext cx="8991600" cy="861774"/>
          </a:xfrm>
          <a:prstGeom prst="rect">
            <a:avLst/>
          </a:prstGeom>
          <a:noFill/>
        </p:spPr>
        <p:txBody>
          <a:bodyPr wrap="square" rtlCol="0">
            <a:spAutoFit/>
          </a:bodyPr>
          <a:lstStyle/>
          <a:p>
            <a:pPr algn="ctr"/>
            <a:r>
              <a:rPr lang="en-US" sz="5000" b="1">
                <a:solidFill>
                  <a:schemeClr val="accent5">
                    <a:lumMod val="50000"/>
                  </a:schemeClr>
                </a:solidFill>
                <a:latin typeface="Arial" panose="020B0604020202020204" pitchFamily="34" charset="0"/>
                <a:cs typeface="Arial" panose="020B0604020202020204" pitchFamily="34" charset="0"/>
              </a:rPr>
              <a:t>THẢO LUẬN NHÓM </a:t>
            </a:r>
          </a:p>
        </p:txBody>
      </p:sp>
    </p:spTree>
    <p:extLst>
      <p:ext uri="{BB962C8B-B14F-4D97-AF65-F5344CB8AC3E}">
        <p14:creationId xmlns:p14="http://schemas.microsoft.com/office/powerpoint/2010/main" val="419487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2">
              <a:extLst>
                <a:ext uri="{96DAC541-7B7A-43D3-8B79-37D633B846F1}">
                  <asvg:svgBlip xmlns:asvg="http://schemas.microsoft.com/office/drawing/2016/SVG/main" r:embed="rId3"/>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1CDD32CF-E25F-158B-21A1-C3EADC0BEB47}"/>
              </a:ext>
            </a:extLst>
          </p:cNvPr>
          <p:cNvSpPr txBox="1"/>
          <p:nvPr/>
        </p:nvSpPr>
        <p:spPr>
          <a:xfrm>
            <a:off x="1285875" y="531381"/>
            <a:ext cx="15782925" cy="2057999"/>
          </a:xfrm>
          <a:prstGeom prst="rect">
            <a:avLst/>
          </a:prstGeom>
          <a:solidFill>
            <a:schemeClr val="bg1"/>
          </a:solidFill>
        </p:spPr>
        <p:txBody>
          <a:bodyPr wrap="square">
            <a:spAutoFit/>
          </a:bodyPr>
          <a:lstStyle/>
          <a:p>
            <a:pPr algn="just">
              <a:lnSpc>
                <a:spcPct val="150000"/>
              </a:lnSpc>
            </a:pPr>
            <a:r>
              <a:rPr lang="vi-VN" sz="4500" b="1" i="1">
                <a:solidFill>
                  <a:srgbClr val="002060"/>
                </a:solidFill>
              </a:rPr>
              <a:t>Các bước bảo quản rơm làm thức ăn cho trâu, bò bằng kiềm hóa và làm khô</a:t>
            </a:r>
            <a:endParaRPr lang="en-US" sz="4500" b="1" i="1">
              <a:solidFill>
                <a:srgbClr val="002060"/>
              </a:solidFill>
            </a:endParaRPr>
          </a:p>
        </p:txBody>
      </p:sp>
      <p:grpSp>
        <p:nvGrpSpPr>
          <p:cNvPr id="6" name="Group 5">
            <a:extLst>
              <a:ext uri="{FF2B5EF4-FFF2-40B4-BE49-F238E27FC236}">
                <a16:creationId xmlns:a16="http://schemas.microsoft.com/office/drawing/2014/main" id="{A2CA09CE-A687-61D7-BB12-C1CB20A313C0}"/>
              </a:ext>
            </a:extLst>
          </p:cNvPr>
          <p:cNvGrpSpPr/>
          <p:nvPr/>
        </p:nvGrpSpPr>
        <p:grpSpPr>
          <a:xfrm>
            <a:off x="1219200" y="3009900"/>
            <a:ext cx="12187237" cy="990600"/>
            <a:chOff x="1252537" y="3086100"/>
            <a:chExt cx="12187237" cy="990600"/>
          </a:xfrm>
        </p:grpSpPr>
        <p:sp>
          <p:nvSpPr>
            <p:cNvPr id="2" name="Oval 1">
              <a:extLst>
                <a:ext uri="{FF2B5EF4-FFF2-40B4-BE49-F238E27FC236}">
                  <a16:creationId xmlns:a16="http://schemas.microsoft.com/office/drawing/2014/main" id="{648AAF1E-6C54-8297-1F6C-01907D5489EF}"/>
                </a:ext>
              </a:extLst>
            </p:cNvPr>
            <p:cNvSpPr/>
            <p:nvPr/>
          </p:nvSpPr>
          <p:spPr>
            <a:xfrm>
              <a:off x="1252537" y="3162300"/>
              <a:ext cx="914400" cy="914400"/>
            </a:xfrm>
            <a:prstGeom prst="ellipse">
              <a:avLst/>
            </a:prstGeom>
            <a:solidFill>
              <a:srgbClr val="FBF2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041B6D2F-C4FC-BE69-5BDF-3FB3C3A59B9C}"/>
                </a:ext>
              </a:extLst>
            </p:cNvPr>
            <p:cNvSpPr txBox="1"/>
            <p:nvPr/>
          </p:nvSpPr>
          <p:spPr>
            <a:xfrm>
              <a:off x="2667000" y="3086100"/>
              <a:ext cx="10772774" cy="9015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Lựa chọn rơm khô, đánh giá chất lượng</a:t>
              </a:r>
            </a:p>
          </p:txBody>
        </p:sp>
      </p:grpSp>
      <p:grpSp>
        <p:nvGrpSpPr>
          <p:cNvPr id="8" name="Group 7">
            <a:extLst>
              <a:ext uri="{FF2B5EF4-FFF2-40B4-BE49-F238E27FC236}">
                <a16:creationId xmlns:a16="http://schemas.microsoft.com/office/drawing/2014/main" id="{9528A1A2-5928-BC9C-31E1-3ACE45776FBB}"/>
              </a:ext>
            </a:extLst>
          </p:cNvPr>
          <p:cNvGrpSpPr/>
          <p:nvPr/>
        </p:nvGrpSpPr>
        <p:grpSpPr>
          <a:xfrm>
            <a:off x="1252538" y="4309490"/>
            <a:ext cx="12187237" cy="990600"/>
            <a:chOff x="1252537" y="3086100"/>
            <a:chExt cx="12187237" cy="990600"/>
          </a:xfrm>
        </p:grpSpPr>
        <p:sp>
          <p:nvSpPr>
            <p:cNvPr id="9" name="Oval 8">
              <a:extLst>
                <a:ext uri="{FF2B5EF4-FFF2-40B4-BE49-F238E27FC236}">
                  <a16:creationId xmlns:a16="http://schemas.microsoft.com/office/drawing/2014/main" id="{4C2080D4-22D1-FC11-3AAA-C34A2B68651D}"/>
                </a:ext>
              </a:extLst>
            </p:cNvPr>
            <p:cNvSpPr/>
            <p:nvPr/>
          </p:nvSpPr>
          <p:spPr>
            <a:xfrm>
              <a:off x="1252537" y="3162300"/>
              <a:ext cx="914400" cy="914400"/>
            </a:xfrm>
            <a:prstGeom prst="ellipse">
              <a:avLst/>
            </a:prstGeom>
            <a:solidFill>
              <a:srgbClr val="FBF2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58E234B9-C7D0-5E16-104F-0FEE7F6BC229}"/>
                </a:ext>
              </a:extLst>
            </p:cNvPr>
            <p:cNvSpPr txBox="1"/>
            <p:nvPr/>
          </p:nvSpPr>
          <p:spPr>
            <a:xfrm>
              <a:off x="2667000" y="3086100"/>
              <a:ext cx="10772774" cy="9015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Ngâm rơm khô với nước vôi (1%)</a:t>
              </a:r>
            </a:p>
          </p:txBody>
        </p:sp>
      </p:grpSp>
      <p:grpSp>
        <p:nvGrpSpPr>
          <p:cNvPr id="11" name="Group 10">
            <a:extLst>
              <a:ext uri="{FF2B5EF4-FFF2-40B4-BE49-F238E27FC236}">
                <a16:creationId xmlns:a16="http://schemas.microsoft.com/office/drawing/2014/main" id="{64EFC6DA-C2C3-0FE6-4A76-12DCEDA40C08}"/>
              </a:ext>
            </a:extLst>
          </p:cNvPr>
          <p:cNvGrpSpPr/>
          <p:nvPr/>
        </p:nvGrpSpPr>
        <p:grpSpPr>
          <a:xfrm>
            <a:off x="1252538" y="5609080"/>
            <a:ext cx="12187237" cy="990600"/>
            <a:chOff x="1252537" y="3086100"/>
            <a:chExt cx="12187237" cy="990600"/>
          </a:xfrm>
        </p:grpSpPr>
        <p:sp>
          <p:nvSpPr>
            <p:cNvPr id="12" name="Oval 11">
              <a:extLst>
                <a:ext uri="{FF2B5EF4-FFF2-40B4-BE49-F238E27FC236}">
                  <a16:creationId xmlns:a16="http://schemas.microsoft.com/office/drawing/2014/main" id="{C2942BCC-8F7A-0116-4771-C8F4F591B287}"/>
                </a:ext>
              </a:extLst>
            </p:cNvPr>
            <p:cNvSpPr/>
            <p:nvPr/>
          </p:nvSpPr>
          <p:spPr>
            <a:xfrm>
              <a:off x="1252537" y="3162300"/>
              <a:ext cx="914400" cy="914400"/>
            </a:xfrm>
            <a:prstGeom prst="ellipse">
              <a:avLst/>
            </a:prstGeom>
            <a:solidFill>
              <a:srgbClr val="FBF2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3</a:t>
              </a:r>
            </a:p>
          </p:txBody>
        </p:sp>
        <p:sp>
          <p:nvSpPr>
            <p:cNvPr id="13" name="TextBox 12">
              <a:extLst>
                <a:ext uri="{FF2B5EF4-FFF2-40B4-BE49-F238E27FC236}">
                  <a16:creationId xmlns:a16="http://schemas.microsoft.com/office/drawing/2014/main" id="{75C7061C-8A80-1C7D-ACF9-67CCBA24CA7B}"/>
                </a:ext>
              </a:extLst>
            </p:cNvPr>
            <p:cNvSpPr txBox="1"/>
            <p:nvPr/>
          </p:nvSpPr>
          <p:spPr>
            <a:xfrm>
              <a:off x="2667000" y="3086100"/>
              <a:ext cx="10772774" cy="9015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Rửa rơm cho sạch nước vôi</a:t>
              </a:r>
            </a:p>
          </p:txBody>
        </p:sp>
      </p:grpSp>
      <p:grpSp>
        <p:nvGrpSpPr>
          <p:cNvPr id="14" name="Group 13">
            <a:extLst>
              <a:ext uri="{FF2B5EF4-FFF2-40B4-BE49-F238E27FC236}">
                <a16:creationId xmlns:a16="http://schemas.microsoft.com/office/drawing/2014/main" id="{773F5DBE-CA18-B295-5C8E-E4599772A7D7}"/>
              </a:ext>
            </a:extLst>
          </p:cNvPr>
          <p:cNvGrpSpPr/>
          <p:nvPr/>
        </p:nvGrpSpPr>
        <p:grpSpPr>
          <a:xfrm>
            <a:off x="1252538" y="7010114"/>
            <a:ext cx="12187237" cy="990600"/>
            <a:chOff x="1252537" y="3086100"/>
            <a:chExt cx="12187237" cy="990600"/>
          </a:xfrm>
        </p:grpSpPr>
        <p:sp>
          <p:nvSpPr>
            <p:cNvPr id="15" name="Oval 14">
              <a:extLst>
                <a:ext uri="{FF2B5EF4-FFF2-40B4-BE49-F238E27FC236}">
                  <a16:creationId xmlns:a16="http://schemas.microsoft.com/office/drawing/2014/main" id="{E3B6C767-65C0-0B58-7A0C-74C8A02FB636}"/>
                </a:ext>
              </a:extLst>
            </p:cNvPr>
            <p:cNvSpPr/>
            <p:nvPr/>
          </p:nvSpPr>
          <p:spPr>
            <a:xfrm>
              <a:off x="1252537" y="3162300"/>
              <a:ext cx="914400" cy="914400"/>
            </a:xfrm>
            <a:prstGeom prst="ellipse">
              <a:avLst/>
            </a:prstGeom>
            <a:solidFill>
              <a:srgbClr val="FBF2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4</a:t>
              </a:r>
            </a:p>
          </p:txBody>
        </p:sp>
        <p:sp>
          <p:nvSpPr>
            <p:cNvPr id="16" name="TextBox 15">
              <a:extLst>
                <a:ext uri="{FF2B5EF4-FFF2-40B4-BE49-F238E27FC236}">
                  <a16:creationId xmlns:a16="http://schemas.microsoft.com/office/drawing/2014/main" id="{ECFC603D-327D-306D-5CEE-24E247D5C572}"/>
                </a:ext>
              </a:extLst>
            </p:cNvPr>
            <p:cNvSpPr txBox="1"/>
            <p:nvPr/>
          </p:nvSpPr>
          <p:spPr>
            <a:xfrm>
              <a:off x="2667000" y="3086100"/>
              <a:ext cx="10772774" cy="9015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Phơi, sấy rơm</a:t>
              </a:r>
            </a:p>
          </p:txBody>
        </p:sp>
      </p:grpSp>
      <p:grpSp>
        <p:nvGrpSpPr>
          <p:cNvPr id="17" name="Group 16">
            <a:extLst>
              <a:ext uri="{FF2B5EF4-FFF2-40B4-BE49-F238E27FC236}">
                <a16:creationId xmlns:a16="http://schemas.microsoft.com/office/drawing/2014/main" id="{4B36BFAB-86E8-9E4E-7574-1172883FCEEB}"/>
              </a:ext>
            </a:extLst>
          </p:cNvPr>
          <p:cNvGrpSpPr/>
          <p:nvPr/>
        </p:nvGrpSpPr>
        <p:grpSpPr>
          <a:xfrm>
            <a:off x="1252538" y="8487348"/>
            <a:ext cx="12187237" cy="990600"/>
            <a:chOff x="1252537" y="3086100"/>
            <a:chExt cx="12187237" cy="990600"/>
          </a:xfrm>
        </p:grpSpPr>
        <p:sp>
          <p:nvSpPr>
            <p:cNvPr id="18" name="Oval 17">
              <a:extLst>
                <a:ext uri="{FF2B5EF4-FFF2-40B4-BE49-F238E27FC236}">
                  <a16:creationId xmlns:a16="http://schemas.microsoft.com/office/drawing/2014/main" id="{08F7EABD-34FB-2049-9E94-7DEA9F5ECA31}"/>
                </a:ext>
              </a:extLst>
            </p:cNvPr>
            <p:cNvSpPr/>
            <p:nvPr/>
          </p:nvSpPr>
          <p:spPr>
            <a:xfrm>
              <a:off x="1252537" y="3162300"/>
              <a:ext cx="914400" cy="914400"/>
            </a:xfrm>
            <a:prstGeom prst="ellipse">
              <a:avLst/>
            </a:prstGeom>
            <a:solidFill>
              <a:srgbClr val="FBF2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5</a:t>
              </a:r>
            </a:p>
          </p:txBody>
        </p:sp>
        <p:sp>
          <p:nvSpPr>
            <p:cNvPr id="19" name="TextBox 18">
              <a:extLst>
                <a:ext uri="{FF2B5EF4-FFF2-40B4-BE49-F238E27FC236}">
                  <a16:creationId xmlns:a16="http://schemas.microsoft.com/office/drawing/2014/main" id="{673BA1E1-5270-5B01-0853-D5FF340321D2}"/>
                </a:ext>
              </a:extLst>
            </p:cNvPr>
            <p:cNvSpPr txBox="1"/>
            <p:nvPr/>
          </p:nvSpPr>
          <p:spPr>
            <a:xfrm>
              <a:off x="2667000" y="3086100"/>
              <a:ext cx="10772774" cy="9015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Đánh giá chất lượng, bảo quản và sử dụng</a:t>
              </a:r>
            </a:p>
          </p:txBody>
        </p:sp>
      </p:grpSp>
      <p:pic>
        <p:nvPicPr>
          <p:cNvPr id="21" name="Picture 20">
            <a:extLst>
              <a:ext uri="{FF2B5EF4-FFF2-40B4-BE49-F238E27FC236}">
                <a16:creationId xmlns:a16="http://schemas.microsoft.com/office/drawing/2014/main" id="{08B69B08-5CE3-CBCC-9DD7-A588ECA208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01600" y="1922905"/>
            <a:ext cx="13335000" cy="7524750"/>
          </a:xfrm>
          <a:prstGeom prst="rect">
            <a:avLst/>
          </a:prstGeom>
        </p:spPr>
      </p:pic>
    </p:spTree>
    <p:extLst>
      <p:ext uri="{BB962C8B-B14F-4D97-AF65-F5344CB8AC3E}">
        <p14:creationId xmlns:p14="http://schemas.microsoft.com/office/powerpoint/2010/main" val="13418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2">
              <a:extLst>
                <a:ext uri="{96DAC541-7B7A-43D3-8B79-37D633B846F1}">
                  <asvg:svgBlip xmlns:asvg="http://schemas.microsoft.com/office/drawing/2016/SVG/main" r:embed="rId3"/>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55071413-BA50-2073-F7A2-195B653D180C}"/>
              </a:ext>
            </a:extLst>
          </p:cNvPr>
          <p:cNvGrpSpPr/>
          <p:nvPr/>
        </p:nvGrpSpPr>
        <p:grpSpPr>
          <a:xfrm>
            <a:off x="2176942" y="-768338"/>
            <a:ext cx="14020800" cy="2246480"/>
            <a:chOff x="2176942" y="-768338"/>
            <a:chExt cx="14020800" cy="2246480"/>
          </a:xfrm>
        </p:grpSpPr>
        <p:sp>
          <p:nvSpPr>
            <p:cNvPr id="22" name="Rectangle: Rounded Corners 21">
              <a:extLst>
                <a:ext uri="{FF2B5EF4-FFF2-40B4-BE49-F238E27FC236}">
                  <a16:creationId xmlns:a16="http://schemas.microsoft.com/office/drawing/2014/main" id="{2165DB43-3AF1-0EB6-3F43-35FE297DF892}"/>
                </a:ext>
              </a:extLst>
            </p:cNvPr>
            <p:cNvSpPr/>
            <p:nvPr/>
          </p:nvSpPr>
          <p:spPr>
            <a:xfrm>
              <a:off x="2176942" y="-768338"/>
              <a:ext cx="14020800" cy="224648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74D666E-3561-B024-D34B-EB2D842A1753}"/>
                </a:ext>
              </a:extLst>
            </p:cNvPr>
            <p:cNvSpPr txBox="1"/>
            <p:nvPr/>
          </p:nvSpPr>
          <p:spPr>
            <a:xfrm>
              <a:off x="3048000" y="445246"/>
              <a:ext cx="12327251" cy="784830"/>
            </a:xfrm>
            <a:prstGeom prst="rect">
              <a:avLst/>
            </a:prstGeom>
            <a:noFill/>
          </p:spPr>
          <p:txBody>
            <a:bodyPr wrap="square">
              <a:spAutoFit/>
            </a:bodyPr>
            <a:lstStyle/>
            <a:p>
              <a:pPr algn="ctr"/>
              <a:r>
                <a:rPr lang="en-US" sz="4500" b="1">
                  <a:solidFill>
                    <a:schemeClr val="bg1"/>
                  </a:solidFill>
                  <a:latin typeface="Arial" panose="020B0604020202020204" pitchFamily="34" charset="0"/>
                  <a:cs typeface="Arial" panose="020B0604020202020204" pitchFamily="34" charset="0"/>
                </a:rPr>
                <a:t>3. Ứng dụng công nghệ cao trong bảo quản</a:t>
              </a:r>
            </a:p>
          </p:txBody>
        </p:sp>
      </p:grpSp>
      <p:sp>
        <p:nvSpPr>
          <p:cNvPr id="24" name="TextBox 23">
            <a:extLst>
              <a:ext uri="{FF2B5EF4-FFF2-40B4-BE49-F238E27FC236}">
                <a16:creationId xmlns:a16="http://schemas.microsoft.com/office/drawing/2014/main" id="{5E76FE38-62D5-A3D4-D87C-5331A95434CA}"/>
              </a:ext>
            </a:extLst>
          </p:cNvPr>
          <p:cNvSpPr txBox="1"/>
          <p:nvPr/>
        </p:nvSpPr>
        <p:spPr>
          <a:xfrm>
            <a:off x="1600200" y="1767767"/>
            <a:ext cx="15087600" cy="901593"/>
          </a:xfrm>
          <a:prstGeom prst="rect">
            <a:avLst/>
          </a:prstGeom>
          <a:noFill/>
        </p:spPr>
        <p:txBody>
          <a:bodyPr wrap="square">
            <a:spAutoFit/>
          </a:bodyPr>
          <a:lstStyle/>
          <a:p>
            <a:pPr algn="ctr">
              <a:lnSpc>
                <a:spcPct val="150000"/>
              </a:lnSpc>
            </a:pPr>
            <a:r>
              <a:rPr lang="en-US" sz="4000">
                <a:solidFill>
                  <a:srgbClr val="C00000"/>
                </a:solidFill>
                <a:latin typeface="Arial" panose="020B0604020202020204" pitchFamily="34" charset="0"/>
                <a:cs typeface="Arial" panose="020B0604020202020204" pitchFamily="34" charset="0"/>
              </a:rPr>
              <a:t>a. </a:t>
            </a:r>
            <a:r>
              <a:rPr lang="nl-NL" sz="4000">
                <a:solidFill>
                  <a:srgbClr val="C00000"/>
                </a:solidFill>
                <a:effectLst/>
                <a:latin typeface="Arial" panose="020B0604020202020204" pitchFamily="34" charset="0"/>
                <a:ea typeface="Times New Roman" panose="02020603050405020304" pitchFamily="18" charset="0"/>
                <a:cs typeface="Arial" panose="020B0604020202020204" pitchFamily="34" charset="0"/>
              </a:rPr>
              <a:t>Sử dụng chất bảo quản có nguồn gốc sinh học </a:t>
            </a:r>
            <a:endParaRPr lang="en-US" sz="4000">
              <a:solidFill>
                <a:srgbClr val="C00000"/>
              </a:solidFill>
              <a:latin typeface="Arial" panose="020B0604020202020204" pitchFamily="34" charset="0"/>
              <a:cs typeface="Arial" panose="020B0604020202020204" pitchFamily="34" charset="0"/>
            </a:endParaRPr>
          </a:p>
        </p:txBody>
      </p:sp>
      <p:sp>
        <p:nvSpPr>
          <p:cNvPr id="28" name="Speech Bubble: Rectangle 27">
            <a:extLst>
              <a:ext uri="{FF2B5EF4-FFF2-40B4-BE49-F238E27FC236}">
                <a16:creationId xmlns:a16="http://schemas.microsoft.com/office/drawing/2014/main" id="{BA74F620-EA1C-D606-E21F-1C5A4170E747}"/>
              </a:ext>
            </a:extLst>
          </p:cNvPr>
          <p:cNvSpPr/>
          <p:nvPr/>
        </p:nvSpPr>
        <p:spPr>
          <a:xfrm>
            <a:off x="1295401" y="3086100"/>
            <a:ext cx="9348644" cy="2743200"/>
          </a:xfrm>
          <a:prstGeom prst="wedgeRectCallout">
            <a:avLst>
              <a:gd name="adj1" fmla="val -70986"/>
              <a:gd name="adj2" fmla="val 39583"/>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50000"/>
              </a:lnSpc>
              <a:spcBef>
                <a:spcPts val="100"/>
              </a:spcBef>
              <a:spcAft>
                <a:spcPts val="100"/>
              </a:spcAft>
              <a:buClrTx/>
              <a:buSzTx/>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Nêu tên một số loại enzyme thường được sử dụng trong ủ chua và vai trò của các enzyme đó.</a:t>
            </a:r>
          </a:p>
        </p:txBody>
      </p:sp>
      <p:sp>
        <p:nvSpPr>
          <p:cNvPr id="31" name="Speech Bubble: Rectangle 30">
            <a:extLst>
              <a:ext uri="{FF2B5EF4-FFF2-40B4-BE49-F238E27FC236}">
                <a16:creationId xmlns:a16="http://schemas.microsoft.com/office/drawing/2014/main" id="{8BE3B467-D598-8C8F-9564-75F3ACB46BBE}"/>
              </a:ext>
            </a:extLst>
          </p:cNvPr>
          <p:cNvSpPr/>
          <p:nvPr/>
        </p:nvSpPr>
        <p:spPr>
          <a:xfrm>
            <a:off x="1295400" y="6331788"/>
            <a:ext cx="9348645" cy="3433766"/>
          </a:xfrm>
          <a:prstGeom prst="wedgeRectCallout">
            <a:avLst>
              <a:gd name="adj1" fmla="val -70986"/>
              <a:gd name="adj2" fmla="val 39583"/>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50000"/>
              </a:lnSpc>
              <a:spcBef>
                <a:spcPts val="100"/>
              </a:spcBef>
              <a:spcAft>
                <a:spcPts val="100"/>
              </a:spcAft>
              <a:buClrTx/>
              <a:buSzTx/>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Nêu tên một số hợp chất sinh học có hoạt tính kháng khuẩn cao thường được sử dụng bằng cách trộn thức ăn chăn nuôi và vai trò của các hợp chất đó.</a:t>
            </a:r>
          </a:p>
        </p:txBody>
      </p:sp>
      <p:grpSp>
        <p:nvGrpSpPr>
          <p:cNvPr id="36" name="Group 35">
            <a:extLst>
              <a:ext uri="{FF2B5EF4-FFF2-40B4-BE49-F238E27FC236}">
                <a16:creationId xmlns:a16="http://schemas.microsoft.com/office/drawing/2014/main" id="{8F1DAFB7-6785-509D-8980-08B2E04DF93E}"/>
              </a:ext>
            </a:extLst>
          </p:cNvPr>
          <p:cNvGrpSpPr/>
          <p:nvPr/>
        </p:nvGrpSpPr>
        <p:grpSpPr>
          <a:xfrm>
            <a:off x="11112890" y="3543300"/>
            <a:ext cx="6895362" cy="5765005"/>
            <a:chOff x="11112890" y="3354392"/>
            <a:chExt cx="6895362" cy="5765005"/>
          </a:xfrm>
        </p:grpSpPr>
        <p:pic>
          <p:nvPicPr>
            <p:cNvPr id="1026" name="Picture 2" descr="In silico Structural, Functional and Phylogenetic Analyses of cellulase  from Ruminococcus albus | Journal of Genetic Engineering and Biotechnology  | Full Text">
              <a:extLst>
                <a:ext uri="{FF2B5EF4-FFF2-40B4-BE49-F238E27FC236}">
                  <a16:creationId xmlns:a16="http://schemas.microsoft.com/office/drawing/2014/main" id="{595D9853-AA49-7CC6-EC98-B72639A0B2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12890" y="3354392"/>
              <a:ext cx="6895362" cy="471099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17B12A5E-738A-BBB5-C472-BDABA54E6F9C}"/>
                </a:ext>
              </a:extLst>
            </p:cNvPr>
            <p:cNvSpPr txBox="1"/>
            <p:nvPr/>
          </p:nvSpPr>
          <p:spPr>
            <a:xfrm>
              <a:off x="11963400" y="8519233"/>
              <a:ext cx="4539142" cy="600164"/>
            </a:xfrm>
            <a:prstGeom prst="rect">
              <a:avLst/>
            </a:prstGeom>
            <a:noFill/>
          </p:spPr>
          <p:txBody>
            <a:bodyPr wrap="square" rtlCol="0">
              <a:spAutoFit/>
            </a:bodyPr>
            <a:lstStyle/>
            <a:p>
              <a:pPr algn="ctr"/>
              <a:r>
                <a:rPr lang="en-US" sz="3300">
                  <a:solidFill>
                    <a:srgbClr val="0070C0"/>
                  </a:solidFill>
                  <a:latin typeface="Arial" panose="020B0604020202020204" pitchFamily="34" charset="0"/>
                  <a:cs typeface="Arial" panose="020B0604020202020204" pitchFamily="34" charset="0"/>
                </a:rPr>
                <a:t>Enzyme cellulase</a:t>
              </a:r>
            </a:p>
          </p:txBody>
        </p:sp>
      </p:grpSp>
    </p:spTree>
    <p:extLst>
      <p:ext uri="{BB962C8B-B14F-4D97-AF65-F5344CB8AC3E}">
        <p14:creationId xmlns:p14="http://schemas.microsoft.com/office/powerpoint/2010/main" val="414447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500"/>
                                        <p:tgtEl>
                                          <p:spTgt spid="31"/>
                                        </p:tgtEl>
                                      </p:cBhvr>
                                    </p:animEffect>
                                  </p:childTnLst>
                                </p:cTn>
                              </p:par>
                              <p:par>
                                <p:cTn id="22" presetID="14" presetClass="entr" presetSubtype="1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ABB564-0AD2-FBA7-2F78-F413B84E773C}"/>
              </a:ext>
            </a:extLst>
          </p:cNvPr>
          <p:cNvGrpSpPr/>
          <p:nvPr/>
        </p:nvGrpSpPr>
        <p:grpSpPr>
          <a:xfrm>
            <a:off x="1371600" y="483778"/>
            <a:ext cx="5199689" cy="4888322"/>
            <a:chOff x="11522261" y="4134833"/>
            <a:chExt cx="5199689" cy="4888322"/>
          </a:xfrm>
        </p:grpSpPr>
        <p:pic>
          <p:nvPicPr>
            <p:cNvPr id="3" name="Picture 2" descr="In silico Structural, Functional and Phylogenetic Analyses of cellulase  from Ruminococcus albus | Journal of Genetic Engineering and Biotechnology  | Full Text">
              <a:extLst>
                <a:ext uri="{FF2B5EF4-FFF2-40B4-BE49-F238E27FC236}">
                  <a16:creationId xmlns:a16="http://schemas.microsoft.com/office/drawing/2014/main" id="{1E5D493D-EED6-515A-5D16-48C7AEEEE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2261" y="4134833"/>
              <a:ext cx="5199689" cy="35524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52EEF7-D9D4-4099-E5CE-0DD858C5F157}"/>
                </a:ext>
              </a:extLst>
            </p:cNvPr>
            <p:cNvSpPr txBox="1"/>
            <p:nvPr/>
          </p:nvSpPr>
          <p:spPr>
            <a:xfrm>
              <a:off x="11522261" y="8422991"/>
              <a:ext cx="4539142" cy="600164"/>
            </a:xfrm>
            <a:prstGeom prst="rect">
              <a:avLst/>
            </a:prstGeom>
            <a:noFill/>
          </p:spPr>
          <p:txBody>
            <a:bodyPr wrap="square" rtlCol="0">
              <a:spAutoFit/>
            </a:bodyPr>
            <a:lstStyle/>
            <a:p>
              <a:pPr algn="ctr"/>
              <a:r>
                <a:rPr lang="en-US" sz="3300">
                  <a:solidFill>
                    <a:srgbClr val="0070C0"/>
                  </a:solidFill>
                  <a:latin typeface="Arial" panose="020B0604020202020204" pitchFamily="34" charset="0"/>
                  <a:cs typeface="Arial" panose="020B0604020202020204" pitchFamily="34" charset="0"/>
                </a:rPr>
                <a:t>Cellulase enzyme</a:t>
              </a:r>
            </a:p>
          </p:txBody>
        </p:sp>
      </p:grpSp>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3">
              <a:extLst>
                <a:ext uri="{96DAC541-7B7A-43D3-8B79-37D633B846F1}">
                  <asvg:svgBlip xmlns:asvg="http://schemas.microsoft.com/office/drawing/2016/SVG/main" r:embed="rId4"/>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D5E43AE-D0A2-08E5-E701-846CDBB2C8AC}"/>
              </a:ext>
            </a:extLst>
          </p:cNvPr>
          <p:cNvGrpSpPr/>
          <p:nvPr/>
        </p:nvGrpSpPr>
        <p:grpSpPr>
          <a:xfrm>
            <a:off x="7315200" y="4762"/>
            <a:ext cx="4539142" cy="5383622"/>
            <a:chOff x="8172864" y="0"/>
            <a:chExt cx="4539142" cy="5383622"/>
          </a:xfrm>
        </p:grpSpPr>
        <p:pic>
          <p:nvPicPr>
            <p:cNvPr id="5" name="Picture 4">
              <a:extLst>
                <a:ext uri="{FF2B5EF4-FFF2-40B4-BE49-F238E27FC236}">
                  <a16:creationId xmlns:a16="http://schemas.microsoft.com/office/drawing/2014/main" id="{AA7C9F88-A75E-20B1-D2C5-3B1FD05143A3}"/>
                </a:ext>
              </a:extLst>
            </p:cNvPr>
            <p:cNvPicPr>
              <a:picLocks noChangeAspect="1"/>
            </p:cNvPicPr>
            <p:nvPr/>
          </p:nvPicPr>
          <p:blipFill>
            <a:blip r:embed="rId9"/>
            <a:stretch>
              <a:fillRect/>
            </a:stretch>
          </p:blipFill>
          <p:spPr>
            <a:xfrm>
              <a:off x="8229600" y="0"/>
              <a:ext cx="4425670" cy="5083540"/>
            </a:xfrm>
            <a:prstGeom prst="rect">
              <a:avLst/>
            </a:prstGeom>
          </p:spPr>
        </p:pic>
        <p:sp>
          <p:nvSpPr>
            <p:cNvPr id="6" name="TextBox 5">
              <a:extLst>
                <a:ext uri="{FF2B5EF4-FFF2-40B4-BE49-F238E27FC236}">
                  <a16:creationId xmlns:a16="http://schemas.microsoft.com/office/drawing/2014/main" id="{6CA651B5-09EF-17BB-F3C4-0D355A2E5B4C}"/>
                </a:ext>
              </a:extLst>
            </p:cNvPr>
            <p:cNvSpPr txBox="1"/>
            <p:nvPr/>
          </p:nvSpPr>
          <p:spPr>
            <a:xfrm>
              <a:off x="8172864" y="4783458"/>
              <a:ext cx="4539142" cy="600164"/>
            </a:xfrm>
            <a:prstGeom prst="rect">
              <a:avLst/>
            </a:prstGeom>
            <a:noFill/>
          </p:spPr>
          <p:txBody>
            <a:bodyPr wrap="square" rtlCol="0">
              <a:spAutoFit/>
            </a:bodyPr>
            <a:lstStyle/>
            <a:p>
              <a:pPr algn="ctr"/>
              <a:r>
                <a:rPr lang="en-US" sz="3300">
                  <a:solidFill>
                    <a:srgbClr val="0070C0"/>
                  </a:solidFill>
                  <a:latin typeface="Arial" panose="020B0604020202020204" pitchFamily="34" charset="0"/>
                  <a:cs typeface="Arial" panose="020B0604020202020204" pitchFamily="34" charset="0"/>
                </a:rPr>
                <a:t>Hemicellulase enzyme</a:t>
              </a:r>
            </a:p>
          </p:txBody>
        </p:sp>
      </p:grpSp>
      <p:grpSp>
        <p:nvGrpSpPr>
          <p:cNvPr id="9" name="Group 8">
            <a:extLst>
              <a:ext uri="{FF2B5EF4-FFF2-40B4-BE49-F238E27FC236}">
                <a16:creationId xmlns:a16="http://schemas.microsoft.com/office/drawing/2014/main" id="{07B9F845-E8EF-A7F0-DA91-DF86BC57B25C}"/>
              </a:ext>
            </a:extLst>
          </p:cNvPr>
          <p:cNvGrpSpPr/>
          <p:nvPr/>
        </p:nvGrpSpPr>
        <p:grpSpPr>
          <a:xfrm>
            <a:off x="12725400" y="86751"/>
            <a:ext cx="4811084" cy="5285349"/>
            <a:chOff x="12834458" y="103035"/>
            <a:chExt cx="4811084" cy="5285349"/>
          </a:xfrm>
        </p:grpSpPr>
        <p:pic>
          <p:nvPicPr>
            <p:cNvPr id="2050" name="Picture 2" descr="Xylanase : benefits, origin, sources and properties - Therascience">
              <a:extLst>
                <a:ext uri="{FF2B5EF4-FFF2-40B4-BE49-F238E27FC236}">
                  <a16:creationId xmlns:a16="http://schemas.microsoft.com/office/drawing/2014/main" id="{82F2C96E-0298-CAA7-0A4B-116056E8FB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06400" y="103035"/>
              <a:ext cx="4539142" cy="52138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1B3C90-AE25-B873-152F-2D0B7EF2052D}"/>
                </a:ext>
              </a:extLst>
            </p:cNvPr>
            <p:cNvSpPr txBox="1"/>
            <p:nvPr/>
          </p:nvSpPr>
          <p:spPr>
            <a:xfrm>
              <a:off x="12834458" y="4788220"/>
              <a:ext cx="4539142" cy="600164"/>
            </a:xfrm>
            <a:prstGeom prst="rect">
              <a:avLst/>
            </a:prstGeom>
            <a:noFill/>
          </p:spPr>
          <p:txBody>
            <a:bodyPr wrap="square" rtlCol="0">
              <a:spAutoFit/>
            </a:bodyPr>
            <a:lstStyle/>
            <a:p>
              <a:pPr algn="ctr"/>
              <a:r>
                <a:rPr lang="en-US" sz="3300">
                  <a:solidFill>
                    <a:srgbClr val="0070C0"/>
                  </a:solidFill>
                  <a:latin typeface="Arial" panose="020B0604020202020204" pitchFamily="34" charset="0"/>
                  <a:cs typeface="Arial" panose="020B0604020202020204" pitchFamily="34" charset="0"/>
                </a:rPr>
                <a:t>Xylanase enzyme</a:t>
              </a:r>
            </a:p>
          </p:txBody>
        </p:sp>
      </p:grpSp>
      <p:sp>
        <p:nvSpPr>
          <p:cNvPr id="10" name="Speech Bubble: Rectangle 9">
            <a:extLst>
              <a:ext uri="{FF2B5EF4-FFF2-40B4-BE49-F238E27FC236}">
                <a16:creationId xmlns:a16="http://schemas.microsoft.com/office/drawing/2014/main" id="{E22249D4-21F5-573D-C9DB-C4B401660C89}"/>
              </a:ext>
            </a:extLst>
          </p:cNvPr>
          <p:cNvSpPr/>
          <p:nvPr/>
        </p:nvSpPr>
        <p:spPr>
          <a:xfrm>
            <a:off x="1195244" y="6134100"/>
            <a:ext cx="15897511" cy="3325629"/>
          </a:xfrm>
          <a:prstGeom prst="wedgeRectCallout">
            <a:avLst>
              <a:gd name="adj1" fmla="val -55884"/>
              <a:gd name="adj2" fmla="val -40961"/>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85800" indent="-685800" algn="just">
              <a:lnSpc>
                <a:spcPct val="150000"/>
              </a:lnSpc>
              <a:buFont typeface="Arial" panose="020B0604020202020204" pitchFamily="34" charset="0"/>
              <a:buChar char="•"/>
            </a:pPr>
            <a:r>
              <a:rPr lang="vi-VN" sz="4500">
                <a:solidFill>
                  <a:schemeClr val="bg1"/>
                </a:solidFill>
              </a:rPr>
              <a:t>Hỗ trợ quá trình lên men khi hàm lượng đường tan trong nguyên liệu thấp. </a:t>
            </a:r>
            <a:endParaRPr lang="en-US" sz="4500">
              <a:solidFill>
                <a:schemeClr val="bg1"/>
              </a:solidFill>
            </a:endParaRPr>
          </a:p>
          <a:p>
            <a:pPr marL="685800" indent="-685800" algn="just">
              <a:lnSpc>
                <a:spcPct val="150000"/>
              </a:lnSpc>
              <a:buFont typeface="Arial" panose="020B0604020202020204" pitchFamily="34" charset="0"/>
              <a:buChar char="•"/>
            </a:pPr>
            <a:r>
              <a:rPr lang="vi-VN" sz="4500">
                <a:solidFill>
                  <a:schemeClr val="bg1"/>
                </a:solidFill>
              </a:rPr>
              <a:t>Các enzyme giúp phân giải các chất hữu cơ trong thức ăn. </a:t>
            </a:r>
            <a:endParaRPr lang="en-US" sz="4500">
              <a:solidFill>
                <a:schemeClr val="bg1"/>
              </a:solidFill>
            </a:endParaRPr>
          </a:p>
        </p:txBody>
      </p:sp>
    </p:spTree>
    <p:extLst>
      <p:ext uri="{BB962C8B-B14F-4D97-AF65-F5344CB8AC3E}">
        <p14:creationId xmlns:p14="http://schemas.microsoft.com/office/powerpoint/2010/main" val="313671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2">
              <a:extLst>
                <a:ext uri="{96DAC541-7B7A-43D3-8B79-37D633B846F1}">
                  <asvg:svgBlip xmlns:asvg="http://schemas.microsoft.com/office/drawing/2016/SVG/main" r:embed="rId3"/>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A893B978-004A-E89A-4D94-1303CBC0FFFE}"/>
              </a:ext>
            </a:extLst>
          </p:cNvPr>
          <p:cNvSpPr txBox="1"/>
          <p:nvPr/>
        </p:nvSpPr>
        <p:spPr>
          <a:xfrm>
            <a:off x="5105400" y="450477"/>
            <a:ext cx="80772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KHỞI ĐỘNG </a:t>
            </a:r>
          </a:p>
        </p:txBody>
      </p:sp>
      <p:pic>
        <p:nvPicPr>
          <p:cNvPr id="35" name="Picture 34">
            <a:extLst>
              <a:ext uri="{FF2B5EF4-FFF2-40B4-BE49-F238E27FC236}">
                <a16:creationId xmlns:a16="http://schemas.microsoft.com/office/drawing/2014/main" id="{DE4F42DA-86F5-7085-69A9-5E97D17455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36" t="986" r="1436" b="2343"/>
          <a:stretch/>
        </p:blipFill>
        <p:spPr>
          <a:xfrm>
            <a:off x="9144000" y="3011956"/>
            <a:ext cx="8663672" cy="5736756"/>
          </a:xfrm>
          <a:prstGeom prst="rect">
            <a:avLst/>
          </a:prstGeom>
        </p:spPr>
      </p:pic>
      <p:grpSp>
        <p:nvGrpSpPr>
          <p:cNvPr id="39" name="Group 38">
            <a:extLst>
              <a:ext uri="{FF2B5EF4-FFF2-40B4-BE49-F238E27FC236}">
                <a16:creationId xmlns:a16="http://schemas.microsoft.com/office/drawing/2014/main" id="{9D4337FE-15A0-8DB9-BA27-72F79F04B395}"/>
              </a:ext>
            </a:extLst>
          </p:cNvPr>
          <p:cNvGrpSpPr/>
          <p:nvPr/>
        </p:nvGrpSpPr>
        <p:grpSpPr>
          <a:xfrm>
            <a:off x="685800" y="2380070"/>
            <a:ext cx="8077200" cy="6116230"/>
            <a:chOff x="809070" y="2308861"/>
            <a:chExt cx="8077200" cy="6116230"/>
          </a:xfrm>
        </p:grpSpPr>
        <p:sp>
          <p:nvSpPr>
            <p:cNvPr id="37" name="TextBox 36">
              <a:extLst>
                <a:ext uri="{FF2B5EF4-FFF2-40B4-BE49-F238E27FC236}">
                  <a16:creationId xmlns:a16="http://schemas.microsoft.com/office/drawing/2014/main" id="{9207BA78-ABE7-C451-BE8A-F23F78C8D064}"/>
                </a:ext>
              </a:extLst>
            </p:cNvPr>
            <p:cNvSpPr txBox="1"/>
            <p:nvPr/>
          </p:nvSpPr>
          <p:spPr>
            <a:xfrm>
              <a:off x="809070" y="4055305"/>
              <a:ext cx="8077200" cy="4369786"/>
            </a:xfrm>
            <a:prstGeom prst="rect">
              <a:avLst/>
            </a:prstGeom>
            <a:noFill/>
          </p:spPr>
          <p:txBody>
            <a:bodyPr wrap="square" rtlCol="0">
              <a:spAutoFit/>
            </a:bodyPr>
            <a:lstStyle/>
            <a:p>
              <a:pPr algn="just">
                <a:lnSpc>
                  <a:spcPct val="150000"/>
                </a:lnSpc>
              </a:pPr>
              <a:r>
                <a:rPr lang="en-US" sz="3800" i="1">
                  <a:latin typeface="Arial" panose="020B0604020202020204" pitchFamily="34" charset="0"/>
                  <a:cs typeface="Arial" panose="020B0604020202020204" pitchFamily="34" charset="0"/>
                </a:rPr>
                <a:t>Quan sát hình ảnh và trả lời câu hỏi: </a:t>
              </a:r>
            </a:p>
            <a:p>
              <a:pPr algn="just">
                <a:lnSpc>
                  <a:spcPct val="150000"/>
                </a:lnSpc>
              </a:pPr>
              <a:r>
                <a:rPr lang="nl-NL"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Bảo quản thức ăn chăn nuôi nhằm mục đích gì? Người ta thường bảo quản thức ăn chăn nuôi bằng những phương pháp nào?</a:t>
              </a:r>
              <a:endParaRPr lang="en-US" sz="3800">
                <a:latin typeface="Arial" panose="020B0604020202020204" pitchFamily="34" charset="0"/>
                <a:cs typeface="Arial" panose="020B0604020202020204" pitchFamily="34" charset="0"/>
              </a:endParaRPr>
            </a:p>
          </p:txBody>
        </p:sp>
        <p:sp>
          <p:nvSpPr>
            <p:cNvPr id="38" name="Freeform 7">
              <a:extLst>
                <a:ext uri="{FF2B5EF4-FFF2-40B4-BE49-F238E27FC236}">
                  <a16:creationId xmlns:a16="http://schemas.microsoft.com/office/drawing/2014/main" id="{60FEEF77-BE93-FD4E-162D-F855D50B70E9}"/>
                </a:ext>
              </a:extLst>
            </p:cNvPr>
            <p:cNvSpPr/>
            <p:nvPr/>
          </p:nvSpPr>
          <p:spPr>
            <a:xfrm>
              <a:off x="3613919" y="2308861"/>
              <a:ext cx="2467501" cy="1807445"/>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Tree>
    <p:extLst>
      <p:ext uri="{BB962C8B-B14F-4D97-AF65-F5344CB8AC3E}">
        <p14:creationId xmlns:p14="http://schemas.microsoft.com/office/powerpoint/2010/main" val="261139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2">
              <a:extLst>
                <a:ext uri="{96DAC541-7B7A-43D3-8B79-37D633B846F1}">
                  <asvg:svgBlip xmlns:asvg="http://schemas.microsoft.com/office/drawing/2016/SVG/main" r:embed="rId3"/>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8C5D77D7-CB19-6853-771F-0F538E88A3DF}"/>
              </a:ext>
            </a:extLst>
          </p:cNvPr>
          <p:cNvGrpSpPr/>
          <p:nvPr/>
        </p:nvGrpSpPr>
        <p:grpSpPr>
          <a:xfrm>
            <a:off x="442912" y="342900"/>
            <a:ext cx="8793108" cy="6594831"/>
            <a:chOff x="1623246" y="2738271"/>
            <a:chExt cx="8793108" cy="6594831"/>
          </a:xfrm>
        </p:grpSpPr>
        <p:pic>
          <p:nvPicPr>
            <p:cNvPr id="12" name="Picture 11">
              <a:extLst>
                <a:ext uri="{FF2B5EF4-FFF2-40B4-BE49-F238E27FC236}">
                  <a16:creationId xmlns:a16="http://schemas.microsoft.com/office/drawing/2014/main" id="{616E090F-91A8-5BBE-A9CA-DDDEBA0C1D09}"/>
                </a:ext>
              </a:extLst>
            </p:cNvPr>
            <p:cNvPicPr>
              <a:picLocks noChangeAspect="1"/>
            </p:cNvPicPr>
            <p:nvPr/>
          </p:nvPicPr>
          <p:blipFill>
            <a:blip r:embed="rId8"/>
            <a:stretch>
              <a:fillRect/>
            </a:stretch>
          </p:blipFill>
          <p:spPr>
            <a:xfrm>
              <a:off x="1623246" y="2738271"/>
              <a:ext cx="8793108" cy="6594831"/>
            </a:xfrm>
            <a:prstGeom prst="rect">
              <a:avLst/>
            </a:prstGeom>
          </p:spPr>
        </p:pic>
        <p:sp>
          <p:nvSpPr>
            <p:cNvPr id="8" name="TextBox 7">
              <a:extLst>
                <a:ext uri="{FF2B5EF4-FFF2-40B4-BE49-F238E27FC236}">
                  <a16:creationId xmlns:a16="http://schemas.microsoft.com/office/drawing/2014/main" id="{7A1B3C90-AE25-B873-152F-2D0B7EF2052D}"/>
                </a:ext>
              </a:extLst>
            </p:cNvPr>
            <p:cNvSpPr txBox="1"/>
            <p:nvPr/>
          </p:nvSpPr>
          <p:spPr>
            <a:xfrm>
              <a:off x="3750229" y="8732938"/>
              <a:ext cx="4539142" cy="600164"/>
            </a:xfrm>
            <a:prstGeom prst="rect">
              <a:avLst/>
            </a:prstGeom>
            <a:noFill/>
          </p:spPr>
          <p:txBody>
            <a:bodyPr wrap="square" rtlCol="0">
              <a:spAutoFit/>
            </a:bodyPr>
            <a:lstStyle/>
            <a:p>
              <a:pPr algn="ctr"/>
              <a:r>
                <a:rPr lang="en-US" sz="3300">
                  <a:solidFill>
                    <a:srgbClr val="0070C0"/>
                  </a:solidFill>
                  <a:latin typeface="Arial" panose="020B0604020202020204" pitchFamily="34" charset="0"/>
                  <a:cs typeface="Arial" panose="020B0604020202020204" pitchFamily="34" charset="0"/>
                </a:rPr>
                <a:t>Bacteriocin </a:t>
              </a:r>
            </a:p>
          </p:txBody>
        </p:sp>
      </p:grpSp>
      <p:grpSp>
        <p:nvGrpSpPr>
          <p:cNvPr id="15" name="Group 14">
            <a:extLst>
              <a:ext uri="{FF2B5EF4-FFF2-40B4-BE49-F238E27FC236}">
                <a16:creationId xmlns:a16="http://schemas.microsoft.com/office/drawing/2014/main" id="{EDB67D02-63F7-C2D3-3EBD-FED75D1A9C00}"/>
              </a:ext>
            </a:extLst>
          </p:cNvPr>
          <p:cNvGrpSpPr/>
          <p:nvPr/>
        </p:nvGrpSpPr>
        <p:grpSpPr>
          <a:xfrm>
            <a:off x="9372600" y="342900"/>
            <a:ext cx="8759768" cy="5292615"/>
            <a:chOff x="9238959" y="315150"/>
            <a:chExt cx="8759768" cy="5292615"/>
          </a:xfrm>
        </p:grpSpPr>
        <p:pic>
          <p:nvPicPr>
            <p:cNvPr id="2054" name="Picture 6" descr="Nisin - Wikipedia">
              <a:extLst>
                <a:ext uri="{FF2B5EF4-FFF2-40B4-BE49-F238E27FC236}">
                  <a16:creationId xmlns:a16="http://schemas.microsoft.com/office/drawing/2014/main" id="{FA336069-BA67-CCD7-3783-BE922D86CC6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38959" y="315150"/>
              <a:ext cx="8759768" cy="529261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89789B4-BE08-9191-BA61-1E4A565715BE}"/>
                </a:ext>
              </a:extLst>
            </p:cNvPr>
            <p:cNvSpPr txBox="1"/>
            <p:nvPr/>
          </p:nvSpPr>
          <p:spPr>
            <a:xfrm>
              <a:off x="11834613" y="4567148"/>
              <a:ext cx="4539142" cy="600164"/>
            </a:xfrm>
            <a:prstGeom prst="rect">
              <a:avLst/>
            </a:prstGeom>
            <a:noFill/>
          </p:spPr>
          <p:txBody>
            <a:bodyPr wrap="square" rtlCol="0">
              <a:spAutoFit/>
            </a:bodyPr>
            <a:lstStyle/>
            <a:p>
              <a:pPr algn="ctr"/>
              <a:r>
                <a:rPr lang="en-US" sz="3300">
                  <a:solidFill>
                    <a:srgbClr val="0070C0"/>
                  </a:solidFill>
                  <a:latin typeface="Arial" panose="020B0604020202020204" pitchFamily="34" charset="0"/>
                  <a:cs typeface="Arial" panose="020B0604020202020204" pitchFamily="34" charset="0"/>
                </a:rPr>
                <a:t>Nisin  </a:t>
              </a:r>
            </a:p>
          </p:txBody>
        </p:sp>
      </p:grpSp>
      <p:sp>
        <p:nvSpPr>
          <p:cNvPr id="16" name="Speech Bubble: Rectangle 15">
            <a:extLst>
              <a:ext uri="{FF2B5EF4-FFF2-40B4-BE49-F238E27FC236}">
                <a16:creationId xmlns:a16="http://schemas.microsoft.com/office/drawing/2014/main" id="{160910E7-B76D-C1BA-78D4-1A327B685793}"/>
              </a:ext>
            </a:extLst>
          </p:cNvPr>
          <p:cNvSpPr/>
          <p:nvPr/>
        </p:nvSpPr>
        <p:spPr>
          <a:xfrm>
            <a:off x="7018163" y="6337567"/>
            <a:ext cx="10439400" cy="3325629"/>
          </a:xfrm>
          <a:prstGeom prst="wedgeRectCallout">
            <a:avLst>
              <a:gd name="adj1" fmla="val -55884"/>
              <a:gd name="adj2" fmla="val -40961"/>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a:solidFill>
                  <a:schemeClr val="bg1"/>
                </a:solidFill>
                <a:latin typeface="Arial" panose="020B0604020202020204" pitchFamily="34" charset="0"/>
                <a:cs typeface="Arial" panose="020B0604020202020204" pitchFamily="34" charset="0"/>
              </a:rPr>
              <a:t>Được trộn vào thức ăn </a:t>
            </a:r>
            <a:r>
              <a:rPr lang="nl-NL"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để ức chế mạnh mẽ sự sinh trưởng và phát triển của một số vi khuẩn, nấm gây hại. </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382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C9E7A1-E6BE-9CC4-B3BE-8FFC3386F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393424"/>
            <a:ext cx="8929952" cy="6901578"/>
          </a:xfrm>
          <a:prstGeom prst="rect">
            <a:avLst/>
          </a:prstGeom>
        </p:spPr>
      </p:pic>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3">
              <a:extLst>
                <a:ext uri="{96DAC541-7B7A-43D3-8B79-37D633B846F1}">
                  <asvg:svgBlip xmlns:asvg="http://schemas.microsoft.com/office/drawing/2016/SVG/main" r:embed="rId4"/>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C7A6B4F0-8A81-766B-36D0-4A994789CF41}"/>
              </a:ext>
            </a:extLst>
          </p:cNvPr>
          <p:cNvSpPr txBox="1"/>
          <p:nvPr/>
        </p:nvSpPr>
        <p:spPr>
          <a:xfrm>
            <a:off x="1600200" y="495300"/>
            <a:ext cx="15087600" cy="901593"/>
          </a:xfrm>
          <a:prstGeom prst="rect">
            <a:avLst/>
          </a:prstGeom>
          <a:noFill/>
        </p:spPr>
        <p:txBody>
          <a:bodyPr wrap="square">
            <a:spAutoFit/>
          </a:bodyPr>
          <a:lstStyle/>
          <a:p>
            <a:pPr algn="ctr">
              <a:lnSpc>
                <a:spcPct val="150000"/>
              </a:lnSpc>
            </a:pPr>
            <a:r>
              <a:rPr lang="en-US" sz="4000">
                <a:solidFill>
                  <a:srgbClr val="C00000"/>
                </a:solidFill>
                <a:latin typeface="Arial" panose="020B0604020202020204" pitchFamily="34" charset="0"/>
                <a:cs typeface="Arial" panose="020B0604020202020204" pitchFamily="34" charset="0"/>
              </a:rPr>
              <a:t>b. </a:t>
            </a:r>
            <a:r>
              <a:rPr lang="nl-NL" sz="4000">
                <a:solidFill>
                  <a:srgbClr val="C00000"/>
                </a:solidFill>
                <a:effectLst/>
                <a:latin typeface="Arial" panose="020B0604020202020204" pitchFamily="34" charset="0"/>
                <a:ea typeface="Times New Roman" panose="02020603050405020304" pitchFamily="18" charset="0"/>
                <a:cs typeface="Arial" panose="020B0604020202020204" pitchFamily="34" charset="0"/>
              </a:rPr>
              <a:t>Bảo quản thức ăn bằng silo</a:t>
            </a:r>
            <a:endParaRPr lang="en-US" sz="4000">
              <a:solidFill>
                <a:srgbClr val="C0000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44138EE0-1BA8-AAEC-B27D-C0364B4D5132}"/>
              </a:ext>
            </a:extLst>
          </p:cNvPr>
          <p:cNvGrpSpPr/>
          <p:nvPr/>
        </p:nvGrpSpPr>
        <p:grpSpPr>
          <a:xfrm>
            <a:off x="9982200" y="1453159"/>
            <a:ext cx="7551563" cy="7805141"/>
            <a:chOff x="10347445" y="2859729"/>
            <a:chExt cx="7551563" cy="7805141"/>
          </a:xfrm>
        </p:grpSpPr>
        <p:sp>
          <p:nvSpPr>
            <p:cNvPr id="6" name="TextBox 5">
              <a:extLst>
                <a:ext uri="{FF2B5EF4-FFF2-40B4-BE49-F238E27FC236}">
                  <a16:creationId xmlns:a16="http://schemas.microsoft.com/office/drawing/2014/main" id="{F4CB6CF8-3BFB-FE4B-1B80-64628EA6902F}"/>
                </a:ext>
              </a:extLst>
            </p:cNvPr>
            <p:cNvSpPr txBox="1"/>
            <p:nvPr/>
          </p:nvSpPr>
          <p:spPr>
            <a:xfrm>
              <a:off x="10347445" y="4540758"/>
              <a:ext cx="7551563" cy="6124112"/>
            </a:xfrm>
            <a:prstGeom prst="rect">
              <a:avLst/>
            </a:prstGeom>
            <a:solidFill>
              <a:srgbClr val="FBF2E1"/>
            </a:solidFill>
          </p:spPr>
          <p:txBody>
            <a:bodyPr wrap="square">
              <a:spAutoFit/>
            </a:bodyPr>
            <a:lstStyle/>
            <a:p>
              <a:pPr algn="just">
                <a:lnSpc>
                  <a:spcPct val="150000"/>
                </a:lnSpc>
              </a:pPr>
              <a:r>
                <a:rPr lang="en-US" sz="3800" i="1">
                  <a:latin typeface="Arial" panose="020B0604020202020204" pitchFamily="34" charset="0"/>
                  <a:cs typeface="Arial" panose="020B0604020202020204" pitchFamily="34" charset="0"/>
                </a:rPr>
                <a:t>Làm việc cá nhân: </a:t>
              </a:r>
              <a:r>
                <a:rPr lang="vi-VN" sz="3800" i="1"/>
                <a:t>Nghiên cứu mục II.3b SGK trang 53, quan sát Hình 9.4 SGK trang 54 và thực hiện các nhiệm vụ sau:</a:t>
              </a:r>
            </a:p>
            <a:p>
              <a:pPr marL="571500" indent="-571500" algn="just">
                <a:lnSpc>
                  <a:spcPct val="150000"/>
                </a:lnSpc>
                <a:buFont typeface="Arial" panose="020B0604020202020204" pitchFamily="34" charset="0"/>
                <a:buChar char="•"/>
              </a:pPr>
              <a:r>
                <a:rPr lang="vi-VN" sz="3800"/>
                <a:t>Kho silo là gì? </a:t>
              </a:r>
            </a:p>
            <a:p>
              <a:pPr marL="571500" indent="-571500" algn="just">
                <a:lnSpc>
                  <a:spcPct val="150000"/>
                </a:lnSpc>
                <a:buFont typeface="Arial" panose="020B0604020202020204" pitchFamily="34" charset="0"/>
                <a:buChar char="•"/>
              </a:pPr>
              <a:r>
                <a:rPr lang="vi-VN" sz="3800"/>
                <a:t>Nêu ưu điểm và nhược điểm của kho Silo</a:t>
              </a:r>
            </a:p>
          </p:txBody>
        </p:sp>
        <p:sp>
          <p:nvSpPr>
            <p:cNvPr id="7" name="Freeform 6">
              <a:extLst>
                <a:ext uri="{FF2B5EF4-FFF2-40B4-BE49-F238E27FC236}">
                  <a16:creationId xmlns:a16="http://schemas.microsoft.com/office/drawing/2014/main" id="{21A111A3-8611-F94F-6797-336F487B47A5}"/>
                </a:ext>
              </a:extLst>
            </p:cNvPr>
            <p:cNvSpPr/>
            <p:nvPr/>
          </p:nvSpPr>
          <p:spPr>
            <a:xfrm>
              <a:off x="13174554" y="2859729"/>
              <a:ext cx="1897343" cy="189734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Tree>
    <p:extLst>
      <p:ext uri="{BB962C8B-B14F-4D97-AF65-F5344CB8AC3E}">
        <p14:creationId xmlns:p14="http://schemas.microsoft.com/office/powerpoint/2010/main" val="286310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2">
              <a:extLst>
                <a:ext uri="{96DAC541-7B7A-43D3-8B79-37D633B846F1}">
                  <asvg:svgBlip xmlns:asvg="http://schemas.microsoft.com/office/drawing/2016/SVG/main" r:embed="rId3"/>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3074" name="Picture 2" descr="Australian Made Wheat &amp; Grain Silos – Built to Last by GE Silos">
            <a:extLst>
              <a:ext uri="{FF2B5EF4-FFF2-40B4-BE49-F238E27FC236}">
                <a16:creationId xmlns:a16="http://schemas.microsoft.com/office/drawing/2014/main" id="{AD11B317-AB48-5779-86A5-336EC12B84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8237" y="-14288"/>
            <a:ext cx="10282237"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62089AD-6655-6D75-F092-92403E9CEB8B}"/>
              </a:ext>
            </a:extLst>
          </p:cNvPr>
          <p:cNvGrpSpPr/>
          <p:nvPr/>
        </p:nvGrpSpPr>
        <p:grpSpPr>
          <a:xfrm>
            <a:off x="7543800" y="1104900"/>
            <a:ext cx="10063005" cy="3376372"/>
            <a:chOff x="7646813" y="1333500"/>
            <a:chExt cx="10063005" cy="3376372"/>
          </a:xfrm>
        </p:grpSpPr>
        <p:sp>
          <p:nvSpPr>
            <p:cNvPr id="2" name="Rectangle: Rounded Corners 1">
              <a:extLst>
                <a:ext uri="{FF2B5EF4-FFF2-40B4-BE49-F238E27FC236}">
                  <a16:creationId xmlns:a16="http://schemas.microsoft.com/office/drawing/2014/main" id="{8F935826-2106-1555-40D2-87372C6C8A91}"/>
                </a:ext>
              </a:extLst>
            </p:cNvPr>
            <p:cNvSpPr/>
            <p:nvPr/>
          </p:nvSpPr>
          <p:spPr>
            <a:xfrm>
              <a:off x="7646813" y="1333500"/>
              <a:ext cx="9829800" cy="2862973"/>
            </a:xfrm>
            <a:prstGeom prst="roundRect">
              <a:avLst/>
            </a:prstGeom>
            <a:solidFill>
              <a:srgbClr val="FBF2E1"/>
            </a:solidFill>
            <a:ln>
              <a:solidFill>
                <a:srgbClr val="FBF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Là một nơi để lưu trữ và bảo quản thức ăn chăn nuôi không đóng bao với số lượng lớn</a:t>
              </a:r>
              <a:endParaRPr lang="en-US" sz="4000">
                <a:solidFill>
                  <a:schemeClr val="tx1"/>
                </a:solidFill>
              </a:endParaRPr>
            </a:p>
          </p:txBody>
        </p:sp>
        <p:sp>
          <p:nvSpPr>
            <p:cNvPr id="3" name="Freeform 4">
              <a:extLst>
                <a:ext uri="{FF2B5EF4-FFF2-40B4-BE49-F238E27FC236}">
                  <a16:creationId xmlns:a16="http://schemas.microsoft.com/office/drawing/2014/main" id="{CCFB12A7-72E8-7A42-E1FB-5B1DE90C08A0}"/>
                </a:ext>
              </a:extLst>
            </p:cNvPr>
            <p:cNvSpPr/>
            <p:nvPr/>
          </p:nvSpPr>
          <p:spPr>
            <a:xfrm rot="1784113">
              <a:off x="16742301" y="2884768"/>
              <a:ext cx="967517" cy="1825104"/>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0" name="Speech Bubble: Rectangle with Corners Rounded 9">
            <a:extLst>
              <a:ext uri="{FF2B5EF4-FFF2-40B4-BE49-F238E27FC236}">
                <a16:creationId xmlns:a16="http://schemas.microsoft.com/office/drawing/2014/main" id="{42B8BBFB-78A2-30E5-1EBC-1095B7926D08}"/>
              </a:ext>
            </a:extLst>
          </p:cNvPr>
          <p:cNvSpPr/>
          <p:nvPr/>
        </p:nvSpPr>
        <p:spPr>
          <a:xfrm>
            <a:off x="7543800" y="4591530"/>
            <a:ext cx="9829800" cy="2685570"/>
          </a:xfrm>
          <a:prstGeom prst="wedgeRoundRectCallout">
            <a:avLst>
              <a:gd name="adj1" fmla="val -57460"/>
              <a:gd name="adj2" fmla="val -36634"/>
              <a:gd name="adj3" fmla="val 16667"/>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Sức chứa lớn, tự động hóa, ngăn chặn được sự phá hoại của vi sinh vật, tiết kiệm diện tích, sức lao động.</a:t>
            </a:r>
          </a:p>
        </p:txBody>
      </p:sp>
      <p:sp>
        <p:nvSpPr>
          <p:cNvPr id="11" name="Speech Bubble: Rectangle with Corners Rounded 10">
            <a:extLst>
              <a:ext uri="{FF2B5EF4-FFF2-40B4-BE49-F238E27FC236}">
                <a16:creationId xmlns:a16="http://schemas.microsoft.com/office/drawing/2014/main" id="{9B712250-E1DF-D517-B611-F80BA9ED7E0D}"/>
              </a:ext>
            </a:extLst>
          </p:cNvPr>
          <p:cNvSpPr/>
          <p:nvPr/>
        </p:nvSpPr>
        <p:spPr>
          <a:xfrm>
            <a:off x="7543800" y="7668784"/>
            <a:ext cx="9829800" cy="1416430"/>
          </a:xfrm>
          <a:prstGeom prst="wedgeRoundRectCallout">
            <a:avLst>
              <a:gd name="adj1" fmla="val -57460"/>
              <a:gd name="adj2" fmla="val -36634"/>
              <a:gd name="adj3" fmla="val 16667"/>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it-IT" sz="3800">
                <a:solidFill>
                  <a:schemeClr val="tx1"/>
                </a:solidFill>
                <a:latin typeface="Arial" panose="020B0604020202020204" pitchFamily="34" charset="0"/>
                <a:cs typeface="Arial" panose="020B0604020202020204" pitchFamily="34" charset="0"/>
              </a:rPr>
              <a:t>Chi phí đầu tư cao</a:t>
            </a:r>
            <a:endParaRPr lang="en-US" sz="3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959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1+#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3">
              <a:extLst>
                <a:ext uri="{96DAC541-7B7A-43D3-8B79-37D633B846F1}">
                  <asvg:svgBlip xmlns:asvg="http://schemas.microsoft.com/office/drawing/2016/SVG/main" r:embed="rId4"/>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B8DE2457-780A-7BAE-6431-80482C093D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0835" y="1236419"/>
            <a:ext cx="10416273" cy="7336462"/>
          </a:xfrm>
          <a:prstGeom prst="rect">
            <a:avLst/>
          </a:prstGeom>
        </p:spPr>
      </p:pic>
      <p:grpSp>
        <p:nvGrpSpPr>
          <p:cNvPr id="19" name="Group 18">
            <a:extLst>
              <a:ext uri="{FF2B5EF4-FFF2-40B4-BE49-F238E27FC236}">
                <a16:creationId xmlns:a16="http://schemas.microsoft.com/office/drawing/2014/main" id="{09D49D0B-2949-550C-EB68-01A737B010C6}"/>
              </a:ext>
            </a:extLst>
          </p:cNvPr>
          <p:cNvGrpSpPr/>
          <p:nvPr/>
        </p:nvGrpSpPr>
        <p:grpSpPr>
          <a:xfrm>
            <a:off x="685800" y="2476500"/>
            <a:ext cx="6677311" cy="6752829"/>
            <a:chOff x="685800" y="2441214"/>
            <a:chExt cx="6677311" cy="6752829"/>
          </a:xfrm>
        </p:grpSpPr>
        <p:grpSp>
          <p:nvGrpSpPr>
            <p:cNvPr id="17" name="Group 16">
              <a:extLst>
                <a:ext uri="{FF2B5EF4-FFF2-40B4-BE49-F238E27FC236}">
                  <a16:creationId xmlns:a16="http://schemas.microsoft.com/office/drawing/2014/main" id="{EDBEEA87-44FA-52A9-1A85-F8A284C6ED50}"/>
                </a:ext>
              </a:extLst>
            </p:cNvPr>
            <p:cNvGrpSpPr/>
            <p:nvPr/>
          </p:nvGrpSpPr>
          <p:grpSpPr>
            <a:xfrm>
              <a:off x="685800" y="4032179"/>
              <a:ext cx="6677311" cy="5161864"/>
              <a:chOff x="658072" y="3924300"/>
              <a:chExt cx="6677311" cy="5161864"/>
            </a:xfrm>
          </p:grpSpPr>
          <p:sp>
            <p:nvSpPr>
              <p:cNvPr id="16" name="Speech Bubble: Rectangle 15">
                <a:extLst>
                  <a:ext uri="{FF2B5EF4-FFF2-40B4-BE49-F238E27FC236}">
                    <a16:creationId xmlns:a16="http://schemas.microsoft.com/office/drawing/2014/main" id="{04E16B61-3DC4-3B54-3E5E-F14C66B146F2}"/>
                  </a:ext>
                </a:extLst>
              </p:cNvPr>
              <p:cNvSpPr/>
              <p:nvPr/>
            </p:nvSpPr>
            <p:spPr>
              <a:xfrm>
                <a:off x="658072" y="3924300"/>
                <a:ext cx="6677311" cy="5161864"/>
              </a:xfrm>
              <a:prstGeom prst="wedgeRectCallout">
                <a:avLst>
                  <a:gd name="adj1" fmla="val 53201"/>
                  <a:gd name="adj2" fmla="val -77802"/>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1825A62-3003-DBC4-7950-0047B66BF2AE}"/>
                  </a:ext>
                </a:extLst>
              </p:cNvPr>
              <p:cNvSpPr txBox="1"/>
              <p:nvPr/>
            </p:nvSpPr>
            <p:spPr>
              <a:xfrm>
                <a:off x="962871" y="4762500"/>
                <a:ext cx="6067711" cy="3686266"/>
              </a:xfrm>
              <a:prstGeom prst="rect">
                <a:avLst/>
              </a:prstGeom>
              <a:noFill/>
            </p:spPr>
            <p:txBody>
              <a:bodyPr wrap="square">
                <a:spAutoFit/>
              </a:bodyPr>
              <a:lstStyle/>
              <a:p>
                <a:pPr algn="just">
                  <a:lnSpc>
                    <a:spcPct val="150000"/>
                  </a:lnSpc>
                </a:pPr>
                <a:r>
                  <a:rPr lang="en-US" sz="4000" i="1">
                    <a:latin typeface="Arial" panose="020B0604020202020204" pitchFamily="34" charset="0"/>
                    <a:cs typeface="Arial" panose="020B0604020202020204" pitchFamily="34" charset="0"/>
                  </a:rPr>
                  <a:t>Làm việc cá nhân: </a:t>
                </a:r>
                <a:r>
                  <a:rPr lang="vi-VN" sz="4000"/>
                  <a:t>Quan sát Hình 9.5 và mô tả các bước bảo quản thức ăn chăn nuôi bằng silo</a:t>
                </a:r>
                <a:endParaRPr lang="en-US" sz="4000"/>
              </a:p>
            </p:txBody>
          </p:sp>
        </p:grpSp>
        <p:sp>
          <p:nvSpPr>
            <p:cNvPr id="18" name="Freeform 7">
              <a:extLst>
                <a:ext uri="{FF2B5EF4-FFF2-40B4-BE49-F238E27FC236}">
                  <a16:creationId xmlns:a16="http://schemas.microsoft.com/office/drawing/2014/main" id="{D3E13F21-338E-E4AC-13B1-7AF1852278BD}"/>
                </a:ext>
              </a:extLst>
            </p:cNvPr>
            <p:cNvSpPr/>
            <p:nvPr/>
          </p:nvSpPr>
          <p:spPr>
            <a:xfrm>
              <a:off x="2330168" y="2441214"/>
              <a:ext cx="3316267" cy="2429165"/>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Tree>
    <p:extLst>
      <p:ext uri="{BB962C8B-B14F-4D97-AF65-F5344CB8AC3E}">
        <p14:creationId xmlns:p14="http://schemas.microsoft.com/office/powerpoint/2010/main" val="1290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3">
              <a:extLst>
                <a:ext uri="{96DAC541-7B7A-43D3-8B79-37D633B846F1}">
                  <asvg:svgBlip xmlns:asvg="http://schemas.microsoft.com/office/drawing/2016/SVG/main" r:embed="rId4"/>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1FC3261A-2C9C-A046-334E-B071723ADEFF}"/>
              </a:ext>
            </a:extLst>
          </p:cNvPr>
          <p:cNvSpPr txBox="1"/>
          <p:nvPr/>
        </p:nvSpPr>
        <p:spPr>
          <a:xfrm>
            <a:off x="2359819" y="771447"/>
            <a:ext cx="13568362" cy="1019253"/>
          </a:xfrm>
          <a:prstGeom prst="rect">
            <a:avLst/>
          </a:prstGeom>
          <a:noFill/>
        </p:spPr>
        <p:txBody>
          <a:bodyPr wrap="square">
            <a:spAutoFit/>
          </a:bodyPr>
          <a:lstStyle/>
          <a:p>
            <a:pPr algn="ctr">
              <a:lnSpc>
                <a:spcPct val="150000"/>
              </a:lnSpc>
            </a:pPr>
            <a:r>
              <a:rPr lang="vi-VN" sz="4500" b="1">
                <a:solidFill>
                  <a:srgbClr val="002060"/>
                </a:solidFill>
              </a:rPr>
              <a:t>Các bước bảo quản thức ăn chăn nuôi bằng silo:</a:t>
            </a:r>
            <a:endParaRPr lang="en-US" sz="4500" b="1">
              <a:solidFill>
                <a:srgbClr val="002060"/>
              </a:solidFill>
            </a:endParaRPr>
          </a:p>
        </p:txBody>
      </p:sp>
      <p:grpSp>
        <p:nvGrpSpPr>
          <p:cNvPr id="4" name="Group 3">
            <a:extLst>
              <a:ext uri="{FF2B5EF4-FFF2-40B4-BE49-F238E27FC236}">
                <a16:creationId xmlns:a16="http://schemas.microsoft.com/office/drawing/2014/main" id="{7038521D-526C-6F76-2D83-3E8361775607}"/>
              </a:ext>
            </a:extLst>
          </p:cNvPr>
          <p:cNvGrpSpPr/>
          <p:nvPr/>
        </p:nvGrpSpPr>
        <p:grpSpPr>
          <a:xfrm>
            <a:off x="1143000" y="2933700"/>
            <a:ext cx="12187237" cy="990600"/>
            <a:chOff x="1252537" y="3086100"/>
            <a:chExt cx="12187237" cy="990600"/>
          </a:xfrm>
        </p:grpSpPr>
        <p:sp>
          <p:nvSpPr>
            <p:cNvPr id="5" name="Oval 4">
              <a:extLst>
                <a:ext uri="{FF2B5EF4-FFF2-40B4-BE49-F238E27FC236}">
                  <a16:creationId xmlns:a16="http://schemas.microsoft.com/office/drawing/2014/main" id="{ECD75CD9-352D-2709-A795-F21AB41B4DF5}"/>
                </a:ext>
              </a:extLst>
            </p:cNvPr>
            <p:cNvSpPr/>
            <p:nvPr/>
          </p:nvSpPr>
          <p:spPr>
            <a:xfrm>
              <a:off x="1252537" y="3162300"/>
              <a:ext cx="914400" cy="914400"/>
            </a:xfrm>
            <a:prstGeom prst="ellipse">
              <a:avLst/>
            </a:prstGeom>
            <a:solidFill>
              <a:srgbClr val="FBF2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1</a:t>
              </a:r>
            </a:p>
          </p:txBody>
        </p:sp>
        <p:sp>
          <p:nvSpPr>
            <p:cNvPr id="6" name="TextBox 5">
              <a:extLst>
                <a:ext uri="{FF2B5EF4-FFF2-40B4-BE49-F238E27FC236}">
                  <a16:creationId xmlns:a16="http://schemas.microsoft.com/office/drawing/2014/main" id="{8E227866-44FE-BF0E-E11E-528209E67209}"/>
                </a:ext>
              </a:extLst>
            </p:cNvPr>
            <p:cNvSpPr txBox="1"/>
            <p:nvPr/>
          </p:nvSpPr>
          <p:spPr>
            <a:xfrm>
              <a:off x="2667000" y="3086100"/>
              <a:ext cx="10772774" cy="9015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Thu hoạch nguyên liệu thô (cỏ, cây họ Đậu)</a:t>
              </a:r>
            </a:p>
          </p:txBody>
        </p:sp>
      </p:grpSp>
      <p:grpSp>
        <p:nvGrpSpPr>
          <p:cNvPr id="7" name="Group 6">
            <a:extLst>
              <a:ext uri="{FF2B5EF4-FFF2-40B4-BE49-F238E27FC236}">
                <a16:creationId xmlns:a16="http://schemas.microsoft.com/office/drawing/2014/main" id="{929BB593-0094-F0DE-D4AD-D049824EA710}"/>
              </a:ext>
            </a:extLst>
          </p:cNvPr>
          <p:cNvGrpSpPr/>
          <p:nvPr/>
        </p:nvGrpSpPr>
        <p:grpSpPr>
          <a:xfrm>
            <a:off x="1143000" y="4233290"/>
            <a:ext cx="12187237" cy="990600"/>
            <a:chOff x="1252537" y="3086100"/>
            <a:chExt cx="12187237" cy="990600"/>
          </a:xfrm>
        </p:grpSpPr>
        <p:sp>
          <p:nvSpPr>
            <p:cNvPr id="8" name="Oval 7">
              <a:extLst>
                <a:ext uri="{FF2B5EF4-FFF2-40B4-BE49-F238E27FC236}">
                  <a16:creationId xmlns:a16="http://schemas.microsoft.com/office/drawing/2014/main" id="{B7B2204D-67AB-4FA4-12A4-1DC00ABE5380}"/>
                </a:ext>
              </a:extLst>
            </p:cNvPr>
            <p:cNvSpPr/>
            <p:nvPr/>
          </p:nvSpPr>
          <p:spPr>
            <a:xfrm>
              <a:off x="1252537" y="3162300"/>
              <a:ext cx="914400" cy="914400"/>
            </a:xfrm>
            <a:prstGeom prst="ellipse">
              <a:avLst/>
            </a:prstGeom>
            <a:solidFill>
              <a:srgbClr val="FBF2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2</a:t>
              </a:r>
            </a:p>
          </p:txBody>
        </p:sp>
        <p:sp>
          <p:nvSpPr>
            <p:cNvPr id="9" name="TextBox 8">
              <a:extLst>
                <a:ext uri="{FF2B5EF4-FFF2-40B4-BE49-F238E27FC236}">
                  <a16:creationId xmlns:a16="http://schemas.microsoft.com/office/drawing/2014/main" id="{C4BB9F3A-5406-8941-15D9-5E2C90E931AC}"/>
                </a:ext>
              </a:extLst>
            </p:cNvPr>
            <p:cNvSpPr txBox="1"/>
            <p:nvPr/>
          </p:nvSpPr>
          <p:spPr>
            <a:xfrm>
              <a:off x="2667000" y="3086100"/>
              <a:ext cx="10772774" cy="9015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Phơi héo, cắt ngắn, làm giàu dinh dưỡng</a:t>
              </a:r>
            </a:p>
          </p:txBody>
        </p:sp>
      </p:grpSp>
      <p:grpSp>
        <p:nvGrpSpPr>
          <p:cNvPr id="10" name="Group 9">
            <a:extLst>
              <a:ext uri="{FF2B5EF4-FFF2-40B4-BE49-F238E27FC236}">
                <a16:creationId xmlns:a16="http://schemas.microsoft.com/office/drawing/2014/main" id="{364F84E9-7BB4-E56B-3786-4899F829EB81}"/>
              </a:ext>
            </a:extLst>
          </p:cNvPr>
          <p:cNvGrpSpPr/>
          <p:nvPr/>
        </p:nvGrpSpPr>
        <p:grpSpPr>
          <a:xfrm>
            <a:off x="1143000" y="5532880"/>
            <a:ext cx="12187237" cy="990600"/>
            <a:chOff x="1252537" y="3086100"/>
            <a:chExt cx="12187237" cy="990600"/>
          </a:xfrm>
        </p:grpSpPr>
        <p:sp>
          <p:nvSpPr>
            <p:cNvPr id="11" name="Oval 10">
              <a:extLst>
                <a:ext uri="{FF2B5EF4-FFF2-40B4-BE49-F238E27FC236}">
                  <a16:creationId xmlns:a16="http://schemas.microsoft.com/office/drawing/2014/main" id="{8317C355-1284-AAE3-A828-1B46AF979634}"/>
                </a:ext>
              </a:extLst>
            </p:cNvPr>
            <p:cNvSpPr/>
            <p:nvPr/>
          </p:nvSpPr>
          <p:spPr>
            <a:xfrm>
              <a:off x="1252537" y="3162300"/>
              <a:ext cx="914400" cy="914400"/>
            </a:xfrm>
            <a:prstGeom prst="ellipse">
              <a:avLst/>
            </a:prstGeom>
            <a:solidFill>
              <a:srgbClr val="FBF2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id="{BFE55DB8-850C-5293-2C02-CA7746AE96B5}"/>
                </a:ext>
              </a:extLst>
            </p:cNvPr>
            <p:cNvSpPr txBox="1"/>
            <p:nvPr/>
          </p:nvSpPr>
          <p:spPr>
            <a:xfrm>
              <a:off x="2667000" y="3086100"/>
              <a:ext cx="10772774" cy="9015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Thiết lập mô hình lên men, lên men</a:t>
              </a:r>
            </a:p>
          </p:txBody>
        </p:sp>
      </p:grpSp>
      <p:grpSp>
        <p:nvGrpSpPr>
          <p:cNvPr id="14" name="Group 13">
            <a:extLst>
              <a:ext uri="{FF2B5EF4-FFF2-40B4-BE49-F238E27FC236}">
                <a16:creationId xmlns:a16="http://schemas.microsoft.com/office/drawing/2014/main" id="{0DAE9839-ECA8-053B-5387-D1A526F6ECD1}"/>
              </a:ext>
            </a:extLst>
          </p:cNvPr>
          <p:cNvGrpSpPr/>
          <p:nvPr/>
        </p:nvGrpSpPr>
        <p:grpSpPr>
          <a:xfrm>
            <a:off x="1143000" y="6933914"/>
            <a:ext cx="12187237" cy="990600"/>
            <a:chOff x="1252537" y="3086100"/>
            <a:chExt cx="12187237" cy="990600"/>
          </a:xfrm>
        </p:grpSpPr>
        <p:sp>
          <p:nvSpPr>
            <p:cNvPr id="20" name="Oval 19">
              <a:extLst>
                <a:ext uri="{FF2B5EF4-FFF2-40B4-BE49-F238E27FC236}">
                  <a16:creationId xmlns:a16="http://schemas.microsoft.com/office/drawing/2014/main" id="{EE190DFB-B489-2278-E3B1-B68874D65326}"/>
                </a:ext>
              </a:extLst>
            </p:cNvPr>
            <p:cNvSpPr/>
            <p:nvPr/>
          </p:nvSpPr>
          <p:spPr>
            <a:xfrm>
              <a:off x="1252537" y="3162300"/>
              <a:ext cx="914400" cy="914400"/>
            </a:xfrm>
            <a:prstGeom prst="ellipse">
              <a:avLst/>
            </a:prstGeom>
            <a:solidFill>
              <a:srgbClr val="FBF2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4</a:t>
              </a:r>
            </a:p>
          </p:txBody>
        </p:sp>
        <p:sp>
          <p:nvSpPr>
            <p:cNvPr id="21" name="TextBox 20">
              <a:extLst>
                <a:ext uri="{FF2B5EF4-FFF2-40B4-BE49-F238E27FC236}">
                  <a16:creationId xmlns:a16="http://schemas.microsoft.com/office/drawing/2014/main" id="{32E866DD-FF70-A186-D4C6-09ED757FBE1C}"/>
                </a:ext>
              </a:extLst>
            </p:cNvPr>
            <p:cNvSpPr txBox="1"/>
            <p:nvPr/>
          </p:nvSpPr>
          <p:spPr>
            <a:xfrm>
              <a:off x="2667000" y="3086100"/>
              <a:ext cx="10772774" cy="9015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Đưa vào silo (ủ chua và bảo quản)</a:t>
              </a:r>
            </a:p>
          </p:txBody>
        </p:sp>
      </p:grpSp>
      <p:grpSp>
        <p:nvGrpSpPr>
          <p:cNvPr id="22" name="Group 21">
            <a:extLst>
              <a:ext uri="{FF2B5EF4-FFF2-40B4-BE49-F238E27FC236}">
                <a16:creationId xmlns:a16="http://schemas.microsoft.com/office/drawing/2014/main" id="{2FFED7C2-3D5C-E0BD-7D67-E7E9A2E6E65A}"/>
              </a:ext>
            </a:extLst>
          </p:cNvPr>
          <p:cNvGrpSpPr/>
          <p:nvPr/>
        </p:nvGrpSpPr>
        <p:grpSpPr>
          <a:xfrm>
            <a:off x="1143000" y="8411148"/>
            <a:ext cx="12187237" cy="990600"/>
            <a:chOff x="1252537" y="3086100"/>
            <a:chExt cx="12187237" cy="990600"/>
          </a:xfrm>
        </p:grpSpPr>
        <p:sp>
          <p:nvSpPr>
            <p:cNvPr id="23" name="Oval 22">
              <a:extLst>
                <a:ext uri="{FF2B5EF4-FFF2-40B4-BE49-F238E27FC236}">
                  <a16:creationId xmlns:a16="http://schemas.microsoft.com/office/drawing/2014/main" id="{14A5AE82-ADC2-CD9A-51F4-C80D914DE2B7}"/>
                </a:ext>
              </a:extLst>
            </p:cNvPr>
            <p:cNvSpPr/>
            <p:nvPr/>
          </p:nvSpPr>
          <p:spPr>
            <a:xfrm>
              <a:off x="1252537" y="3162300"/>
              <a:ext cx="914400" cy="914400"/>
            </a:xfrm>
            <a:prstGeom prst="ellipse">
              <a:avLst/>
            </a:prstGeom>
            <a:solidFill>
              <a:srgbClr val="FBF2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5</a:t>
              </a:r>
            </a:p>
          </p:txBody>
        </p:sp>
        <p:sp>
          <p:nvSpPr>
            <p:cNvPr id="24" name="TextBox 23">
              <a:extLst>
                <a:ext uri="{FF2B5EF4-FFF2-40B4-BE49-F238E27FC236}">
                  <a16:creationId xmlns:a16="http://schemas.microsoft.com/office/drawing/2014/main" id="{7A8E6625-E6CF-0B61-8A21-96872670F43C}"/>
                </a:ext>
              </a:extLst>
            </p:cNvPr>
            <p:cNvSpPr txBox="1"/>
            <p:nvPr/>
          </p:nvSpPr>
          <p:spPr>
            <a:xfrm>
              <a:off x="2667000" y="3086100"/>
              <a:ext cx="10772774" cy="9015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Đánh giá chất lượng sản phẩm và sử dụng</a:t>
              </a:r>
            </a:p>
          </p:txBody>
        </p:sp>
      </p:grpSp>
      <p:pic>
        <p:nvPicPr>
          <p:cNvPr id="5122" name="Picture 2" descr="Silo lưu trữ ngũ cốc">
            <a:extLst>
              <a:ext uri="{FF2B5EF4-FFF2-40B4-BE49-F238E27FC236}">
                <a16:creationId xmlns:a16="http://schemas.microsoft.com/office/drawing/2014/main" id="{8094E688-1E54-D000-2962-691E377F3AB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13206467" y="2550909"/>
            <a:ext cx="9272533" cy="7030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90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nodeType="with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randombar(horizontal)">
                                      <p:cBhvr>
                                        <p:cTn id="2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D7AAD"/>
        </a:solidFill>
        <a:effectLst/>
      </p:bgPr>
    </p:bg>
    <p:spTree>
      <p:nvGrpSpPr>
        <p:cNvPr id="1" name=""/>
        <p:cNvGrpSpPr/>
        <p:nvPr/>
      </p:nvGrpSpPr>
      <p:grpSpPr>
        <a:xfrm>
          <a:off x="0" y="0"/>
          <a:ext cx="0" cy="0"/>
          <a:chOff x="0" y="0"/>
          <a:chExt cx="0" cy="0"/>
        </a:xfrm>
      </p:grpSpPr>
      <p:sp>
        <p:nvSpPr>
          <p:cNvPr id="2" name="Freeform 2"/>
          <p:cNvSpPr/>
          <p:nvPr/>
        </p:nvSpPr>
        <p:spPr>
          <a:xfrm rot="-1670091">
            <a:off x="16727613" y="3998605"/>
            <a:ext cx="4200452" cy="5938942"/>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rot="64315">
            <a:off x="15020393" y="1028700"/>
            <a:ext cx="2238907" cy="8942567"/>
            <a:chOff x="0" y="0"/>
            <a:chExt cx="2985209" cy="11923422"/>
          </a:xfrm>
        </p:grpSpPr>
        <p:grpSp>
          <p:nvGrpSpPr>
            <p:cNvPr id="4" name="Group 4"/>
            <p:cNvGrpSpPr/>
            <p:nvPr/>
          </p:nvGrpSpPr>
          <p:grpSpPr>
            <a:xfrm rot="-463612">
              <a:off x="182432" y="81756"/>
              <a:ext cx="1405813" cy="2808667"/>
              <a:chOff x="0" y="0"/>
              <a:chExt cx="277692" cy="554798"/>
            </a:xfrm>
          </p:grpSpPr>
          <p:sp>
            <p:nvSpPr>
              <p:cNvPr id="5" name="Freeform 5"/>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B6B4DD"/>
              </a:solidFill>
            </p:spPr>
            <p:txBody>
              <a:bodyPr/>
              <a:lstStyle/>
              <a:p>
                <a:endParaRPr lang="en-US"/>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463612">
              <a:off x="587276" y="3065504"/>
              <a:ext cx="1405813" cy="2808667"/>
              <a:chOff x="0" y="0"/>
              <a:chExt cx="277692" cy="554798"/>
            </a:xfrm>
          </p:grpSpPr>
          <p:sp>
            <p:nvSpPr>
              <p:cNvPr id="8" name="Freeform 8"/>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FE692"/>
              </a:solidFill>
            </p:spPr>
            <p:txBody>
              <a:bodyPr/>
              <a:lstStyle/>
              <a:p>
                <a:endParaRPr lang="en-US"/>
              </a:p>
            </p:txBody>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463612">
              <a:off x="992120" y="6049252"/>
              <a:ext cx="1405813" cy="2808667"/>
              <a:chOff x="0" y="0"/>
              <a:chExt cx="277692" cy="554798"/>
            </a:xfrm>
          </p:grpSpPr>
          <p:sp>
            <p:nvSpPr>
              <p:cNvPr id="11" name="Freeform 11"/>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DC9C3"/>
              </a:solidFill>
            </p:spPr>
            <p:txBody>
              <a:bodyPr/>
              <a:lstStyle/>
              <a:p>
                <a:endParaRPr lang="en-US"/>
              </a:p>
            </p:txBody>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463612">
              <a:off x="1396963" y="9033000"/>
              <a:ext cx="1405813" cy="2808667"/>
              <a:chOff x="0" y="0"/>
              <a:chExt cx="277692" cy="554798"/>
            </a:xfrm>
          </p:grpSpPr>
          <p:sp>
            <p:nvSpPr>
              <p:cNvPr id="14" name="Freeform 14"/>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D8EEFF"/>
              </a:solidFill>
            </p:spPr>
            <p:txBody>
              <a:bodyPr/>
              <a:lstStyle/>
              <a:p>
                <a:endParaRPr lang="en-US"/>
              </a:p>
            </p:txBody>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sp>
        <p:nvSpPr>
          <p:cNvPr id="16" name="Freeform 16"/>
          <p:cNvSpPr/>
          <p:nvPr/>
        </p:nvSpPr>
        <p:spPr>
          <a:xfrm rot="-5884988">
            <a:off x="10784868" y="4528987"/>
            <a:ext cx="9598456" cy="2519595"/>
          </a:xfrm>
          <a:custGeom>
            <a:avLst/>
            <a:gdLst/>
            <a:ahLst/>
            <a:cxnLst/>
            <a:rect l="l" t="t" r="r" b="b"/>
            <a:pathLst>
              <a:path w="9598456" h="2519595">
                <a:moveTo>
                  <a:pt x="0" y="0"/>
                </a:moveTo>
                <a:lnTo>
                  <a:pt x="9598456" y="0"/>
                </a:lnTo>
                <a:lnTo>
                  <a:pt x="9598456" y="2519594"/>
                </a:lnTo>
                <a:lnTo>
                  <a:pt x="0" y="2519594"/>
                </a:lnTo>
                <a:lnTo>
                  <a:pt x="0" y="0"/>
                </a:lnTo>
                <a:close/>
              </a:path>
            </a:pathLst>
          </a:custGeom>
          <a:blipFill>
            <a:blip r:embed="rId4"/>
            <a:stretch>
              <a:fillRect/>
            </a:stretch>
          </a:blipFill>
        </p:spPr>
        <p:txBody>
          <a:bodyPr/>
          <a:lstStyle/>
          <a:p>
            <a:endParaRPr lang="en-US"/>
          </a:p>
        </p:txBody>
      </p:sp>
      <p:sp>
        <p:nvSpPr>
          <p:cNvPr id="17" name="Freeform 17"/>
          <p:cNvSpPr/>
          <p:nvPr/>
        </p:nvSpPr>
        <p:spPr>
          <a:xfrm rot="456353">
            <a:off x="549697" y="598980"/>
            <a:ext cx="6644041" cy="3800034"/>
          </a:xfrm>
          <a:custGeom>
            <a:avLst/>
            <a:gdLst/>
            <a:ahLst/>
            <a:cxnLst/>
            <a:rect l="l" t="t" r="r" b="b"/>
            <a:pathLst>
              <a:path w="6644041" h="3800034">
                <a:moveTo>
                  <a:pt x="0" y="0"/>
                </a:moveTo>
                <a:lnTo>
                  <a:pt x="6644041" y="0"/>
                </a:lnTo>
                <a:lnTo>
                  <a:pt x="6644041" y="3800034"/>
                </a:lnTo>
                <a:lnTo>
                  <a:pt x="0" y="38000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264429">
            <a:off x="16919560" y="2464361"/>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9" name="Group 19"/>
          <p:cNvGrpSpPr/>
          <p:nvPr/>
        </p:nvGrpSpPr>
        <p:grpSpPr>
          <a:xfrm rot="-418072">
            <a:off x="1811774" y="1167114"/>
            <a:ext cx="14413257" cy="13787502"/>
            <a:chOff x="0" y="0"/>
            <a:chExt cx="3796084" cy="3631276"/>
          </a:xfrm>
        </p:grpSpPr>
        <p:sp>
          <p:nvSpPr>
            <p:cNvPr id="20" name="Freeform 20"/>
            <p:cNvSpPr/>
            <p:nvPr/>
          </p:nvSpPr>
          <p:spPr>
            <a:xfrm>
              <a:off x="0" y="0"/>
              <a:ext cx="3796084" cy="3631276"/>
            </a:xfrm>
            <a:custGeom>
              <a:avLst/>
              <a:gdLst/>
              <a:ahLst/>
              <a:cxnLst/>
              <a:rect l="l" t="t" r="r" b="b"/>
              <a:pathLst>
                <a:path w="3796084" h="3631276">
                  <a:moveTo>
                    <a:pt x="0" y="0"/>
                  </a:moveTo>
                  <a:lnTo>
                    <a:pt x="3796084" y="0"/>
                  </a:lnTo>
                  <a:lnTo>
                    <a:pt x="3796084" y="3631276"/>
                  </a:lnTo>
                  <a:lnTo>
                    <a:pt x="0" y="3631276"/>
                  </a:lnTo>
                  <a:close/>
                </a:path>
              </a:pathLst>
            </a:custGeom>
            <a:solidFill>
              <a:srgbClr val="FFD8D3"/>
            </a:solidFill>
          </p:spPr>
          <p:txBody>
            <a:bodyPr/>
            <a:lstStyle/>
            <a:p>
              <a:endParaRPr lang="en-US"/>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rot="-421822">
            <a:off x="1850528" y="1170355"/>
            <a:ext cx="14335750" cy="14309685"/>
          </a:xfrm>
          <a:custGeom>
            <a:avLst/>
            <a:gdLst/>
            <a:ahLst/>
            <a:cxnLst/>
            <a:rect l="l" t="t" r="r" b="b"/>
            <a:pathLst>
              <a:path w="14335750" h="14309685">
                <a:moveTo>
                  <a:pt x="0" y="0"/>
                </a:moveTo>
                <a:lnTo>
                  <a:pt x="14335749" y="0"/>
                </a:lnTo>
                <a:lnTo>
                  <a:pt x="14335749" y="14309684"/>
                </a:lnTo>
                <a:lnTo>
                  <a:pt x="0" y="143096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Freeform 23"/>
          <p:cNvSpPr/>
          <p:nvPr/>
        </p:nvSpPr>
        <p:spPr>
          <a:xfrm rot="-523075">
            <a:off x="1119992" y="2461872"/>
            <a:ext cx="1324655" cy="10558842"/>
          </a:xfrm>
          <a:custGeom>
            <a:avLst/>
            <a:gdLst/>
            <a:ahLst/>
            <a:cxnLst/>
            <a:rect l="l" t="t" r="r" b="b"/>
            <a:pathLst>
              <a:path w="1324655" h="10558842">
                <a:moveTo>
                  <a:pt x="0" y="0"/>
                </a:moveTo>
                <a:lnTo>
                  <a:pt x="1324655" y="0"/>
                </a:lnTo>
                <a:lnTo>
                  <a:pt x="1324655" y="10558842"/>
                </a:lnTo>
                <a:lnTo>
                  <a:pt x="0" y="10558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4" name="Group 24"/>
          <p:cNvGrpSpPr/>
          <p:nvPr/>
        </p:nvGrpSpPr>
        <p:grpSpPr>
          <a:xfrm rot="-418072">
            <a:off x="2625452" y="3377657"/>
            <a:ext cx="13272947" cy="4788655"/>
            <a:chOff x="0" y="0"/>
            <a:chExt cx="3495756" cy="1261209"/>
          </a:xfrm>
        </p:grpSpPr>
        <p:sp>
          <p:nvSpPr>
            <p:cNvPr id="25" name="Freeform 25"/>
            <p:cNvSpPr/>
            <p:nvPr/>
          </p:nvSpPr>
          <p:spPr>
            <a:xfrm>
              <a:off x="0" y="0"/>
              <a:ext cx="3495756" cy="1261209"/>
            </a:xfrm>
            <a:custGeom>
              <a:avLst/>
              <a:gdLst/>
              <a:ahLst/>
              <a:cxnLst/>
              <a:rect l="l" t="t" r="r" b="b"/>
              <a:pathLst>
                <a:path w="3495756" h="1261209">
                  <a:moveTo>
                    <a:pt x="0" y="0"/>
                  </a:moveTo>
                  <a:lnTo>
                    <a:pt x="3495756" y="0"/>
                  </a:lnTo>
                  <a:lnTo>
                    <a:pt x="3495756" y="1261209"/>
                  </a:lnTo>
                  <a:lnTo>
                    <a:pt x="0" y="1261209"/>
                  </a:lnTo>
                  <a:close/>
                </a:path>
              </a:pathLst>
            </a:custGeom>
            <a:solidFill>
              <a:srgbClr val="FFFFFF"/>
            </a:solidFill>
          </p:spPr>
          <p:txBody>
            <a:bodyPr/>
            <a:lstStyle/>
            <a:p>
              <a:endParaRPr lang="en-US"/>
            </a:p>
          </p:txBody>
        </p:sp>
        <p:sp>
          <p:nvSpPr>
            <p:cNvPr id="26" name="TextBox 2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rot="1361156">
            <a:off x="14158376" y="1182294"/>
            <a:ext cx="2466841" cy="2480370"/>
          </a:xfrm>
          <a:custGeom>
            <a:avLst/>
            <a:gdLst/>
            <a:ahLst/>
            <a:cxnLst/>
            <a:rect l="l" t="t" r="r" b="b"/>
            <a:pathLst>
              <a:path w="2466841" h="2480370">
                <a:moveTo>
                  <a:pt x="0" y="0"/>
                </a:moveTo>
                <a:lnTo>
                  <a:pt x="2466841" y="0"/>
                </a:lnTo>
                <a:lnTo>
                  <a:pt x="2466841" y="2480370"/>
                </a:lnTo>
                <a:lnTo>
                  <a:pt x="0" y="24803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 name="AutoShape 28"/>
          <p:cNvSpPr/>
          <p:nvPr/>
        </p:nvSpPr>
        <p:spPr>
          <a:xfrm flipV="1">
            <a:off x="4969493" y="5735727"/>
            <a:ext cx="10252602" cy="1213431"/>
          </a:xfrm>
          <a:prstGeom prst="line">
            <a:avLst/>
          </a:prstGeom>
          <a:ln w="38100" cap="flat">
            <a:solidFill>
              <a:srgbClr val="000000"/>
            </a:solidFill>
            <a:prstDash val="solid"/>
            <a:headEnd type="none" w="sm" len="sm"/>
            <a:tailEnd type="none" w="sm" len="sm"/>
          </a:ln>
        </p:spPr>
        <p:txBody>
          <a:bodyPr/>
          <a:lstStyle/>
          <a:p>
            <a:endParaRPr lang="en-US"/>
          </a:p>
        </p:txBody>
      </p:sp>
      <p:sp>
        <p:nvSpPr>
          <p:cNvPr id="29" name="TextBox 29"/>
          <p:cNvSpPr txBox="1"/>
          <p:nvPr/>
        </p:nvSpPr>
        <p:spPr>
          <a:xfrm rot="-416449">
            <a:off x="3338435" y="4634555"/>
            <a:ext cx="11828062" cy="1550874"/>
          </a:xfrm>
          <a:prstGeom prst="rect">
            <a:avLst/>
          </a:prstGeom>
        </p:spPr>
        <p:txBody>
          <a:bodyPr lIns="0" tIns="0" rIns="0" bIns="0" rtlCol="0" anchor="t">
            <a:spAutoFit/>
          </a:bodyPr>
          <a:lstStyle/>
          <a:p>
            <a:pPr algn="ctr">
              <a:lnSpc>
                <a:spcPts val="13983"/>
              </a:lnSpc>
            </a:pPr>
            <a:r>
              <a:rPr lang="en-US" sz="7000" b="1">
                <a:solidFill>
                  <a:srgbClr val="373737"/>
                </a:solidFill>
                <a:latin typeface="Arial" panose="020B0604020202020204" pitchFamily="34" charset="0"/>
                <a:cs typeface="Arial" panose="020B0604020202020204" pitchFamily="34" charset="0"/>
              </a:rPr>
              <a:t>LUYỆN TẬP</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3">
              <a:extLst>
                <a:ext uri="{96DAC541-7B7A-43D3-8B79-37D633B846F1}">
                  <asvg:svgBlip xmlns:asvg="http://schemas.microsoft.com/office/drawing/2016/SVG/main" r:embed="rId4"/>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CC4E783-99F6-6465-67C7-E0BB02FAC3AD}"/>
              </a:ext>
            </a:extLst>
          </p:cNvPr>
          <p:cNvSpPr txBox="1"/>
          <p:nvPr/>
        </p:nvSpPr>
        <p:spPr>
          <a:xfrm>
            <a:off x="2169319" y="396270"/>
            <a:ext cx="13949362" cy="784830"/>
          </a:xfrm>
          <a:prstGeom prst="rect">
            <a:avLst/>
          </a:prstGeom>
          <a:noFill/>
        </p:spPr>
        <p:txBody>
          <a:bodyPr wrap="square">
            <a:spAutoFit/>
          </a:bodyPr>
          <a:lstStyle/>
          <a:p>
            <a:pPr algn="ctr"/>
            <a:r>
              <a:rPr lang="fr-FR" sz="4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Khoanh tròn vào câu đặt trước câu trả lời đúng:</a:t>
            </a:r>
            <a:endParaRPr lang="en-US" sz="4500">
              <a:solidFill>
                <a:srgbClr val="C0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A4394E6-CED4-C445-C5FB-2954BD93C8B5}"/>
              </a:ext>
            </a:extLst>
          </p:cNvPr>
          <p:cNvSpPr txBox="1"/>
          <p:nvPr/>
        </p:nvSpPr>
        <p:spPr>
          <a:xfrm>
            <a:off x="1293019" y="1409700"/>
            <a:ext cx="15701962" cy="901593"/>
          </a:xfrm>
          <a:prstGeom prst="rect">
            <a:avLst/>
          </a:prstGeom>
          <a:noFill/>
        </p:spPr>
        <p:txBody>
          <a:bodyPr wrap="square">
            <a:spAutoFit/>
          </a:bodyPr>
          <a:lstStyle/>
          <a:p>
            <a:pPr marL="0" marR="0" algn="ctr">
              <a:lnSpc>
                <a:spcPct val="150000"/>
              </a:lnSpc>
              <a:spcBef>
                <a:spcPts val="100"/>
              </a:spcBef>
              <a:spcAft>
                <a:spcPts val="100"/>
              </a:spcAft>
            </a:pPr>
            <a:r>
              <a:rPr lang="fr-FR"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 </a:t>
            </a: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 tiến hành phương pháp làm khô là</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4FE108C-1CD5-FB43-B0EC-49DA24BE744D}"/>
              </a:ext>
            </a:extLst>
          </p:cNvPr>
          <p:cNvSpPr txBox="1"/>
          <p:nvPr/>
        </p:nvSpPr>
        <p:spPr>
          <a:xfrm>
            <a:off x="1027510" y="2579199"/>
            <a:ext cx="16232980" cy="7364901"/>
          </a:xfrm>
          <a:prstGeom prst="rect">
            <a:avLst/>
          </a:prstGeom>
          <a:noFill/>
        </p:spPr>
        <p:txBody>
          <a:bodyPr wrap="square">
            <a:spAutoFit/>
          </a:bodyPr>
          <a:lstStyle/>
          <a:p>
            <a:pPr marL="742950" indent="-742950" algn="just">
              <a:lnSpc>
                <a:spcPct val="150000"/>
              </a:lnSpc>
              <a:buFont typeface="+mj-lt"/>
              <a:buAutoNum type="alphaUcPeriod"/>
            </a:pPr>
            <a:r>
              <a:rPr lang="vi-VN" sz="4000"/>
              <a:t>Tiến hành phơi hoặc sấy để làm giảm lượng nước có trong thức ăn chăn nuôi</a:t>
            </a:r>
          </a:p>
          <a:p>
            <a:pPr marL="742950" indent="-742950" algn="just">
              <a:lnSpc>
                <a:spcPct val="150000"/>
              </a:lnSpc>
              <a:buFont typeface="+mj-lt"/>
              <a:buAutoNum type="alphaUcPeriod"/>
            </a:pPr>
            <a:r>
              <a:rPr lang="vi-VN" sz="4000"/>
              <a:t>Tiến hành phơi hoặc sấy để làm tăng lượng nước có trong thức ăn chăn nuôi</a:t>
            </a:r>
          </a:p>
          <a:p>
            <a:pPr marL="742950" indent="-742950" algn="just">
              <a:lnSpc>
                <a:spcPct val="150000"/>
              </a:lnSpc>
              <a:buFont typeface="+mj-lt"/>
              <a:buAutoNum type="alphaUcPeriod"/>
            </a:pPr>
            <a:r>
              <a:rPr lang="vi-VN" sz="4000"/>
              <a:t>Tiến hành phơi hoặc sấy để làm tăng và giảm lượng nước có trong thức ăn chăn nuôi</a:t>
            </a:r>
          </a:p>
          <a:p>
            <a:pPr marL="742950" indent="-742950" algn="just">
              <a:lnSpc>
                <a:spcPct val="150000"/>
              </a:lnSpc>
              <a:buFont typeface="+mj-lt"/>
              <a:buAutoNum type="alphaUcPeriod"/>
            </a:pPr>
            <a:r>
              <a:rPr lang="vi-VN" sz="4000"/>
              <a:t>Tiến hành phơi hoặc sấy để làm mất hết lượng nước có trong thức ăn chăn nuôi</a:t>
            </a:r>
          </a:p>
        </p:txBody>
      </p:sp>
      <p:sp>
        <p:nvSpPr>
          <p:cNvPr id="19" name="Oval 18">
            <a:extLst>
              <a:ext uri="{FF2B5EF4-FFF2-40B4-BE49-F238E27FC236}">
                <a16:creationId xmlns:a16="http://schemas.microsoft.com/office/drawing/2014/main" id="{58F63CB0-4B90-89F6-9F32-F139094AEAD0}"/>
              </a:ext>
            </a:extLst>
          </p:cNvPr>
          <p:cNvSpPr/>
          <p:nvPr/>
        </p:nvSpPr>
        <p:spPr>
          <a:xfrm>
            <a:off x="838200" y="2652773"/>
            <a:ext cx="914400" cy="914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20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3">
              <a:extLst>
                <a:ext uri="{96DAC541-7B7A-43D3-8B79-37D633B846F1}">
                  <asvg:svgBlip xmlns:asvg="http://schemas.microsoft.com/office/drawing/2016/SVG/main" r:embed="rId4"/>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CC4E783-99F6-6465-67C7-E0BB02FAC3AD}"/>
              </a:ext>
            </a:extLst>
          </p:cNvPr>
          <p:cNvSpPr txBox="1"/>
          <p:nvPr/>
        </p:nvSpPr>
        <p:spPr>
          <a:xfrm>
            <a:off x="2169319" y="396270"/>
            <a:ext cx="13949362" cy="784830"/>
          </a:xfrm>
          <a:prstGeom prst="rect">
            <a:avLst/>
          </a:prstGeom>
          <a:noFill/>
        </p:spPr>
        <p:txBody>
          <a:bodyPr wrap="square">
            <a:spAutoFit/>
          </a:bodyPr>
          <a:lstStyle/>
          <a:p>
            <a:pPr algn="ctr"/>
            <a:r>
              <a:rPr lang="fr-FR" sz="4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Khoanh tròn vào câu đặt trước câu trả lời đúng:</a:t>
            </a:r>
            <a:endParaRPr lang="en-US" sz="4500">
              <a:solidFill>
                <a:srgbClr val="C0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A4394E6-CED4-C445-C5FB-2954BD93C8B5}"/>
              </a:ext>
            </a:extLst>
          </p:cNvPr>
          <p:cNvSpPr txBox="1"/>
          <p:nvPr/>
        </p:nvSpPr>
        <p:spPr>
          <a:xfrm>
            <a:off x="1558528" y="1244493"/>
            <a:ext cx="15701962" cy="1824923"/>
          </a:xfrm>
          <a:prstGeom prst="rect">
            <a:avLst/>
          </a:prstGeom>
          <a:noFill/>
        </p:spPr>
        <p:txBody>
          <a:bodyPr wrap="square">
            <a:spAutoFit/>
          </a:bodyPr>
          <a:lstStyle/>
          <a:p>
            <a:pPr algn="ctr">
              <a:lnSpc>
                <a:spcPct val="150000"/>
              </a:lnSpc>
              <a:spcBef>
                <a:spcPts val="100"/>
              </a:spcBef>
              <a:spcAft>
                <a:spcPts val="100"/>
              </a:spcAft>
            </a:pPr>
            <a:r>
              <a:rPr lang="fr-FR"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2: </a:t>
            </a:r>
            <a:r>
              <a:rPr lang="vi-VN" sz="4000">
                <a:solidFill>
                  <a:srgbClr val="000000"/>
                </a:solidFill>
                <a:ea typeface="Times New Roman" panose="02020603050405020304" pitchFamily="18" charset="0"/>
                <a:cs typeface="Arial" panose="020B0604020202020204" pitchFamily="34" charset="0"/>
              </a:rPr>
              <a:t>Sắp xếp các bước dưới đây để được thứ tự đúng các bước bảo quản rơm làm thức ăn cho trâu, bò bằng kiềm hóa và làm khô</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D851DF3-3C69-7183-5245-765D8E98CBEB}"/>
              </a:ext>
            </a:extLst>
          </p:cNvPr>
          <p:cNvGrpSpPr/>
          <p:nvPr/>
        </p:nvGrpSpPr>
        <p:grpSpPr>
          <a:xfrm>
            <a:off x="685800" y="3467100"/>
            <a:ext cx="10058400" cy="6224527"/>
            <a:chOff x="838200" y="3490973"/>
            <a:chExt cx="10058400" cy="6224527"/>
          </a:xfrm>
        </p:grpSpPr>
        <p:sp>
          <p:nvSpPr>
            <p:cNvPr id="2" name="Rectangle 1">
              <a:extLst>
                <a:ext uri="{FF2B5EF4-FFF2-40B4-BE49-F238E27FC236}">
                  <a16:creationId xmlns:a16="http://schemas.microsoft.com/office/drawing/2014/main" id="{626171E5-4A78-3BDF-2B44-6FC946850D7C}"/>
                </a:ext>
              </a:extLst>
            </p:cNvPr>
            <p:cNvSpPr/>
            <p:nvPr/>
          </p:nvSpPr>
          <p:spPr>
            <a:xfrm>
              <a:off x="838200" y="3490973"/>
              <a:ext cx="10058400" cy="6224527"/>
            </a:xfrm>
            <a:prstGeom prst="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4FE108C-1CD5-FB43-B0EC-49DA24BE744D}"/>
                </a:ext>
              </a:extLst>
            </p:cNvPr>
            <p:cNvSpPr txBox="1"/>
            <p:nvPr/>
          </p:nvSpPr>
          <p:spPr>
            <a:xfrm>
              <a:off x="1090326" y="3695700"/>
              <a:ext cx="9577674" cy="5758628"/>
            </a:xfrm>
            <a:prstGeom prst="rect">
              <a:avLst/>
            </a:prstGeom>
            <a:noFill/>
          </p:spPr>
          <p:txBody>
            <a:bodyPr wrap="square">
              <a:spAutoFit/>
            </a:bodyPr>
            <a:lstStyle/>
            <a:p>
              <a:pPr algn="just">
                <a:lnSpc>
                  <a:spcPct val="200000"/>
                </a:lnSpc>
              </a:pPr>
              <a:r>
                <a:rPr lang="vi-VN" sz="3800"/>
                <a:t>(1) Phơi, sấy rơm</a:t>
              </a:r>
            </a:p>
            <a:p>
              <a:pPr algn="just">
                <a:lnSpc>
                  <a:spcPct val="200000"/>
                </a:lnSpc>
              </a:pPr>
              <a:r>
                <a:rPr lang="vi-VN" sz="3800"/>
                <a:t>(2) Lựa chọn rơm khô, đánh giá chất lượng</a:t>
              </a:r>
            </a:p>
            <a:p>
              <a:pPr algn="just">
                <a:lnSpc>
                  <a:spcPct val="200000"/>
                </a:lnSpc>
              </a:pPr>
              <a:r>
                <a:rPr lang="vi-VN" sz="3800"/>
                <a:t>(3) Đánh giá chất lượng, bảo quản sử dụng</a:t>
              </a:r>
            </a:p>
            <a:p>
              <a:pPr algn="just">
                <a:lnSpc>
                  <a:spcPct val="200000"/>
                </a:lnSpc>
              </a:pPr>
              <a:r>
                <a:rPr lang="vi-VN" sz="3800"/>
                <a:t>(4) Ngâm rơm khô với nước vôi (1%)</a:t>
              </a:r>
            </a:p>
            <a:p>
              <a:pPr algn="just">
                <a:lnSpc>
                  <a:spcPct val="200000"/>
                </a:lnSpc>
              </a:pPr>
              <a:r>
                <a:rPr lang="vi-VN" sz="3800"/>
                <a:t>(5) Rửa rơm cho sạch nước vôi</a:t>
              </a:r>
            </a:p>
          </p:txBody>
        </p:sp>
      </p:grpSp>
      <p:sp>
        <p:nvSpPr>
          <p:cNvPr id="5" name="TextBox 4">
            <a:extLst>
              <a:ext uri="{FF2B5EF4-FFF2-40B4-BE49-F238E27FC236}">
                <a16:creationId xmlns:a16="http://schemas.microsoft.com/office/drawing/2014/main" id="{2AFE0157-8E37-49E6-6B2E-0D2B99A979D8}"/>
              </a:ext>
            </a:extLst>
          </p:cNvPr>
          <p:cNvSpPr txBox="1"/>
          <p:nvPr/>
        </p:nvSpPr>
        <p:spPr>
          <a:xfrm>
            <a:off x="11530013" y="4076700"/>
            <a:ext cx="5386387" cy="4902689"/>
          </a:xfrm>
          <a:prstGeom prst="rect">
            <a:avLst/>
          </a:prstGeom>
          <a:noFill/>
        </p:spPr>
        <p:txBody>
          <a:bodyPr wrap="square">
            <a:spAutoFit/>
          </a:bodyPr>
          <a:lstStyle/>
          <a:p>
            <a:pPr marL="742950" marR="0" indent="-742950" algn="just">
              <a:lnSpc>
                <a:spcPct val="200000"/>
              </a:lnSpc>
              <a:spcBef>
                <a:spcPts val="100"/>
              </a:spcBef>
              <a:spcAft>
                <a:spcPts val="100"/>
              </a:spcAft>
              <a:buFont typeface="+mj-lt"/>
              <a:buAutoNum type="alphaUcPeriod"/>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(4), (2), (1), (5)</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742950" marR="0" indent="-742950" algn="just">
              <a:lnSpc>
                <a:spcPct val="200000"/>
              </a:lnSpc>
              <a:spcBef>
                <a:spcPts val="100"/>
              </a:spcBef>
              <a:spcAft>
                <a:spcPts val="100"/>
              </a:spcAft>
              <a:buFont typeface="+mj-lt"/>
              <a:buAutoNum type="alphaUcPeriod"/>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 (1), (2), (4), (3)</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742950" marR="0" indent="-742950" algn="just">
              <a:lnSpc>
                <a:spcPct val="200000"/>
              </a:lnSpc>
              <a:spcBef>
                <a:spcPts val="100"/>
              </a:spcBef>
              <a:spcAft>
                <a:spcPts val="100"/>
              </a:spcAft>
              <a:buFont typeface="+mj-lt"/>
              <a:buAutoNum type="alphaUcPeriod"/>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(2), (5), (4), (3)</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742950" marR="0" indent="-742950" algn="just">
              <a:lnSpc>
                <a:spcPct val="200000"/>
              </a:lnSpc>
              <a:spcBef>
                <a:spcPts val="100"/>
              </a:spcBef>
              <a:spcAft>
                <a:spcPts val="100"/>
              </a:spcAft>
              <a:buFont typeface="+mj-lt"/>
              <a:buAutoNum type="alphaUcPeriod"/>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(4), (5), (1), (3)</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Oval 18">
            <a:extLst>
              <a:ext uri="{FF2B5EF4-FFF2-40B4-BE49-F238E27FC236}">
                <a16:creationId xmlns:a16="http://schemas.microsoft.com/office/drawing/2014/main" id="{58F63CB0-4B90-89F6-9F32-F139094AEAD0}"/>
              </a:ext>
            </a:extLst>
          </p:cNvPr>
          <p:cNvSpPr/>
          <p:nvPr/>
        </p:nvSpPr>
        <p:spPr>
          <a:xfrm>
            <a:off x="11310651" y="8111561"/>
            <a:ext cx="914400" cy="914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71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3">
              <a:extLst>
                <a:ext uri="{96DAC541-7B7A-43D3-8B79-37D633B846F1}">
                  <asvg:svgBlip xmlns:asvg="http://schemas.microsoft.com/office/drawing/2016/SVG/main" r:embed="rId4"/>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CC4E783-99F6-6465-67C7-E0BB02FAC3AD}"/>
              </a:ext>
            </a:extLst>
          </p:cNvPr>
          <p:cNvSpPr txBox="1"/>
          <p:nvPr/>
        </p:nvSpPr>
        <p:spPr>
          <a:xfrm>
            <a:off x="2169319" y="396270"/>
            <a:ext cx="13949362" cy="784830"/>
          </a:xfrm>
          <a:prstGeom prst="rect">
            <a:avLst/>
          </a:prstGeom>
          <a:noFill/>
        </p:spPr>
        <p:txBody>
          <a:bodyPr wrap="square">
            <a:spAutoFit/>
          </a:bodyPr>
          <a:lstStyle/>
          <a:p>
            <a:pPr algn="ctr"/>
            <a:r>
              <a:rPr lang="fr-FR" sz="4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Khoanh tròn vào câu đặt trước câu trả lời đúng:</a:t>
            </a:r>
            <a:endParaRPr lang="en-US" sz="4500">
              <a:solidFill>
                <a:srgbClr val="C0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A4394E6-CED4-C445-C5FB-2954BD93C8B5}"/>
              </a:ext>
            </a:extLst>
          </p:cNvPr>
          <p:cNvSpPr txBox="1"/>
          <p:nvPr/>
        </p:nvSpPr>
        <p:spPr>
          <a:xfrm>
            <a:off x="1558528" y="1244493"/>
            <a:ext cx="15701962" cy="1824923"/>
          </a:xfrm>
          <a:prstGeom prst="rect">
            <a:avLst/>
          </a:prstGeom>
          <a:noFill/>
        </p:spPr>
        <p:txBody>
          <a:bodyPr wrap="square">
            <a:spAutoFit/>
          </a:bodyPr>
          <a:lstStyle/>
          <a:p>
            <a:pPr algn="just">
              <a:lnSpc>
                <a:spcPct val="150000"/>
              </a:lnSpc>
              <a:spcBef>
                <a:spcPts val="100"/>
              </a:spcBef>
              <a:spcAft>
                <a:spcPts val="100"/>
              </a:spcAft>
            </a:pPr>
            <a:r>
              <a:rPr lang="fr-FR"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3: </a:t>
            </a:r>
            <a:r>
              <a:rPr lang="vi-VN" sz="4000">
                <a:solidFill>
                  <a:srgbClr val="000000"/>
                </a:solidFill>
                <a:ea typeface="Times New Roman" panose="02020603050405020304" pitchFamily="18" charset="0"/>
                <a:cs typeface="Arial" panose="020B0604020202020204" pitchFamily="34" charset="0"/>
              </a:rPr>
              <a:t>Một số loại enzyme như cellulase, hemicellulase, xylanase và amylase được sử dụng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F0D28787-6269-FF8F-CB47-88FE7CA599D2}"/>
              </a:ext>
            </a:extLst>
          </p:cNvPr>
          <p:cNvSpPr txBox="1"/>
          <p:nvPr/>
        </p:nvSpPr>
        <p:spPr>
          <a:xfrm>
            <a:off x="1369219" y="3427580"/>
            <a:ext cx="15701962" cy="6056851"/>
          </a:xfrm>
          <a:prstGeom prst="rect">
            <a:avLst/>
          </a:prstGeom>
          <a:noFill/>
        </p:spPr>
        <p:txBody>
          <a:bodyPr wrap="square">
            <a:spAutoFit/>
          </a:bodyPr>
          <a:lstStyle/>
          <a:p>
            <a:pPr marL="742950" indent="-742950" algn="just">
              <a:lnSpc>
                <a:spcPct val="200000"/>
              </a:lnSpc>
              <a:buFont typeface="+mj-lt"/>
              <a:buAutoNum type="alphaUcPeriod"/>
            </a:pPr>
            <a:r>
              <a:rPr lang="vi-VN" sz="4000"/>
              <a:t>Bằng cách trộn vào thức ăn chăn nuôi với một tỉ lệ phù hợp</a:t>
            </a:r>
          </a:p>
          <a:p>
            <a:pPr marL="742950" indent="-742950" algn="just">
              <a:lnSpc>
                <a:spcPct val="200000"/>
              </a:lnSpc>
              <a:buFont typeface="+mj-lt"/>
              <a:buAutoNum type="alphaUcPeriod"/>
            </a:pPr>
            <a:r>
              <a:rPr lang="vi-VN" sz="4000"/>
              <a:t>Trong ủ chua để hỗ trợ quá trình lên men </a:t>
            </a:r>
          </a:p>
          <a:p>
            <a:pPr marL="742950" indent="-742950" algn="just">
              <a:lnSpc>
                <a:spcPct val="200000"/>
              </a:lnSpc>
              <a:buFont typeface="+mj-lt"/>
              <a:buAutoNum type="alphaUcPeriod"/>
            </a:pPr>
            <a:r>
              <a:rPr lang="vi-VN" sz="4000"/>
              <a:t>Trong kho silo để bảo quản thức ăn chăn nuôi</a:t>
            </a:r>
          </a:p>
          <a:p>
            <a:pPr marL="742950" indent="-742950" algn="just">
              <a:lnSpc>
                <a:spcPct val="200000"/>
              </a:lnSpc>
              <a:buFont typeface="+mj-lt"/>
              <a:buAutoNum type="alphaUcPeriod"/>
            </a:pPr>
            <a:r>
              <a:rPr lang="vi-VN" sz="4000"/>
              <a:t>Phơi hoặc sấy để làm giảm lượng đường trong nguyên liệu thức ăn chăn nuôi</a:t>
            </a:r>
          </a:p>
        </p:txBody>
      </p:sp>
      <p:sp>
        <p:nvSpPr>
          <p:cNvPr id="19" name="Oval 18">
            <a:extLst>
              <a:ext uri="{FF2B5EF4-FFF2-40B4-BE49-F238E27FC236}">
                <a16:creationId xmlns:a16="http://schemas.microsoft.com/office/drawing/2014/main" id="{58F63CB0-4B90-89F6-9F32-F139094AEAD0}"/>
              </a:ext>
            </a:extLst>
          </p:cNvPr>
          <p:cNvSpPr/>
          <p:nvPr/>
        </p:nvSpPr>
        <p:spPr>
          <a:xfrm>
            <a:off x="1143000" y="4991100"/>
            <a:ext cx="914400" cy="914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32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3">
              <a:extLst>
                <a:ext uri="{96DAC541-7B7A-43D3-8B79-37D633B846F1}">
                  <asvg:svgBlip xmlns:asvg="http://schemas.microsoft.com/office/drawing/2016/SVG/main" r:embed="rId4"/>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CC4E783-99F6-6465-67C7-E0BB02FAC3AD}"/>
              </a:ext>
            </a:extLst>
          </p:cNvPr>
          <p:cNvSpPr txBox="1"/>
          <p:nvPr/>
        </p:nvSpPr>
        <p:spPr>
          <a:xfrm>
            <a:off x="2169319" y="396270"/>
            <a:ext cx="13949362" cy="784830"/>
          </a:xfrm>
          <a:prstGeom prst="rect">
            <a:avLst/>
          </a:prstGeom>
          <a:noFill/>
        </p:spPr>
        <p:txBody>
          <a:bodyPr wrap="square">
            <a:spAutoFit/>
          </a:bodyPr>
          <a:lstStyle/>
          <a:p>
            <a:pPr algn="ctr"/>
            <a:r>
              <a:rPr lang="fr-FR" sz="4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Khoanh tròn vào câu đặt trước câu trả lời đúng:</a:t>
            </a:r>
            <a:endParaRPr lang="en-US" sz="4500">
              <a:solidFill>
                <a:srgbClr val="C0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A4394E6-CED4-C445-C5FB-2954BD93C8B5}"/>
              </a:ext>
            </a:extLst>
          </p:cNvPr>
          <p:cNvSpPr txBox="1"/>
          <p:nvPr/>
        </p:nvSpPr>
        <p:spPr>
          <a:xfrm>
            <a:off x="1558528" y="1651107"/>
            <a:ext cx="15701962" cy="901593"/>
          </a:xfrm>
          <a:prstGeom prst="rect">
            <a:avLst/>
          </a:prstGeom>
          <a:noFill/>
        </p:spPr>
        <p:txBody>
          <a:bodyPr wrap="square">
            <a:spAutoFit/>
          </a:bodyPr>
          <a:lstStyle/>
          <a:p>
            <a:pPr algn="ctr">
              <a:lnSpc>
                <a:spcPct val="150000"/>
              </a:lnSpc>
              <a:spcBef>
                <a:spcPts val="100"/>
              </a:spcBef>
              <a:spcAft>
                <a:spcPts val="100"/>
              </a:spcAft>
            </a:pPr>
            <a:r>
              <a:rPr lang="fr-FR"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4: </a:t>
            </a:r>
            <a:r>
              <a:rPr lang="vi-VN" sz="4000">
                <a:solidFill>
                  <a:srgbClr val="000000"/>
                </a:solidFill>
                <a:ea typeface="Times New Roman" panose="02020603050405020304" pitchFamily="18" charset="0"/>
                <a:cs typeface="Arial" panose="020B0604020202020204" pitchFamily="34" charset="0"/>
              </a:rPr>
              <a:t>Ưu điểm nào sau đây </a:t>
            </a:r>
            <a:r>
              <a:rPr lang="vi-VN" sz="4000" b="1" i="1">
                <a:solidFill>
                  <a:srgbClr val="C00000"/>
                </a:solidFill>
                <a:ea typeface="Times New Roman" panose="02020603050405020304" pitchFamily="18" charset="0"/>
                <a:cs typeface="Arial" panose="020B0604020202020204" pitchFamily="34" charset="0"/>
              </a:rPr>
              <a:t>không</a:t>
            </a:r>
            <a:r>
              <a:rPr lang="vi-VN" sz="4000">
                <a:solidFill>
                  <a:srgbClr val="000000"/>
                </a:solidFill>
                <a:ea typeface="Times New Roman" panose="02020603050405020304" pitchFamily="18" charset="0"/>
                <a:cs typeface="Arial" panose="020B0604020202020204" pitchFamily="34" charset="0"/>
              </a:rPr>
              <a:t> phải là của kho silo?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 name="Plaque 1">
            <a:extLst>
              <a:ext uri="{FF2B5EF4-FFF2-40B4-BE49-F238E27FC236}">
                <a16:creationId xmlns:a16="http://schemas.microsoft.com/office/drawing/2014/main" id="{7C10C453-FF06-CE87-BB55-88619B4F2523}"/>
              </a:ext>
            </a:extLst>
          </p:cNvPr>
          <p:cNvSpPr/>
          <p:nvPr/>
        </p:nvSpPr>
        <p:spPr>
          <a:xfrm>
            <a:off x="1066800" y="3397551"/>
            <a:ext cx="7772400" cy="2246480"/>
          </a:xfrm>
          <a:prstGeom prst="plaqu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A. Ngăn chặn được sự phá hoại của động vật</a:t>
            </a:r>
            <a:endParaRPr lang="en-US" sz="4000">
              <a:solidFill>
                <a:schemeClr val="tx1"/>
              </a:solidFill>
            </a:endParaRPr>
          </a:p>
        </p:txBody>
      </p:sp>
      <p:sp>
        <p:nvSpPr>
          <p:cNvPr id="3" name="Plaque 2">
            <a:extLst>
              <a:ext uri="{FF2B5EF4-FFF2-40B4-BE49-F238E27FC236}">
                <a16:creationId xmlns:a16="http://schemas.microsoft.com/office/drawing/2014/main" id="{50F703D1-11EF-13F8-D971-2EB4C38FA2BF}"/>
              </a:ext>
            </a:extLst>
          </p:cNvPr>
          <p:cNvSpPr/>
          <p:nvPr/>
        </p:nvSpPr>
        <p:spPr>
          <a:xfrm>
            <a:off x="9685163" y="3397551"/>
            <a:ext cx="7772400" cy="2246480"/>
          </a:xfrm>
          <a:prstGeom prst="plaqu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B. Tiết kiệm được diện tích</a:t>
            </a:r>
            <a:endParaRPr lang="en-US" sz="4000">
              <a:solidFill>
                <a:schemeClr val="tx1"/>
              </a:solidFill>
            </a:endParaRPr>
          </a:p>
        </p:txBody>
      </p:sp>
      <p:sp>
        <p:nvSpPr>
          <p:cNvPr id="5" name="Plaque 4">
            <a:extLst>
              <a:ext uri="{FF2B5EF4-FFF2-40B4-BE49-F238E27FC236}">
                <a16:creationId xmlns:a16="http://schemas.microsoft.com/office/drawing/2014/main" id="{B353ECEF-0409-10B8-A12F-80C582DC8F28}"/>
              </a:ext>
            </a:extLst>
          </p:cNvPr>
          <p:cNvSpPr/>
          <p:nvPr/>
        </p:nvSpPr>
        <p:spPr>
          <a:xfrm>
            <a:off x="1066800" y="6488882"/>
            <a:ext cx="7772400" cy="2246480"/>
          </a:xfrm>
          <a:prstGeom prst="plaqu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C. Tiết kiệm được chi phí đầu tư</a:t>
            </a:r>
            <a:endParaRPr lang="en-US" sz="4000">
              <a:solidFill>
                <a:schemeClr val="tx1"/>
              </a:solidFill>
            </a:endParaRPr>
          </a:p>
        </p:txBody>
      </p:sp>
      <p:sp>
        <p:nvSpPr>
          <p:cNvPr id="6" name="Plaque 5">
            <a:extLst>
              <a:ext uri="{FF2B5EF4-FFF2-40B4-BE49-F238E27FC236}">
                <a16:creationId xmlns:a16="http://schemas.microsoft.com/office/drawing/2014/main" id="{CCCCBB1C-F59F-FB53-68A0-1DC83359AF29}"/>
              </a:ext>
            </a:extLst>
          </p:cNvPr>
          <p:cNvSpPr/>
          <p:nvPr/>
        </p:nvSpPr>
        <p:spPr>
          <a:xfrm>
            <a:off x="9685163" y="6488882"/>
            <a:ext cx="7772400" cy="2246480"/>
          </a:xfrm>
          <a:prstGeom prst="plaqu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D. Tiết kiệm chi phí lao động</a:t>
            </a:r>
            <a:endParaRPr lang="en-US" sz="4000">
              <a:solidFill>
                <a:schemeClr val="tx1"/>
              </a:solidFill>
            </a:endParaRPr>
          </a:p>
        </p:txBody>
      </p:sp>
      <p:sp>
        <p:nvSpPr>
          <p:cNvPr id="7" name="Plaque 6">
            <a:extLst>
              <a:ext uri="{FF2B5EF4-FFF2-40B4-BE49-F238E27FC236}">
                <a16:creationId xmlns:a16="http://schemas.microsoft.com/office/drawing/2014/main" id="{D23C1926-1177-38B8-88DA-1CDACEBCE6A6}"/>
              </a:ext>
            </a:extLst>
          </p:cNvPr>
          <p:cNvSpPr/>
          <p:nvPr/>
        </p:nvSpPr>
        <p:spPr>
          <a:xfrm>
            <a:off x="1066800" y="6488882"/>
            <a:ext cx="7772400" cy="2246480"/>
          </a:xfrm>
          <a:prstGeom prst="plaqu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bg1"/>
                </a:solidFill>
              </a:rPr>
              <a:t>C. Tiết kiệm được chi phí đầu tư</a:t>
            </a:r>
            <a:endParaRPr lang="en-US" sz="4000">
              <a:solidFill>
                <a:schemeClr val="bg1"/>
              </a:solidFill>
            </a:endParaRPr>
          </a:p>
        </p:txBody>
      </p:sp>
    </p:spTree>
    <p:extLst>
      <p:ext uri="{BB962C8B-B14F-4D97-AF65-F5344CB8AC3E}">
        <p14:creationId xmlns:p14="http://schemas.microsoft.com/office/powerpoint/2010/main" val="208929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P spid="3"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D7AAD"/>
        </a:solidFill>
        <a:effectLst/>
      </p:bgPr>
    </p:bg>
    <p:spTree>
      <p:nvGrpSpPr>
        <p:cNvPr id="1" name=""/>
        <p:cNvGrpSpPr/>
        <p:nvPr/>
      </p:nvGrpSpPr>
      <p:grpSpPr>
        <a:xfrm>
          <a:off x="0" y="0"/>
          <a:ext cx="0" cy="0"/>
          <a:chOff x="0" y="0"/>
          <a:chExt cx="0" cy="0"/>
        </a:xfrm>
      </p:grpSpPr>
      <p:grpSp>
        <p:nvGrpSpPr>
          <p:cNvPr id="2" name="Group 2"/>
          <p:cNvGrpSpPr/>
          <p:nvPr/>
        </p:nvGrpSpPr>
        <p:grpSpPr>
          <a:xfrm>
            <a:off x="689548" y="166478"/>
            <a:ext cx="17598452" cy="9798823"/>
            <a:chOff x="0" y="0"/>
            <a:chExt cx="4634983" cy="2580760"/>
          </a:xfrm>
        </p:grpSpPr>
        <p:sp>
          <p:nvSpPr>
            <p:cNvPr id="3" name="Freeform 3"/>
            <p:cNvSpPr/>
            <p:nvPr/>
          </p:nvSpPr>
          <p:spPr>
            <a:xfrm>
              <a:off x="0" y="0"/>
              <a:ext cx="4634983" cy="2580760"/>
            </a:xfrm>
            <a:custGeom>
              <a:avLst/>
              <a:gdLst/>
              <a:ahLst/>
              <a:cxnLst/>
              <a:rect l="l" t="t" r="r" b="b"/>
              <a:pathLst>
                <a:path w="4634983" h="2580760">
                  <a:moveTo>
                    <a:pt x="0" y="0"/>
                  </a:moveTo>
                  <a:lnTo>
                    <a:pt x="4634983" y="0"/>
                  </a:lnTo>
                  <a:lnTo>
                    <a:pt x="4634983" y="2580760"/>
                  </a:lnTo>
                  <a:lnTo>
                    <a:pt x="0" y="2580760"/>
                  </a:lnTo>
                  <a:close/>
                </a:path>
              </a:pathLst>
            </a:custGeom>
            <a:solidFill>
              <a:srgbClr val="FDC9C3"/>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06157" y="526717"/>
            <a:ext cx="17675685" cy="9233566"/>
            <a:chOff x="0" y="0"/>
            <a:chExt cx="23567581" cy="12311421"/>
          </a:xfrm>
        </p:grpSpPr>
        <p:grpSp>
          <p:nvGrpSpPr>
            <p:cNvPr id="6" name="Group 6"/>
            <p:cNvGrpSpPr/>
            <p:nvPr/>
          </p:nvGrpSpPr>
          <p:grpSpPr>
            <a:xfrm>
              <a:off x="22161767" y="153722"/>
              <a:ext cx="1405813" cy="2808667"/>
              <a:chOff x="0" y="0"/>
              <a:chExt cx="277692" cy="554798"/>
            </a:xfrm>
          </p:grpSpPr>
          <p:sp>
            <p:nvSpPr>
              <p:cNvPr id="7" name="Freeform 7"/>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B6B4DD"/>
              </a:solidFill>
            </p:spPr>
            <p:txBody>
              <a:bodyPr/>
              <a:lstStyle/>
              <a:p>
                <a:endParaRPr lang="en-US"/>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2161767" y="3164810"/>
              <a:ext cx="1405813" cy="2808667"/>
              <a:chOff x="0" y="0"/>
              <a:chExt cx="277692" cy="554798"/>
            </a:xfrm>
          </p:grpSpPr>
          <p:sp>
            <p:nvSpPr>
              <p:cNvPr id="10" name="Freeform 10"/>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FE692"/>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2161767" y="6175898"/>
              <a:ext cx="1405813" cy="2808667"/>
              <a:chOff x="0" y="0"/>
              <a:chExt cx="277692" cy="554798"/>
            </a:xfrm>
          </p:grpSpPr>
          <p:sp>
            <p:nvSpPr>
              <p:cNvPr id="13" name="Freeform 13"/>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FD8D3"/>
              </a:solidFill>
            </p:spPr>
            <p:txBody>
              <a:bodyPr/>
              <a:lstStyle/>
              <a:p>
                <a:endParaRPr lang="en-US"/>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2161767" y="9186986"/>
              <a:ext cx="1405813" cy="2808667"/>
              <a:chOff x="0" y="0"/>
              <a:chExt cx="277692" cy="554798"/>
            </a:xfrm>
          </p:grpSpPr>
          <p:sp>
            <p:nvSpPr>
              <p:cNvPr id="16" name="Freeform 16"/>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D8EEFF"/>
              </a:solidFill>
            </p:spPr>
            <p:txBody>
              <a:bodyPr/>
              <a:lstStyle/>
              <a:p>
                <a:endParaRPr lang="en-US"/>
              </a:p>
            </p:txBody>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742874" y="0"/>
              <a:ext cx="21885452" cy="12311421"/>
              <a:chOff x="0" y="0"/>
              <a:chExt cx="4323052" cy="2431886"/>
            </a:xfrm>
          </p:grpSpPr>
          <p:sp>
            <p:nvSpPr>
              <p:cNvPr id="19" name="Freeform 19"/>
              <p:cNvSpPr/>
              <p:nvPr/>
            </p:nvSpPr>
            <p:spPr>
              <a:xfrm>
                <a:off x="0" y="0"/>
                <a:ext cx="4323052" cy="2431886"/>
              </a:xfrm>
              <a:custGeom>
                <a:avLst/>
                <a:gdLst/>
                <a:ahLst/>
                <a:cxnLst/>
                <a:rect l="l" t="t" r="r" b="b"/>
                <a:pathLst>
                  <a:path w="4323052" h="2431886">
                    <a:moveTo>
                      <a:pt x="0" y="0"/>
                    </a:moveTo>
                    <a:lnTo>
                      <a:pt x="4323052" y="0"/>
                    </a:lnTo>
                    <a:lnTo>
                      <a:pt x="4323052" y="2431886"/>
                    </a:lnTo>
                    <a:lnTo>
                      <a:pt x="0" y="2431886"/>
                    </a:lnTo>
                    <a:close/>
                  </a:path>
                </a:pathLst>
              </a:custGeom>
              <a:solidFill>
                <a:srgbClr val="FFFFFF"/>
              </a:solidFill>
            </p:spPr>
            <p:txBody>
              <a:bodyPr/>
              <a:lstStyle/>
              <a:p>
                <a:endParaRPr lang="en-US"/>
              </a:p>
            </p:txBody>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0" y="153722"/>
              <a:ext cx="1485749" cy="11842925"/>
            </a:xfrm>
            <a:custGeom>
              <a:avLst/>
              <a:gdLst/>
              <a:ahLst/>
              <a:cxnLst/>
              <a:rect l="l" t="t" r="r" b="b"/>
              <a:pathLst>
                <a:path w="1485749" h="11842925">
                  <a:moveTo>
                    <a:pt x="0" y="0"/>
                  </a:moveTo>
                  <a:lnTo>
                    <a:pt x="1485749" y="0"/>
                  </a:lnTo>
                  <a:lnTo>
                    <a:pt x="1485749" y="11842924"/>
                  </a:lnTo>
                  <a:lnTo>
                    <a:pt x="0" y="118429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46" name="Freeform 46"/>
          <p:cNvSpPr/>
          <p:nvPr/>
        </p:nvSpPr>
        <p:spPr>
          <a:xfrm>
            <a:off x="2297049" y="1247942"/>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7" name="TextBox 47"/>
          <p:cNvSpPr txBox="1"/>
          <p:nvPr/>
        </p:nvSpPr>
        <p:spPr>
          <a:xfrm>
            <a:off x="2437040" y="2765660"/>
            <a:ext cx="13413920" cy="3465179"/>
          </a:xfrm>
          <a:prstGeom prst="rect">
            <a:avLst/>
          </a:prstGeom>
        </p:spPr>
        <p:txBody>
          <a:bodyPr wrap="square" lIns="0" tIns="0" rIns="0" bIns="0" rtlCol="0" anchor="t">
            <a:spAutoFit/>
          </a:bodyPr>
          <a:lstStyle/>
          <a:p>
            <a:pPr algn="ctr">
              <a:lnSpc>
                <a:spcPct val="150000"/>
              </a:lnSpc>
            </a:pPr>
            <a:r>
              <a:rPr lang="en-US" sz="8000" b="1">
                <a:solidFill>
                  <a:srgbClr val="373737"/>
                </a:solidFill>
                <a:latin typeface="Arial" panose="020B0604020202020204" pitchFamily="34" charset="0"/>
                <a:cs typeface="Arial" panose="020B0604020202020204" pitchFamily="34" charset="0"/>
              </a:rPr>
              <a:t>BÀI 9. BẢO QUẢN </a:t>
            </a:r>
          </a:p>
          <a:p>
            <a:pPr algn="ctr">
              <a:lnSpc>
                <a:spcPct val="150000"/>
              </a:lnSpc>
            </a:pPr>
            <a:r>
              <a:rPr lang="en-US" sz="8000" b="1">
                <a:solidFill>
                  <a:srgbClr val="373737"/>
                </a:solidFill>
                <a:latin typeface="Arial" panose="020B0604020202020204" pitchFamily="34" charset="0"/>
                <a:cs typeface="Arial" panose="020B0604020202020204" pitchFamily="34" charset="0"/>
              </a:rPr>
              <a:t>THỨC ĂN CHĂN NUÔI </a:t>
            </a:r>
          </a:p>
        </p:txBody>
      </p:sp>
      <p:sp>
        <p:nvSpPr>
          <p:cNvPr id="48" name="Freeform 48"/>
          <p:cNvSpPr/>
          <p:nvPr/>
        </p:nvSpPr>
        <p:spPr>
          <a:xfrm flipH="1">
            <a:off x="15845469" y="5986427"/>
            <a:ext cx="1082327" cy="1359281"/>
          </a:xfrm>
          <a:custGeom>
            <a:avLst/>
            <a:gdLst/>
            <a:ahLst/>
            <a:cxnLst/>
            <a:rect l="l" t="t" r="r" b="b"/>
            <a:pathLst>
              <a:path w="1082327" h="1359281">
                <a:moveTo>
                  <a:pt x="1082327" y="0"/>
                </a:moveTo>
                <a:lnTo>
                  <a:pt x="0" y="0"/>
                </a:lnTo>
                <a:lnTo>
                  <a:pt x="0" y="1359281"/>
                </a:lnTo>
                <a:lnTo>
                  <a:pt x="1082327" y="1359281"/>
                </a:lnTo>
                <a:lnTo>
                  <a:pt x="10823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3" name="Freeform 53"/>
          <p:cNvSpPr/>
          <p:nvPr/>
        </p:nvSpPr>
        <p:spPr>
          <a:xfrm rot="2432692" flipH="1">
            <a:off x="2080324" y="8077787"/>
            <a:ext cx="7315200" cy="3364992"/>
          </a:xfrm>
          <a:custGeom>
            <a:avLst/>
            <a:gdLst/>
            <a:ahLst/>
            <a:cxnLst/>
            <a:rect l="l" t="t" r="r" b="b"/>
            <a:pathLst>
              <a:path w="7315200" h="3364992">
                <a:moveTo>
                  <a:pt x="7315200" y="0"/>
                </a:moveTo>
                <a:lnTo>
                  <a:pt x="0" y="0"/>
                </a:lnTo>
                <a:lnTo>
                  <a:pt x="0" y="3364992"/>
                </a:lnTo>
                <a:lnTo>
                  <a:pt x="7315200" y="3364992"/>
                </a:lnTo>
                <a:lnTo>
                  <a:pt x="73152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4" name="Freeform 54"/>
          <p:cNvSpPr/>
          <p:nvPr/>
        </p:nvSpPr>
        <p:spPr>
          <a:xfrm rot="5019157">
            <a:off x="11872661" y="5781613"/>
            <a:ext cx="1495897" cy="7412103"/>
          </a:xfrm>
          <a:custGeom>
            <a:avLst/>
            <a:gdLst/>
            <a:ahLst/>
            <a:cxnLst/>
            <a:rect l="l" t="t" r="r" b="b"/>
            <a:pathLst>
              <a:path w="1495897" h="7412103">
                <a:moveTo>
                  <a:pt x="0" y="0"/>
                </a:moveTo>
                <a:lnTo>
                  <a:pt x="1495897" y="0"/>
                </a:lnTo>
                <a:lnTo>
                  <a:pt x="1495897" y="7412103"/>
                </a:lnTo>
                <a:lnTo>
                  <a:pt x="0" y="7412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3">
              <a:extLst>
                <a:ext uri="{96DAC541-7B7A-43D3-8B79-37D633B846F1}">
                  <asvg:svgBlip xmlns:asvg="http://schemas.microsoft.com/office/drawing/2016/SVG/main" r:embed="rId4"/>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CC4E783-99F6-6465-67C7-E0BB02FAC3AD}"/>
              </a:ext>
            </a:extLst>
          </p:cNvPr>
          <p:cNvSpPr txBox="1"/>
          <p:nvPr/>
        </p:nvSpPr>
        <p:spPr>
          <a:xfrm>
            <a:off x="2169319" y="396270"/>
            <a:ext cx="13949362" cy="784830"/>
          </a:xfrm>
          <a:prstGeom prst="rect">
            <a:avLst/>
          </a:prstGeom>
          <a:noFill/>
        </p:spPr>
        <p:txBody>
          <a:bodyPr wrap="square">
            <a:spAutoFit/>
          </a:bodyPr>
          <a:lstStyle/>
          <a:p>
            <a:pPr algn="ctr"/>
            <a:r>
              <a:rPr lang="fr-FR" sz="4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Khoanh tròn vào câu đặt trước câu trả lời đúng:</a:t>
            </a:r>
            <a:endParaRPr lang="en-US" sz="4500">
              <a:solidFill>
                <a:srgbClr val="C0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A4394E6-CED4-C445-C5FB-2954BD93C8B5}"/>
              </a:ext>
            </a:extLst>
          </p:cNvPr>
          <p:cNvSpPr txBox="1"/>
          <p:nvPr/>
        </p:nvSpPr>
        <p:spPr>
          <a:xfrm>
            <a:off x="1295400" y="1333500"/>
            <a:ext cx="15701962" cy="1824923"/>
          </a:xfrm>
          <a:prstGeom prst="rect">
            <a:avLst/>
          </a:prstGeom>
          <a:noFill/>
        </p:spPr>
        <p:txBody>
          <a:bodyPr wrap="square">
            <a:spAutoFit/>
          </a:bodyPr>
          <a:lstStyle/>
          <a:p>
            <a:pPr algn="just">
              <a:lnSpc>
                <a:spcPct val="150000"/>
              </a:lnSpc>
              <a:spcBef>
                <a:spcPts val="100"/>
              </a:spcBef>
              <a:spcAft>
                <a:spcPts val="100"/>
              </a:spcAft>
            </a:pPr>
            <a:r>
              <a:rPr lang="fr-FR"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4: </a:t>
            </a:r>
            <a:r>
              <a:rPr lang="vi-VN" sz="4000">
                <a:solidFill>
                  <a:srgbClr val="000000"/>
                </a:solidFill>
                <a:ea typeface="Times New Roman" panose="02020603050405020304" pitchFamily="18" charset="0"/>
                <a:cs typeface="Arial" panose="020B0604020202020204" pitchFamily="34" charset="0"/>
              </a:rPr>
              <a:t>Sắp xếp các bước dưới đây để được thứ tự đúng các bước bảo quản thức ăn chăn nuôi bằng silo theo thứ tự đúng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208705AC-E6E6-C07B-AE6B-91FEC364A782}"/>
              </a:ext>
            </a:extLst>
          </p:cNvPr>
          <p:cNvGrpSpPr/>
          <p:nvPr/>
        </p:nvGrpSpPr>
        <p:grpSpPr>
          <a:xfrm>
            <a:off x="685800" y="3467100"/>
            <a:ext cx="10058400" cy="6224527"/>
            <a:chOff x="838200" y="3490973"/>
            <a:chExt cx="10058400" cy="6224527"/>
          </a:xfrm>
        </p:grpSpPr>
        <p:sp>
          <p:nvSpPr>
            <p:cNvPr id="8" name="Rectangle 7">
              <a:extLst>
                <a:ext uri="{FF2B5EF4-FFF2-40B4-BE49-F238E27FC236}">
                  <a16:creationId xmlns:a16="http://schemas.microsoft.com/office/drawing/2014/main" id="{B8BB9680-988D-277A-915B-28A80D5DF643}"/>
                </a:ext>
              </a:extLst>
            </p:cNvPr>
            <p:cNvSpPr/>
            <p:nvPr/>
          </p:nvSpPr>
          <p:spPr>
            <a:xfrm>
              <a:off x="838200" y="3490973"/>
              <a:ext cx="10058400" cy="6224527"/>
            </a:xfrm>
            <a:prstGeom prst="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CF9BCD6-489A-3953-7E90-79A09BB325C9}"/>
                </a:ext>
              </a:extLst>
            </p:cNvPr>
            <p:cNvSpPr txBox="1"/>
            <p:nvPr/>
          </p:nvSpPr>
          <p:spPr>
            <a:xfrm>
              <a:off x="1090326" y="3948173"/>
              <a:ext cx="9577674" cy="5311262"/>
            </a:xfrm>
            <a:prstGeom prst="rect">
              <a:avLst/>
            </a:prstGeom>
            <a:noFill/>
          </p:spPr>
          <p:txBody>
            <a:bodyPr wrap="square">
              <a:spAutoFit/>
            </a:bodyPr>
            <a:lstStyle/>
            <a:p>
              <a:pPr algn="just">
                <a:lnSpc>
                  <a:spcPct val="200000"/>
                </a:lnSpc>
              </a:pPr>
              <a:r>
                <a:rPr lang="vi-VN" sz="3500"/>
                <a:t>(1) Thiết lập mô hình lên men, lên men</a:t>
              </a:r>
            </a:p>
            <a:p>
              <a:pPr algn="just">
                <a:lnSpc>
                  <a:spcPct val="200000"/>
                </a:lnSpc>
              </a:pPr>
              <a:r>
                <a:rPr lang="vi-VN" sz="3500"/>
                <a:t>(2) Đưa vào silo (ủ chua và bảo quản)</a:t>
              </a:r>
            </a:p>
            <a:p>
              <a:pPr algn="just">
                <a:lnSpc>
                  <a:spcPct val="200000"/>
                </a:lnSpc>
              </a:pPr>
              <a:r>
                <a:rPr lang="vi-VN" sz="3500"/>
                <a:t>(3) Phơi héo, cắt ngắn, làm giàu dinh dưỡng</a:t>
              </a:r>
            </a:p>
            <a:p>
              <a:pPr algn="just">
                <a:lnSpc>
                  <a:spcPct val="200000"/>
                </a:lnSpc>
              </a:pPr>
              <a:r>
                <a:rPr lang="vi-VN" sz="3500"/>
                <a:t>(4) Đánh giá chất lượng sản phẩm và sử dụng</a:t>
              </a:r>
            </a:p>
            <a:p>
              <a:pPr algn="just">
                <a:lnSpc>
                  <a:spcPct val="200000"/>
                </a:lnSpc>
              </a:pPr>
              <a:r>
                <a:rPr lang="vi-VN" sz="3500"/>
                <a:t>(5) Thu hoạch nguyên liệu thô (cỏ, cây họ Đậu)</a:t>
              </a:r>
            </a:p>
          </p:txBody>
        </p:sp>
      </p:grpSp>
      <p:sp>
        <p:nvSpPr>
          <p:cNvPr id="10" name="TextBox 9">
            <a:extLst>
              <a:ext uri="{FF2B5EF4-FFF2-40B4-BE49-F238E27FC236}">
                <a16:creationId xmlns:a16="http://schemas.microsoft.com/office/drawing/2014/main" id="{704F0850-863C-022D-48B7-207588A18DD4}"/>
              </a:ext>
            </a:extLst>
          </p:cNvPr>
          <p:cNvSpPr txBox="1"/>
          <p:nvPr/>
        </p:nvSpPr>
        <p:spPr>
          <a:xfrm>
            <a:off x="11530013" y="4076700"/>
            <a:ext cx="6468714" cy="4902689"/>
          </a:xfrm>
          <a:prstGeom prst="rect">
            <a:avLst/>
          </a:prstGeom>
          <a:noFill/>
        </p:spPr>
        <p:txBody>
          <a:bodyPr wrap="square">
            <a:spAutoFit/>
          </a:bodyPr>
          <a:lstStyle/>
          <a:p>
            <a:pPr marL="742950" marR="0" indent="-742950" algn="just">
              <a:lnSpc>
                <a:spcPct val="200000"/>
              </a:lnSpc>
              <a:spcBef>
                <a:spcPts val="100"/>
              </a:spcBef>
              <a:spcAft>
                <a:spcPts val="100"/>
              </a:spcAft>
              <a:buFont typeface="+mj-lt"/>
              <a:buAutoNum type="alphaUcPeriod"/>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(5), (1), (2), (4)</a:t>
            </a:r>
          </a:p>
          <a:p>
            <a:pPr marL="742950" marR="0" indent="-742950" algn="just">
              <a:lnSpc>
                <a:spcPct val="200000"/>
              </a:lnSpc>
              <a:spcBef>
                <a:spcPts val="100"/>
              </a:spcBef>
              <a:spcAft>
                <a:spcPts val="100"/>
              </a:spcAft>
              <a:buFont typeface="+mj-lt"/>
              <a:buAutoNum type="alphaUcPeriod"/>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 (3), (1), (2), (4)</a:t>
            </a:r>
          </a:p>
          <a:p>
            <a:pPr marL="742950" marR="0" indent="-742950" algn="just">
              <a:lnSpc>
                <a:spcPct val="200000"/>
              </a:lnSpc>
              <a:spcBef>
                <a:spcPts val="100"/>
              </a:spcBef>
              <a:spcAft>
                <a:spcPts val="100"/>
              </a:spcAft>
              <a:buFont typeface="+mj-lt"/>
              <a:buAutoNum type="alphaUcPeriod"/>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(3), (5), (4), (2)</a:t>
            </a:r>
          </a:p>
          <a:p>
            <a:pPr marL="742950" marR="0" indent="-742950" algn="just">
              <a:lnSpc>
                <a:spcPct val="200000"/>
              </a:lnSpc>
              <a:spcBef>
                <a:spcPts val="100"/>
              </a:spcBef>
              <a:spcAft>
                <a:spcPts val="100"/>
              </a:spcAft>
              <a:buFont typeface="+mj-lt"/>
              <a:buAutoNum type="alphaUcPeriod"/>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(2), (5), (3), (4)</a:t>
            </a:r>
          </a:p>
        </p:txBody>
      </p:sp>
      <p:sp>
        <p:nvSpPr>
          <p:cNvPr id="11" name="Oval 10">
            <a:extLst>
              <a:ext uri="{FF2B5EF4-FFF2-40B4-BE49-F238E27FC236}">
                <a16:creationId xmlns:a16="http://schemas.microsoft.com/office/drawing/2014/main" id="{6CE5F52D-B6B7-C0DE-355A-2BEEECDB364F}"/>
              </a:ext>
            </a:extLst>
          </p:cNvPr>
          <p:cNvSpPr/>
          <p:nvPr/>
        </p:nvSpPr>
        <p:spPr>
          <a:xfrm>
            <a:off x="11310651" y="5676900"/>
            <a:ext cx="914400" cy="914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269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D7AAD"/>
        </a:solidFill>
        <a:effectLst/>
      </p:bgPr>
    </p:bg>
    <p:spTree>
      <p:nvGrpSpPr>
        <p:cNvPr id="1" name=""/>
        <p:cNvGrpSpPr/>
        <p:nvPr/>
      </p:nvGrpSpPr>
      <p:grpSpPr>
        <a:xfrm>
          <a:off x="0" y="0"/>
          <a:ext cx="0" cy="0"/>
          <a:chOff x="0" y="0"/>
          <a:chExt cx="0" cy="0"/>
        </a:xfrm>
      </p:grpSpPr>
      <p:sp>
        <p:nvSpPr>
          <p:cNvPr id="2" name="Freeform 2"/>
          <p:cNvSpPr/>
          <p:nvPr/>
        </p:nvSpPr>
        <p:spPr>
          <a:xfrm rot="-1670091">
            <a:off x="16727613" y="3998605"/>
            <a:ext cx="4200452" cy="5938942"/>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rot="64315">
            <a:off x="15020393" y="1028700"/>
            <a:ext cx="2238907" cy="8942567"/>
            <a:chOff x="0" y="0"/>
            <a:chExt cx="2985209" cy="11923422"/>
          </a:xfrm>
        </p:grpSpPr>
        <p:grpSp>
          <p:nvGrpSpPr>
            <p:cNvPr id="4" name="Group 4"/>
            <p:cNvGrpSpPr/>
            <p:nvPr/>
          </p:nvGrpSpPr>
          <p:grpSpPr>
            <a:xfrm rot="-463612">
              <a:off x="182432" y="81756"/>
              <a:ext cx="1405813" cy="2808667"/>
              <a:chOff x="0" y="0"/>
              <a:chExt cx="277692" cy="554798"/>
            </a:xfrm>
          </p:grpSpPr>
          <p:sp>
            <p:nvSpPr>
              <p:cNvPr id="5" name="Freeform 5"/>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B6B4DD"/>
              </a:solidFill>
            </p:spPr>
            <p:txBody>
              <a:bodyPr/>
              <a:lstStyle/>
              <a:p>
                <a:endParaRPr lang="en-US"/>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463612">
              <a:off x="587276" y="3065504"/>
              <a:ext cx="1405813" cy="2808667"/>
              <a:chOff x="0" y="0"/>
              <a:chExt cx="277692" cy="554798"/>
            </a:xfrm>
          </p:grpSpPr>
          <p:sp>
            <p:nvSpPr>
              <p:cNvPr id="8" name="Freeform 8"/>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FE692"/>
              </a:solidFill>
            </p:spPr>
            <p:txBody>
              <a:bodyPr/>
              <a:lstStyle/>
              <a:p>
                <a:endParaRPr lang="en-US"/>
              </a:p>
            </p:txBody>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463612">
              <a:off x="992120" y="6049252"/>
              <a:ext cx="1405813" cy="2808667"/>
              <a:chOff x="0" y="0"/>
              <a:chExt cx="277692" cy="554798"/>
            </a:xfrm>
          </p:grpSpPr>
          <p:sp>
            <p:nvSpPr>
              <p:cNvPr id="11" name="Freeform 11"/>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DC9C3"/>
              </a:solidFill>
            </p:spPr>
            <p:txBody>
              <a:bodyPr/>
              <a:lstStyle/>
              <a:p>
                <a:endParaRPr lang="en-US"/>
              </a:p>
            </p:txBody>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463612">
              <a:off x="1396963" y="9033000"/>
              <a:ext cx="1405813" cy="2808667"/>
              <a:chOff x="0" y="0"/>
              <a:chExt cx="277692" cy="554798"/>
            </a:xfrm>
          </p:grpSpPr>
          <p:sp>
            <p:nvSpPr>
              <p:cNvPr id="14" name="Freeform 14"/>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D8EEFF"/>
              </a:solidFill>
            </p:spPr>
            <p:txBody>
              <a:bodyPr/>
              <a:lstStyle/>
              <a:p>
                <a:endParaRPr lang="en-US"/>
              </a:p>
            </p:txBody>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sp>
        <p:nvSpPr>
          <p:cNvPr id="16" name="Freeform 16"/>
          <p:cNvSpPr/>
          <p:nvPr/>
        </p:nvSpPr>
        <p:spPr>
          <a:xfrm rot="-5884988">
            <a:off x="10784868" y="4528987"/>
            <a:ext cx="9598456" cy="2519595"/>
          </a:xfrm>
          <a:custGeom>
            <a:avLst/>
            <a:gdLst/>
            <a:ahLst/>
            <a:cxnLst/>
            <a:rect l="l" t="t" r="r" b="b"/>
            <a:pathLst>
              <a:path w="9598456" h="2519595">
                <a:moveTo>
                  <a:pt x="0" y="0"/>
                </a:moveTo>
                <a:lnTo>
                  <a:pt x="9598456" y="0"/>
                </a:lnTo>
                <a:lnTo>
                  <a:pt x="9598456" y="2519594"/>
                </a:lnTo>
                <a:lnTo>
                  <a:pt x="0" y="2519594"/>
                </a:lnTo>
                <a:lnTo>
                  <a:pt x="0" y="0"/>
                </a:lnTo>
                <a:close/>
              </a:path>
            </a:pathLst>
          </a:custGeom>
          <a:blipFill>
            <a:blip r:embed="rId4"/>
            <a:stretch>
              <a:fillRect/>
            </a:stretch>
          </a:blipFill>
        </p:spPr>
        <p:txBody>
          <a:bodyPr/>
          <a:lstStyle/>
          <a:p>
            <a:endParaRPr lang="en-US"/>
          </a:p>
        </p:txBody>
      </p:sp>
      <p:sp>
        <p:nvSpPr>
          <p:cNvPr id="17" name="Freeform 17"/>
          <p:cNvSpPr/>
          <p:nvPr/>
        </p:nvSpPr>
        <p:spPr>
          <a:xfrm rot="456353">
            <a:off x="549697" y="598980"/>
            <a:ext cx="6644041" cy="3800034"/>
          </a:xfrm>
          <a:custGeom>
            <a:avLst/>
            <a:gdLst/>
            <a:ahLst/>
            <a:cxnLst/>
            <a:rect l="l" t="t" r="r" b="b"/>
            <a:pathLst>
              <a:path w="6644041" h="3800034">
                <a:moveTo>
                  <a:pt x="0" y="0"/>
                </a:moveTo>
                <a:lnTo>
                  <a:pt x="6644041" y="0"/>
                </a:lnTo>
                <a:lnTo>
                  <a:pt x="6644041" y="3800034"/>
                </a:lnTo>
                <a:lnTo>
                  <a:pt x="0" y="38000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264429">
            <a:off x="16919560" y="2464361"/>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9" name="Group 19"/>
          <p:cNvGrpSpPr/>
          <p:nvPr/>
        </p:nvGrpSpPr>
        <p:grpSpPr>
          <a:xfrm rot="-418072">
            <a:off x="1811774" y="1167114"/>
            <a:ext cx="14413257" cy="13787502"/>
            <a:chOff x="0" y="0"/>
            <a:chExt cx="3796084" cy="3631276"/>
          </a:xfrm>
        </p:grpSpPr>
        <p:sp>
          <p:nvSpPr>
            <p:cNvPr id="20" name="Freeform 20"/>
            <p:cNvSpPr/>
            <p:nvPr/>
          </p:nvSpPr>
          <p:spPr>
            <a:xfrm>
              <a:off x="0" y="0"/>
              <a:ext cx="3796084" cy="3631276"/>
            </a:xfrm>
            <a:custGeom>
              <a:avLst/>
              <a:gdLst/>
              <a:ahLst/>
              <a:cxnLst/>
              <a:rect l="l" t="t" r="r" b="b"/>
              <a:pathLst>
                <a:path w="3796084" h="3631276">
                  <a:moveTo>
                    <a:pt x="0" y="0"/>
                  </a:moveTo>
                  <a:lnTo>
                    <a:pt x="3796084" y="0"/>
                  </a:lnTo>
                  <a:lnTo>
                    <a:pt x="3796084" y="3631276"/>
                  </a:lnTo>
                  <a:lnTo>
                    <a:pt x="0" y="3631276"/>
                  </a:lnTo>
                  <a:close/>
                </a:path>
              </a:pathLst>
            </a:custGeom>
            <a:solidFill>
              <a:srgbClr val="FFD8D3"/>
            </a:solidFill>
          </p:spPr>
          <p:txBody>
            <a:bodyPr/>
            <a:lstStyle/>
            <a:p>
              <a:endParaRPr lang="en-US"/>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rot="-421822">
            <a:off x="1850528" y="1170355"/>
            <a:ext cx="14335750" cy="14309685"/>
          </a:xfrm>
          <a:custGeom>
            <a:avLst/>
            <a:gdLst/>
            <a:ahLst/>
            <a:cxnLst/>
            <a:rect l="l" t="t" r="r" b="b"/>
            <a:pathLst>
              <a:path w="14335750" h="14309685">
                <a:moveTo>
                  <a:pt x="0" y="0"/>
                </a:moveTo>
                <a:lnTo>
                  <a:pt x="14335749" y="0"/>
                </a:lnTo>
                <a:lnTo>
                  <a:pt x="14335749" y="14309684"/>
                </a:lnTo>
                <a:lnTo>
                  <a:pt x="0" y="143096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Freeform 23"/>
          <p:cNvSpPr/>
          <p:nvPr/>
        </p:nvSpPr>
        <p:spPr>
          <a:xfrm rot="-523075">
            <a:off x="1119992" y="2461872"/>
            <a:ext cx="1324655" cy="10558842"/>
          </a:xfrm>
          <a:custGeom>
            <a:avLst/>
            <a:gdLst/>
            <a:ahLst/>
            <a:cxnLst/>
            <a:rect l="l" t="t" r="r" b="b"/>
            <a:pathLst>
              <a:path w="1324655" h="10558842">
                <a:moveTo>
                  <a:pt x="0" y="0"/>
                </a:moveTo>
                <a:lnTo>
                  <a:pt x="1324655" y="0"/>
                </a:lnTo>
                <a:lnTo>
                  <a:pt x="1324655" y="10558842"/>
                </a:lnTo>
                <a:lnTo>
                  <a:pt x="0" y="10558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4" name="Group 24"/>
          <p:cNvGrpSpPr/>
          <p:nvPr/>
        </p:nvGrpSpPr>
        <p:grpSpPr>
          <a:xfrm rot="-418072">
            <a:off x="2625452" y="3377657"/>
            <a:ext cx="13272947" cy="4788655"/>
            <a:chOff x="0" y="0"/>
            <a:chExt cx="3495756" cy="1261209"/>
          </a:xfrm>
        </p:grpSpPr>
        <p:sp>
          <p:nvSpPr>
            <p:cNvPr id="25" name="Freeform 25"/>
            <p:cNvSpPr/>
            <p:nvPr/>
          </p:nvSpPr>
          <p:spPr>
            <a:xfrm>
              <a:off x="0" y="0"/>
              <a:ext cx="3495756" cy="1261209"/>
            </a:xfrm>
            <a:custGeom>
              <a:avLst/>
              <a:gdLst/>
              <a:ahLst/>
              <a:cxnLst/>
              <a:rect l="l" t="t" r="r" b="b"/>
              <a:pathLst>
                <a:path w="3495756" h="1261209">
                  <a:moveTo>
                    <a:pt x="0" y="0"/>
                  </a:moveTo>
                  <a:lnTo>
                    <a:pt x="3495756" y="0"/>
                  </a:lnTo>
                  <a:lnTo>
                    <a:pt x="3495756" y="1261209"/>
                  </a:lnTo>
                  <a:lnTo>
                    <a:pt x="0" y="1261209"/>
                  </a:lnTo>
                  <a:close/>
                </a:path>
              </a:pathLst>
            </a:custGeom>
            <a:solidFill>
              <a:srgbClr val="FFFFFF"/>
            </a:solidFill>
          </p:spPr>
          <p:txBody>
            <a:bodyPr/>
            <a:lstStyle/>
            <a:p>
              <a:endParaRPr lang="en-US"/>
            </a:p>
          </p:txBody>
        </p:sp>
        <p:sp>
          <p:nvSpPr>
            <p:cNvPr id="26" name="TextBox 2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rot="1361156">
            <a:off x="14158376" y="1182294"/>
            <a:ext cx="2466841" cy="2480370"/>
          </a:xfrm>
          <a:custGeom>
            <a:avLst/>
            <a:gdLst/>
            <a:ahLst/>
            <a:cxnLst/>
            <a:rect l="l" t="t" r="r" b="b"/>
            <a:pathLst>
              <a:path w="2466841" h="2480370">
                <a:moveTo>
                  <a:pt x="0" y="0"/>
                </a:moveTo>
                <a:lnTo>
                  <a:pt x="2466841" y="0"/>
                </a:lnTo>
                <a:lnTo>
                  <a:pt x="2466841" y="2480370"/>
                </a:lnTo>
                <a:lnTo>
                  <a:pt x="0" y="24803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 name="AutoShape 28"/>
          <p:cNvSpPr/>
          <p:nvPr/>
        </p:nvSpPr>
        <p:spPr>
          <a:xfrm flipV="1">
            <a:off x="4969493" y="5735727"/>
            <a:ext cx="10252602" cy="1213431"/>
          </a:xfrm>
          <a:prstGeom prst="line">
            <a:avLst/>
          </a:prstGeom>
          <a:ln w="38100" cap="flat">
            <a:solidFill>
              <a:srgbClr val="000000"/>
            </a:solidFill>
            <a:prstDash val="solid"/>
            <a:headEnd type="none" w="sm" len="sm"/>
            <a:tailEnd type="none" w="sm" len="sm"/>
          </a:ln>
        </p:spPr>
        <p:txBody>
          <a:bodyPr/>
          <a:lstStyle/>
          <a:p>
            <a:endParaRPr lang="en-US"/>
          </a:p>
        </p:txBody>
      </p:sp>
      <p:sp>
        <p:nvSpPr>
          <p:cNvPr id="29" name="TextBox 29"/>
          <p:cNvSpPr txBox="1"/>
          <p:nvPr/>
        </p:nvSpPr>
        <p:spPr>
          <a:xfrm rot="-416449">
            <a:off x="3338435" y="4634555"/>
            <a:ext cx="11828062" cy="1550874"/>
          </a:xfrm>
          <a:prstGeom prst="rect">
            <a:avLst/>
          </a:prstGeom>
        </p:spPr>
        <p:txBody>
          <a:bodyPr lIns="0" tIns="0" rIns="0" bIns="0" rtlCol="0" anchor="t">
            <a:spAutoFit/>
          </a:bodyPr>
          <a:lstStyle/>
          <a:p>
            <a:pPr algn="ctr">
              <a:lnSpc>
                <a:spcPts val="13983"/>
              </a:lnSpc>
            </a:pPr>
            <a:r>
              <a:rPr lang="en-US" sz="7000" b="1">
                <a:solidFill>
                  <a:srgbClr val="373737"/>
                </a:solidFill>
                <a:latin typeface="Arial" panose="020B0604020202020204" pitchFamily="34" charset="0"/>
                <a:cs typeface="Arial" panose="020B0604020202020204" pitchFamily="34" charset="0"/>
              </a:rPr>
              <a:t>VẬN DỤNG </a:t>
            </a:r>
          </a:p>
        </p:txBody>
      </p:sp>
    </p:spTree>
    <p:extLst>
      <p:ext uri="{BB962C8B-B14F-4D97-AF65-F5344CB8AC3E}">
        <p14:creationId xmlns:p14="http://schemas.microsoft.com/office/powerpoint/2010/main" val="42408292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D7AAD"/>
        </a:solidFill>
        <a:effectLst/>
      </p:bgPr>
    </p:bg>
    <p:spTree>
      <p:nvGrpSpPr>
        <p:cNvPr id="1" name=""/>
        <p:cNvGrpSpPr/>
        <p:nvPr/>
      </p:nvGrpSpPr>
      <p:grpSpPr>
        <a:xfrm>
          <a:off x="0" y="0"/>
          <a:ext cx="0" cy="0"/>
          <a:chOff x="0" y="0"/>
          <a:chExt cx="0" cy="0"/>
        </a:xfrm>
      </p:grpSpPr>
      <p:grpSp>
        <p:nvGrpSpPr>
          <p:cNvPr id="2" name="Group 2"/>
          <p:cNvGrpSpPr/>
          <p:nvPr/>
        </p:nvGrpSpPr>
        <p:grpSpPr>
          <a:xfrm>
            <a:off x="7175827" y="0"/>
            <a:ext cx="15067362" cy="13787502"/>
            <a:chOff x="0" y="0"/>
            <a:chExt cx="20089817" cy="18383336"/>
          </a:xfrm>
        </p:grpSpPr>
        <p:grpSp>
          <p:nvGrpSpPr>
            <p:cNvPr id="3" name="Group 3"/>
            <p:cNvGrpSpPr/>
            <p:nvPr/>
          </p:nvGrpSpPr>
          <p:grpSpPr>
            <a:xfrm>
              <a:off x="872141" y="0"/>
              <a:ext cx="19217676" cy="18383336"/>
              <a:chOff x="0" y="0"/>
              <a:chExt cx="3796084" cy="3631276"/>
            </a:xfrm>
          </p:grpSpPr>
          <p:sp>
            <p:nvSpPr>
              <p:cNvPr id="4" name="Freeform 4"/>
              <p:cNvSpPr/>
              <p:nvPr/>
            </p:nvSpPr>
            <p:spPr>
              <a:xfrm>
                <a:off x="0" y="0"/>
                <a:ext cx="3796084" cy="3631276"/>
              </a:xfrm>
              <a:custGeom>
                <a:avLst/>
                <a:gdLst/>
                <a:ahLst/>
                <a:cxnLst/>
                <a:rect l="l" t="t" r="r" b="b"/>
                <a:pathLst>
                  <a:path w="3796084" h="3631276">
                    <a:moveTo>
                      <a:pt x="0" y="0"/>
                    </a:moveTo>
                    <a:lnTo>
                      <a:pt x="3796084" y="0"/>
                    </a:lnTo>
                    <a:lnTo>
                      <a:pt x="3796084" y="3631276"/>
                    </a:lnTo>
                    <a:lnTo>
                      <a:pt x="0" y="3631276"/>
                    </a:lnTo>
                    <a:close/>
                  </a:path>
                </a:pathLst>
              </a:custGeom>
              <a:solidFill>
                <a:srgbClr val="FFFFFF"/>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48879">
              <a:off x="99994" y="403767"/>
              <a:ext cx="1766206" cy="14078456"/>
            </a:xfrm>
            <a:custGeom>
              <a:avLst/>
              <a:gdLst/>
              <a:ahLst/>
              <a:cxnLst/>
              <a:rect l="l" t="t" r="r" b="b"/>
              <a:pathLst>
                <a:path w="1766206" h="14078456">
                  <a:moveTo>
                    <a:pt x="0" y="0"/>
                  </a:moveTo>
                  <a:lnTo>
                    <a:pt x="1766207" y="0"/>
                  </a:lnTo>
                  <a:lnTo>
                    <a:pt x="1766207" y="14078455"/>
                  </a:lnTo>
                  <a:lnTo>
                    <a:pt x="0" y="140784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0" name="TextBox 10"/>
          <p:cNvSpPr txBox="1"/>
          <p:nvPr/>
        </p:nvSpPr>
        <p:spPr>
          <a:xfrm>
            <a:off x="9006663" y="1859567"/>
            <a:ext cx="8301622" cy="1126975"/>
          </a:xfrm>
          <a:prstGeom prst="rect">
            <a:avLst/>
          </a:prstGeom>
        </p:spPr>
        <p:txBody>
          <a:bodyPr lIns="0" tIns="0" rIns="0" bIns="0" rtlCol="0" anchor="t">
            <a:spAutoFit/>
          </a:bodyPr>
          <a:lstStyle/>
          <a:p>
            <a:pPr algn="ctr">
              <a:lnSpc>
                <a:spcPts val="10150"/>
              </a:lnSpc>
            </a:pPr>
            <a:r>
              <a:rPr lang="en-US" sz="5000" b="1">
                <a:solidFill>
                  <a:srgbClr val="373737"/>
                </a:solidFill>
                <a:latin typeface="Arial" panose="020B0604020202020204" pitchFamily="34" charset="0"/>
                <a:cs typeface="Arial" panose="020B0604020202020204" pitchFamily="34" charset="0"/>
              </a:rPr>
              <a:t>NHIỆM VỤ VỀ NHÀ </a:t>
            </a:r>
          </a:p>
        </p:txBody>
      </p:sp>
      <p:grpSp>
        <p:nvGrpSpPr>
          <p:cNvPr id="35" name="Group 34">
            <a:extLst>
              <a:ext uri="{FF2B5EF4-FFF2-40B4-BE49-F238E27FC236}">
                <a16:creationId xmlns:a16="http://schemas.microsoft.com/office/drawing/2014/main" id="{1628261C-4152-A795-88D7-32D13AE0E20F}"/>
              </a:ext>
            </a:extLst>
          </p:cNvPr>
          <p:cNvGrpSpPr/>
          <p:nvPr/>
        </p:nvGrpSpPr>
        <p:grpSpPr>
          <a:xfrm>
            <a:off x="8996314" y="3614265"/>
            <a:ext cx="8682086" cy="4805835"/>
            <a:chOff x="8947329" y="2395065"/>
            <a:chExt cx="8682086" cy="4805835"/>
          </a:xfrm>
        </p:grpSpPr>
        <p:grpSp>
          <p:nvGrpSpPr>
            <p:cNvPr id="7" name="Group 7"/>
            <p:cNvGrpSpPr/>
            <p:nvPr/>
          </p:nvGrpSpPr>
          <p:grpSpPr>
            <a:xfrm>
              <a:off x="8947329" y="2395065"/>
              <a:ext cx="8682086" cy="4805835"/>
              <a:chOff x="0" y="0"/>
              <a:chExt cx="2286640" cy="1889450"/>
            </a:xfrm>
          </p:grpSpPr>
          <p:sp>
            <p:nvSpPr>
              <p:cNvPr id="8" name="Freeform 8"/>
              <p:cNvSpPr/>
              <p:nvPr/>
            </p:nvSpPr>
            <p:spPr>
              <a:xfrm>
                <a:off x="0" y="0"/>
                <a:ext cx="2286640" cy="1889450"/>
              </a:xfrm>
              <a:custGeom>
                <a:avLst/>
                <a:gdLst/>
                <a:ahLst/>
                <a:cxnLst/>
                <a:rect l="l" t="t" r="r" b="b"/>
                <a:pathLst>
                  <a:path w="2286640" h="1889450">
                    <a:moveTo>
                      <a:pt x="57961" y="0"/>
                    </a:moveTo>
                    <a:lnTo>
                      <a:pt x="2228679" y="0"/>
                    </a:lnTo>
                    <a:cubicBezTo>
                      <a:pt x="2244051" y="0"/>
                      <a:pt x="2258794" y="6107"/>
                      <a:pt x="2269663" y="16976"/>
                    </a:cubicBezTo>
                    <a:cubicBezTo>
                      <a:pt x="2280533" y="27846"/>
                      <a:pt x="2286640" y="42589"/>
                      <a:pt x="2286640" y="57961"/>
                    </a:cubicBezTo>
                    <a:lnTo>
                      <a:pt x="2286640" y="1831489"/>
                    </a:lnTo>
                    <a:cubicBezTo>
                      <a:pt x="2286640" y="1846861"/>
                      <a:pt x="2280533" y="1861604"/>
                      <a:pt x="2269663" y="1872474"/>
                    </a:cubicBezTo>
                    <a:cubicBezTo>
                      <a:pt x="2258794" y="1883344"/>
                      <a:pt x="2244051" y="1889450"/>
                      <a:pt x="2228679" y="1889450"/>
                    </a:cubicBezTo>
                    <a:lnTo>
                      <a:pt x="57961" y="1889450"/>
                    </a:lnTo>
                    <a:cubicBezTo>
                      <a:pt x="42589" y="1889450"/>
                      <a:pt x="27846" y="1883344"/>
                      <a:pt x="16976" y="1872474"/>
                    </a:cubicBezTo>
                    <a:cubicBezTo>
                      <a:pt x="6107" y="1861604"/>
                      <a:pt x="0" y="1846861"/>
                      <a:pt x="0" y="1831489"/>
                    </a:cubicBezTo>
                    <a:lnTo>
                      <a:pt x="0" y="57961"/>
                    </a:lnTo>
                    <a:cubicBezTo>
                      <a:pt x="0" y="42589"/>
                      <a:pt x="6107" y="27846"/>
                      <a:pt x="16976" y="16976"/>
                    </a:cubicBezTo>
                    <a:cubicBezTo>
                      <a:pt x="27846" y="6107"/>
                      <a:pt x="42589" y="0"/>
                      <a:pt x="57961" y="0"/>
                    </a:cubicBezTo>
                    <a:close/>
                  </a:path>
                </a:pathLst>
              </a:custGeom>
              <a:solidFill>
                <a:srgbClr val="000000">
                  <a:alpha val="0"/>
                </a:srgbClr>
              </a:solidFill>
              <a:ln w="28575" cap="rnd">
                <a:solidFill>
                  <a:srgbClr val="000000"/>
                </a:solidFill>
                <a:prstDash val="solid"/>
                <a:round/>
              </a:ln>
            </p:spPr>
            <p:txBody>
              <a:bodyPr/>
              <a:lstStyle/>
              <a:p>
                <a:endParaRPr lang="en-US"/>
              </a:p>
            </p:txBody>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9096607" y="2781300"/>
              <a:ext cx="8383530" cy="4043158"/>
            </a:xfrm>
            <a:prstGeom prst="rect">
              <a:avLst/>
            </a:prstGeom>
          </p:spPr>
          <p:txBody>
            <a:bodyPr lIns="0" tIns="0" rIns="0" bIns="0" rtlCol="0" anchor="t">
              <a:spAutoFit/>
            </a:bodyPr>
            <a:lstStyle/>
            <a:p>
              <a:pPr algn="just">
                <a:lnSpc>
                  <a:spcPct val="150000"/>
                </a:lnSpc>
              </a:pPr>
              <a:r>
                <a:rPr lang="vi-VN" sz="4500">
                  <a:solidFill>
                    <a:srgbClr val="373737"/>
                  </a:solidFill>
                </a:rPr>
                <a:t>Đề xuất phương pháp bảo quản một loại thức ăn chăn nuôi phù hợp với thực tiễn ở gia đình, địa phương em</a:t>
              </a:r>
              <a:endParaRPr lang="en-US" sz="4500">
                <a:solidFill>
                  <a:srgbClr val="373737"/>
                </a:solidFill>
              </a:endParaRPr>
            </a:p>
          </p:txBody>
        </p:sp>
      </p:grpSp>
      <p:pic>
        <p:nvPicPr>
          <p:cNvPr id="37" name="Picture 36">
            <a:extLst>
              <a:ext uri="{FF2B5EF4-FFF2-40B4-BE49-F238E27FC236}">
                <a16:creationId xmlns:a16="http://schemas.microsoft.com/office/drawing/2014/main" id="{356281BC-A964-B3BF-1BD8-CFE53683CB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813845" y="1447800"/>
            <a:ext cx="8962189" cy="7505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D7AAD"/>
        </a:solidFill>
        <a:effectLst/>
      </p:bgPr>
    </p:bg>
    <p:spTree>
      <p:nvGrpSpPr>
        <p:cNvPr id="1" name=""/>
        <p:cNvGrpSpPr/>
        <p:nvPr/>
      </p:nvGrpSpPr>
      <p:grpSpPr>
        <a:xfrm>
          <a:off x="0" y="0"/>
          <a:ext cx="0" cy="0"/>
          <a:chOff x="0" y="0"/>
          <a:chExt cx="0" cy="0"/>
        </a:xfrm>
      </p:grpSpPr>
      <p:sp>
        <p:nvSpPr>
          <p:cNvPr id="2" name="Freeform 2"/>
          <p:cNvSpPr/>
          <p:nvPr/>
        </p:nvSpPr>
        <p:spPr>
          <a:xfrm rot="1074498">
            <a:off x="1942030" y="-1339036"/>
            <a:ext cx="6338431" cy="6939172"/>
          </a:xfrm>
          <a:custGeom>
            <a:avLst/>
            <a:gdLst/>
            <a:ahLst/>
            <a:cxnLst/>
            <a:rect l="l" t="t" r="r" b="b"/>
            <a:pathLst>
              <a:path w="6338431" h="6939172">
                <a:moveTo>
                  <a:pt x="0" y="0"/>
                </a:moveTo>
                <a:lnTo>
                  <a:pt x="6338431" y="0"/>
                </a:lnTo>
                <a:lnTo>
                  <a:pt x="6338431" y="6939172"/>
                </a:lnTo>
                <a:lnTo>
                  <a:pt x="0" y="69391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147693" y="2487896"/>
            <a:ext cx="10849881" cy="7256468"/>
            <a:chOff x="0" y="0"/>
            <a:chExt cx="2857582" cy="1911169"/>
          </a:xfrm>
        </p:grpSpPr>
        <p:sp>
          <p:nvSpPr>
            <p:cNvPr id="4" name="Freeform 4"/>
            <p:cNvSpPr/>
            <p:nvPr/>
          </p:nvSpPr>
          <p:spPr>
            <a:xfrm>
              <a:off x="0" y="0"/>
              <a:ext cx="2857582" cy="1911169"/>
            </a:xfrm>
            <a:custGeom>
              <a:avLst/>
              <a:gdLst/>
              <a:ahLst/>
              <a:cxnLst/>
              <a:rect l="l" t="t" r="r" b="b"/>
              <a:pathLst>
                <a:path w="2857582" h="1911169">
                  <a:moveTo>
                    <a:pt x="46381" y="0"/>
                  </a:moveTo>
                  <a:lnTo>
                    <a:pt x="2811201" y="0"/>
                  </a:lnTo>
                  <a:cubicBezTo>
                    <a:pt x="2823502" y="0"/>
                    <a:pt x="2835299" y="4887"/>
                    <a:pt x="2843997" y="13585"/>
                  </a:cubicBezTo>
                  <a:cubicBezTo>
                    <a:pt x="2852695" y="22283"/>
                    <a:pt x="2857582" y="34080"/>
                    <a:pt x="2857582" y="46381"/>
                  </a:cubicBezTo>
                  <a:lnTo>
                    <a:pt x="2857582" y="1864788"/>
                  </a:lnTo>
                  <a:cubicBezTo>
                    <a:pt x="2857582" y="1890403"/>
                    <a:pt x="2836816" y="1911169"/>
                    <a:pt x="2811201" y="1911169"/>
                  </a:cubicBezTo>
                  <a:lnTo>
                    <a:pt x="46381" y="1911169"/>
                  </a:lnTo>
                  <a:cubicBezTo>
                    <a:pt x="34080" y="1911169"/>
                    <a:pt x="22283" y="1906282"/>
                    <a:pt x="13585" y="1897584"/>
                  </a:cubicBezTo>
                  <a:cubicBezTo>
                    <a:pt x="4887" y="1888886"/>
                    <a:pt x="0" y="1877089"/>
                    <a:pt x="0" y="1864788"/>
                  </a:cubicBezTo>
                  <a:lnTo>
                    <a:pt x="0" y="46381"/>
                  </a:lnTo>
                  <a:cubicBezTo>
                    <a:pt x="0" y="34080"/>
                    <a:pt x="4887" y="22283"/>
                    <a:pt x="13585" y="13585"/>
                  </a:cubicBezTo>
                  <a:cubicBezTo>
                    <a:pt x="22283" y="4887"/>
                    <a:pt x="34080" y="0"/>
                    <a:pt x="46381" y="0"/>
                  </a:cubicBezTo>
                  <a:close/>
                </a:path>
              </a:pathLst>
            </a:custGeom>
            <a:solidFill>
              <a:srgbClr val="000000">
                <a:alpha val="0"/>
              </a:srgbClr>
            </a:solidFill>
            <a:ln w="28575" cap="rnd">
              <a:solidFill>
                <a:srgbClr val="000000"/>
              </a:solidFill>
              <a:prstDash val="solid"/>
              <a:round/>
            </a:ln>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775463">
            <a:off x="-93209" y="7112746"/>
            <a:ext cx="5339146" cy="7250692"/>
          </a:xfrm>
          <a:custGeom>
            <a:avLst/>
            <a:gdLst/>
            <a:ahLst/>
            <a:cxnLst/>
            <a:rect l="l" t="t" r="r" b="b"/>
            <a:pathLst>
              <a:path w="5339146" h="7250692">
                <a:moveTo>
                  <a:pt x="0" y="0"/>
                </a:moveTo>
                <a:lnTo>
                  <a:pt x="5339146" y="0"/>
                </a:lnTo>
                <a:lnTo>
                  <a:pt x="5339146" y="7250692"/>
                </a:lnTo>
                <a:lnTo>
                  <a:pt x="0" y="72506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5395279" y="0"/>
            <a:ext cx="15067362" cy="13787502"/>
            <a:chOff x="0" y="0"/>
            <a:chExt cx="20089817" cy="18383336"/>
          </a:xfrm>
        </p:grpSpPr>
        <p:grpSp>
          <p:nvGrpSpPr>
            <p:cNvPr id="8" name="Group 8"/>
            <p:cNvGrpSpPr/>
            <p:nvPr/>
          </p:nvGrpSpPr>
          <p:grpSpPr>
            <a:xfrm>
              <a:off x="872141" y="0"/>
              <a:ext cx="19217676" cy="18383336"/>
              <a:chOff x="0" y="0"/>
              <a:chExt cx="3796084" cy="3631276"/>
            </a:xfrm>
          </p:grpSpPr>
          <p:sp>
            <p:nvSpPr>
              <p:cNvPr id="9" name="Freeform 9"/>
              <p:cNvSpPr/>
              <p:nvPr/>
            </p:nvSpPr>
            <p:spPr>
              <a:xfrm>
                <a:off x="0" y="0"/>
                <a:ext cx="3796084" cy="3631276"/>
              </a:xfrm>
              <a:custGeom>
                <a:avLst/>
                <a:gdLst/>
                <a:ahLst/>
                <a:cxnLst/>
                <a:rect l="l" t="t" r="r" b="b"/>
                <a:pathLst>
                  <a:path w="3796084" h="3631276">
                    <a:moveTo>
                      <a:pt x="0" y="0"/>
                    </a:moveTo>
                    <a:lnTo>
                      <a:pt x="3796084" y="0"/>
                    </a:lnTo>
                    <a:lnTo>
                      <a:pt x="3796084" y="3631276"/>
                    </a:lnTo>
                    <a:lnTo>
                      <a:pt x="0" y="3631276"/>
                    </a:lnTo>
                    <a:close/>
                  </a:path>
                </a:pathLst>
              </a:custGeom>
              <a:solidFill>
                <a:srgbClr val="FFFFFF"/>
              </a:solidFill>
            </p:spPr>
            <p:txBody>
              <a:bodyPr/>
              <a:lstStyle/>
              <a:p>
                <a:endParaRPr lang="en-US"/>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48879">
              <a:off x="99994" y="403767"/>
              <a:ext cx="1766206" cy="14078456"/>
            </a:xfrm>
            <a:custGeom>
              <a:avLst/>
              <a:gdLst/>
              <a:ahLst/>
              <a:cxnLst/>
              <a:rect l="l" t="t" r="r" b="b"/>
              <a:pathLst>
                <a:path w="1766206" h="14078456">
                  <a:moveTo>
                    <a:pt x="0" y="0"/>
                  </a:moveTo>
                  <a:lnTo>
                    <a:pt x="1766207" y="0"/>
                  </a:lnTo>
                  <a:lnTo>
                    <a:pt x="1766207" y="14078455"/>
                  </a:lnTo>
                  <a:lnTo>
                    <a:pt x="0" y="140784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2" name="Group 12"/>
          <p:cNvGrpSpPr/>
          <p:nvPr/>
        </p:nvGrpSpPr>
        <p:grpSpPr>
          <a:xfrm>
            <a:off x="7142935" y="2364185"/>
            <a:ext cx="10849881" cy="7256468"/>
            <a:chOff x="0" y="0"/>
            <a:chExt cx="2857582" cy="1911169"/>
          </a:xfrm>
        </p:grpSpPr>
        <p:sp>
          <p:nvSpPr>
            <p:cNvPr id="13" name="Freeform 13"/>
            <p:cNvSpPr/>
            <p:nvPr/>
          </p:nvSpPr>
          <p:spPr>
            <a:xfrm>
              <a:off x="0" y="0"/>
              <a:ext cx="2857582" cy="1911169"/>
            </a:xfrm>
            <a:custGeom>
              <a:avLst/>
              <a:gdLst/>
              <a:ahLst/>
              <a:cxnLst/>
              <a:rect l="l" t="t" r="r" b="b"/>
              <a:pathLst>
                <a:path w="2857582" h="1911169">
                  <a:moveTo>
                    <a:pt x="46381" y="0"/>
                  </a:moveTo>
                  <a:lnTo>
                    <a:pt x="2811201" y="0"/>
                  </a:lnTo>
                  <a:cubicBezTo>
                    <a:pt x="2823502" y="0"/>
                    <a:pt x="2835299" y="4887"/>
                    <a:pt x="2843997" y="13585"/>
                  </a:cubicBezTo>
                  <a:cubicBezTo>
                    <a:pt x="2852695" y="22283"/>
                    <a:pt x="2857582" y="34080"/>
                    <a:pt x="2857582" y="46381"/>
                  </a:cubicBezTo>
                  <a:lnTo>
                    <a:pt x="2857582" y="1864788"/>
                  </a:lnTo>
                  <a:cubicBezTo>
                    <a:pt x="2857582" y="1890403"/>
                    <a:pt x="2836816" y="1911169"/>
                    <a:pt x="2811201" y="1911169"/>
                  </a:cubicBezTo>
                  <a:lnTo>
                    <a:pt x="46381" y="1911169"/>
                  </a:lnTo>
                  <a:cubicBezTo>
                    <a:pt x="34080" y="1911169"/>
                    <a:pt x="22283" y="1906282"/>
                    <a:pt x="13585" y="1897584"/>
                  </a:cubicBezTo>
                  <a:cubicBezTo>
                    <a:pt x="4887" y="1888886"/>
                    <a:pt x="0" y="1877089"/>
                    <a:pt x="0" y="1864788"/>
                  </a:cubicBezTo>
                  <a:lnTo>
                    <a:pt x="0" y="46381"/>
                  </a:lnTo>
                  <a:cubicBezTo>
                    <a:pt x="0" y="34080"/>
                    <a:pt x="4887" y="22283"/>
                    <a:pt x="13585" y="13585"/>
                  </a:cubicBezTo>
                  <a:cubicBezTo>
                    <a:pt x="22283" y="4887"/>
                    <a:pt x="34080" y="0"/>
                    <a:pt x="46381" y="0"/>
                  </a:cubicBezTo>
                  <a:close/>
                </a:path>
              </a:pathLst>
            </a:custGeom>
            <a:solidFill>
              <a:srgbClr val="000000">
                <a:alpha val="0"/>
              </a:srgbClr>
            </a:solidFill>
            <a:ln w="28575" cap="rnd">
              <a:solidFill>
                <a:srgbClr val="000000"/>
              </a:solidFill>
              <a:prstDash val="solid"/>
              <a:round/>
            </a:ln>
          </p:spPr>
          <p:txBody>
            <a:bodyPr/>
            <a:lstStyle/>
            <a:p>
              <a:endParaRPr lang="en-US"/>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7180394" y="885825"/>
            <a:ext cx="10726606" cy="1192699"/>
          </a:xfrm>
          <a:prstGeom prst="rect">
            <a:avLst/>
          </a:prstGeom>
        </p:spPr>
        <p:txBody>
          <a:bodyPr lIns="0" tIns="0" rIns="0" bIns="0" rtlCol="0" anchor="t">
            <a:spAutoFit/>
          </a:bodyPr>
          <a:lstStyle/>
          <a:p>
            <a:pPr algn="ctr">
              <a:lnSpc>
                <a:spcPts val="10150"/>
              </a:lnSpc>
            </a:pPr>
            <a:r>
              <a:rPr lang="en-US" sz="7000" b="1">
                <a:solidFill>
                  <a:srgbClr val="373737"/>
                </a:solidFill>
                <a:latin typeface="Arial" panose="020B0604020202020204" pitchFamily="34" charset="0"/>
                <a:cs typeface="Arial" panose="020B0604020202020204" pitchFamily="34" charset="0"/>
              </a:rPr>
              <a:t>HƯỚNG DẪN VỀ NHÀ </a:t>
            </a:r>
          </a:p>
        </p:txBody>
      </p:sp>
      <p:sp>
        <p:nvSpPr>
          <p:cNvPr id="16" name="Freeform 16"/>
          <p:cNvSpPr/>
          <p:nvPr/>
        </p:nvSpPr>
        <p:spPr>
          <a:xfrm flipH="1">
            <a:off x="17281873" y="772239"/>
            <a:ext cx="1082327" cy="1359281"/>
          </a:xfrm>
          <a:custGeom>
            <a:avLst/>
            <a:gdLst/>
            <a:ahLst/>
            <a:cxnLst/>
            <a:rect l="l" t="t" r="r" b="b"/>
            <a:pathLst>
              <a:path w="1082327" h="1359281">
                <a:moveTo>
                  <a:pt x="1082327" y="0"/>
                </a:moveTo>
                <a:lnTo>
                  <a:pt x="0" y="0"/>
                </a:lnTo>
                <a:lnTo>
                  <a:pt x="0" y="1359281"/>
                </a:lnTo>
                <a:lnTo>
                  <a:pt x="1082327" y="1359281"/>
                </a:lnTo>
                <a:lnTo>
                  <a:pt x="10823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6869850" y="899985"/>
            <a:ext cx="1082327" cy="1359281"/>
          </a:xfrm>
          <a:custGeom>
            <a:avLst/>
            <a:gdLst/>
            <a:ahLst/>
            <a:cxnLst/>
            <a:rect l="l" t="t" r="r" b="b"/>
            <a:pathLst>
              <a:path w="1082327" h="1359281">
                <a:moveTo>
                  <a:pt x="0" y="0"/>
                </a:moveTo>
                <a:lnTo>
                  <a:pt x="1082327" y="0"/>
                </a:lnTo>
                <a:lnTo>
                  <a:pt x="1082327" y="1359280"/>
                </a:lnTo>
                <a:lnTo>
                  <a:pt x="0" y="1359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rot="-1656846">
            <a:off x="434344" y="430438"/>
            <a:ext cx="2466841" cy="2480370"/>
          </a:xfrm>
          <a:custGeom>
            <a:avLst/>
            <a:gdLst/>
            <a:ahLst/>
            <a:cxnLst/>
            <a:rect l="l" t="t" r="r" b="b"/>
            <a:pathLst>
              <a:path w="2466841" h="2480370">
                <a:moveTo>
                  <a:pt x="0" y="0"/>
                </a:moveTo>
                <a:lnTo>
                  <a:pt x="2466841" y="0"/>
                </a:lnTo>
                <a:lnTo>
                  <a:pt x="2466841" y="2480370"/>
                </a:lnTo>
                <a:lnTo>
                  <a:pt x="0" y="24803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TextBox 19"/>
          <p:cNvSpPr txBox="1"/>
          <p:nvPr/>
        </p:nvSpPr>
        <p:spPr>
          <a:xfrm>
            <a:off x="7411013" y="2812035"/>
            <a:ext cx="10199966" cy="6382325"/>
          </a:xfrm>
          <a:prstGeom prst="rect">
            <a:avLst/>
          </a:prstGeom>
        </p:spPr>
        <p:txBody>
          <a:bodyPr lIns="0" tIns="0" rIns="0" bIns="0" rtlCol="0" anchor="t">
            <a:spAutoFit/>
          </a:bodyPr>
          <a:lstStyle/>
          <a:p>
            <a:pPr marL="571500" indent="-571500" algn="just">
              <a:lnSpc>
                <a:spcPct val="150000"/>
              </a:lnSpc>
              <a:buFont typeface="Arial" panose="020B0604020202020204" pitchFamily="34" charset="0"/>
              <a:buChar char="•"/>
            </a:pPr>
            <a:r>
              <a:rPr lang="vi-VN" sz="4000">
                <a:solidFill>
                  <a:srgbClr val="373737"/>
                </a:solidFill>
              </a:rPr>
              <a:t>Ôn lại kiến thức đã học.</a:t>
            </a:r>
          </a:p>
          <a:p>
            <a:pPr marL="571500" indent="-571500" algn="just">
              <a:lnSpc>
                <a:spcPct val="150000"/>
              </a:lnSpc>
              <a:buFont typeface="Arial" panose="020B0604020202020204" pitchFamily="34" charset="0"/>
              <a:buChar char="•"/>
            </a:pPr>
            <a:r>
              <a:rPr lang="vi-VN" sz="4000">
                <a:solidFill>
                  <a:srgbClr val="373737"/>
                </a:solidFill>
              </a:rPr>
              <a:t>Hoàn thành hộp kết nối năng lực mục II.2 và II.3b SGK trang 53 – 54  </a:t>
            </a:r>
          </a:p>
          <a:p>
            <a:pPr marL="571500" indent="-571500" algn="just">
              <a:lnSpc>
                <a:spcPct val="150000"/>
              </a:lnSpc>
              <a:buFont typeface="Arial" panose="020B0604020202020204" pitchFamily="34" charset="0"/>
              <a:buChar char="•"/>
            </a:pPr>
            <a:r>
              <a:rPr lang="vi-VN" sz="4000">
                <a:solidFill>
                  <a:srgbClr val="373737"/>
                </a:solidFill>
              </a:rPr>
              <a:t>Hoàn thành vận dụng SGK trang 54</a:t>
            </a:r>
          </a:p>
          <a:p>
            <a:pPr marL="571500" indent="-571500" algn="just">
              <a:lnSpc>
                <a:spcPct val="150000"/>
              </a:lnSpc>
              <a:buFont typeface="Arial" panose="020B0604020202020204" pitchFamily="34" charset="0"/>
              <a:buChar char="•"/>
            </a:pPr>
            <a:r>
              <a:rPr lang="vi-VN" sz="4000">
                <a:solidFill>
                  <a:srgbClr val="373737"/>
                </a:solidFill>
              </a:rPr>
              <a:t>Đọc và tìm hiểu trước nội dung </a:t>
            </a:r>
            <a:r>
              <a:rPr lang="vi-VN" sz="4000" b="1" i="1">
                <a:solidFill>
                  <a:srgbClr val="373737"/>
                </a:solidFill>
              </a:rPr>
              <a:t>Bài 10: Thực hành: Chế biến, bảo quản thức ăn cho vật nuôi </a:t>
            </a:r>
          </a:p>
        </p:txBody>
      </p:sp>
      <p:sp>
        <p:nvSpPr>
          <p:cNvPr id="20" name="Freeform 20"/>
          <p:cNvSpPr/>
          <p:nvPr/>
        </p:nvSpPr>
        <p:spPr>
          <a:xfrm rot="-264429">
            <a:off x="799912" y="5076392"/>
            <a:ext cx="1661252" cy="3062216"/>
          </a:xfrm>
          <a:custGeom>
            <a:avLst/>
            <a:gdLst/>
            <a:ahLst/>
            <a:cxnLst/>
            <a:rect l="l" t="t" r="r" b="b"/>
            <a:pathLst>
              <a:path w="1661252" h="3062216">
                <a:moveTo>
                  <a:pt x="0" y="0"/>
                </a:moveTo>
                <a:lnTo>
                  <a:pt x="1661252" y="0"/>
                </a:lnTo>
                <a:lnTo>
                  <a:pt x="1661252" y="3062216"/>
                </a:lnTo>
                <a:lnTo>
                  <a:pt x="0" y="30622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D7AAD"/>
        </a:solidFill>
        <a:effectLst/>
      </p:bgPr>
    </p:bg>
    <p:spTree>
      <p:nvGrpSpPr>
        <p:cNvPr id="1" name=""/>
        <p:cNvGrpSpPr/>
        <p:nvPr/>
      </p:nvGrpSpPr>
      <p:grpSpPr>
        <a:xfrm>
          <a:off x="0" y="0"/>
          <a:ext cx="0" cy="0"/>
          <a:chOff x="0" y="0"/>
          <a:chExt cx="0" cy="0"/>
        </a:xfrm>
      </p:grpSpPr>
      <p:sp>
        <p:nvSpPr>
          <p:cNvPr id="2" name="Freeform 2"/>
          <p:cNvSpPr/>
          <p:nvPr/>
        </p:nvSpPr>
        <p:spPr>
          <a:xfrm rot="456353">
            <a:off x="222256" y="920486"/>
            <a:ext cx="6644041" cy="3800034"/>
          </a:xfrm>
          <a:custGeom>
            <a:avLst/>
            <a:gdLst/>
            <a:ahLst/>
            <a:cxnLst/>
            <a:rect l="l" t="t" r="r" b="b"/>
            <a:pathLst>
              <a:path w="6644041" h="3800034">
                <a:moveTo>
                  <a:pt x="0" y="0"/>
                </a:moveTo>
                <a:lnTo>
                  <a:pt x="6644041" y="0"/>
                </a:lnTo>
                <a:lnTo>
                  <a:pt x="6644041" y="3800034"/>
                </a:lnTo>
                <a:lnTo>
                  <a:pt x="0" y="38000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70333">
            <a:off x="3446239" y="431395"/>
            <a:ext cx="4200452" cy="5938942"/>
          </a:xfrm>
          <a:custGeom>
            <a:avLst/>
            <a:gdLst/>
            <a:ahLst/>
            <a:cxnLst/>
            <a:rect l="l" t="t" r="r" b="b"/>
            <a:pathLst>
              <a:path w="4200452" h="5938942">
                <a:moveTo>
                  <a:pt x="0" y="0"/>
                </a:moveTo>
                <a:lnTo>
                  <a:pt x="4200451" y="0"/>
                </a:lnTo>
                <a:lnTo>
                  <a:pt x="4200451" y="5938942"/>
                </a:lnTo>
                <a:lnTo>
                  <a:pt x="0" y="5938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64429">
            <a:off x="2650560" y="217881"/>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rot="64315">
            <a:off x="222388" y="221331"/>
            <a:ext cx="16986986" cy="16191875"/>
            <a:chOff x="0" y="0"/>
            <a:chExt cx="22649315" cy="21589167"/>
          </a:xfrm>
        </p:grpSpPr>
        <p:grpSp>
          <p:nvGrpSpPr>
            <p:cNvPr id="6" name="Group 6"/>
            <p:cNvGrpSpPr/>
            <p:nvPr/>
          </p:nvGrpSpPr>
          <p:grpSpPr>
            <a:xfrm rot="-463612">
              <a:off x="19841100" y="973726"/>
              <a:ext cx="1405813" cy="2808667"/>
              <a:chOff x="0" y="0"/>
              <a:chExt cx="277692" cy="554798"/>
            </a:xfrm>
          </p:grpSpPr>
          <p:sp>
            <p:nvSpPr>
              <p:cNvPr id="7" name="Freeform 7"/>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B6B4DD"/>
              </a:solidFill>
            </p:spPr>
            <p:txBody>
              <a:bodyPr/>
              <a:lstStyle/>
              <a:p>
                <a:endParaRPr lang="en-US"/>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463612">
              <a:off x="20245944" y="3957474"/>
              <a:ext cx="1405813" cy="2808667"/>
              <a:chOff x="0" y="0"/>
              <a:chExt cx="277692" cy="554798"/>
            </a:xfrm>
          </p:grpSpPr>
          <p:sp>
            <p:nvSpPr>
              <p:cNvPr id="10" name="Freeform 10"/>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FE692"/>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463612">
              <a:off x="20650788" y="6941222"/>
              <a:ext cx="1405813" cy="2808667"/>
              <a:chOff x="0" y="0"/>
              <a:chExt cx="277692" cy="554798"/>
            </a:xfrm>
          </p:grpSpPr>
          <p:sp>
            <p:nvSpPr>
              <p:cNvPr id="13" name="Freeform 13"/>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DC9C3"/>
              </a:solidFill>
            </p:spPr>
            <p:txBody>
              <a:bodyPr/>
              <a:lstStyle/>
              <a:p>
                <a:endParaRPr lang="en-US"/>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463612">
              <a:off x="21055632" y="9924970"/>
              <a:ext cx="1405813" cy="2808667"/>
              <a:chOff x="0" y="0"/>
              <a:chExt cx="277692" cy="554798"/>
            </a:xfrm>
          </p:grpSpPr>
          <p:sp>
            <p:nvSpPr>
              <p:cNvPr id="16" name="Freeform 16"/>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D8EEFF"/>
              </a:solidFill>
            </p:spPr>
            <p:txBody>
              <a:bodyPr/>
              <a:lstStyle/>
              <a:p>
                <a:endParaRPr lang="en-US"/>
              </a:p>
            </p:txBody>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5863994">
              <a:off x="13724839" y="5841257"/>
              <a:ext cx="12797941" cy="3359460"/>
            </a:xfrm>
            <a:custGeom>
              <a:avLst/>
              <a:gdLst/>
              <a:ahLst/>
              <a:cxnLst/>
              <a:rect l="l" t="t" r="r" b="b"/>
              <a:pathLst>
                <a:path w="12797941" h="3359460">
                  <a:moveTo>
                    <a:pt x="0" y="0"/>
                  </a:moveTo>
                  <a:lnTo>
                    <a:pt x="12797941" y="0"/>
                  </a:lnTo>
                  <a:lnTo>
                    <a:pt x="12797941" y="3359460"/>
                  </a:lnTo>
                  <a:lnTo>
                    <a:pt x="0" y="3359460"/>
                  </a:lnTo>
                  <a:lnTo>
                    <a:pt x="0" y="0"/>
                  </a:lnTo>
                  <a:close/>
                </a:path>
              </a:pathLst>
            </a:custGeom>
            <a:blipFill>
              <a:blip r:embed="rId8"/>
              <a:stretch>
                <a:fillRect/>
              </a:stretch>
            </a:blipFill>
          </p:spPr>
          <p:txBody>
            <a:bodyPr/>
            <a:lstStyle/>
            <a:p>
              <a:endParaRPr lang="en-US"/>
            </a:p>
          </p:txBody>
        </p:sp>
        <p:grpSp>
          <p:nvGrpSpPr>
            <p:cNvPr id="19" name="Group 19"/>
            <p:cNvGrpSpPr/>
            <p:nvPr/>
          </p:nvGrpSpPr>
          <p:grpSpPr>
            <a:xfrm rot="-482388">
              <a:off x="2112715" y="1253558"/>
              <a:ext cx="19217676" cy="18383336"/>
              <a:chOff x="0" y="0"/>
              <a:chExt cx="3796084" cy="3631276"/>
            </a:xfrm>
          </p:grpSpPr>
          <p:sp>
            <p:nvSpPr>
              <p:cNvPr id="20" name="Freeform 20"/>
              <p:cNvSpPr/>
              <p:nvPr/>
            </p:nvSpPr>
            <p:spPr>
              <a:xfrm>
                <a:off x="0" y="0"/>
                <a:ext cx="3796084" cy="3631276"/>
              </a:xfrm>
              <a:custGeom>
                <a:avLst/>
                <a:gdLst/>
                <a:ahLst/>
                <a:cxnLst/>
                <a:rect l="l" t="t" r="r" b="b"/>
                <a:pathLst>
                  <a:path w="3796084" h="3631276">
                    <a:moveTo>
                      <a:pt x="0" y="0"/>
                    </a:moveTo>
                    <a:lnTo>
                      <a:pt x="3796084" y="0"/>
                    </a:lnTo>
                    <a:lnTo>
                      <a:pt x="3796084" y="3631276"/>
                    </a:lnTo>
                    <a:lnTo>
                      <a:pt x="0" y="3631276"/>
                    </a:lnTo>
                    <a:close/>
                  </a:path>
                </a:pathLst>
              </a:custGeom>
              <a:solidFill>
                <a:srgbClr val="FFD8D3"/>
              </a:solidFill>
            </p:spPr>
            <p:txBody>
              <a:bodyPr/>
              <a:lstStyle/>
              <a:p>
                <a:endParaRPr lang="en-US"/>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rot="-486137">
              <a:off x="2170980" y="1257817"/>
              <a:ext cx="19114333" cy="19079580"/>
            </a:xfrm>
            <a:custGeom>
              <a:avLst/>
              <a:gdLst/>
              <a:ahLst/>
              <a:cxnLst/>
              <a:rect l="l" t="t" r="r" b="b"/>
              <a:pathLst>
                <a:path w="19114333" h="19079580">
                  <a:moveTo>
                    <a:pt x="0" y="0"/>
                  </a:moveTo>
                  <a:lnTo>
                    <a:pt x="19114333" y="0"/>
                  </a:lnTo>
                  <a:lnTo>
                    <a:pt x="19114333" y="19079580"/>
                  </a:lnTo>
                  <a:lnTo>
                    <a:pt x="0" y="190795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Freeform 23"/>
            <p:cNvSpPr/>
            <p:nvPr/>
          </p:nvSpPr>
          <p:spPr>
            <a:xfrm rot="-587391">
              <a:off x="1184056" y="3160471"/>
              <a:ext cx="1766206" cy="14078456"/>
            </a:xfrm>
            <a:custGeom>
              <a:avLst/>
              <a:gdLst/>
              <a:ahLst/>
              <a:cxnLst/>
              <a:rect l="l" t="t" r="r" b="b"/>
              <a:pathLst>
                <a:path w="1766206" h="14078456">
                  <a:moveTo>
                    <a:pt x="0" y="0"/>
                  </a:moveTo>
                  <a:lnTo>
                    <a:pt x="1766206" y="0"/>
                  </a:lnTo>
                  <a:lnTo>
                    <a:pt x="1766206" y="14078455"/>
                  </a:lnTo>
                  <a:lnTo>
                    <a:pt x="0" y="140784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24" name="Group 24"/>
          <p:cNvGrpSpPr/>
          <p:nvPr/>
        </p:nvGrpSpPr>
        <p:grpSpPr>
          <a:xfrm rot="-418072">
            <a:off x="2625452" y="3377657"/>
            <a:ext cx="13272947" cy="4788655"/>
            <a:chOff x="0" y="0"/>
            <a:chExt cx="3495756" cy="1261209"/>
          </a:xfrm>
        </p:grpSpPr>
        <p:sp>
          <p:nvSpPr>
            <p:cNvPr id="25" name="Freeform 25"/>
            <p:cNvSpPr/>
            <p:nvPr/>
          </p:nvSpPr>
          <p:spPr>
            <a:xfrm>
              <a:off x="0" y="0"/>
              <a:ext cx="3495756" cy="1261209"/>
            </a:xfrm>
            <a:custGeom>
              <a:avLst/>
              <a:gdLst/>
              <a:ahLst/>
              <a:cxnLst/>
              <a:rect l="l" t="t" r="r" b="b"/>
              <a:pathLst>
                <a:path w="3495756" h="1261209">
                  <a:moveTo>
                    <a:pt x="0" y="0"/>
                  </a:moveTo>
                  <a:lnTo>
                    <a:pt x="3495756" y="0"/>
                  </a:lnTo>
                  <a:lnTo>
                    <a:pt x="3495756" y="1261209"/>
                  </a:lnTo>
                  <a:lnTo>
                    <a:pt x="0" y="1261209"/>
                  </a:lnTo>
                  <a:close/>
                </a:path>
              </a:pathLst>
            </a:custGeom>
            <a:solidFill>
              <a:srgbClr val="FFFFFF"/>
            </a:solidFill>
          </p:spPr>
          <p:txBody>
            <a:bodyPr/>
            <a:lstStyle/>
            <a:p>
              <a:endParaRPr lang="en-US"/>
            </a:p>
          </p:txBody>
        </p:sp>
        <p:sp>
          <p:nvSpPr>
            <p:cNvPr id="26" name="TextBox 2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7" name="AutoShape 27"/>
          <p:cNvSpPr/>
          <p:nvPr/>
        </p:nvSpPr>
        <p:spPr>
          <a:xfrm flipV="1">
            <a:off x="4985915" y="6749469"/>
            <a:ext cx="10252602" cy="1213431"/>
          </a:xfrm>
          <a:prstGeom prst="line">
            <a:avLst/>
          </a:prstGeom>
          <a:ln w="38100" cap="flat">
            <a:solidFill>
              <a:srgbClr val="000000"/>
            </a:solidFill>
            <a:prstDash val="solid"/>
            <a:headEnd type="none" w="sm" len="sm"/>
            <a:tailEnd type="none" w="sm" len="sm"/>
          </a:ln>
        </p:spPr>
        <p:txBody>
          <a:bodyPr/>
          <a:lstStyle/>
          <a:p>
            <a:endParaRPr lang="en-US"/>
          </a:p>
        </p:txBody>
      </p:sp>
      <p:sp>
        <p:nvSpPr>
          <p:cNvPr id="28" name="TextBox 28"/>
          <p:cNvSpPr txBox="1"/>
          <p:nvPr/>
        </p:nvSpPr>
        <p:spPr>
          <a:xfrm rot="-416449">
            <a:off x="3354857" y="3703980"/>
            <a:ext cx="11828062" cy="3375411"/>
          </a:xfrm>
          <a:prstGeom prst="rect">
            <a:avLst/>
          </a:prstGeom>
        </p:spPr>
        <p:txBody>
          <a:bodyPr lIns="0" tIns="0" rIns="0" bIns="0" rtlCol="0" anchor="t">
            <a:spAutoFit/>
          </a:bodyPr>
          <a:lstStyle/>
          <a:p>
            <a:pPr algn="r">
              <a:lnSpc>
                <a:spcPts val="13983"/>
              </a:lnSpc>
            </a:pPr>
            <a:r>
              <a:rPr lang="en-US" sz="8000" b="1">
                <a:solidFill>
                  <a:srgbClr val="373737"/>
                </a:solidFill>
                <a:latin typeface="Arial" panose="020B0604020202020204" pitchFamily="34" charset="0"/>
                <a:cs typeface="Arial" panose="020B0604020202020204" pitchFamily="34" charset="0"/>
              </a:rPr>
              <a:t>CẢM ƠN CÁC EM </a:t>
            </a:r>
          </a:p>
          <a:p>
            <a:pPr algn="r">
              <a:lnSpc>
                <a:spcPts val="13983"/>
              </a:lnSpc>
            </a:pPr>
            <a:r>
              <a:rPr lang="en-US" sz="8000" b="1">
                <a:solidFill>
                  <a:srgbClr val="373737"/>
                </a:solidFill>
                <a:latin typeface="Arial" panose="020B0604020202020204" pitchFamily="34" charset="0"/>
                <a:cs typeface="Arial" panose="020B0604020202020204" pitchFamily="34" charset="0"/>
              </a:rPr>
              <a:t>ĐÃ CHÚ Ý LẮNG NGHE!</a:t>
            </a:r>
          </a:p>
        </p:txBody>
      </p:sp>
    </p:spTree>
    <p:extLst>
      <p:ext uri="{BB962C8B-B14F-4D97-AF65-F5344CB8AC3E}">
        <p14:creationId xmlns:p14="http://schemas.microsoft.com/office/powerpoint/2010/main" val="1908431469"/>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D7AAD"/>
        </a:solidFill>
        <a:effectLst/>
      </p:bgPr>
    </p:bg>
    <p:spTree>
      <p:nvGrpSpPr>
        <p:cNvPr id="1" name=""/>
        <p:cNvGrpSpPr/>
        <p:nvPr/>
      </p:nvGrpSpPr>
      <p:grpSpPr>
        <a:xfrm>
          <a:off x="0" y="0"/>
          <a:ext cx="0" cy="0"/>
          <a:chOff x="0" y="0"/>
          <a:chExt cx="0" cy="0"/>
        </a:xfrm>
      </p:grpSpPr>
      <p:grpSp>
        <p:nvGrpSpPr>
          <p:cNvPr id="2" name="Group 2"/>
          <p:cNvGrpSpPr/>
          <p:nvPr/>
        </p:nvGrpSpPr>
        <p:grpSpPr>
          <a:xfrm>
            <a:off x="689548" y="190801"/>
            <a:ext cx="17598452" cy="9798823"/>
            <a:chOff x="0" y="0"/>
            <a:chExt cx="4634983" cy="2580760"/>
          </a:xfrm>
        </p:grpSpPr>
        <p:sp>
          <p:nvSpPr>
            <p:cNvPr id="3" name="Freeform 3"/>
            <p:cNvSpPr/>
            <p:nvPr/>
          </p:nvSpPr>
          <p:spPr>
            <a:xfrm>
              <a:off x="0" y="0"/>
              <a:ext cx="4634983" cy="2580760"/>
            </a:xfrm>
            <a:custGeom>
              <a:avLst/>
              <a:gdLst/>
              <a:ahLst/>
              <a:cxnLst/>
              <a:rect l="l" t="t" r="r" b="b"/>
              <a:pathLst>
                <a:path w="4634983" h="2580760">
                  <a:moveTo>
                    <a:pt x="0" y="0"/>
                  </a:moveTo>
                  <a:lnTo>
                    <a:pt x="4634983" y="0"/>
                  </a:lnTo>
                  <a:lnTo>
                    <a:pt x="4634983" y="2580760"/>
                  </a:lnTo>
                  <a:lnTo>
                    <a:pt x="0" y="2580760"/>
                  </a:lnTo>
                  <a:close/>
                </a:path>
              </a:pathLst>
            </a:custGeom>
            <a:solidFill>
              <a:srgbClr val="FDC9C3"/>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06157" y="526717"/>
            <a:ext cx="17675685" cy="9233566"/>
            <a:chOff x="0" y="0"/>
            <a:chExt cx="23567581" cy="12311421"/>
          </a:xfrm>
        </p:grpSpPr>
        <p:grpSp>
          <p:nvGrpSpPr>
            <p:cNvPr id="6" name="Group 6"/>
            <p:cNvGrpSpPr/>
            <p:nvPr/>
          </p:nvGrpSpPr>
          <p:grpSpPr>
            <a:xfrm>
              <a:off x="22161767" y="153722"/>
              <a:ext cx="1405813" cy="2808667"/>
              <a:chOff x="0" y="0"/>
              <a:chExt cx="277692" cy="554798"/>
            </a:xfrm>
          </p:grpSpPr>
          <p:sp>
            <p:nvSpPr>
              <p:cNvPr id="7" name="Freeform 7"/>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B6B4DD"/>
              </a:solidFill>
            </p:spPr>
            <p:txBody>
              <a:bodyPr/>
              <a:lstStyle/>
              <a:p>
                <a:endParaRPr lang="en-US"/>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2161767" y="3164810"/>
              <a:ext cx="1405813" cy="2808667"/>
              <a:chOff x="0" y="0"/>
              <a:chExt cx="277692" cy="554798"/>
            </a:xfrm>
          </p:grpSpPr>
          <p:sp>
            <p:nvSpPr>
              <p:cNvPr id="10" name="Freeform 10"/>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FE692"/>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2161767" y="6175898"/>
              <a:ext cx="1405813" cy="2808667"/>
              <a:chOff x="0" y="0"/>
              <a:chExt cx="277692" cy="554798"/>
            </a:xfrm>
          </p:grpSpPr>
          <p:sp>
            <p:nvSpPr>
              <p:cNvPr id="13" name="Freeform 13"/>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FFD8D3"/>
              </a:solidFill>
            </p:spPr>
            <p:txBody>
              <a:bodyPr/>
              <a:lstStyle/>
              <a:p>
                <a:endParaRPr lang="en-US"/>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2161767" y="9186986"/>
              <a:ext cx="1405813" cy="2808667"/>
              <a:chOff x="0" y="0"/>
              <a:chExt cx="277692" cy="554798"/>
            </a:xfrm>
          </p:grpSpPr>
          <p:sp>
            <p:nvSpPr>
              <p:cNvPr id="16" name="Freeform 16"/>
              <p:cNvSpPr/>
              <p:nvPr/>
            </p:nvSpPr>
            <p:spPr>
              <a:xfrm>
                <a:off x="0" y="0"/>
                <a:ext cx="277692" cy="554798"/>
              </a:xfrm>
              <a:custGeom>
                <a:avLst/>
                <a:gdLst/>
                <a:ahLst/>
                <a:cxnLst/>
                <a:rect l="l" t="t" r="r" b="b"/>
                <a:pathLst>
                  <a:path w="277692" h="554798">
                    <a:moveTo>
                      <a:pt x="138846" y="0"/>
                    </a:moveTo>
                    <a:lnTo>
                      <a:pt x="138846" y="0"/>
                    </a:lnTo>
                    <a:cubicBezTo>
                      <a:pt x="215528" y="0"/>
                      <a:pt x="277692" y="62163"/>
                      <a:pt x="277692" y="138846"/>
                    </a:cubicBezTo>
                    <a:lnTo>
                      <a:pt x="277692" y="415953"/>
                    </a:lnTo>
                    <a:cubicBezTo>
                      <a:pt x="277692" y="452777"/>
                      <a:pt x="263063" y="488093"/>
                      <a:pt x="237025" y="514131"/>
                    </a:cubicBezTo>
                    <a:cubicBezTo>
                      <a:pt x="210986" y="540170"/>
                      <a:pt x="175670" y="554798"/>
                      <a:pt x="138846" y="554798"/>
                    </a:cubicBezTo>
                    <a:lnTo>
                      <a:pt x="138846" y="554798"/>
                    </a:lnTo>
                    <a:cubicBezTo>
                      <a:pt x="102022" y="554798"/>
                      <a:pt x="66706" y="540170"/>
                      <a:pt x="40667" y="514131"/>
                    </a:cubicBezTo>
                    <a:cubicBezTo>
                      <a:pt x="14628" y="488093"/>
                      <a:pt x="0" y="452777"/>
                      <a:pt x="0" y="415953"/>
                    </a:cubicBezTo>
                    <a:lnTo>
                      <a:pt x="0" y="138846"/>
                    </a:lnTo>
                    <a:cubicBezTo>
                      <a:pt x="0" y="102022"/>
                      <a:pt x="14628" y="66706"/>
                      <a:pt x="40667" y="40667"/>
                    </a:cubicBezTo>
                    <a:cubicBezTo>
                      <a:pt x="66706" y="14628"/>
                      <a:pt x="102022" y="0"/>
                      <a:pt x="138846" y="0"/>
                    </a:cubicBezTo>
                    <a:close/>
                  </a:path>
                </a:pathLst>
              </a:custGeom>
              <a:solidFill>
                <a:srgbClr val="D8EEFF"/>
              </a:solidFill>
            </p:spPr>
            <p:txBody>
              <a:bodyPr/>
              <a:lstStyle/>
              <a:p>
                <a:endParaRPr lang="en-US"/>
              </a:p>
            </p:txBody>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742874" y="0"/>
              <a:ext cx="21885452" cy="12311421"/>
              <a:chOff x="0" y="0"/>
              <a:chExt cx="4323052" cy="2431886"/>
            </a:xfrm>
          </p:grpSpPr>
          <p:sp>
            <p:nvSpPr>
              <p:cNvPr id="19" name="Freeform 19"/>
              <p:cNvSpPr/>
              <p:nvPr/>
            </p:nvSpPr>
            <p:spPr>
              <a:xfrm>
                <a:off x="0" y="0"/>
                <a:ext cx="4323052" cy="2431886"/>
              </a:xfrm>
              <a:custGeom>
                <a:avLst/>
                <a:gdLst/>
                <a:ahLst/>
                <a:cxnLst/>
                <a:rect l="l" t="t" r="r" b="b"/>
                <a:pathLst>
                  <a:path w="4323052" h="2431886">
                    <a:moveTo>
                      <a:pt x="0" y="0"/>
                    </a:moveTo>
                    <a:lnTo>
                      <a:pt x="4323052" y="0"/>
                    </a:lnTo>
                    <a:lnTo>
                      <a:pt x="4323052" y="2431886"/>
                    </a:lnTo>
                    <a:lnTo>
                      <a:pt x="0" y="2431886"/>
                    </a:lnTo>
                    <a:close/>
                  </a:path>
                </a:pathLst>
              </a:custGeom>
              <a:solidFill>
                <a:srgbClr val="FFFFFF"/>
              </a:solidFill>
            </p:spPr>
            <p:txBody>
              <a:bodyPr/>
              <a:lstStyle/>
              <a:p>
                <a:endParaRPr lang="en-US"/>
              </a:p>
            </p:txBody>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0" y="153722"/>
              <a:ext cx="1485749" cy="11842925"/>
            </a:xfrm>
            <a:custGeom>
              <a:avLst/>
              <a:gdLst/>
              <a:ahLst/>
              <a:cxnLst/>
              <a:rect l="l" t="t" r="r" b="b"/>
              <a:pathLst>
                <a:path w="1485749" h="11842925">
                  <a:moveTo>
                    <a:pt x="0" y="0"/>
                  </a:moveTo>
                  <a:lnTo>
                    <a:pt x="1485749" y="0"/>
                  </a:lnTo>
                  <a:lnTo>
                    <a:pt x="1485749" y="11842924"/>
                  </a:lnTo>
                  <a:lnTo>
                    <a:pt x="0" y="118429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2" name="Group 22"/>
          <p:cNvGrpSpPr/>
          <p:nvPr/>
        </p:nvGrpSpPr>
        <p:grpSpPr>
          <a:xfrm>
            <a:off x="2454886" y="2673731"/>
            <a:ext cx="14067776" cy="6148654"/>
            <a:chOff x="0" y="0"/>
            <a:chExt cx="3486466" cy="1619398"/>
          </a:xfrm>
        </p:grpSpPr>
        <p:sp>
          <p:nvSpPr>
            <p:cNvPr id="23" name="Freeform 23"/>
            <p:cNvSpPr/>
            <p:nvPr/>
          </p:nvSpPr>
          <p:spPr>
            <a:xfrm>
              <a:off x="0" y="0"/>
              <a:ext cx="3486466" cy="1619398"/>
            </a:xfrm>
            <a:custGeom>
              <a:avLst/>
              <a:gdLst/>
              <a:ahLst/>
              <a:cxnLst/>
              <a:rect l="l" t="t" r="r" b="b"/>
              <a:pathLst>
                <a:path w="3486466" h="1619398">
                  <a:moveTo>
                    <a:pt x="38015" y="0"/>
                  </a:moveTo>
                  <a:lnTo>
                    <a:pt x="3448451" y="0"/>
                  </a:lnTo>
                  <a:cubicBezTo>
                    <a:pt x="3458533" y="0"/>
                    <a:pt x="3468203" y="4005"/>
                    <a:pt x="3475332" y="11134"/>
                  </a:cubicBezTo>
                  <a:cubicBezTo>
                    <a:pt x="3482461" y="18263"/>
                    <a:pt x="3486466" y="27932"/>
                    <a:pt x="3486466" y="38015"/>
                  </a:cubicBezTo>
                  <a:lnTo>
                    <a:pt x="3486466" y="1581384"/>
                  </a:lnTo>
                  <a:cubicBezTo>
                    <a:pt x="3486466" y="1602379"/>
                    <a:pt x="3469446" y="1619398"/>
                    <a:pt x="3448451" y="1619398"/>
                  </a:cubicBezTo>
                  <a:lnTo>
                    <a:pt x="38015" y="1619398"/>
                  </a:lnTo>
                  <a:cubicBezTo>
                    <a:pt x="27932" y="1619398"/>
                    <a:pt x="18263" y="1615393"/>
                    <a:pt x="11134" y="1608264"/>
                  </a:cubicBezTo>
                  <a:cubicBezTo>
                    <a:pt x="4005" y="1601135"/>
                    <a:pt x="0" y="1591466"/>
                    <a:pt x="0" y="1581384"/>
                  </a:cubicBezTo>
                  <a:lnTo>
                    <a:pt x="0" y="38015"/>
                  </a:lnTo>
                  <a:cubicBezTo>
                    <a:pt x="0" y="17020"/>
                    <a:pt x="17020" y="0"/>
                    <a:pt x="38015" y="0"/>
                  </a:cubicBezTo>
                  <a:close/>
                </a:path>
              </a:pathLst>
            </a:custGeom>
            <a:solidFill>
              <a:srgbClr val="000000">
                <a:alpha val="0"/>
              </a:srgbClr>
            </a:solidFill>
            <a:ln w="28575" cap="rnd">
              <a:solidFill>
                <a:srgbClr val="000000"/>
              </a:solidFill>
              <a:prstDash val="solid"/>
              <a:round/>
            </a:ln>
          </p:spPr>
          <p:txBody>
            <a:bodyPr/>
            <a:lstStyle/>
            <a:p>
              <a:endParaRPr lang="en-US"/>
            </a:p>
          </p:txBody>
        </p:sp>
        <p:sp>
          <p:nvSpPr>
            <p:cNvPr id="24" name="TextBox 2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3372385" y="1171575"/>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TextBox 26"/>
          <p:cNvSpPr txBox="1"/>
          <p:nvPr/>
        </p:nvSpPr>
        <p:spPr>
          <a:xfrm>
            <a:off x="4307839" y="1028700"/>
            <a:ext cx="9672321" cy="1192699"/>
          </a:xfrm>
          <a:prstGeom prst="rect">
            <a:avLst/>
          </a:prstGeom>
        </p:spPr>
        <p:txBody>
          <a:bodyPr lIns="0" tIns="0" rIns="0" bIns="0" rtlCol="0" anchor="t">
            <a:spAutoFit/>
          </a:bodyPr>
          <a:lstStyle/>
          <a:p>
            <a:pPr algn="ctr">
              <a:lnSpc>
                <a:spcPts val="10150"/>
              </a:lnSpc>
            </a:pPr>
            <a:r>
              <a:rPr lang="en-US" sz="6000" b="1">
                <a:solidFill>
                  <a:srgbClr val="373737"/>
                </a:solidFill>
                <a:latin typeface="Arial" panose="020B0604020202020204" pitchFamily="34" charset="0"/>
                <a:cs typeface="Arial" panose="020B0604020202020204" pitchFamily="34" charset="0"/>
              </a:rPr>
              <a:t>NỘI DUNG BÀI HỌC </a:t>
            </a:r>
          </a:p>
        </p:txBody>
      </p:sp>
      <p:sp>
        <p:nvSpPr>
          <p:cNvPr id="27" name="Freeform 27"/>
          <p:cNvSpPr/>
          <p:nvPr/>
        </p:nvSpPr>
        <p:spPr>
          <a:xfrm flipH="1">
            <a:off x="13822387" y="1171575"/>
            <a:ext cx="1082327" cy="1359281"/>
          </a:xfrm>
          <a:custGeom>
            <a:avLst/>
            <a:gdLst/>
            <a:ahLst/>
            <a:cxnLst/>
            <a:rect l="l" t="t" r="r" b="b"/>
            <a:pathLst>
              <a:path w="1082327" h="1359281">
                <a:moveTo>
                  <a:pt x="1082327" y="0"/>
                </a:moveTo>
                <a:lnTo>
                  <a:pt x="0" y="0"/>
                </a:lnTo>
                <a:lnTo>
                  <a:pt x="0" y="1359281"/>
                </a:lnTo>
                <a:lnTo>
                  <a:pt x="1082327" y="1359281"/>
                </a:lnTo>
                <a:lnTo>
                  <a:pt x="10823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28"/>
          <p:cNvSpPr/>
          <p:nvPr/>
        </p:nvSpPr>
        <p:spPr>
          <a:xfrm>
            <a:off x="1395178" y="7721386"/>
            <a:ext cx="1977207" cy="1928818"/>
          </a:xfrm>
          <a:custGeom>
            <a:avLst/>
            <a:gdLst/>
            <a:ahLst/>
            <a:cxnLst/>
            <a:rect l="l" t="t" r="r" b="b"/>
            <a:pathLst>
              <a:path w="2301891" h="2245556">
                <a:moveTo>
                  <a:pt x="0" y="0"/>
                </a:moveTo>
                <a:lnTo>
                  <a:pt x="2301891" y="0"/>
                </a:lnTo>
                <a:lnTo>
                  <a:pt x="2301891" y="2245556"/>
                </a:lnTo>
                <a:lnTo>
                  <a:pt x="0" y="2245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30"/>
          <p:cNvSpPr/>
          <p:nvPr/>
        </p:nvSpPr>
        <p:spPr>
          <a:xfrm rot="1348902">
            <a:off x="15399217" y="7838793"/>
            <a:ext cx="1792108" cy="1801937"/>
          </a:xfrm>
          <a:custGeom>
            <a:avLst/>
            <a:gdLst/>
            <a:ahLst/>
            <a:cxnLst/>
            <a:rect l="l" t="t" r="r" b="b"/>
            <a:pathLst>
              <a:path w="2466841" h="2480370">
                <a:moveTo>
                  <a:pt x="0" y="0"/>
                </a:moveTo>
                <a:lnTo>
                  <a:pt x="2466841" y="0"/>
                </a:lnTo>
                <a:lnTo>
                  <a:pt x="2466841" y="2480370"/>
                </a:lnTo>
                <a:lnTo>
                  <a:pt x="0" y="24803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34" name="Group 33">
            <a:extLst>
              <a:ext uri="{FF2B5EF4-FFF2-40B4-BE49-F238E27FC236}">
                <a16:creationId xmlns:a16="http://schemas.microsoft.com/office/drawing/2014/main" id="{F2D9237A-BFA1-2C46-1C5A-6D600AD9872D}"/>
              </a:ext>
            </a:extLst>
          </p:cNvPr>
          <p:cNvGrpSpPr/>
          <p:nvPr/>
        </p:nvGrpSpPr>
        <p:grpSpPr>
          <a:xfrm>
            <a:off x="3103536" y="3575377"/>
            <a:ext cx="12746064" cy="1949123"/>
            <a:chOff x="2951136" y="3543300"/>
            <a:chExt cx="12746064" cy="1949123"/>
          </a:xfrm>
        </p:grpSpPr>
        <p:sp>
          <p:nvSpPr>
            <p:cNvPr id="29" name="TextBox 29"/>
            <p:cNvSpPr txBox="1"/>
            <p:nvPr/>
          </p:nvSpPr>
          <p:spPr>
            <a:xfrm>
              <a:off x="4876800" y="3543300"/>
              <a:ext cx="10820400" cy="1949123"/>
            </a:xfrm>
            <a:prstGeom prst="rect">
              <a:avLst/>
            </a:prstGeom>
          </p:spPr>
          <p:txBody>
            <a:bodyPr wrap="square" lIns="0" tIns="0" rIns="0" bIns="0" rtlCol="0" anchor="t">
              <a:spAutoFit/>
            </a:bodyPr>
            <a:lstStyle/>
            <a:p>
              <a:pPr algn="just">
                <a:lnSpc>
                  <a:spcPct val="150000"/>
                </a:lnSpc>
              </a:pPr>
              <a:r>
                <a:rPr lang="en-US" sz="4500">
                  <a:solidFill>
                    <a:srgbClr val="373737"/>
                  </a:solidFill>
                  <a:latin typeface="Arial" panose="020B0604020202020204" pitchFamily="34" charset="0"/>
                  <a:cs typeface="Arial" panose="020B0604020202020204" pitchFamily="34" charset="0"/>
                </a:rPr>
                <a:t>Khái niệm và ý nghĩa của bảo quản thức ăn chăn nuôi</a:t>
              </a:r>
            </a:p>
          </p:txBody>
        </p:sp>
        <p:sp>
          <p:nvSpPr>
            <p:cNvPr id="33" name="Oval 32">
              <a:extLst>
                <a:ext uri="{FF2B5EF4-FFF2-40B4-BE49-F238E27FC236}">
                  <a16:creationId xmlns:a16="http://schemas.microsoft.com/office/drawing/2014/main" id="{DBCCF601-4346-58BC-E9C0-5CB9FB30011C}"/>
                </a:ext>
              </a:extLst>
            </p:cNvPr>
            <p:cNvSpPr/>
            <p:nvPr/>
          </p:nvSpPr>
          <p:spPr>
            <a:xfrm>
              <a:off x="2951136" y="3989428"/>
              <a:ext cx="1256056" cy="1256056"/>
            </a:xfrm>
            <a:prstGeom prst="ellipse">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latin typeface="Amasis MT Pro Black" panose="02040A04050005020304" pitchFamily="18" charset="0"/>
                </a:rPr>
                <a:t>I</a:t>
              </a:r>
            </a:p>
          </p:txBody>
        </p:sp>
      </p:grpSp>
      <p:grpSp>
        <p:nvGrpSpPr>
          <p:cNvPr id="35" name="Group 34">
            <a:extLst>
              <a:ext uri="{FF2B5EF4-FFF2-40B4-BE49-F238E27FC236}">
                <a16:creationId xmlns:a16="http://schemas.microsoft.com/office/drawing/2014/main" id="{0631CF2E-BC39-52B6-DC3F-E51F39D57256}"/>
              </a:ext>
            </a:extLst>
          </p:cNvPr>
          <p:cNvGrpSpPr/>
          <p:nvPr/>
        </p:nvGrpSpPr>
        <p:grpSpPr>
          <a:xfrm>
            <a:off x="3094351" y="6013777"/>
            <a:ext cx="12746064" cy="1949123"/>
            <a:chOff x="2951136" y="3543300"/>
            <a:chExt cx="12746064" cy="1949123"/>
          </a:xfrm>
        </p:grpSpPr>
        <p:sp>
          <p:nvSpPr>
            <p:cNvPr id="36" name="TextBox 29">
              <a:extLst>
                <a:ext uri="{FF2B5EF4-FFF2-40B4-BE49-F238E27FC236}">
                  <a16:creationId xmlns:a16="http://schemas.microsoft.com/office/drawing/2014/main" id="{D170142C-7987-C405-CD1F-25DB101516C6}"/>
                </a:ext>
              </a:extLst>
            </p:cNvPr>
            <p:cNvSpPr txBox="1"/>
            <p:nvPr/>
          </p:nvSpPr>
          <p:spPr>
            <a:xfrm>
              <a:off x="4876800" y="3543300"/>
              <a:ext cx="10820400" cy="1949123"/>
            </a:xfrm>
            <a:prstGeom prst="rect">
              <a:avLst/>
            </a:prstGeom>
          </p:spPr>
          <p:txBody>
            <a:bodyPr wrap="square" lIns="0" tIns="0" rIns="0" bIns="0" rtlCol="0" anchor="t">
              <a:spAutoFit/>
            </a:bodyPr>
            <a:lstStyle/>
            <a:p>
              <a:pPr algn="just">
                <a:lnSpc>
                  <a:spcPct val="150000"/>
                </a:lnSpc>
              </a:pPr>
              <a:r>
                <a:rPr lang="en-US" sz="4500">
                  <a:solidFill>
                    <a:srgbClr val="373737"/>
                  </a:solidFill>
                  <a:latin typeface="Arial" panose="020B0604020202020204" pitchFamily="34" charset="0"/>
                  <a:cs typeface="Arial" panose="020B0604020202020204" pitchFamily="34" charset="0"/>
                </a:rPr>
                <a:t>Phương pháp bảo quản một số loại thức ăn chăn nuôi</a:t>
              </a:r>
            </a:p>
          </p:txBody>
        </p:sp>
        <p:sp>
          <p:nvSpPr>
            <p:cNvPr id="37" name="Oval 36">
              <a:extLst>
                <a:ext uri="{FF2B5EF4-FFF2-40B4-BE49-F238E27FC236}">
                  <a16:creationId xmlns:a16="http://schemas.microsoft.com/office/drawing/2014/main" id="{E5404210-5410-2DA3-A19B-BCBEB66CCAEB}"/>
                </a:ext>
              </a:extLst>
            </p:cNvPr>
            <p:cNvSpPr/>
            <p:nvPr/>
          </p:nvSpPr>
          <p:spPr>
            <a:xfrm>
              <a:off x="2951136" y="3989428"/>
              <a:ext cx="1256056" cy="1256056"/>
            </a:xfrm>
            <a:prstGeom prst="ellipse">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latin typeface="Amasis MT Pro Black" panose="02040A04050005020304" pitchFamily="18" charset="0"/>
                </a:rPr>
                <a:t>II</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D7AAD"/>
        </a:solidFill>
        <a:effectLst/>
      </p:bgPr>
    </p:bg>
    <p:spTree>
      <p:nvGrpSpPr>
        <p:cNvPr id="1" name=""/>
        <p:cNvGrpSpPr/>
        <p:nvPr/>
      </p:nvGrpSpPr>
      <p:grpSpPr>
        <a:xfrm>
          <a:off x="0" y="0"/>
          <a:ext cx="0" cy="0"/>
          <a:chOff x="0" y="0"/>
          <a:chExt cx="0" cy="0"/>
        </a:xfrm>
      </p:grpSpPr>
      <p:sp>
        <p:nvSpPr>
          <p:cNvPr id="2" name="Freeform 2"/>
          <p:cNvSpPr/>
          <p:nvPr/>
        </p:nvSpPr>
        <p:spPr>
          <a:xfrm rot="1074498">
            <a:off x="1942030" y="-1339036"/>
            <a:ext cx="6338431" cy="6939172"/>
          </a:xfrm>
          <a:custGeom>
            <a:avLst/>
            <a:gdLst/>
            <a:ahLst/>
            <a:cxnLst/>
            <a:rect l="l" t="t" r="r" b="b"/>
            <a:pathLst>
              <a:path w="6338431" h="6939172">
                <a:moveTo>
                  <a:pt x="0" y="0"/>
                </a:moveTo>
                <a:lnTo>
                  <a:pt x="6338431" y="0"/>
                </a:lnTo>
                <a:lnTo>
                  <a:pt x="6338431" y="6939172"/>
                </a:lnTo>
                <a:lnTo>
                  <a:pt x="0" y="69391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147693" y="2487896"/>
            <a:ext cx="10849881" cy="7256468"/>
            <a:chOff x="0" y="0"/>
            <a:chExt cx="2857582" cy="1911169"/>
          </a:xfrm>
        </p:grpSpPr>
        <p:sp>
          <p:nvSpPr>
            <p:cNvPr id="4" name="Freeform 4"/>
            <p:cNvSpPr/>
            <p:nvPr/>
          </p:nvSpPr>
          <p:spPr>
            <a:xfrm>
              <a:off x="0" y="0"/>
              <a:ext cx="2857582" cy="1911169"/>
            </a:xfrm>
            <a:custGeom>
              <a:avLst/>
              <a:gdLst/>
              <a:ahLst/>
              <a:cxnLst/>
              <a:rect l="l" t="t" r="r" b="b"/>
              <a:pathLst>
                <a:path w="2857582" h="1911169">
                  <a:moveTo>
                    <a:pt x="46381" y="0"/>
                  </a:moveTo>
                  <a:lnTo>
                    <a:pt x="2811201" y="0"/>
                  </a:lnTo>
                  <a:cubicBezTo>
                    <a:pt x="2823502" y="0"/>
                    <a:pt x="2835299" y="4887"/>
                    <a:pt x="2843997" y="13585"/>
                  </a:cubicBezTo>
                  <a:cubicBezTo>
                    <a:pt x="2852695" y="22283"/>
                    <a:pt x="2857582" y="34080"/>
                    <a:pt x="2857582" y="46381"/>
                  </a:cubicBezTo>
                  <a:lnTo>
                    <a:pt x="2857582" y="1864788"/>
                  </a:lnTo>
                  <a:cubicBezTo>
                    <a:pt x="2857582" y="1890403"/>
                    <a:pt x="2836816" y="1911169"/>
                    <a:pt x="2811201" y="1911169"/>
                  </a:cubicBezTo>
                  <a:lnTo>
                    <a:pt x="46381" y="1911169"/>
                  </a:lnTo>
                  <a:cubicBezTo>
                    <a:pt x="34080" y="1911169"/>
                    <a:pt x="22283" y="1906282"/>
                    <a:pt x="13585" y="1897584"/>
                  </a:cubicBezTo>
                  <a:cubicBezTo>
                    <a:pt x="4887" y="1888886"/>
                    <a:pt x="0" y="1877089"/>
                    <a:pt x="0" y="1864788"/>
                  </a:cubicBezTo>
                  <a:lnTo>
                    <a:pt x="0" y="46381"/>
                  </a:lnTo>
                  <a:cubicBezTo>
                    <a:pt x="0" y="34080"/>
                    <a:pt x="4887" y="22283"/>
                    <a:pt x="13585" y="13585"/>
                  </a:cubicBezTo>
                  <a:cubicBezTo>
                    <a:pt x="22283" y="4887"/>
                    <a:pt x="34080" y="0"/>
                    <a:pt x="46381" y="0"/>
                  </a:cubicBezTo>
                  <a:close/>
                </a:path>
              </a:pathLst>
            </a:custGeom>
            <a:solidFill>
              <a:srgbClr val="000000">
                <a:alpha val="0"/>
              </a:srgbClr>
            </a:solidFill>
            <a:ln w="28575" cap="rnd">
              <a:solidFill>
                <a:srgbClr val="000000"/>
              </a:solidFill>
              <a:prstDash val="solid"/>
              <a:round/>
            </a:ln>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775463">
            <a:off x="-93209" y="7112746"/>
            <a:ext cx="5339146" cy="7250692"/>
          </a:xfrm>
          <a:custGeom>
            <a:avLst/>
            <a:gdLst/>
            <a:ahLst/>
            <a:cxnLst/>
            <a:rect l="l" t="t" r="r" b="b"/>
            <a:pathLst>
              <a:path w="5339146" h="7250692">
                <a:moveTo>
                  <a:pt x="0" y="0"/>
                </a:moveTo>
                <a:lnTo>
                  <a:pt x="5339146" y="0"/>
                </a:lnTo>
                <a:lnTo>
                  <a:pt x="5339146" y="7250692"/>
                </a:lnTo>
                <a:lnTo>
                  <a:pt x="0" y="72506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5395279" y="0"/>
            <a:ext cx="15067362" cy="13787502"/>
            <a:chOff x="0" y="0"/>
            <a:chExt cx="20089817" cy="18383336"/>
          </a:xfrm>
        </p:grpSpPr>
        <p:grpSp>
          <p:nvGrpSpPr>
            <p:cNvPr id="8" name="Group 8"/>
            <p:cNvGrpSpPr/>
            <p:nvPr/>
          </p:nvGrpSpPr>
          <p:grpSpPr>
            <a:xfrm>
              <a:off x="872141" y="0"/>
              <a:ext cx="19217676" cy="18383336"/>
              <a:chOff x="0" y="0"/>
              <a:chExt cx="3796084" cy="3631276"/>
            </a:xfrm>
          </p:grpSpPr>
          <p:sp>
            <p:nvSpPr>
              <p:cNvPr id="9" name="Freeform 9"/>
              <p:cNvSpPr/>
              <p:nvPr/>
            </p:nvSpPr>
            <p:spPr>
              <a:xfrm>
                <a:off x="0" y="0"/>
                <a:ext cx="3796084" cy="3631276"/>
              </a:xfrm>
              <a:custGeom>
                <a:avLst/>
                <a:gdLst/>
                <a:ahLst/>
                <a:cxnLst/>
                <a:rect l="l" t="t" r="r" b="b"/>
                <a:pathLst>
                  <a:path w="3796084" h="3631276">
                    <a:moveTo>
                      <a:pt x="0" y="0"/>
                    </a:moveTo>
                    <a:lnTo>
                      <a:pt x="3796084" y="0"/>
                    </a:lnTo>
                    <a:lnTo>
                      <a:pt x="3796084" y="3631276"/>
                    </a:lnTo>
                    <a:lnTo>
                      <a:pt x="0" y="3631276"/>
                    </a:lnTo>
                    <a:close/>
                  </a:path>
                </a:pathLst>
              </a:custGeom>
              <a:solidFill>
                <a:srgbClr val="FFFFFF"/>
              </a:solidFill>
            </p:spPr>
            <p:txBody>
              <a:bodyPr/>
              <a:lstStyle/>
              <a:p>
                <a:endParaRPr lang="en-US"/>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48879">
              <a:off x="99994" y="403767"/>
              <a:ext cx="1766206" cy="14078456"/>
            </a:xfrm>
            <a:custGeom>
              <a:avLst/>
              <a:gdLst/>
              <a:ahLst/>
              <a:cxnLst/>
              <a:rect l="l" t="t" r="r" b="b"/>
              <a:pathLst>
                <a:path w="1766206" h="14078456">
                  <a:moveTo>
                    <a:pt x="0" y="0"/>
                  </a:moveTo>
                  <a:lnTo>
                    <a:pt x="1766207" y="0"/>
                  </a:lnTo>
                  <a:lnTo>
                    <a:pt x="1766207" y="14078455"/>
                  </a:lnTo>
                  <a:lnTo>
                    <a:pt x="0" y="140784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5" name="TextBox 15"/>
          <p:cNvSpPr txBox="1"/>
          <p:nvPr/>
        </p:nvSpPr>
        <p:spPr>
          <a:xfrm>
            <a:off x="6934200" y="2095500"/>
            <a:ext cx="11216507" cy="7208897"/>
          </a:xfrm>
          <a:prstGeom prst="rect">
            <a:avLst/>
          </a:prstGeom>
        </p:spPr>
        <p:txBody>
          <a:bodyPr wrap="square" lIns="0" tIns="0" rIns="0" bIns="0" rtlCol="0" anchor="t">
            <a:spAutoFit/>
          </a:bodyPr>
          <a:lstStyle/>
          <a:p>
            <a:pPr algn="ctr">
              <a:lnSpc>
                <a:spcPct val="150000"/>
              </a:lnSpc>
            </a:pPr>
            <a:r>
              <a:rPr lang="en-US" sz="6500" b="1">
                <a:solidFill>
                  <a:srgbClr val="373737"/>
                </a:solidFill>
                <a:latin typeface="Arial" panose="020B0604020202020204" pitchFamily="34" charset="0"/>
                <a:cs typeface="Arial" panose="020B0604020202020204" pitchFamily="34" charset="0"/>
              </a:rPr>
              <a:t>PHẦN I. </a:t>
            </a:r>
          </a:p>
          <a:p>
            <a:pPr algn="ctr">
              <a:lnSpc>
                <a:spcPct val="150000"/>
              </a:lnSpc>
            </a:pPr>
            <a:r>
              <a:rPr lang="en-US" sz="6500" b="1">
                <a:solidFill>
                  <a:srgbClr val="373737"/>
                </a:solidFill>
                <a:latin typeface="Arial" panose="020B0604020202020204" pitchFamily="34" charset="0"/>
                <a:cs typeface="Arial" panose="020B0604020202020204" pitchFamily="34" charset="0"/>
              </a:rPr>
              <a:t>KHÁI NIỆM VÀ Ý NGHĨA CỦA BẢO QUẢN THỨC ĂN CHĂN NUÔI</a:t>
            </a:r>
          </a:p>
          <a:p>
            <a:pPr algn="ctr">
              <a:lnSpc>
                <a:spcPts val="10150"/>
              </a:lnSpc>
            </a:pPr>
            <a:endParaRPr lang="en-US" sz="7250">
              <a:solidFill>
                <a:srgbClr val="373737"/>
              </a:solidFill>
              <a:latin typeface="Paytone One"/>
            </a:endParaRPr>
          </a:p>
        </p:txBody>
      </p:sp>
      <p:sp>
        <p:nvSpPr>
          <p:cNvPr id="18" name="Freeform 18"/>
          <p:cNvSpPr/>
          <p:nvPr/>
        </p:nvSpPr>
        <p:spPr>
          <a:xfrm rot="-1656846">
            <a:off x="434344" y="430438"/>
            <a:ext cx="2466841" cy="2480370"/>
          </a:xfrm>
          <a:custGeom>
            <a:avLst/>
            <a:gdLst/>
            <a:ahLst/>
            <a:cxnLst/>
            <a:rect l="l" t="t" r="r" b="b"/>
            <a:pathLst>
              <a:path w="2466841" h="2480370">
                <a:moveTo>
                  <a:pt x="0" y="0"/>
                </a:moveTo>
                <a:lnTo>
                  <a:pt x="2466841" y="0"/>
                </a:lnTo>
                <a:lnTo>
                  <a:pt x="2466841" y="2480370"/>
                </a:lnTo>
                <a:lnTo>
                  <a:pt x="0" y="24803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p:cNvSpPr/>
          <p:nvPr/>
        </p:nvSpPr>
        <p:spPr>
          <a:xfrm rot="-264429">
            <a:off x="799912" y="5076392"/>
            <a:ext cx="1661252" cy="3062216"/>
          </a:xfrm>
          <a:custGeom>
            <a:avLst/>
            <a:gdLst/>
            <a:ahLst/>
            <a:cxnLst/>
            <a:rect l="l" t="t" r="r" b="b"/>
            <a:pathLst>
              <a:path w="1661252" h="3062216">
                <a:moveTo>
                  <a:pt x="0" y="0"/>
                </a:moveTo>
                <a:lnTo>
                  <a:pt x="1661252" y="0"/>
                </a:lnTo>
                <a:lnTo>
                  <a:pt x="1661252" y="3062216"/>
                </a:lnTo>
                <a:lnTo>
                  <a:pt x="0" y="30622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40403210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2">
              <a:extLst>
                <a:ext uri="{96DAC541-7B7A-43D3-8B79-37D633B846F1}">
                  <asvg:svgBlip xmlns:asvg="http://schemas.microsoft.com/office/drawing/2016/SVG/main" r:embed="rId3"/>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 name="Group 2">
            <a:extLst>
              <a:ext uri="{FF2B5EF4-FFF2-40B4-BE49-F238E27FC236}">
                <a16:creationId xmlns:a16="http://schemas.microsoft.com/office/drawing/2014/main" id="{6EFE34AB-FF1C-EE33-44E6-C2C4FC2E958D}"/>
              </a:ext>
            </a:extLst>
          </p:cNvPr>
          <p:cNvGrpSpPr/>
          <p:nvPr/>
        </p:nvGrpSpPr>
        <p:grpSpPr>
          <a:xfrm>
            <a:off x="838200" y="2744063"/>
            <a:ext cx="7924801" cy="5218837"/>
            <a:chOff x="685800" y="2400300"/>
            <a:chExt cx="7924801" cy="5218837"/>
          </a:xfrm>
        </p:grpSpPr>
        <p:sp>
          <p:nvSpPr>
            <p:cNvPr id="37" name="TextBox 36">
              <a:extLst>
                <a:ext uri="{FF2B5EF4-FFF2-40B4-BE49-F238E27FC236}">
                  <a16:creationId xmlns:a16="http://schemas.microsoft.com/office/drawing/2014/main" id="{9207BA78-ABE7-C451-BE8A-F23F78C8D064}"/>
                </a:ext>
              </a:extLst>
            </p:cNvPr>
            <p:cNvSpPr txBox="1"/>
            <p:nvPr/>
          </p:nvSpPr>
          <p:spPr>
            <a:xfrm>
              <a:off x="685800" y="4126514"/>
              <a:ext cx="7924801" cy="3492623"/>
            </a:xfrm>
            <a:prstGeom prst="rect">
              <a:avLst/>
            </a:prstGeom>
            <a:noFill/>
          </p:spPr>
          <p:txBody>
            <a:bodyPr wrap="square" rtlCol="0">
              <a:spAutoFit/>
            </a:bodyPr>
            <a:lstStyle/>
            <a:p>
              <a:pPr algn="just">
                <a:lnSpc>
                  <a:spcPct val="150000"/>
                </a:lnSpc>
              </a:pPr>
              <a:r>
                <a:rPr lang="en-US" sz="3800" i="1">
                  <a:latin typeface="Arial" panose="020B0604020202020204" pitchFamily="34" charset="0"/>
                  <a:cs typeface="Arial" panose="020B0604020202020204" pitchFamily="34" charset="0"/>
                </a:rPr>
                <a:t>Làm việc cá nhân: Nghiên cứu mục I trong SGK tr.52 và đưa ra khái niệm về bảo quản thức ăn trong chăn nuôi. </a:t>
              </a:r>
              <a:endParaRPr lang="en-US" sz="3800">
                <a:latin typeface="Arial" panose="020B0604020202020204" pitchFamily="34" charset="0"/>
                <a:cs typeface="Arial" panose="020B0604020202020204" pitchFamily="34" charset="0"/>
              </a:endParaRPr>
            </a:p>
          </p:txBody>
        </p:sp>
        <p:sp>
          <p:nvSpPr>
            <p:cNvPr id="2" name="Freeform 6">
              <a:extLst>
                <a:ext uri="{FF2B5EF4-FFF2-40B4-BE49-F238E27FC236}">
                  <a16:creationId xmlns:a16="http://schemas.microsoft.com/office/drawing/2014/main" id="{9CF78717-4D64-B362-D69A-32703778C448}"/>
                </a:ext>
              </a:extLst>
            </p:cNvPr>
            <p:cNvSpPr/>
            <p:nvPr/>
          </p:nvSpPr>
          <p:spPr>
            <a:xfrm>
              <a:off x="3771900" y="2400300"/>
              <a:ext cx="1752600" cy="17526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4" name="Freeform 3">
            <a:extLst>
              <a:ext uri="{FF2B5EF4-FFF2-40B4-BE49-F238E27FC236}">
                <a16:creationId xmlns:a16="http://schemas.microsoft.com/office/drawing/2014/main" id="{7BC8C864-4F3E-ED68-E32F-6171C8D05397}"/>
              </a:ext>
            </a:extLst>
          </p:cNvPr>
          <p:cNvSpPr/>
          <p:nvPr/>
        </p:nvSpPr>
        <p:spPr>
          <a:xfrm>
            <a:off x="9646835" y="342900"/>
            <a:ext cx="8290273" cy="5198398"/>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10"/>
            <a:stretch>
              <a:fillRect/>
            </a:stretch>
          </a:blipFill>
        </p:spPr>
        <p:txBody>
          <a:bodyPr/>
          <a:lstStyle/>
          <a:p>
            <a:endParaRPr lang="en-US"/>
          </a:p>
        </p:txBody>
      </p:sp>
      <p:sp>
        <p:nvSpPr>
          <p:cNvPr id="5" name="Freeform 7">
            <a:extLst>
              <a:ext uri="{FF2B5EF4-FFF2-40B4-BE49-F238E27FC236}">
                <a16:creationId xmlns:a16="http://schemas.microsoft.com/office/drawing/2014/main" id="{55EF6B1E-071F-F190-EC44-E85EEEBE8FD4}"/>
              </a:ext>
            </a:extLst>
          </p:cNvPr>
          <p:cNvSpPr/>
          <p:nvPr/>
        </p:nvSpPr>
        <p:spPr>
          <a:xfrm>
            <a:off x="9646835" y="5753100"/>
            <a:ext cx="8290273" cy="4178681"/>
          </a:xfrm>
          <a:custGeom>
            <a:avLst/>
            <a:gdLst/>
            <a:ahLst/>
            <a:cxnLst/>
            <a:rect l="l" t="t" r="r" b="b"/>
            <a:pathLst>
              <a:path w="12344400" h="8229600">
                <a:moveTo>
                  <a:pt x="0" y="0"/>
                </a:moveTo>
                <a:lnTo>
                  <a:pt x="12344400" y="0"/>
                </a:lnTo>
                <a:lnTo>
                  <a:pt x="12344400" y="8229600"/>
                </a:lnTo>
                <a:lnTo>
                  <a:pt x="0" y="8229600"/>
                </a:lnTo>
                <a:lnTo>
                  <a:pt x="0" y="0"/>
                </a:lnTo>
                <a:close/>
              </a:path>
            </a:pathLst>
          </a:custGeom>
          <a:blipFill>
            <a:blip r:embed="rId11"/>
            <a:stretch>
              <a:fillRect t="-1" b="-11896"/>
            </a:stretch>
          </a:blipFill>
        </p:spPr>
        <p:txBody>
          <a:bodyPr/>
          <a:lstStyle/>
          <a:p>
            <a:endParaRPr lang="en-US"/>
          </a:p>
        </p:txBody>
      </p:sp>
    </p:spTree>
    <p:extLst>
      <p:ext uri="{BB962C8B-B14F-4D97-AF65-F5344CB8AC3E}">
        <p14:creationId xmlns:p14="http://schemas.microsoft.com/office/powerpoint/2010/main" val="210736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55A0CF-61B2-F6FD-906A-B323A453C3F5}"/>
              </a:ext>
            </a:extLst>
          </p:cNvPr>
          <p:cNvSpPr/>
          <p:nvPr/>
        </p:nvSpPr>
        <p:spPr>
          <a:xfrm>
            <a:off x="1257300" y="1068248"/>
            <a:ext cx="15773400" cy="83058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2">
              <a:extLst>
                <a:ext uri="{96DAC541-7B7A-43D3-8B79-37D633B846F1}">
                  <asvg:svgBlip xmlns:asvg="http://schemas.microsoft.com/office/drawing/2016/SVG/main" r:embed="rId3"/>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7DEC7164-B731-AB15-40C0-40987B3DB9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00" y="4229100"/>
            <a:ext cx="7696200" cy="5663121"/>
          </a:xfrm>
          <a:prstGeom prst="roundRect">
            <a:avLst>
              <a:gd name="adj" fmla="val 10513"/>
            </a:avLst>
          </a:prstGeom>
        </p:spPr>
      </p:pic>
      <p:sp>
        <p:nvSpPr>
          <p:cNvPr id="10" name="TextBox 9">
            <a:extLst>
              <a:ext uri="{FF2B5EF4-FFF2-40B4-BE49-F238E27FC236}">
                <a16:creationId xmlns:a16="http://schemas.microsoft.com/office/drawing/2014/main" id="{ABC13BCC-D7FC-F5BD-FA60-6063EE7390A5}"/>
              </a:ext>
            </a:extLst>
          </p:cNvPr>
          <p:cNvSpPr txBox="1"/>
          <p:nvPr/>
        </p:nvSpPr>
        <p:spPr>
          <a:xfrm>
            <a:off x="8382000" y="2095500"/>
            <a:ext cx="7989861" cy="6212983"/>
          </a:xfrm>
          <a:prstGeom prst="rect">
            <a:avLst/>
          </a:prstGeom>
          <a:noFill/>
        </p:spPr>
        <p:txBody>
          <a:bodyPr wrap="square">
            <a:spAutoFit/>
          </a:bodyPr>
          <a:lstStyle/>
          <a:p>
            <a:pPr algn="just">
              <a:lnSpc>
                <a:spcPct val="150000"/>
              </a:lnSpc>
            </a:pPr>
            <a:r>
              <a:rPr lang="vi-VN" sz="4500"/>
              <a:t>Bảo quản thức ăn chăn nuôi là quá trình xử lí nhằm ngăn chặn hoặc làm chậm quá trình giảm chất lượng hoặc hư hỏng thức ăn trong khoảng thời gian nhất định. </a:t>
            </a:r>
            <a:endParaRPr lang="en-US" sz="4500"/>
          </a:p>
        </p:txBody>
      </p:sp>
      <p:sp>
        <p:nvSpPr>
          <p:cNvPr id="11" name="Arrow: Pentagon 10">
            <a:extLst>
              <a:ext uri="{FF2B5EF4-FFF2-40B4-BE49-F238E27FC236}">
                <a16:creationId xmlns:a16="http://schemas.microsoft.com/office/drawing/2014/main" id="{0493BA59-D86E-9294-5839-6EE8C12FBDEF}"/>
              </a:ext>
            </a:extLst>
          </p:cNvPr>
          <p:cNvSpPr/>
          <p:nvPr/>
        </p:nvSpPr>
        <p:spPr>
          <a:xfrm>
            <a:off x="1257300" y="2171699"/>
            <a:ext cx="6156673" cy="1350085"/>
          </a:xfrm>
          <a:prstGeom prst="homePlate">
            <a:avLst/>
          </a:prstGeom>
          <a:solidFill>
            <a:schemeClr val="bg1"/>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rgbClr val="002060"/>
                </a:solidFill>
                <a:latin typeface="Arial" panose="020B0604020202020204" pitchFamily="34" charset="0"/>
                <a:cs typeface="Arial" panose="020B0604020202020204" pitchFamily="34" charset="0"/>
              </a:rPr>
              <a:t>Khái niệm </a:t>
            </a:r>
          </a:p>
        </p:txBody>
      </p:sp>
    </p:spTree>
    <p:extLst>
      <p:ext uri="{BB962C8B-B14F-4D97-AF65-F5344CB8AC3E}">
        <p14:creationId xmlns:p14="http://schemas.microsoft.com/office/powerpoint/2010/main" val="223384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693108D-814B-006B-E1D7-F4AA824F65BB}"/>
              </a:ext>
            </a:extLst>
          </p:cNvPr>
          <p:cNvSpPr/>
          <p:nvPr/>
        </p:nvSpPr>
        <p:spPr>
          <a:xfrm rot="-1670091">
            <a:off x="-2885012" y="-247698"/>
            <a:ext cx="4200452" cy="2631893"/>
          </a:xfrm>
          <a:custGeom>
            <a:avLst/>
            <a:gdLst/>
            <a:ahLst/>
            <a:cxnLst/>
            <a:rect l="l" t="t" r="r" b="b"/>
            <a:pathLst>
              <a:path w="4200452" h="5938942">
                <a:moveTo>
                  <a:pt x="0" y="0"/>
                </a:moveTo>
                <a:lnTo>
                  <a:pt x="4200452" y="0"/>
                </a:lnTo>
                <a:lnTo>
                  <a:pt x="4200452" y="5938942"/>
                </a:lnTo>
                <a:lnTo>
                  <a:pt x="0" y="5938942"/>
                </a:lnTo>
                <a:lnTo>
                  <a:pt x="0" y="0"/>
                </a:lnTo>
                <a:close/>
              </a:path>
            </a:pathLst>
          </a:custGeom>
          <a:blipFill>
            <a:blip r:embed="rId3">
              <a:extLst>
                <a:ext uri="{96DAC541-7B7A-43D3-8B79-37D633B846F1}">
                  <asvg:svgBlip xmlns:asvg="http://schemas.microsoft.com/office/drawing/2016/SVG/main" r:embed="rId4"/>
                </a:ext>
              </a:extLst>
            </a:blip>
            <a:stretch>
              <a:fillRect t="-125653" b="-1"/>
            </a:stretch>
          </a:blipFill>
        </p:spPr>
        <p:txBody>
          <a:bodyPr/>
          <a:lstStyle/>
          <a:p>
            <a:endParaRPr lang="en-US"/>
          </a:p>
        </p:txBody>
      </p:sp>
      <p:sp>
        <p:nvSpPr>
          <p:cNvPr id="29" name="Freeform 4">
            <a:extLst>
              <a:ext uri="{FF2B5EF4-FFF2-40B4-BE49-F238E27FC236}">
                <a16:creationId xmlns:a16="http://schemas.microsoft.com/office/drawing/2014/main" id="{FA3BDC2A-E4C9-06F5-6E6F-334FE06FDA6F}"/>
              </a:ext>
            </a:extLst>
          </p:cNvPr>
          <p:cNvSpPr/>
          <p:nvPr/>
        </p:nvSpPr>
        <p:spPr>
          <a:xfrm rot="-264429">
            <a:off x="432253" y="384782"/>
            <a:ext cx="1173273" cy="2162716"/>
          </a:xfrm>
          <a:custGeom>
            <a:avLst/>
            <a:gdLst/>
            <a:ahLst/>
            <a:cxnLst/>
            <a:rect l="l" t="t" r="r" b="b"/>
            <a:pathLst>
              <a:path w="1173273" h="2162716">
                <a:moveTo>
                  <a:pt x="0" y="0"/>
                </a:moveTo>
                <a:lnTo>
                  <a:pt x="1173273" y="0"/>
                </a:lnTo>
                <a:lnTo>
                  <a:pt x="1173273" y="2162716"/>
                </a:lnTo>
                <a:lnTo>
                  <a:pt x="0" y="21627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46">
            <a:extLst>
              <a:ext uri="{FF2B5EF4-FFF2-40B4-BE49-F238E27FC236}">
                <a16:creationId xmlns:a16="http://schemas.microsoft.com/office/drawing/2014/main" id="{4345B3A0-EC97-6C61-9DF5-6401E0A8A756}"/>
              </a:ext>
            </a:extLst>
          </p:cNvPr>
          <p:cNvSpPr/>
          <p:nvPr/>
        </p:nvSpPr>
        <p:spPr>
          <a:xfrm>
            <a:off x="16916400" y="8648700"/>
            <a:ext cx="1082327" cy="1359281"/>
          </a:xfrm>
          <a:custGeom>
            <a:avLst/>
            <a:gdLst/>
            <a:ahLst/>
            <a:cxnLst/>
            <a:rect l="l" t="t" r="r" b="b"/>
            <a:pathLst>
              <a:path w="1082327" h="1359281">
                <a:moveTo>
                  <a:pt x="0" y="0"/>
                </a:moveTo>
                <a:lnTo>
                  <a:pt x="1082327" y="0"/>
                </a:lnTo>
                <a:lnTo>
                  <a:pt x="1082327" y="1359281"/>
                </a:lnTo>
                <a:lnTo>
                  <a:pt x="0" y="13592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id="{19A42BB0-0EB7-39AD-7780-E8F897155C5F}"/>
              </a:ext>
            </a:extLst>
          </p:cNvPr>
          <p:cNvGrpSpPr/>
          <p:nvPr/>
        </p:nvGrpSpPr>
        <p:grpSpPr>
          <a:xfrm>
            <a:off x="1295400" y="1588017"/>
            <a:ext cx="8229600" cy="8356083"/>
            <a:chOff x="1295400" y="1588017"/>
            <a:chExt cx="8229600" cy="8356083"/>
          </a:xfrm>
        </p:grpSpPr>
        <p:sp>
          <p:nvSpPr>
            <p:cNvPr id="2" name="Speech Bubble: Rectangle 1">
              <a:extLst>
                <a:ext uri="{FF2B5EF4-FFF2-40B4-BE49-F238E27FC236}">
                  <a16:creationId xmlns:a16="http://schemas.microsoft.com/office/drawing/2014/main" id="{AF87CA98-689E-543C-2358-F7D874D358F4}"/>
                </a:ext>
              </a:extLst>
            </p:cNvPr>
            <p:cNvSpPr/>
            <p:nvPr/>
          </p:nvSpPr>
          <p:spPr>
            <a:xfrm>
              <a:off x="1295400" y="1588017"/>
              <a:ext cx="8229600" cy="8356083"/>
            </a:xfrm>
            <a:prstGeom prst="wedgeRectCallout">
              <a:avLst>
                <a:gd name="adj1" fmla="val 44886"/>
                <a:gd name="adj2" fmla="val -69549"/>
              </a:avLst>
            </a:prstGeom>
            <a:solidFill>
              <a:schemeClr val="bg1">
                <a:alpha val="89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BFDA585-1EFF-2C6E-80FC-D2872A950887}"/>
                </a:ext>
              </a:extLst>
            </p:cNvPr>
            <p:cNvSpPr txBox="1"/>
            <p:nvPr/>
          </p:nvSpPr>
          <p:spPr>
            <a:xfrm>
              <a:off x="1524000" y="2194237"/>
              <a:ext cx="7696200" cy="7364901"/>
            </a:xfrm>
            <a:prstGeom prst="rect">
              <a:avLst/>
            </a:prstGeom>
            <a:no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Công dụng: </a:t>
              </a: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Làm giảm quá trình oxi hóa của lipid</a:t>
              </a:r>
              <a:r>
                <a:rPr lang="en-US" sz="400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Ngăn chặn sự phát triển của các loại vi khuẩn, nấm men, nấm mốc gây hại</a:t>
              </a:r>
              <a:r>
                <a:rPr lang="en-US" sz="400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Hạn chế sự phá hoại của sâu, mọt và các loài gặm nhấm.</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4948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D7AAD"/>
        </a:solidFill>
        <a:effectLst/>
      </p:bgPr>
    </p:bg>
    <p:spTree>
      <p:nvGrpSpPr>
        <p:cNvPr id="1" name=""/>
        <p:cNvGrpSpPr/>
        <p:nvPr/>
      </p:nvGrpSpPr>
      <p:grpSpPr>
        <a:xfrm>
          <a:off x="0" y="0"/>
          <a:ext cx="0" cy="0"/>
          <a:chOff x="0" y="0"/>
          <a:chExt cx="0" cy="0"/>
        </a:xfrm>
      </p:grpSpPr>
      <p:sp>
        <p:nvSpPr>
          <p:cNvPr id="2" name="Freeform 2"/>
          <p:cNvSpPr/>
          <p:nvPr/>
        </p:nvSpPr>
        <p:spPr>
          <a:xfrm rot="1074498">
            <a:off x="1942030" y="-1339036"/>
            <a:ext cx="6338431" cy="6939172"/>
          </a:xfrm>
          <a:custGeom>
            <a:avLst/>
            <a:gdLst/>
            <a:ahLst/>
            <a:cxnLst/>
            <a:rect l="l" t="t" r="r" b="b"/>
            <a:pathLst>
              <a:path w="6338431" h="6939172">
                <a:moveTo>
                  <a:pt x="0" y="0"/>
                </a:moveTo>
                <a:lnTo>
                  <a:pt x="6338431" y="0"/>
                </a:lnTo>
                <a:lnTo>
                  <a:pt x="6338431" y="6939172"/>
                </a:lnTo>
                <a:lnTo>
                  <a:pt x="0" y="69391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147693" y="2487896"/>
            <a:ext cx="10849881" cy="7256468"/>
            <a:chOff x="0" y="0"/>
            <a:chExt cx="2857582" cy="1911169"/>
          </a:xfrm>
        </p:grpSpPr>
        <p:sp>
          <p:nvSpPr>
            <p:cNvPr id="4" name="Freeform 4"/>
            <p:cNvSpPr/>
            <p:nvPr/>
          </p:nvSpPr>
          <p:spPr>
            <a:xfrm>
              <a:off x="0" y="0"/>
              <a:ext cx="2857582" cy="1911169"/>
            </a:xfrm>
            <a:custGeom>
              <a:avLst/>
              <a:gdLst/>
              <a:ahLst/>
              <a:cxnLst/>
              <a:rect l="l" t="t" r="r" b="b"/>
              <a:pathLst>
                <a:path w="2857582" h="1911169">
                  <a:moveTo>
                    <a:pt x="46381" y="0"/>
                  </a:moveTo>
                  <a:lnTo>
                    <a:pt x="2811201" y="0"/>
                  </a:lnTo>
                  <a:cubicBezTo>
                    <a:pt x="2823502" y="0"/>
                    <a:pt x="2835299" y="4887"/>
                    <a:pt x="2843997" y="13585"/>
                  </a:cubicBezTo>
                  <a:cubicBezTo>
                    <a:pt x="2852695" y="22283"/>
                    <a:pt x="2857582" y="34080"/>
                    <a:pt x="2857582" y="46381"/>
                  </a:cubicBezTo>
                  <a:lnTo>
                    <a:pt x="2857582" y="1864788"/>
                  </a:lnTo>
                  <a:cubicBezTo>
                    <a:pt x="2857582" y="1890403"/>
                    <a:pt x="2836816" y="1911169"/>
                    <a:pt x="2811201" y="1911169"/>
                  </a:cubicBezTo>
                  <a:lnTo>
                    <a:pt x="46381" y="1911169"/>
                  </a:lnTo>
                  <a:cubicBezTo>
                    <a:pt x="34080" y="1911169"/>
                    <a:pt x="22283" y="1906282"/>
                    <a:pt x="13585" y="1897584"/>
                  </a:cubicBezTo>
                  <a:cubicBezTo>
                    <a:pt x="4887" y="1888886"/>
                    <a:pt x="0" y="1877089"/>
                    <a:pt x="0" y="1864788"/>
                  </a:cubicBezTo>
                  <a:lnTo>
                    <a:pt x="0" y="46381"/>
                  </a:lnTo>
                  <a:cubicBezTo>
                    <a:pt x="0" y="34080"/>
                    <a:pt x="4887" y="22283"/>
                    <a:pt x="13585" y="13585"/>
                  </a:cubicBezTo>
                  <a:cubicBezTo>
                    <a:pt x="22283" y="4887"/>
                    <a:pt x="34080" y="0"/>
                    <a:pt x="46381" y="0"/>
                  </a:cubicBezTo>
                  <a:close/>
                </a:path>
              </a:pathLst>
            </a:custGeom>
            <a:solidFill>
              <a:srgbClr val="000000">
                <a:alpha val="0"/>
              </a:srgbClr>
            </a:solidFill>
            <a:ln w="28575" cap="rnd">
              <a:solidFill>
                <a:srgbClr val="000000"/>
              </a:solidFill>
              <a:prstDash val="solid"/>
              <a:round/>
            </a:ln>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775463">
            <a:off x="-93209" y="7112746"/>
            <a:ext cx="5339146" cy="7250692"/>
          </a:xfrm>
          <a:custGeom>
            <a:avLst/>
            <a:gdLst/>
            <a:ahLst/>
            <a:cxnLst/>
            <a:rect l="l" t="t" r="r" b="b"/>
            <a:pathLst>
              <a:path w="5339146" h="7250692">
                <a:moveTo>
                  <a:pt x="0" y="0"/>
                </a:moveTo>
                <a:lnTo>
                  <a:pt x="5339146" y="0"/>
                </a:lnTo>
                <a:lnTo>
                  <a:pt x="5339146" y="7250692"/>
                </a:lnTo>
                <a:lnTo>
                  <a:pt x="0" y="72506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5395279" y="0"/>
            <a:ext cx="15067362" cy="13787502"/>
            <a:chOff x="0" y="0"/>
            <a:chExt cx="20089817" cy="18383336"/>
          </a:xfrm>
        </p:grpSpPr>
        <p:grpSp>
          <p:nvGrpSpPr>
            <p:cNvPr id="8" name="Group 8"/>
            <p:cNvGrpSpPr/>
            <p:nvPr/>
          </p:nvGrpSpPr>
          <p:grpSpPr>
            <a:xfrm>
              <a:off x="872141" y="0"/>
              <a:ext cx="19217676" cy="18383336"/>
              <a:chOff x="0" y="0"/>
              <a:chExt cx="3796084" cy="3631276"/>
            </a:xfrm>
          </p:grpSpPr>
          <p:sp>
            <p:nvSpPr>
              <p:cNvPr id="9" name="Freeform 9"/>
              <p:cNvSpPr/>
              <p:nvPr/>
            </p:nvSpPr>
            <p:spPr>
              <a:xfrm>
                <a:off x="0" y="0"/>
                <a:ext cx="3796084" cy="3631276"/>
              </a:xfrm>
              <a:custGeom>
                <a:avLst/>
                <a:gdLst/>
                <a:ahLst/>
                <a:cxnLst/>
                <a:rect l="l" t="t" r="r" b="b"/>
                <a:pathLst>
                  <a:path w="3796084" h="3631276">
                    <a:moveTo>
                      <a:pt x="0" y="0"/>
                    </a:moveTo>
                    <a:lnTo>
                      <a:pt x="3796084" y="0"/>
                    </a:lnTo>
                    <a:lnTo>
                      <a:pt x="3796084" y="3631276"/>
                    </a:lnTo>
                    <a:lnTo>
                      <a:pt x="0" y="3631276"/>
                    </a:lnTo>
                    <a:close/>
                  </a:path>
                </a:pathLst>
              </a:custGeom>
              <a:solidFill>
                <a:srgbClr val="FFFFFF"/>
              </a:solidFill>
            </p:spPr>
            <p:txBody>
              <a:bodyPr/>
              <a:lstStyle/>
              <a:p>
                <a:endParaRPr lang="en-US"/>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48879">
              <a:off x="99994" y="403767"/>
              <a:ext cx="1766206" cy="14078456"/>
            </a:xfrm>
            <a:custGeom>
              <a:avLst/>
              <a:gdLst/>
              <a:ahLst/>
              <a:cxnLst/>
              <a:rect l="l" t="t" r="r" b="b"/>
              <a:pathLst>
                <a:path w="1766206" h="14078456">
                  <a:moveTo>
                    <a:pt x="0" y="0"/>
                  </a:moveTo>
                  <a:lnTo>
                    <a:pt x="1766207" y="0"/>
                  </a:lnTo>
                  <a:lnTo>
                    <a:pt x="1766207" y="14078455"/>
                  </a:lnTo>
                  <a:lnTo>
                    <a:pt x="0" y="140784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5" name="TextBox 15"/>
          <p:cNvSpPr txBox="1"/>
          <p:nvPr/>
        </p:nvSpPr>
        <p:spPr>
          <a:xfrm>
            <a:off x="6934200" y="2095500"/>
            <a:ext cx="11216507" cy="5826660"/>
          </a:xfrm>
          <a:prstGeom prst="rect">
            <a:avLst/>
          </a:prstGeom>
        </p:spPr>
        <p:txBody>
          <a:bodyPr wrap="square" lIns="0" tIns="0" rIns="0" bIns="0" rtlCol="0" anchor="t">
            <a:spAutoFit/>
          </a:bodyPr>
          <a:lstStyle/>
          <a:p>
            <a:pPr algn="ctr">
              <a:lnSpc>
                <a:spcPct val="150000"/>
              </a:lnSpc>
            </a:pPr>
            <a:r>
              <a:rPr lang="en-US" sz="6500" b="1">
                <a:solidFill>
                  <a:srgbClr val="373737"/>
                </a:solidFill>
                <a:latin typeface="Arial" panose="020B0604020202020204" pitchFamily="34" charset="0"/>
                <a:cs typeface="Arial" panose="020B0604020202020204" pitchFamily="34" charset="0"/>
              </a:rPr>
              <a:t>PHẦN II. </a:t>
            </a:r>
          </a:p>
          <a:p>
            <a:pPr algn="ctr">
              <a:lnSpc>
                <a:spcPct val="150000"/>
              </a:lnSpc>
            </a:pPr>
            <a:r>
              <a:rPr lang="vi-VN" sz="6500" b="1">
                <a:solidFill>
                  <a:srgbClr val="373737"/>
                </a:solidFill>
                <a:latin typeface="Arial" panose="020B0604020202020204" pitchFamily="34" charset="0"/>
                <a:cs typeface="Arial" panose="020B0604020202020204" pitchFamily="34" charset="0"/>
              </a:rPr>
              <a:t>PHƯƠNG PHÁP BẢO QUẢN MỘT SỐ LOẠI THỨC ĂN CHĂN NUÔI</a:t>
            </a:r>
            <a:endParaRPr lang="en-US" sz="7250">
              <a:solidFill>
                <a:srgbClr val="373737"/>
              </a:solidFill>
              <a:latin typeface="Paytone One"/>
            </a:endParaRPr>
          </a:p>
        </p:txBody>
      </p:sp>
      <p:sp>
        <p:nvSpPr>
          <p:cNvPr id="18" name="Freeform 18"/>
          <p:cNvSpPr/>
          <p:nvPr/>
        </p:nvSpPr>
        <p:spPr>
          <a:xfrm rot="-1656846">
            <a:off x="434344" y="430438"/>
            <a:ext cx="2466841" cy="2480370"/>
          </a:xfrm>
          <a:custGeom>
            <a:avLst/>
            <a:gdLst/>
            <a:ahLst/>
            <a:cxnLst/>
            <a:rect l="l" t="t" r="r" b="b"/>
            <a:pathLst>
              <a:path w="2466841" h="2480370">
                <a:moveTo>
                  <a:pt x="0" y="0"/>
                </a:moveTo>
                <a:lnTo>
                  <a:pt x="2466841" y="0"/>
                </a:lnTo>
                <a:lnTo>
                  <a:pt x="2466841" y="2480370"/>
                </a:lnTo>
                <a:lnTo>
                  <a:pt x="0" y="24803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p:cNvSpPr/>
          <p:nvPr/>
        </p:nvSpPr>
        <p:spPr>
          <a:xfrm rot="-264429">
            <a:off x="799912" y="5076392"/>
            <a:ext cx="1661252" cy="3062216"/>
          </a:xfrm>
          <a:custGeom>
            <a:avLst/>
            <a:gdLst/>
            <a:ahLst/>
            <a:cxnLst/>
            <a:rect l="l" t="t" r="r" b="b"/>
            <a:pathLst>
              <a:path w="1661252" h="3062216">
                <a:moveTo>
                  <a:pt x="0" y="0"/>
                </a:moveTo>
                <a:lnTo>
                  <a:pt x="1661252" y="0"/>
                </a:lnTo>
                <a:lnTo>
                  <a:pt x="1661252" y="3062216"/>
                </a:lnTo>
                <a:lnTo>
                  <a:pt x="0" y="30622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569376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1665</Words>
  <PresentationFormat>Tùy chỉnh</PresentationFormat>
  <Paragraphs>151</Paragraphs>
  <Slides>34</Slides>
  <Notes>7</Notes>
  <HiddenSlides>0</HiddenSlides>
  <MMClips>0</MMClips>
  <ScaleCrop>false</ScaleCrop>
  <HeadingPairs>
    <vt:vector size="4" baseType="variant">
      <vt:variant>
        <vt:lpstr>Chủ đề</vt:lpstr>
      </vt:variant>
      <vt:variant>
        <vt:i4>1</vt:i4>
      </vt:variant>
      <vt:variant>
        <vt:lpstr>Tiêu đề Bản chiếu</vt:lpstr>
      </vt:variant>
      <vt:variant>
        <vt:i4>34</vt:i4>
      </vt:variant>
    </vt:vector>
  </HeadingPairs>
  <TitlesOfParts>
    <vt:vector size="35"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2023-11-04T03:08:00Z</dcterms:created>
  <dcterms:modified xsi:type="dcterms:W3CDTF">2023-11-05T14:22:56Z</dcterms:modified>
  <dc:identifier/>
</cp:coreProperties>
</file>