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6858000" cx="12192000"/>
  <p:notesSz cx="6858000" cy="9144000"/>
  <p:embeddedFontLst>
    <p:embeddedFont>
      <p:font typeface="Open Sans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6" roundtripDataSignature="AMtx7mhWMgef4yIZdKI1Ql3ZA9FXiqhR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6C1256C-BB50-4905-B2FB-ACC1B6EF20B4}">
  <a:tblStyle styleId="{E6C1256C-BB50-4905-B2FB-ACC1B6EF20B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fill>
          <a:solidFill>
            <a:srgbClr val="D0DEEF"/>
          </a:solidFill>
        </a:fill>
      </a:tcStyle>
    </a:band1H>
    <a:band2H>
      <a:tcTxStyle/>
    </a:band2H>
    <a:band1V>
      <a:tcTxStyle/>
      <a:tcStyle>
        <a:fill>
          <a:solidFill>
            <a:srgbClr val="D0DEEF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OpenSans-bold.fntdata"/><Relationship Id="rId10" Type="http://schemas.openxmlformats.org/officeDocument/2006/relationships/slide" Target="slides/slide4.xml"/><Relationship Id="rId32" Type="http://schemas.openxmlformats.org/officeDocument/2006/relationships/font" Target="fonts/OpenSans-regular.fntdata"/><Relationship Id="rId13" Type="http://schemas.openxmlformats.org/officeDocument/2006/relationships/slide" Target="slides/slide7.xml"/><Relationship Id="rId35" Type="http://schemas.openxmlformats.org/officeDocument/2006/relationships/font" Target="fonts/OpenSans-boldItalic.fntdata"/><Relationship Id="rId12" Type="http://schemas.openxmlformats.org/officeDocument/2006/relationships/slide" Target="slides/slide6.xml"/><Relationship Id="rId34" Type="http://schemas.openxmlformats.org/officeDocument/2006/relationships/font" Target="fonts/OpenSans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customschemas.google.com/relationships/presentationmetadata" Target="meta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3" name="Google Shape;413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3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3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Relationship Id="rId4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Relationship Id="rId4" Type="http://schemas.openxmlformats.org/officeDocument/2006/relationships/image" Target="../media/image22.png"/><Relationship Id="rId5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jpg"/><Relationship Id="rId4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6" Type="http://schemas.openxmlformats.org/officeDocument/2006/relationships/image" Target="../media/image11.png"/><Relationship Id="rId7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jpg"/><Relationship Id="rId4" Type="http://schemas.openxmlformats.org/officeDocument/2006/relationships/image" Target="../media/image2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jpg"/><Relationship Id="rId4" Type="http://schemas.openxmlformats.org/officeDocument/2006/relationships/image" Target="../media/image11.png"/><Relationship Id="rId5" Type="http://schemas.openxmlformats.org/officeDocument/2006/relationships/image" Target="../media/image1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jpg"/><Relationship Id="rId4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3.jpg"/><Relationship Id="rId5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19.png"/><Relationship Id="rId5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0"/>
          <p:cNvSpPr txBox="1"/>
          <p:nvPr/>
        </p:nvSpPr>
        <p:spPr>
          <a:xfrm>
            <a:off x="864872" y="158652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b="1" lang="en-US" sz="60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well-known</a:t>
            </a:r>
            <a:r>
              <a:rPr b="1" lang="en-US" sz="48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44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(adj)</a:t>
            </a:r>
            <a:endParaRPr/>
          </a:p>
        </p:txBody>
      </p:sp>
      <p:sp>
        <p:nvSpPr>
          <p:cNvPr id="217" name="Google Shape;217;p10"/>
          <p:cNvSpPr/>
          <p:nvPr/>
        </p:nvSpPr>
        <p:spPr>
          <a:xfrm>
            <a:off x="487066" y="4368261"/>
            <a:ext cx="527276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nổi tiếng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0"/>
          <p:cNvSpPr/>
          <p:nvPr/>
        </p:nvSpPr>
        <p:spPr>
          <a:xfrm>
            <a:off x="1752112" y="3188113"/>
            <a:ext cx="274267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/ˌwel ˈnəʊn/ </a:t>
            </a:r>
            <a:endParaRPr/>
          </a:p>
        </p:txBody>
      </p:sp>
      <p:pic>
        <p:nvPicPr>
          <p:cNvPr id="219" name="Google Shape;21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0"/>
          <p:cNvSpPr txBox="1"/>
          <p:nvPr/>
        </p:nvSpPr>
        <p:spPr>
          <a:xfrm>
            <a:off x="487067" y="208434"/>
            <a:ext cx="8745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pic>
        <p:nvPicPr>
          <p:cNvPr id="221" name="Google Shape;22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98067" y="2026790"/>
            <a:ext cx="5206253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"/>
          <p:cNvSpPr txBox="1"/>
          <p:nvPr/>
        </p:nvSpPr>
        <p:spPr>
          <a:xfrm>
            <a:off x="487067" y="159781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b="1" lang="en-US" sz="60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royal</a:t>
            </a:r>
            <a:r>
              <a:rPr b="1" lang="en-US" sz="48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44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(adj)</a:t>
            </a:r>
            <a:endParaRPr/>
          </a:p>
        </p:txBody>
      </p:sp>
      <p:sp>
        <p:nvSpPr>
          <p:cNvPr id="228" name="Google Shape;228;p11"/>
          <p:cNvSpPr/>
          <p:nvPr/>
        </p:nvSpPr>
        <p:spPr>
          <a:xfrm>
            <a:off x="1077185" y="4599428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thuộc về hoàng gia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1"/>
          <p:cNvSpPr/>
          <p:nvPr/>
        </p:nvSpPr>
        <p:spPr>
          <a:xfrm>
            <a:off x="2064742" y="3252090"/>
            <a:ext cx="157126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/ˈrɔɪəl/</a:t>
            </a:r>
            <a:endParaRPr/>
          </a:p>
        </p:txBody>
      </p:sp>
      <p:pic>
        <p:nvPicPr>
          <p:cNvPr id="230" name="Google Shape;23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1"/>
          <p:cNvSpPr txBox="1"/>
          <p:nvPr/>
        </p:nvSpPr>
        <p:spPr>
          <a:xfrm>
            <a:off x="487067" y="208434"/>
            <a:ext cx="8745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pic>
        <p:nvPicPr>
          <p:cNvPr id="232" name="Google Shape;23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90061" y="2043254"/>
            <a:ext cx="4325769" cy="2879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2"/>
          <p:cNvSpPr txBox="1"/>
          <p:nvPr/>
        </p:nvSpPr>
        <p:spPr>
          <a:xfrm>
            <a:off x="643554" y="151678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b="1" lang="en-US" sz="60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projector</a:t>
            </a:r>
            <a:r>
              <a:rPr b="1" lang="en-US" sz="48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44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/>
          </a:p>
        </p:txBody>
      </p:sp>
      <p:sp>
        <p:nvSpPr>
          <p:cNvPr id="239" name="Google Shape;239;p12"/>
          <p:cNvSpPr/>
          <p:nvPr/>
        </p:nvSpPr>
        <p:spPr>
          <a:xfrm>
            <a:off x="1054605" y="4421389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máy chiếu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2"/>
          <p:cNvSpPr/>
          <p:nvPr/>
        </p:nvSpPr>
        <p:spPr>
          <a:xfrm>
            <a:off x="1745387" y="3159757"/>
            <a:ext cx="282737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/prəˈdʒektər/</a:t>
            </a:r>
            <a:endParaRPr/>
          </a:p>
        </p:txBody>
      </p:sp>
      <p:pic>
        <p:nvPicPr>
          <p:cNvPr id="241" name="Google Shape;24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2"/>
          <p:cNvSpPr txBox="1"/>
          <p:nvPr/>
        </p:nvSpPr>
        <p:spPr>
          <a:xfrm>
            <a:off x="487067" y="208434"/>
            <a:ext cx="8745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pic>
        <p:nvPicPr>
          <p:cNvPr id="243" name="Google Shape;24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29892" y="2174226"/>
            <a:ext cx="5001392" cy="2617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9" name="Google Shape;249;p13"/>
          <p:cNvGraphicFramePr/>
          <p:nvPr/>
        </p:nvGraphicFramePr>
        <p:xfrm>
          <a:off x="1305721" y="154957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{E6C1256C-BB50-4905-B2FB-ACC1B6EF20B4}</a:tableStyleId>
              </a:tblPr>
              <a:tblGrid>
                <a:gridCol w="3024325"/>
                <a:gridCol w="2799550"/>
                <a:gridCol w="3576050"/>
              </a:tblGrid>
              <a:tr h="564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500" u="none" cap="none" strike="noStrike">
                          <a:solidFill>
                            <a:srgbClr val="0070C0"/>
                          </a:solidFill>
                        </a:rPr>
                        <a:t>New words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500" u="none" cap="none" strike="noStrike">
                          <a:solidFill>
                            <a:srgbClr val="0070C0"/>
                          </a:solidFill>
                        </a:rPr>
                        <a:t>Pronunciation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500" u="none" cap="none" strike="noStrike">
                          <a:solidFill>
                            <a:srgbClr val="0070C0"/>
                          </a:solidFill>
                        </a:rPr>
                        <a:t>Meaning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956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b="1" lang="en-US" sz="25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found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/faʊnd/</a:t>
                      </a:r>
                      <a:endParaRPr b="1" i="0" sz="2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cap="none" strike="noStrike"/>
                        <a:t>thành lập</a:t>
                      </a:r>
                      <a:endParaRPr sz="2400" u="none" cap="none" strike="noStrike"/>
                    </a:p>
                  </a:txBody>
                  <a:tcPr marT="45725" marB="45725" marR="91450" marL="91450" anchor="ctr"/>
                </a:tc>
              </a:tr>
              <a:tr h="991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b="1" lang="en-US" sz="25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well-known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/ˌwelˈnəʊn/</a:t>
                      </a:r>
                      <a:endParaRPr b="0" i="0" sz="2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cap="none" strike="noStrike"/>
                        <a:t>nổi tiếng</a:t>
                      </a:r>
                      <a:endParaRPr sz="2400" u="none" cap="none" strike="noStrike"/>
                    </a:p>
                  </a:txBody>
                  <a:tcPr marT="45725" marB="45725" marR="91450" marL="91450" anchor="ctr"/>
                </a:tc>
              </a:tr>
              <a:tr h="983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b="1" lang="en-US" sz="25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royal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/ˈrɔɪəl/</a:t>
                      </a:r>
                      <a:endParaRPr b="0" i="0" sz="2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cap="none" strike="noStrike"/>
                        <a:t>thuộc về hoàng gia</a:t>
                      </a:r>
                      <a:endParaRPr sz="2400" u="none" cap="none" strike="noStrike"/>
                    </a:p>
                  </a:txBody>
                  <a:tcPr marT="45725" marB="45725" marR="91450" marL="91450" anchor="ctr"/>
                </a:tc>
              </a:tr>
              <a:tr h="876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b="1" lang="en-US" sz="25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projector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/prəˈdʒektər/</a:t>
                      </a:r>
                      <a:endParaRPr b="0" i="0" sz="2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cap="none" strike="noStrike"/>
                        <a:t>máy chiếu</a:t>
                      </a:r>
                      <a:endParaRPr sz="2400" u="none" cap="none" strike="noStrike"/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pic>
        <p:nvPicPr>
          <p:cNvPr id="250" name="Google Shape;25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3"/>
          <p:cNvSpPr txBox="1"/>
          <p:nvPr/>
        </p:nvSpPr>
        <p:spPr>
          <a:xfrm>
            <a:off x="487067" y="208434"/>
            <a:ext cx="8745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PRE-READING</a:t>
            </a:r>
            <a:endParaRPr/>
          </a:p>
        </p:txBody>
      </p:sp>
      <p:sp>
        <p:nvSpPr>
          <p:cNvPr id="259" name="Google Shape;259;p14"/>
          <p:cNvSpPr txBox="1"/>
          <p:nvPr/>
        </p:nvSpPr>
        <p:spPr>
          <a:xfrm>
            <a:off x="978383" y="1372947"/>
            <a:ext cx="1054568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at the pictures and answer the questions.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0FB7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4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b="1" sz="4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2" name="Google Shape;262;p14"/>
          <p:cNvSpPr/>
          <p:nvPr/>
        </p:nvSpPr>
        <p:spPr>
          <a:xfrm>
            <a:off x="6096000" y="2715990"/>
            <a:ext cx="6096000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FB7BD"/>
              </a:buClr>
              <a:buSzPts val="2800"/>
              <a:buFont typeface="Noto Sans Symbols"/>
              <a:buChar char="⮚"/>
            </a:pPr>
            <a:r>
              <a:rPr b="1" i="1" lang="en-US" sz="280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What can you see in the pictures?</a:t>
            </a:r>
            <a:endParaRPr/>
          </a:p>
          <a:p>
            <a:pPr indent="-4572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FB7BD"/>
              </a:buClr>
              <a:buSzPts val="2800"/>
              <a:buFont typeface="Noto Sans Symbols"/>
              <a:buChar char="⮚"/>
            </a:pPr>
            <a:r>
              <a:rPr b="1" i="1" lang="en-US" sz="280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What do you know about them?</a:t>
            </a:r>
            <a:endParaRPr/>
          </a:p>
        </p:txBody>
      </p:sp>
      <p:pic>
        <p:nvPicPr>
          <p:cNvPr id="263" name="Google Shape;263;p14"/>
          <p:cNvPicPr preferRelativeResize="0"/>
          <p:nvPr/>
        </p:nvPicPr>
        <p:blipFill rotWithShape="1">
          <a:blip r:embed="rId4">
            <a:alphaModFix/>
          </a:blip>
          <a:srcRect b="0" l="2058" r="2015" t="6247"/>
          <a:stretch/>
        </p:blipFill>
        <p:spPr>
          <a:xfrm>
            <a:off x="275193" y="2569234"/>
            <a:ext cx="5616980" cy="284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349306">
            <a:off x="1136063" y="2417847"/>
            <a:ext cx="1911571" cy="807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5"/>
          <p:cNvSpPr txBox="1"/>
          <p:nvPr/>
        </p:nvSpPr>
        <p:spPr>
          <a:xfrm>
            <a:off x="1008591" y="1382460"/>
            <a:ext cx="9964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passage and answer the questions.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5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0FB7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5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273" name="Google Shape;27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5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WHILE-READING</a:t>
            </a:r>
            <a:endParaRPr/>
          </a:p>
        </p:txBody>
      </p:sp>
      <p:sp>
        <p:nvSpPr>
          <p:cNvPr id="275" name="Google Shape;275;p15"/>
          <p:cNvSpPr/>
          <p:nvPr/>
        </p:nvSpPr>
        <p:spPr>
          <a:xfrm>
            <a:off x="539852" y="2185649"/>
            <a:ext cx="10414500" cy="44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is Quoc Hoc – Hue?</a:t>
            </a:r>
            <a:endParaRPr/>
          </a:p>
          <a:p>
            <a:pPr indent="0" lvl="0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were some of the well-known students of the school?</a:t>
            </a:r>
            <a:endParaRPr/>
          </a:p>
          <a:p>
            <a:pPr indent="0" lvl="0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the students like?</a:t>
            </a:r>
            <a:endParaRPr/>
          </a:p>
          <a:p>
            <a:pPr indent="0" lvl="0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many English labs does it have?</a:t>
            </a:r>
            <a:endParaRPr/>
          </a:p>
        </p:txBody>
      </p:sp>
      <p:sp>
        <p:nvSpPr>
          <p:cNvPr id="276" name="Google Shape;276;p15"/>
          <p:cNvSpPr/>
          <p:nvPr/>
        </p:nvSpPr>
        <p:spPr>
          <a:xfrm>
            <a:off x="1008591" y="2605841"/>
            <a:ext cx="192597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It’s in Hue . </a:t>
            </a:r>
            <a:endParaRPr b="1" i="1" sz="280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5"/>
          <p:cNvSpPr/>
          <p:nvPr/>
        </p:nvSpPr>
        <p:spPr>
          <a:xfrm>
            <a:off x="1008591" y="3709068"/>
            <a:ext cx="828951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They were Ho Chi Minh, Vo Nguyen Giap, Xuan Dieu. </a:t>
            </a:r>
            <a:endParaRPr/>
          </a:p>
        </p:txBody>
      </p:sp>
      <p:sp>
        <p:nvSpPr>
          <p:cNvPr id="278" name="Google Shape;278;p15"/>
          <p:cNvSpPr/>
          <p:nvPr/>
        </p:nvSpPr>
        <p:spPr>
          <a:xfrm>
            <a:off x="1008600" y="4751575"/>
            <a:ext cx="6253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They were intelligent and hard-working. </a:t>
            </a:r>
            <a:endParaRPr/>
          </a:p>
        </p:txBody>
      </p:sp>
      <p:sp>
        <p:nvSpPr>
          <p:cNvPr id="279" name="Google Shape;279;p15"/>
          <p:cNvSpPr/>
          <p:nvPr/>
        </p:nvSpPr>
        <p:spPr>
          <a:xfrm>
            <a:off x="1096692" y="5770044"/>
            <a:ext cx="367575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It has two English labs.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6"/>
          <p:cNvSpPr txBox="1"/>
          <p:nvPr/>
        </p:nvSpPr>
        <p:spPr>
          <a:xfrm>
            <a:off x="831677" y="1320623"/>
            <a:ext cx="1146812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passage again and complete the table. Then report it to the class.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6"/>
          <p:cNvSpPr/>
          <p:nvPr/>
        </p:nvSpPr>
        <p:spPr>
          <a:xfrm>
            <a:off x="326076" y="1290971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0FB7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6"/>
          <p:cNvSpPr txBox="1"/>
          <p:nvPr/>
        </p:nvSpPr>
        <p:spPr>
          <a:xfrm>
            <a:off x="378861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pic>
        <p:nvPicPr>
          <p:cNvPr id="288" name="Google Shape;28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6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WHILE-READING</a:t>
            </a:r>
            <a:endParaRPr/>
          </a:p>
        </p:txBody>
      </p:sp>
      <p:graphicFrame>
        <p:nvGraphicFramePr>
          <p:cNvPr id="290" name="Google Shape;290;p16"/>
          <p:cNvGraphicFramePr/>
          <p:nvPr/>
        </p:nvGraphicFramePr>
        <p:xfrm>
          <a:off x="966993" y="221497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{E6C1256C-BB50-4905-B2FB-ACC1B6EF20B4}</a:tableStyleId>
              </a:tblPr>
              <a:tblGrid>
                <a:gridCol w="2916525"/>
                <a:gridCol w="803595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26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Name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1" lang="en-US" sz="2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Quoc Hoc - Hue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CBEAF0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2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Location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2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solidFill>
                      <a:srgbClr val="CBEAF0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2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Students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2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solidFill>
                      <a:srgbClr val="CBEAF0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2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School facilities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2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2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2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solidFill>
                      <a:srgbClr val="CBEAF0"/>
                    </a:solidFill>
                  </a:tcPr>
                </a:tc>
              </a:tr>
            </a:tbl>
          </a:graphicData>
        </a:graphic>
      </p:graphicFrame>
      <p:sp>
        <p:nvSpPr>
          <p:cNvPr id="291" name="Google Shape;291;p16"/>
          <p:cNvSpPr/>
          <p:nvPr/>
        </p:nvSpPr>
        <p:spPr>
          <a:xfrm>
            <a:off x="3918390" y="2699340"/>
            <a:ext cx="5650906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On the bank of the Huong River, in Hue </a:t>
            </a:r>
            <a:endParaRPr/>
          </a:p>
        </p:txBody>
      </p:sp>
      <p:sp>
        <p:nvSpPr>
          <p:cNvPr id="292" name="Google Shape;292;p16"/>
          <p:cNvSpPr/>
          <p:nvPr/>
        </p:nvSpPr>
        <p:spPr>
          <a:xfrm>
            <a:off x="3929679" y="3191783"/>
            <a:ext cx="4098301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Intelligent and hard-working </a:t>
            </a:r>
            <a:endParaRPr/>
          </a:p>
        </p:txBody>
      </p:sp>
      <p:sp>
        <p:nvSpPr>
          <p:cNvPr id="293" name="Google Shape;293;p16"/>
          <p:cNvSpPr/>
          <p:nvPr/>
        </p:nvSpPr>
        <p:spPr>
          <a:xfrm>
            <a:off x="3907100" y="3661648"/>
            <a:ext cx="7837593" cy="1292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Over 50 classrooms (with TVs, projectors, computers), a swimming pool, a library, two English labs, four computer rooms, and many other modern facilities. </a:t>
            </a:r>
            <a:endParaRPr/>
          </a:p>
        </p:txBody>
      </p:sp>
      <p:sp>
        <p:nvSpPr>
          <p:cNvPr id="294" name="Google Shape;294;p16"/>
          <p:cNvSpPr/>
          <p:nvPr/>
        </p:nvSpPr>
        <p:spPr>
          <a:xfrm>
            <a:off x="993855" y="5173740"/>
            <a:ext cx="8201284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Example: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>
                <a:solidFill>
                  <a:srgbClr val="008A8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i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name of the school is Quoc Hoc – Hue.</a:t>
            </a:r>
            <a:endParaRPr b="1" i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7"/>
          <p:cNvSpPr/>
          <p:nvPr/>
        </p:nvSpPr>
        <p:spPr>
          <a:xfrm>
            <a:off x="4567839" y="1755498"/>
            <a:ext cx="2162852" cy="845902"/>
          </a:xfrm>
          <a:custGeom>
            <a:rect b="b" l="l" r="r" t="t"/>
            <a:pathLst>
              <a:path extrusionOk="0" h="941884" w="1728196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7"/>
          <p:cNvSpPr/>
          <p:nvPr/>
        </p:nvSpPr>
        <p:spPr>
          <a:xfrm>
            <a:off x="501067" y="1257136"/>
            <a:ext cx="1950733" cy="655074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7"/>
          <p:cNvSpPr/>
          <p:nvPr/>
        </p:nvSpPr>
        <p:spPr>
          <a:xfrm>
            <a:off x="2672789" y="2601400"/>
            <a:ext cx="1950733" cy="655403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7"/>
          <p:cNvSpPr/>
          <p:nvPr/>
        </p:nvSpPr>
        <p:spPr>
          <a:xfrm>
            <a:off x="501067" y="4094529"/>
            <a:ext cx="1950733" cy="655403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7"/>
          <p:cNvSpPr/>
          <p:nvPr/>
        </p:nvSpPr>
        <p:spPr>
          <a:xfrm>
            <a:off x="5577059" y="1303259"/>
            <a:ext cx="5954116" cy="699274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7"/>
          <p:cNvSpPr/>
          <p:nvPr/>
        </p:nvSpPr>
        <p:spPr>
          <a:xfrm>
            <a:off x="5579950" y="2249567"/>
            <a:ext cx="5971893" cy="1435571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pictures and answer the questions.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passage and answer the questions.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Read the passage again and complete the table. Then report it to the class.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7"/>
          <p:cNvSpPr/>
          <p:nvPr/>
        </p:nvSpPr>
        <p:spPr>
          <a:xfrm>
            <a:off x="5577059" y="3955831"/>
            <a:ext cx="5959899" cy="932801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in pairs. Answer the questions with the information in the table.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Work in groups. Tell about your school.</a:t>
            </a:r>
            <a:endParaRPr/>
          </a:p>
        </p:txBody>
      </p:sp>
      <p:cxnSp>
        <p:nvCxnSpPr>
          <p:cNvPr id="306" name="Google Shape;306;p17"/>
          <p:cNvCxnSpPr>
            <a:stCxn id="300" idx="3"/>
            <a:endCxn id="301" idx="0"/>
          </p:cNvCxnSpPr>
          <p:nvPr/>
        </p:nvCxnSpPr>
        <p:spPr>
          <a:xfrm>
            <a:off x="2451800" y="1584673"/>
            <a:ext cx="1196400" cy="10167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07" name="Google Shape;307;p17"/>
          <p:cNvCxnSpPr>
            <a:stCxn id="301" idx="1"/>
            <a:endCxn id="302" idx="0"/>
          </p:cNvCxnSpPr>
          <p:nvPr/>
        </p:nvCxnSpPr>
        <p:spPr>
          <a:xfrm flipH="1">
            <a:off x="1476389" y="2929102"/>
            <a:ext cx="1196400" cy="11655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08" name="Google Shape;308;p17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7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8"/>
          <p:cNvSpPr txBox="1"/>
          <p:nvPr/>
        </p:nvSpPr>
        <p:spPr>
          <a:xfrm>
            <a:off x="1092883" y="1312510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in pairs. Answer the questions with the information in the table.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8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0FB7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8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pic>
        <p:nvPicPr>
          <p:cNvPr id="319" name="Google Shape;31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8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PRE-SPEAKING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8"/>
          <p:cNvSpPr/>
          <p:nvPr/>
        </p:nvSpPr>
        <p:spPr>
          <a:xfrm>
            <a:off x="5425914" y="2411659"/>
            <a:ext cx="6572596" cy="31811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494D0"/>
              </a:buClr>
              <a:buSzPts val="2600"/>
              <a:buFont typeface="Arial"/>
              <a:buAutoNum type="arabicPeriod"/>
            </a:pPr>
            <a:r>
              <a:rPr b="1" lang="en-US" sz="2600">
                <a:solidFill>
                  <a:srgbClr val="4494D0"/>
                </a:solidFill>
                <a:latin typeface="Arial"/>
                <a:ea typeface="Arial"/>
                <a:cs typeface="Arial"/>
                <a:sym typeface="Arial"/>
              </a:rPr>
              <a:t>What is the full name of the school?</a:t>
            </a:r>
            <a:endParaRPr/>
          </a:p>
          <a:p>
            <a:pPr indent="-4572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494D0"/>
              </a:buClr>
              <a:buSzPts val="2600"/>
              <a:buFont typeface="Arial"/>
              <a:buAutoNum type="arabicPeriod"/>
            </a:pPr>
            <a:r>
              <a:rPr b="1" lang="en-US" sz="2600">
                <a:solidFill>
                  <a:srgbClr val="4494D0"/>
                </a:solidFill>
                <a:latin typeface="Arial"/>
                <a:ea typeface="Arial"/>
                <a:cs typeface="Arial"/>
                <a:sym typeface="Arial"/>
              </a:rPr>
              <a:t>Where is it?</a:t>
            </a:r>
            <a:endParaRPr/>
          </a:p>
          <a:p>
            <a:pPr indent="-4572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494D0"/>
              </a:buClr>
              <a:buSzPts val="2600"/>
              <a:buFont typeface="Arial"/>
              <a:buAutoNum type="arabicPeriod"/>
            </a:pPr>
            <a:r>
              <a:rPr b="1" lang="en-US" sz="2600">
                <a:solidFill>
                  <a:srgbClr val="4494D0"/>
                </a:solidFill>
                <a:latin typeface="Arial"/>
                <a:ea typeface="Arial"/>
                <a:cs typeface="Arial"/>
                <a:sym typeface="Arial"/>
              </a:rPr>
              <a:t>What are the students like?</a:t>
            </a:r>
            <a:endParaRPr/>
          </a:p>
          <a:p>
            <a:pPr indent="-4572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494D0"/>
              </a:buClr>
              <a:buSzPts val="2600"/>
              <a:buFont typeface="Arial"/>
              <a:buAutoNum type="arabicPeriod"/>
            </a:pPr>
            <a:r>
              <a:rPr b="1" lang="en-US" sz="2600">
                <a:solidFill>
                  <a:srgbClr val="4494D0"/>
                </a:solidFill>
                <a:latin typeface="Arial"/>
                <a:ea typeface="Arial"/>
                <a:cs typeface="Arial"/>
                <a:sym typeface="Arial"/>
              </a:rPr>
              <a:t>What facilities does the school have?</a:t>
            </a:r>
            <a:endParaRPr b="1"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2" name="Google Shape;32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1601" y="2411659"/>
            <a:ext cx="4958102" cy="3259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9"/>
          <p:cNvSpPr txBox="1"/>
          <p:nvPr/>
        </p:nvSpPr>
        <p:spPr>
          <a:xfrm>
            <a:off x="1078805" y="1248813"/>
            <a:ext cx="1034555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in groups. Tell about your school. You can use the suggestions in Task 4 (full name, location, students, and school facilities).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9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0FB7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9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/>
          </a:p>
        </p:txBody>
      </p:sp>
      <p:pic>
        <p:nvPicPr>
          <p:cNvPr id="331" name="Google Shape;33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9"/>
          <p:cNvSpPr txBox="1"/>
          <p:nvPr/>
        </p:nvSpPr>
        <p:spPr>
          <a:xfrm>
            <a:off x="487067" y="207665"/>
            <a:ext cx="929424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WHILE-SPEAKING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19"/>
          <p:cNvSpPr/>
          <p:nvPr/>
        </p:nvSpPr>
        <p:spPr>
          <a:xfrm>
            <a:off x="1183195" y="2309019"/>
            <a:ext cx="7418938" cy="14933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20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Example:</a:t>
            </a:r>
            <a:br>
              <a:rPr lang="en-US" sz="3200">
                <a:solidFill>
                  <a:srgbClr val="4494D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>
                <a:solidFill>
                  <a:srgbClr val="4494D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I’d like to talk about my school …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80778" y="1303957"/>
            <a:ext cx="1344559" cy="127769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  <p:pic>
        <p:nvPicPr>
          <p:cNvPr id="97" name="Google Shape;9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" y="0"/>
            <a:ext cx="12192000" cy="1303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68547" y="172218"/>
            <a:ext cx="855823" cy="84880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 txBox="1"/>
          <p:nvPr/>
        </p:nvSpPr>
        <p:spPr>
          <a:xfrm>
            <a:off x="618950" y="237700"/>
            <a:ext cx="1344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100" name="Google Shape;100;p2"/>
          <p:cNvSpPr txBox="1"/>
          <p:nvPr/>
        </p:nvSpPr>
        <p:spPr>
          <a:xfrm>
            <a:off x="3327150" y="229764"/>
            <a:ext cx="678769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 VISIT TO A SCHOOL</a:t>
            </a:r>
            <a:endParaRPr/>
          </a:p>
        </p:txBody>
      </p:sp>
      <p:sp>
        <p:nvSpPr>
          <p:cNvPr id="101" name="Google Shape;101;p2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/>
          </a:p>
        </p:txBody>
      </p:sp>
      <p:grpSp>
        <p:nvGrpSpPr>
          <p:cNvPr id="102" name="Google Shape;102;p2"/>
          <p:cNvGrpSpPr/>
          <p:nvPr/>
        </p:nvGrpSpPr>
        <p:grpSpPr>
          <a:xfrm>
            <a:off x="1966284" y="2467231"/>
            <a:ext cx="8188266" cy="4345463"/>
            <a:chOff x="2784" y="49922"/>
            <a:chExt cx="8188266" cy="4345463"/>
          </a:xfrm>
        </p:grpSpPr>
        <p:sp>
          <p:nvSpPr>
            <p:cNvPr id="103" name="Google Shape;103;p2"/>
            <p:cNvSpPr/>
            <p:nvPr/>
          </p:nvSpPr>
          <p:spPr>
            <a:xfrm>
              <a:off x="2784" y="49922"/>
              <a:ext cx="3693643" cy="4345463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87466" y="223741"/>
              <a:ext cx="3324279" cy="2824551"/>
            </a:xfrm>
            <a:prstGeom prst="rect">
              <a:avLst/>
            </a:prstGeom>
            <a:solidFill>
              <a:srgbClr val="FFE2BA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87466" y="3482873"/>
              <a:ext cx="3324279" cy="738693"/>
            </a:xfrm>
            <a:prstGeom prst="rect">
              <a:avLst/>
            </a:prstGeom>
            <a:solidFill>
              <a:schemeClr val="accent4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2"/>
            <p:cNvSpPr txBox="1"/>
            <p:nvPr/>
          </p:nvSpPr>
          <p:spPr>
            <a:xfrm>
              <a:off x="187466" y="3482873"/>
              <a:ext cx="3324279" cy="7386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9525" lIns="129525" spcFirstLastPara="1" rIns="129525" wrap="square" tIns="12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READING</a:t>
              </a: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87466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2"/>
            <p:cNvSpPr txBox="1"/>
            <p:nvPr/>
          </p:nvSpPr>
          <p:spPr>
            <a:xfrm>
              <a:off x="187466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497407" y="49922"/>
              <a:ext cx="3693643" cy="4345463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cap="flat" cmpd="sng" w="28575">
              <a:solidFill>
                <a:srgbClr val="2E75B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682089" y="223741"/>
              <a:ext cx="3324279" cy="2824551"/>
            </a:xfrm>
            <a:prstGeom prst="rect">
              <a:avLst/>
            </a:prstGeom>
            <a:solidFill>
              <a:srgbClr val="E6E9F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682089" y="3482873"/>
              <a:ext cx="3324279" cy="738693"/>
            </a:xfrm>
            <a:prstGeom prst="rect">
              <a:avLst/>
            </a:prstGeom>
            <a:solidFill>
              <a:srgbClr val="4371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2"/>
            <p:cNvSpPr txBox="1"/>
            <p:nvPr/>
          </p:nvSpPr>
          <p:spPr>
            <a:xfrm>
              <a:off x="4682089" y="3482873"/>
              <a:ext cx="3324279" cy="7386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9525" lIns="129525" spcFirstLastPara="1" rIns="129525" wrap="square" tIns="12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SPEAKING</a:t>
              </a: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682089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2"/>
            <p:cNvSpPr txBox="1"/>
            <p:nvPr/>
          </p:nvSpPr>
          <p:spPr>
            <a:xfrm>
              <a:off x="4682089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5" name="Google Shape;115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67594" y="2612532"/>
            <a:ext cx="3465240" cy="3216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07478" y="2597091"/>
            <a:ext cx="3407891" cy="3247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0"/>
          <p:cNvSpPr/>
          <p:nvPr/>
        </p:nvSpPr>
        <p:spPr>
          <a:xfrm>
            <a:off x="4567839" y="1755498"/>
            <a:ext cx="2162852" cy="845902"/>
          </a:xfrm>
          <a:custGeom>
            <a:rect b="b" l="l" r="r" t="t"/>
            <a:pathLst>
              <a:path extrusionOk="0" h="941884" w="1728196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20"/>
          <p:cNvSpPr/>
          <p:nvPr/>
        </p:nvSpPr>
        <p:spPr>
          <a:xfrm>
            <a:off x="3977081" y="5090340"/>
            <a:ext cx="1603229" cy="845902"/>
          </a:xfrm>
          <a:custGeom>
            <a:rect b="b" l="l" r="r" t="t"/>
            <a:pathLst>
              <a:path extrusionOk="0" h="941884" w="1419439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20"/>
          <p:cNvSpPr/>
          <p:nvPr/>
        </p:nvSpPr>
        <p:spPr>
          <a:xfrm>
            <a:off x="501067" y="1257136"/>
            <a:ext cx="1950733" cy="655074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20"/>
          <p:cNvSpPr/>
          <p:nvPr/>
        </p:nvSpPr>
        <p:spPr>
          <a:xfrm>
            <a:off x="2672789" y="2601400"/>
            <a:ext cx="1950733" cy="655403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20"/>
          <p:cNvSpPr/>
          <p:nvPr/>
        </p:nvSpPr>
        <p:spPr>
          <a:xfrm>
            <a:off x="501067" y="4094529"/>
            <a:ext cx="1950733" cy="655403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20"/>
          <p:cNvSpPr/>
          <p:nvPr/>
        </p:nvSpPr>
        <p:spPr>
          <a:xfrm>
            <a:off x="2672789" y="5006939"/>
            <a:ext cx="1950734" cy="623483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POST-READING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20"/>
          <p:cNvSpPr/>
          <p:nvPr/>
        </p:nvSpPr>
        <p:spPr>
          <a:xfrm>
            <a:off x="5577059" y="1303259"/>
            <a:ext cx="5954116" cy="699274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20"/>
          <p:cNvSpPr/>
          <p:nvPr/>
        </p:nvSpPr>
        <p:spPr>
          <a:xfrm>
            <a:off x="5579950" y="2249567"/>
            <a:ext cx="5971893" cy="1435571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pictures and answer the questions.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passage and answer the questions.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Read the passage again and complete the table. Then report it to the class.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20"/>
          <p:cNvSpPr/>
          <p:nvPr/>
        </p:nvSpPr>
        <p:spPr>
          <a:xfrm>
            <a:off x="5577059" y="3955831"/>
            <a:ext cx="5959899" cy="932801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in pairs. Answer the questions with the information in the table.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Work in groups. Tell about your school.</a:t>
            </a:r>
            <a:endParaRPr/>
          </a:p>
        </p:txBody>
      </p:sp>
      <p:cxnSp>
        <p:nvCxnSpPr>
          <p:cNvPr id="347" name="Google Shape;347;p20"/>
          <p:cNvCxnSpPr>
            <a:stCxn id="340" idx="3"/>
            <a:endCxn id="341" idx="0"/>
          </p:cNvCxnSpPr>
          <p:nvPr/>
        </p:nvCxnSpPr>
        <p:spPr>
          <a:xfrm>
            <a:off x="2451800" y="1584673"/>
            <a:ext cx="1196400" cy="10167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48" name="Google Shape;348;p20"/>
          <p:cNvCxnSpPr>
            <a:stCxn id="341" idx="1"/>
            <a:endCxn id="342" idx="0"/>
          </p:cNvCxnSpPr>
          <p:nvPr/>
        </p:nvCxnSpPr>
        <p:spPr>
          <a:xfrm flipH="1">
            <a:off x="1476389" y="2929102"/>
            <a:ext cx="1196400" cy="11655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49" name="Google Shape;349;p20"/>
          <p:cNvCxnSpPr>
            <a:stCxn id="342" idx="3"/>
            <a:endCxn id="343" idx="0"/>
          </p:cNvCxnSpPr>
          <p:nvPr/>
        </p:nvCxnSpPr>
        <p:spPr>
          <a:xfrm>
            <a:off x="2451800" y="4422231"/>
            <a:ext cx="1196400" cy="5847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50" name="Google Shape;350;p20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1" name="Google Shape;35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0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  <p:sp>
        <p:nvSpPr>
          <p:cNvPr id="353" name="Google Shape;353;p20"/>
          <p:cNvSpPr/>
          <p:nvPr/>
        </p:nvSpPr>
        <p:spPr>
          <a:xfrm>
            <a:off x="5571276" y="5069168"/>
            <a:ext cx="5959899" cy="561253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1"/>
          <p:cNvSpPr txBox="1"/>
          <p:nvPr/>
        </p:nvSpPr>
        <p:spPr>
          <a:xfrm>
            <a:off x="487066" y="207665"/>
            <a:ext cx="743345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POST-READING &amp; SPEAKING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21"/>
          <p:cNvSpPr txBox="1"/>
          <p:nvPr/>
        </p:nvSpPr>
        <p:spPr>
          <a:xfrm>
            <a:off x="721681" y="1987755"/>
            <a:ext cx="4508241" cy="29706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Let’s give comments for your friends and vote for the most interesting and informative presentation.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 Que é Feedback - Jornada do Gestor" id="362" name="Google Shape;36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34168" y="1463648"/>
            <a:ext cx="6219622" cy="4763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2"/>
          <p:cNvSpPr/>
          <p:nvPr/>
        </p:nvSpPr>
        <p:spPr>
          <a:xfrm>
            <a:off x="4567839" y="1755498"/>
            <a:ext cx="2162852" cy="845902"/>
          </a:xfrm>
          <a:custGeom>
            <a:rect b="b" l="l" r="r" t="t"/>
            <a:pathLst>
              <a:path extrusionOk="0" h="941884" w="1728196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22"/>
          <p:cNvSpPr/>
          <p:nvPr/>
        </p:nvSpPr>
        <p:spPr>
          <a:xfrm>
            <a:off x="3977081" y="5090340"/>
            <a:ext cx="1603229" cy="845902"/>
          </a:xfrm>
          <a:custGeom>
            <a:rect b="b" l="l" r="r" t="t"/>
            <a:pathLst>
              <a:path extrusionOk="0" h="941884" w="1419439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22"/>
          <p:cNvSpPr/>
          <p:nvPr/>
        </p:nvSpPr>
        <p:spPr>
          <a:xfrm>
            <a:off x="501067" y="1257136"/>
            <a:ext cx="1950733" cy="655074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22"/>
          <p:cNvSpPr/>
          <p:nvPr/>
        </p:nvSpPr>
        <p:spPr>
          <a:xfrm>
            <a:off x="2672789" y="2601400"/>
            <a:ext cx="1950733" cy="655403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22"/>
          <p:cNvSpPr/>
          <p:nvPr/>
        </p:nvSpPr>
        <p:spPr>
          <a:xfrm>
            <a:off x="501067" y="4094529"/>
            <a:ext cx="1950733" cy="655403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22"/>
          <p:cNvSpPr/>
          <p:nvPr/>
        </p:nvSpPr>
        <p:spPr>
          <a:xfrm>
            <a:off x="2672789" y="5006939"/>
            <a:ext cx="1950734" cy="623483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POST-READING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22"/>
          <p:cNvSpPr/>
          <p:nvPr/>
        </p:nvSpPr>
        <p:spPr>
          <a:xfrm>
            <a:off x="5577059" y="1303259"/>
            <a:ext cx="5954116" cy="699274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22"/>
          <p:cNvSpPr/>
          <p:nvPr/>
        </p:nvSpPr>
        <p:spPr>
          <a:xfrm>
            <a:off x="5579950" y="2249567"/>
            <a:ext cx="5971893" cy="1435571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pictures and answer the questions.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passage and answer the questions.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Read the passage again and complete the table. Then report it to the class.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22"/>
          <p:cNvSpPr/>
          <p:nvPr/>
        </p:nvSpPr>
        <p:spPr>
          <a:xfrm>
            <a:off x="5577059" y="3955831"/>
            <a:ext cx="5959899" cy="932801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in pairs. Answer the questions with the information in the table.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Work in groups. Tell about your school.</a:t>
            </a:r>
            <a:endParaRPr/>
          </a:p>
        </p:txBody>
      </p:sp>
      <p:cxnSp>
        <p:nvCxnSpPr>
          <p:cNvPr id="376" name="Google Shape;376;p22"/>
          <p:cNvCxnSpPr>
            <a:stCxn id="369" idx="3"/>
            <a:endCxn id="370" idx="0"/>
          </p:cNvCxnSpPr>
          <p:nvPr/>
        </p:nvCxnSpPr>
        <p:spPr>
          <a:xfrm>
            <a:off x="2451800" y="1584673"/>
            <a:ext cx="1196400" cy="10167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77" name="Google Shape;377;p22"/>
          <p:cNvCxnSpPr>
            <a:stCxn id="370" idx="1"/>
            <a:endCxn id="371" idx="0"/>
          </p:cNvCxnSpPr>
          <p:nvPr/>
        </p:nvCxnSpPr>
        <p:spPr>
          <a:xfrm flipH="1">
            <a:off x="1476389" y="2929102"/>
            <a:ext cx="1196400" cy="11655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78" name="Google Shape;378;p22"/>
          <p:cNvCxnSpPr>
            <a:stCxn id="371" idx="3"/>
            <a:endCxn id="372" idx="0"/>
          </p:cNvCxnSpPr>
          <p:nvPr/>
        </p:nvCxnSpPr>
        <p:spPr>
          <a:xfrm>
            <a:off x="2451800" y="4422231"/>
            <a:ext cx="1196400" cy="5847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79" name="Google Shape;379;p22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0" name="Google Shape;38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2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  <p:sp>
        <p:nvSpPr>
          <p:cNvPr id="382" name="Google Shape;382;p22"/>
          <p:cNvSpPr/>
          <p:nvPr/>
        </p:nvSpPr>
        <p:spPr>
          <a:xfrm>
            <a:off x="501067" y="5849687"/>
            <a:ext cx="1950732" cy="623482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3" name="Google Shape;383;p22"/>
          <p:cNvCxnSpPr>
            <a:stCxn id="372" idx="1"/>
            <a:endCxn id="382" idx="0"/>
          </p:cNvCxnSpPr>
          <p:nvPr/>
        </p:nvCxnSpPr>
        <p:spPr>
          <a:xfrm flipH="1">
            <a:off x="1476389" y="5318681"/>
            <a:ext cx="1196400" cy="5310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84" name="Google Shape;384;p22"/>
          <p:cNvSpPr/>
          <p:nvPr/>
        </p:nvSpPr>
        <p:spPr>
          <a:xfrm>
            <a:off x="5571275" y="5818947"/>
            <a:ext cx="5959899" cy="684962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22"/>
          <p:cNvSpPr/>
          <p:nvPr/>
        </p:nvSpPr>
        <p:spPr>
          <a:xfrm>
            <a:off x="5571276" y="5069168"/>
            <a:ext cx="5959899" cy="561253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3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/>
          </a:p>
        </p:txBody>
      </p:sp>
      <p:sp>
        <p:nvSpPr>
          <p:cNvPr id="392" name="Google Shape;392;p23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0FB7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23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pic>
        <p:nvPicPr>
          <p:cNvPr id="394" name="Google Shape;39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6" name="Google Shape;396;p23"/>
          <p:cNvGrpSpPr/>
          <p:nvPr/>
        </p:nvGrpSpPr>
        <p:grpSpPr>
          <a:xfrm>
            <a:off x="2095376" y="2092107"/>
            <a:ext cx="8188266" cy="4345463"/>
            <a:chOff x="2784" y="49922"/>
            <a:chExt cx="8188266" cy="4345463"/>
          </a:xfrm>
        </p:grpSpPr>
        <p:sp>
          <p:nvSpPr>
            <p:cNvPr id="397" name="Google Shape;397;p23"/>
            <p:cNvSpPr/>
            <p:nvPr/>
          </p:nvSpPr>
          <p:spPr>
            <a:xfrm>
              <a:off x="2784" y="49922"/>
              <a:ext cx="3693643" cy="4345463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23"/>
            <p:cNvSpPr/>
            <p:nvPr/>
          </p:nvSpPr>
          <p:spPr>
            <a:xfrm>
              <a:off x="187466" y="223741"/>
              <a:ext cx="3324279" cy="2824551"/>
            </a:xfrm>
            <a:prstGeom prst="rect">
              <a:avLst/>
            </a:prstGeom>
            <a:solidFill>
              <a:srgbClr val="FFE2BA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23"/>
            <p:cNvSpPr/>
            <p:nvPr/>
          </p:nvSpPr>
          <p:spPr>
            <a:xfrm>
              <a:off x="187466" y="3482873"/>
              <a:ext cx="3324279" cy="738693"/>
            </a:xfrm>
            <a:prstGeom prst="rect">
              <a:avLst/>
            </a:prstGeom>
            <a:solidFill>
              <a:schemeClr val="accent4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23"/>
            <p:cNvSpPr txBox="1"/>
            <p:nvPr/>
          </p:nvSpPr>
          <p:spPr>
            <a:xfrm>
              <a:off x="187466" y="3482873"/>
              <a:ext cx="3324279" cy="7386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9525" lIns="129525" spcFirstLastPara="1" rIns="129525" wrap="square" tIns="12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READING</a:t>
              </a:r>
              <a:endParaRPr/>
            </a:p>
          </p:txBody>
        </p:sp>
        <p:sp>
          <p:nvSpPr>
            <p:cNvPr id="401" name="Google Shape;401;p23"/>
            <p:cNvSpPr/>
            <p:nvPr/>
          </p:nvSpPr>
          <p:spPr>
            <a:xfrm>
              <a:off x="187466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23"/>
            <p:cNvSpPr txBox="1"/>
            <p:nvPr/>
          </p:nvSpPr>
          <p:spPr>
            <a:xfrm>
              <a:off x="187466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23"/>
            <p:cNvSpPr/>
            <p:nvPr/>
          </p:nvSpPr>
          <p:spPr>
            <a:xfrm>
              <a:off x="4497407" y="49922"/>
              <a:ext cx="3693643" cy="4345463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cap="flat" cmpd="sng" w="28575">
              <a:solidFill>
                <a:srgbClr val="2E75B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23"/>
            <p:cNvSpPr/>
            <p:nvPr/>
          </p:nvSpPr>
          <p:spPr>
            <a:xfrm>
              <a:off x="4682089" y="223741"/>
              <a:ext cx="3324279" cy="2824551"/>
            </a:xfrm>
            <a:prstGeom prst="rect">
              <a:avLst/>
            </a:prstGeom>
            <a:solidFill>
              <a:srgbClr val="E6E9F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23"/>
            <p:cNvSpPr/>
            <p:nvPr/>
          </p:nvSpPr>
          <p:spPr>
            <a:xfrm>
              <a:off x="4682089" y="3482873"/>
              <a:ext cx="3324279" cy="738693"/>
            </a:xfrm>
            <a:prstGeom prst="rect">
              <a:avLst/>
            </a:prstGeom>
            <a:solidFill>
              <a:srgbClr val="4371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23"/>
            <p:cNvSpPr txBox="1"/>
            <p:nvPr/>
          </p:nvSpPr>
          <p:spPr>
            <a:xfrm>
              <a:off x="4682089" y="3482873"/>
              <a:ext cx="3324279" cy="7386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9525" lIns="129525" spcFirstLastPara="1" rIns="129525" wrap="square" tIns="12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SPEAKING</a:t>
              </a:r>
              <a:endParaRPr/>
            </a:p>
          </p:txBody>
        </p:sp>
        <p:sp>
          <p:nvSpPr>
            <p:cNvPr id="407" name="Google Shape;407;p23"/>
            <p:cNvSpPr/>
            <p:nvPr/>
          </p:nvSpPr>
          <p:spPr>
            <a:xfrm>
              <a:off x="4682089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23"/>
            <p:cNvSpPr txBox="1"/>
            <p:nvPr/>
          </p:nvSpPr>
          <p:spPr>
            <a:xfrm>
              <a:off x="4682089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9" name="Google Shape;409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96686" y="2237408"/>
            <a:ext cx="3465240" cy="3216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36570" y="2221967"/>
            <a:ext cx="3407891" cy="3247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4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/>
          </a:p>
        </p:txBody>
      </p:sp>
      <p:sp>
        <p:nvSpPr>
          <p:cNvPr id="417" name="Google Shape;417;p24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0FB7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24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419" name="Google Shape;41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24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24"/>
          <p:cNvSpPr txBox="1"/>
          <p:nvPr/>
        </p:nvSpPr>
        <p:spPr>
          <a:xfrm>
            <a:off x="1451955" y="2272146"/>
            <a:ext cx="8872451" cy="6718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 for the next lesson: Skills 2</a:t>
            </a:r>
            <a:endParaRPr b="1" sz="2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Google Shape;422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61670" y="3434864"/>
            <a:ext cx="2762736" cy="2762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25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b="1"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sachmem.vn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Fanpage: </a:t>
            </a:r>
            <a:r>
              <a:rPr b="1"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facebook.com/sachmem.vn/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OBJECTIVES</a:t>
            </a:r>
            <a:endParaRPr/>
          </a:p>
        </p:txBody>
      </p:sp>
      <p:pic>
        <p:nvPicPr>
          <p:cNvPr id="123" name="Google Shape;12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92320" y="144696"/>
            <a:ext cx="1515332" cy="158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"/>
          <p:cNvSpPr txBox="1"/>
          <p:nvPr/>
        </p:nvSpPr>
        <p:spPr>
          <a:xfrm>
            <a:off x="1823258" y="1914652"/>
            <a:ext cx="9770226" cy="2556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the end of the lesson, students will be able to:</a:t>
            </a:r>
            <a:endParaRPr/>
          </a:p>
          <a:p>
            <a:pPr indent="-4572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 reading skill about a famous school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 speaking skill: talking about one’s school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"/>
          <p:cNvSpPr/>
          <p:nvPr/>
        </p:nvSpPr>
        <p:spPr>
          <a:xfrm>
            <a:off x="4567839" y="1755498"/>
            <a:ext cx="2162852" cy="845902"/>
          </a:xfrm>
          <a:custGeom>
            <a:rect b="b" l="l" r="r" t="t"/>
            <a:pathLst>
              <a:path extrusionOk="0" h="941884" w="1728196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4"/>
          <p:cNvSpPr/>
          <p:nvPr/>
        </p:nvSpPr>
        <p:spPr>
          <a:xfrm>
            <a:off x="3977081" y="5090340"/>
            <a:ext cx="1603229" cy="845902"/>
          </a:xfrm>
          <a:custGeom>
            <a:rect b="b" l="l" r="r" t="t"/>
            <a:pathLst>
              <a:path extrusionOk="0" h="941884" w="1419439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501067" y="1257136"/>
            <a:ext cx="1950733" cy="655074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2672789" y="2601400"/>
            <a:ext cx="1950733" cy="655403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501067" y="4094529"/>
            <a:ext cx="1950733" cy="655403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2672789" y="5006939"/>
            <a:ext cx="1950734" cy="623483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POST-READING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5577059" y="1303259"/>
            <a:ext cx="5954116" cy="699274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5579950" y="2249567"/>
            <a:ext cx="5971893" cy="1435571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pictures and answer the questions.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passage and answer the questions.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Read the passage again and complete the table. Then report it to the class.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4"/>
          <p:cNvSpPr/>
          <p:nvPr/>
        </p:nvSpPr>
        <p:spPr>
          <a:xfrm>
            <a:off x="5577059" y="3955831"/>
            <a:ext cx="5959899" cy="932801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in pairs. Answer the questions with the information in the table.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Work in groups. Tell about your school.</a:t>
            </a:r>
            <a:endParaRPr/>
          </a:p>
        </p:txBody>
      </p:sp>
      <p:cxnSp>
        <p:nvCxnSpPr>
          <p:cNvPr id="138" name="Google Shape;138;p4"/>
          <p:cNvCxnSpPr>
            <a:stCxn id="131" idx="3"/>
            <a:endCxn id="132" idx="0"/>
          </p:cNvCxnSpPr>
          <p:nvPr/>
        </p:nvCxnSpPr>
        <p:spPr>
          <a:xfrm>
            <a:off x="2451800" y="1584673"/>
            <a:ext cx="1196400" cy="10167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39" name="Google Shape;139;p4"/>
          <p:cNvCxnSpPr>
            <a:stCxn id="132" idx="1"/>
            <a:endCxn id="133" idx="0"/>
          </p:cNvCxnSpPr>
          <p:nvPr/>
        </p:nvCxnSpPr>
        <p:spPr>
          <a:xfrm flipH="1">
            <a:off x="1476389" y="2929102"/>
            <a:ext cx="1196400" cy="11655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40" name="Google Shape;140;p4"/>
          <p:cNvCxnSpPr>
            <a:stCxn id="133" idx="3"/>
            <a:endCxn id="134" idx="0"/>
          </p:cNvCxnSpPr>
          <p:nvPr/>
        </p:nvCxnSpPr>
        <p:spPr>
          <a:xfrm>
            <a:off x="2451800" y="4422231"/>
            <a:ext cx="1196400" cy="5847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41" name="Google Shape;141;p4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  <p:sp>
        <p:nvSpPr>
          <p:cNvPr id="144" name="Google Shape;144;p4"/>
          <p:cNvSpPr/>
          <p:nvPr/>
        </p:nvSpPr>
        <p:spPr>
          <a:xfrm>
            <a:off x="501067" y="5849687"/>
            <a:ext cx="1950732" cy="623482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5" name="Google Shape;145;p4"/>
          <p:cNvCxnSpPr>
            <a:stCxn id="134" idx="1"/>
            <a:endCxn id="144" idx="0"/>
          </p:cNvCxnSpPr>
          <p:nvPr/>
        </p:nvCxnSpPr>
        <p:spPr>
          <a:xfrm flipH="1">
            <a:off x="1476389" y="5318681"/>
            <a:ext cx="1196400" cy="5310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46" name="Google Shape;146;p4"/>
          <p:cNvSpPr/>
          <p:nvPr/>
        </p:nvSpPr>
        <p:spPr>
          <a:xfrm>
            <a:off x="5571275" y="5818947"/>
            <a:ext cx="5959899" cy="684962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4"/>
          <p:cNvSpPr/>
          <p:nvPr/>
        </p:nvSpPr>
        <p:spPr>
          <a:xfrm>
            <a:off x="5571276" y="5069168"/>
            <a:ext cx="5959899" cy="561253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"/>
          <p:cNvSpPr/>
          <p:nvPr/>
        </p:nvSpPr>
        <p:spPr>
          <a:xfrm>
            <a:off x="4567839" y="1755498"/>
            <a:ext cx="2162852" cy="845902"/>
          </a:xfrm>
          <a:custGeom>
            <a:rect b="b" l="l" r="r" t="t"/>
            <a:pathLst>
              <a:path extrusionOk="0" h="941884" w="1728196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5"/>
          <p:cNvSpPr/>
          <p:nvPr/>
        </p:nvSpPr>
        <p:spPr>
          <a:xfrm>
            <a:off x="622692" y="1303261"/>
            <a:ext cx="1950600" cy="655200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5"/>
          <p:cNvSpPr/>
          <p:nvPr/>
        </p:nvSpPr>
        <p:spPr>
          <a:xfrm>
            <a:off x="5577059" y="1303259"/>
            <a:ext cx="5954116" cy="699274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5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  <p:pic>
        <p:nvPicPr>
          <p:cNvPr descr="🙋🏻‍♂️ Man Raising Hand: Light Skin Tone Emoji" id="158" name="Google Shape;15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142" y="3466003"/>
            <a:ext cx="1796996" cy="17969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rson raising hand emoji clipart. Free download transparent .PNG |  Creazilla" id="159" name="Google Shape;159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73422" y="3124139"/>
            <a:ext cx="2138860" cy="213886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5"/>
          <p:cNvSpPr/>
          <p:nvPr/>
        </p:nvSpPr>
        <p:spPr>
          <a:xfrm>
            <a:off x="5559032" y="2692911"/>
            <a:ext cx="5519010" cy="2400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Aims of the stage: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introduce the topic of reading.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enhance students’ skills of cooperating with team mates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6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6"/>
          <p:cNvSpPr/>
          <p:nvPr/>
        </p:nvSpPr>
        <p:spPr>
          <a:xfrm>
            <a:off x="663572" y="1264578"/>
            <a:ext cx="806342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Look at the posters, write the correct school facilities.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6"/>
          <p:cNvSpPr/>
          <p:nvPr/>
        </p:nvSpPr>
        <p:spPr>
          <a:xfrm>
            <a:off x="533402" y="5724598"/>
            <a:ext cx="332014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2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 playground</a:t>
            </a:r>
            <a:endParaRPr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6"/>
          <p:cNvSpPr/>
          <p:nvPr/>
        </p:nvSpPr>
        <p:spPr>
          <a:xfrm>
            <a:off x="5051480" y="5724596"/>
            <a:ext cx="208903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2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 gym</a:t>
            </a:r>
            <a:endParaRPr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6"/>
          <p:cNvSpPr/>
          <p:nvPr/>
        </p:nvSpPr>
        <p:spPr>
          <a:xfrm>
            <a:off x="8742744" y="5724596"/>
            <a:ext cx="277351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2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computer room</a:t>
            </a:r>
            <a:endParaRPr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1078" y="2171300"/>
            <a:ext cx="3202294" cy="311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10228" y="2812908"/>
            <a:ext cx="3571539" cy="2018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68623" y="2175187"/>
            <a:ext cx="3321758" cy="3114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7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7"/>
          <p:cNvSpPr/>
          <p:nvPr/>
        </p:nvSpPr>
        <p:spPr>
          <a:xfrm>
            <a:off x="2461647" y="5624186"/>
            <a:ext cx="252344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2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 library</a:t>
            </a:r>
            <a:endParaRPr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7"/>
          <p:cNvSpPr/>
          <p:nvPr/>
        </p:nvSpPr>
        <p:spPr>
          <a:xfrm>
            <a:off x="7619105" y="5624187"/>
            <a:ext cx="274947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2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swimming pool</a:t>
            </a:r>
            <a:endParaRPr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7"/>
          <p:cNvSpPr/>
          <p:nvPr/>
        </p:nvSpPr>
        <p:spPr>
          <a:xfrm>
            <a:off x="663572" y="1264578"/>
            <a:ext cx="806342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Look at the posters, write the correct school facilities.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4976" y="2426310"/>
            <a:ext cx="5076791" cy="285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70638" y="2426310"/>
            <a:ext cx="4646407" cy="2855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"/>
          <p:cNvSpPr/>
          <p:nvPr/>
        </p:nvSpPr>
        <p:spPr>
          <a:xfrm>
            <a:off x="4567839" y="1755498"/>
            <a:ext cx="2162852" cy="845902"/>
          </a:xfrm>
          <a:custGeom>
            <a:rect b="b" l="l" r="r" t="t"/>
            <a:pathLst>
              <a:path extrusionOk="0" h="941884" w="1728196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8"/>
          <p:cNvSpPr/>
          <p:nvPr/>
        </p:nvSpPr>
        <p:spPr>
          <a:xfrm>
            <a:off x="501067" y="1257136"/>
            <a:ext cx="1950733" cy="655074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8"/>
          <p:cNvSpPr/>
          <p:nvPr/>
        </p:nvSpPr>
        <p:spPr>
          <a:xfrm>
            <a:off x="2672789" y="2601400"/>
            <a:ext cx="1950733" cy="655403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8"/>
          <p:cNvSpPr/>
          <p:nvPr/>
        </p:nvSpPr>
        <p:spPr>
          <a:xfrm>
            <a:off x="5577059" y="1303259"/>
            <a:ext cx="5954116" cy="699274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8"/>
          <p:cNvSpPr/>
          <p:nvPr/>
        </p:nvSpPr>
        <p:spPr>
          <a:xfrm>
            <a:off x="5579950" y="2249567"/>
            <a:ext cx="5971893" cy="1435571"/>
          </a:xfrm>
          <a:prstGeom prst="rect">
            <a:avLst/>
          </a:prstGeom>
          <a:solidFill>
            <a:srgbClr val="CBEAF0"/>
          </a:solidFill>
          <a:ln cap="flat" cmpd="sng" w="12700">
            <a:solidFill>
              <a:srgbClr val="FFF2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pictures and answer the questions.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passage and answer the questions.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Read the passage again and complete the table. Then report it to the class.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6" name="Google Shape;196;p8"/>
          <p:cNvCxnSpPr>
            <a:stCxn id="192" idx="3"/>
            <a:endCxn id="193" idx="0"/>
          </p:cNvCxnSpPr>
          <p:nvPr/>
        </p:nvCxnSpPr>
        <p:spPr>
          <a:xfrm>
            <a:off x="2451800" y="1584673"/>
            <a:ext cx="1196400" cy="10167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97" name="Google Shape;197;p8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8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"/>
          <p:cNvSpPr txBox="1"/>
          <p:nvPr/>
        </p:nvSpPr>
        <p:spPr>
          <a:xfrm>
            <a:off x="269554" y="171070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b="1" lang="en-US" sz="60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found </a:t>
            </a:r>
            <a:r>
              <a:rPr b="1" lang="en-US" sz="440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(v)</a:t>
            </a:r>
            <a:endParaRPr b="1" sz="440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9"/>
          <p:cNvSpPr/>
          <p:nvPr/>
        </p:nvSpPr>
        <p:spPr>
          <a:xfrm>
            <a:off x="691519" y="4573419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thành lập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9"/>
          <p:cNvSpPr/>
          <p:nvPr/>
        </p:nvSpPr>
        <p:spPr>
          <a:xfrm>
            <a:off x="1859711" y="3273975"/>
            <a:ext cx="171450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/faʊnd/</a:t>
            </a:r>
            <a:endParaRPr/>
          </a:p>
        </p:txBody>
      </p:sp>
      <p:pic>
        <p:nvPicPr>
          <p:cNvPr id="208" name="Google Shape;20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9"/>
          <p:cNvSpPr txBox="1"/>
          <p:nvPr/>
        </p:nvSpPr>
        <p:spPr>
          <a:xfrm>
            <a:off x="487067" y="208434"/>
            <a:ext cx="8745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pic>
        <p:nvPicPr>
          <p:cNvPr id="210" name="Google Shape;210;p9"/>
          <p:cNvPicPr preferRelativeResize="0"/>
          <p:nvPr/>
        </p:nvPicPr>
        <p:blipFill rotWithShape="1">
          <a:blip r:embed="rId4">
            <a:alphaModFix/>
          </a:blip>
          <a:srcRect b="0" l="5086" r="0" t="0"/>
          <a:stretch/>
        </p:blipFill>
        <p:spPr>
          <a:xfrm>
            <a:off x="7303910" y="1472654"/>
            <a:ext cx="4176889" cy="4192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2020-12-09T02:04:09Z</dcterms:created>
  <dc:creator>TrangDTT</dc:creator>
</cp:coreProperties>
</file>