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93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CC00"/>
    <a:srgbClr val="00FF00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660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E8F72-9BA3-4929-AD62-952C44115D57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15BF2-2FA4-4D5D-806E-52B1382DA9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100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678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pPr/>
              <a:t>16/08/2021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microsoft.com/office/2007/relationships/media" Target="../media/media1.MP3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26" Type="http://schemas.microsoft.com/office/2007/relationships/hdphoto" Target="../media/hdphoto13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23.png"/><Relationship Id="rId2" Type="http://schemas.openxmlformats.org/officeDocument/2006/relationships/image" Target="../media/image10.jpeg"/><Relationship Id="rId16" Type="http://schemas.openxmlformats.org/officeDocument/2006/relationships/slide" Target="slide6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microsoft.com/office/2007/relationships/hdphoto" Target="../media/hdphoto14.wdp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5.xml"/><Relationship Id="rId22" Type="http://schemas.microsoft.com/office/2007/relationships/hdphoto" Target="../media/hdphoto12.wdp"/><Relationship Id="rId27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713117"/>
            <a:ext cx="4114800" cy="2678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67000" y="471605"/>
            <a:ext cx="33528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5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35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7151"/>
            <a:ext cx="5562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934200" y="228601"/>
            <a:ext cx="2057400" cy="36493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Các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đường nối liền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điểm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cực Bắc và Nam trên bề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ặ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t qu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ả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 địa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cầu là những đường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gì?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 flipV="1">
            <a:off x="2286001" y="3028950"/>
            <a:ext cx="5029199" cy="2286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5181597" y="2686050"/>
            <a:ext cx="2133602" cy="5715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 flipV="1">
            <a:off x="4038599" y="2743200"/>
            <a:ext cx="3352801" cy="51435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7315200" y="308610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5" grpId="1" animBg="1"/>
      <p:bldP spid="11278" grpId="0" animBg="1"/>
      <p:bldP spid="21" grpId="0" animBg="1"/>
      <p:bldP spid="2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92" y="-55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778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00" y="1822450"/>
            <a:ext cx="86106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là nửa đường tròn nối cực Bắc với cực Nam, có độ dài bằng nhau.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0"/>
            <a:ext cx="6019800" cy="5086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638800" y="34290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Đường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kinh tuyến gốc là kinh tuyến bao nhiêu độ?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638800" y="28575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Xác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định trên hình vẽ đường kinh tuyến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gốc.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067594" y="2723356"/>
            <a:ext cx="41148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>
            <a:off x="2819400" y="4494312"/>
            <a:ext cx="685800" cy="6491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" y="1885950"/>
            <a:ext cx="472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gốc được đánh số 0.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52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1"/>
            <a:ext cx="5943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2667794" y="2533054"/>
            <a:ext cx="838200" cy="1191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953000" y="4171950"/>
            <a:ext cx="1828800" cy="45720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đông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4000500"/>
            <a:ext cx="1524000" cy="47625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tây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 flipV="1">
            <a:off x="4262439" y="3654029"/>
            <a:ext cx="1304925" cy="4643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914400" y="3425429"/>
            <a:ext cx="1143000" cy="5786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248400" y="228600"/>
            <a:ext cx="26670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đị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c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kinh tuy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kinh tuy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tây?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239044" y="2475706"/>
            <a:ext cx="37719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994" y="224730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9594" y="219015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1" grpId="0" animBg="1"/>
      <p:bldP spid="11272" grpId="0" animBg="1"/>
      <p:bldP spid="11273" grpId="0" animBg="1"/>
      <p:bldP spid="11274" grpId="0" animBg="1"/>
      <p:bldP spid="20" grpId="0" animBg="1"/>
      <p:bldP spid="20" grpId="1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9700" y="1758950"/>
            <a:ext cx="85344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gốc chia quả địa cầu thành nửa cầu Đông và nửa cầu Tây.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270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1905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55626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676400" y="2057400"/>
            <a:ext cx="3043238" cy="1714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600200" y="2114550"/>
            <a:ext cx="1752600" cy="1196579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257800" y="228601"/>
            <a:ext cx="37338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 tròn trên quả địa cầu vuông góc với các kinh tuyến là những đường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1524000" y="2057400"/>
            <a:ext cx="762000" cy="2286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3400" y="1885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  <p:bldP spid="13324" grpId="0" animBg="1"/>
      <p:bldP spid="13324" grpId="1" animBg="1"/>
      <p:bldP spid="1332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458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là những đường tròn vuông góc với các kinh tuyến.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032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304800" y="63103"/>
            <a:ext cx="57150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52600" y="24574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562600" y="285750"/>
            <a:ext cx="3352800" cy="10493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1250"/>
              </a:spcBef>
              <a:buClr>
                <a:srgbClr val="9966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xích đạo là đường như thế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485900" y="2876550"/>
            <a:ext cx="3810000" cy="1588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4953000" y="2571750"/>
            <a:ext cx="762000" cy="649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" y="2971800"/>
            <a:ext cx="1447800" cy="438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gốc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447800" y="2857500"/>
            <a:ext cx="838200" cy="29289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20" grpId="0" animBg="1"/>
      <p:bldP spid="20" grpId="1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=""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=""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077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gốc được đánh số 0</a:t>
            </a:r>
            <a:r>
              <a:rPr lang="en-US" sz="22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còn gọi là đường Xích đạo.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28600" y="149225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64008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0" y="112395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Bắc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38200" y="422910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Nam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4719639" y="1371600"/>
            <a:ext cx="1304925" cy="8572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1600200" y="3311129"/>
            <a:ext cx="1752600" cy="92154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324600" y="165100"/>
            <a:ext cx="26924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 trên hình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 Bắc và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Nam.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58900" y="2857500"/>
            <a:ext cx="4356100" cy="19050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962400" y="2571750"/>
            <a:ext cx="1588" cy="514350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0" y="3028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52800" y="23431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21" grpId="0" animBg="1"/>
      <p:bldP spid="13322" grpId="0" animBg="1"/>
      <p:bldP spid="13323" grpId="0" animBg="1"/>
      <p:bldP spid="19" grpId="0" animBg="1"/>
      <p:bldP spid="19" grpId="1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8600" y="1809750"/>
            <a:ext cx="853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gốc chia quả địa cầu thành nửa cầu Bắc và nửa cầu Nam.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latin typeface="Times New Roman" pitchFamily="18" charset="0"/>
                </a:rPr>
                <a:t>TIẾT 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>
                  <a:latin typeface="Times New Roman" pitchFamily="18" charset="0"/>
                </a:rPr>
                <a:t>– BÀI </a:t>
              </a:r>
              <a:r>
                <a:rPr lang="en-US" sz="24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TỌA ĐỘ ĐỊA LÍ </a:t>
              </a:r>
              <a:endParaRPr lang="en-US" sz="24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 bwMode="auto">
          <a:xfrm rot="5400000">
            <a:off x="2609850" y="3257352"/>
            <a:ext cx="3771900" cy="1588"/>
          </a:xfrm>
          <a:prstGeom prst="line">
            <a:avLst/>
          </a:prstGeom>
          <a:noFill/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43600" y="13525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15811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00" y="2120613"/>
            <a:ext cx="43434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là những đường tròn vuông góc với các kinh tuyến.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được đánh số 0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còn gọi là đường Xích đạo.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chia quả địa cầu thành nửa cầu Bắc và nửa cầu Nam.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165735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là nửa đường tròn nối cực Bắc với cực Nam, có độ dài bằng nhau.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gốc: đánh số 0.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 chia quả địa cầu thành nửa cầu Đông và nửa cầu Tây.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0" y="11366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526768" y="1231900"/>
            <a:ext cx="4541032" cy="38862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724400" y="28892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26606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76200" y="1733550"/>
            <a:ext cx="1277316" cy="6356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81000" y="2571750"/>
            <a:ext cx="3962400" cy="10472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 C 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kinh tuyến và vĩ tuyến bao nhiêu?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2571750"/>
            <a:ext cx="4267200" cy="600164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hiểu kinh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 Vĩ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  <p:bldP spid="19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6573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độ của một điểm là khoảng cách tính bằng độ từ kinh tuyến gốc đến kinh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26479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- Vĩ độ của một điểm là khoảng cách tính bằng độ từ Xích đạo đến vĩ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602969" y="1257300"/>
            <a:ext cx="4541031" cy="3886200"/>
          </a:xfrm>
          <a:prstGeom prst="rect">
            <a:avLst/>
          </a:prstGeom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800600" y="29146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26860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2647950"/>
            <a:ext cx="4038600" cy="15550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Nơi giao nhau giữa vĩ độ và kinh độ của một điểm được gọi là gì?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0" y="1885950"/>
            <a:ext cx="1277316" cy="635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5811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độ và vĩ độ của một điểm được gọi chung là toạ độ địa lí của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7DC7EAD3-EBD3-4D46-AEB9-E9F98B386C23}"/>
              </a:ext>
            </a:extLst>
          </p:cNvPr>
          <p:cNvSpPr/>
          <p:nvPr/>
        </p:nvSpPr>
        <p:spPr>
          <a:xfrm>
            <a:off x="1447800" y="3333750"/>
            <a:ext cx="228600" cy="62214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C6D6C9-2DE8-4B81-BAA8-F3C5099C6D3A}"/>
              </a:ext>
            </a:extLst>
          </p:cNvPr>
          <p:cNvSpPr txBox="1"/>
          <p:nvPr/>
        </p:nvSpPr>
        <p:spPr>
          <a:xfrm>
            <a:off x="1752600" y="3105150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vĩ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5D4E43-6218-4A77-9642-15B88E59400E}"/>
              </a:ext>
            </a:extLst>
          </p:cNvPr>
          <p:cNvSpPr txBox="1"/>
          <p:nvPr/>
        </p:nvSpPr>
        <p:spPr>
          <a:xfrm>
            <a:off x="1752600" y="37338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3448050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800350"/>
            <a:ext cx="6477000" cy="539378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viết toạ độ địa lí của một điểm như thế nào?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600" y="2476500"/>
            <a:ext cx="4572000" cy="539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 Cách viết: A (vĩ độ, kinh độ) hoặc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700" y="11112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5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2" grpId="0"/>
      <p:bldP spid="13" grpId="0"/>
      <p:bldP spid="16" grpId="0"/>
      <p:bldP spid="18" grpId="0" animBg="1"/>
      <p:bldP spid="18" grpId="1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4BDDCB-DFD8-40FA-9DAD-4D9CECBB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25778" r="42000" b="21482"/>
          <a:stretch/>
        </p:blipFill>
        <p:spPr>
          <a:xfrm>
            <a:off x="4724399" y="1257300"/>
            <a:ext cx="4419601" cy="385541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C925AC1-B14B-4FA2-9DE7-5641F9EBF0FF}"/>
              </a:ext>
            </a:extLst>
          </p:cNvPr>
          <p:cNvSpPr/>
          <p:nvPr/>
        </p:nvSpPr>
        <p:spPr>
          <a:xfrm>
            <a:off x="4724400" y="4678680"/>
            <a:ext cx="4419600" cy="4648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Một số địa điểm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 quả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 cầu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4EE8159F-5CBA-4ADD-84FF-9E299D30E65F}"/>
              </a:ext>
            </a:extLst>
          </p:cNvPr>
          <p:cNvSpPr/>
          <p:nvPr/>
        </p:nvSpPr>
        <p:spPr>
          <a:xfrm>
            <a:off x="0" y="2266950"/>
            <a:ext cx="3863340" cy="2072640"/>
          </a:xfrm>
          <a:prstGeom prst="cloudCallout">
            <a:avLst>
              <a:gd name="adj1" fmla="val 59502"/>
              <a:gd name="adj2" fmla="val 58640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định tọa độ địa lí của các điểm A, B, C trên hình 4?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B2D4CA-5C5B-4F50-9DE4-953F6B1A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152400" y="1733550"/>
            <a:ext cx="957987" cy="635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A30B1D-F5FB-4364-A9DD-BCB73A69ACE7}"/>
              </a:ext>
            </a:extLst>
          </p:cNvPr>
          <p:cNvSpPr txBox="1"/>
          <p:nvPr/>
        </p:nvSpPr>
        <p:spPr>
          <a:xfrm>
            <a:off x="1524000" y="20383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="" xmlns:a16="http://schemas.microsoft.com/office/drawing/2014/main" id="{3270B072-C472-4B8E-B07C-7B3DFA1ED13C}"/>
              </a:ext>
            </a:extLst>
          </p:cNvPr>
          <p:cNvSpPr/>
          <p:nvPr/>
        </p:nvSpPr>
        <p:spPr>
          <a:xfrm>
            <a:off x="2057400" y="1962150"/>
            <a:ext cx="220980" cy="6096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7A2DAE7-2C9F-4269-8E1F-838E3D252987}"/>
              </a:ext>
            </a:extLst>
          </p:cNvPr>
          <p:cNvSpPr txBox="1"/>
          <p:nvPr/>
        </p:nvSpPr>
        <p:spPr>
          <a:xfrm>
            <a:off x="2209800" y="17907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6E53B2-9DFD-4BAE-B8B1-0CBF6F786DE1}"/>
              </a:ext>
            </a:extLst>
          </p:cNvPr>
          <p:cNvSpPr txBox="1"/>
          <p:nvPr/>
        </p:nvSpPr>
        <p:spPr>
          <a:xfrm>
            <a:off x="2286000" y="2266950"/>
            <a:ext cx="114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EC7B0F-AB8F-451D-A081-12D846B1E8E7}"/>
              </a:ext>
            </a:extLst>
          </p:cNvPr>
          <p:cNvSpPr txBox="1"/>
          <p:nvPr/>
        </p:nvSpPr>
        <p:spPr>
          <a:xfrm>
            <a:off x="1524000" y="31051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26C51BEB-99D5-400D-A459-B8B66F7DA49F}"/>
              </a:ext>
            </a:extLst>
          </p:cNvPr>
          <p:cNvSpPr/>
          <p:nvPr/>
        </p:nvSpPr>
        <p:spPr>
          <a:xfrm>
            <a:off x="1981200" y="2952750"/>
            <a:ext cx="304800" cy="64119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C8A967-B4E9-4A9C-8C8C-A1A7E78A5EA2}"/>
              </a:ext>
            </a:extLst>
          </p:cNvPr>
          <p:cNvSpPr txBox="1"/>
          <p:nvPr/>
        </p:nvSpPr>
        <p:spPr>
          <a:xfrm>
            <a:off x="2273300" y="27114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C20C27-C8AF-441D-B326-10CC9D67AA08}"/>
              </a:ext>
            </a:extLst>
          </p:cNvPr>
          <p:cNvSpPr txBox="1"/>
          <p:nvPr/>
        </p:nvSpPr>
        <p:spPr>
          <a:xfrm>
            <a:off x="2298700" y="33147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5BC729-69FE-4CF3-BBAE-314323FD9B93}"/>
              </a:ext>
            </a:extLst>
          </p:cNvPr>
          <p:cNvSpPr txBox="1"/>
          <p:nvPr/>
        </p:nvSpPr>
        <p:spPr>
          <a:xfrm>
            <a:off x="1447800" y="4095750"/>
            <a:ext cx="476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="" xmlns:a16="http://schemas.microsoft.com/office/drawing/2014/main" id="{73BC6B42-B02B-43B8-8BC3-E7DC8AC57327}"/>
              </a:ext>
            </a:extLst>
          </p:cNvPr>
          <p:cNvSpPr/>
          <p:nvPr/>
        </p:nvSpPr>
        <p:spPr>
          <a:xfrm>
            <a:off x="1905000" y="3943350"/>
            <a:ext cx="297180" cy="6858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E8D402-5B26-43AE-89C4-4E3EF68BF287}"/>
              </a:ext>
            </a:extLst>
          </p:cNvPr>
          <p:cNvSpPr txBox="1"/>
          <p:nvPr/>
        </p:nvSpPr>
        <p:spPr>
          <a:xfrm>
            <a:off x="2286000" y="38290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CC5F92-C622-4651-807C-763FD32AAE47}"/>
              </a:ext>
            </a:extLst>
          </p:cNvPr>
          <p:cNvSpPr txBox="1"/>
          <p:nvPr/>
        </p:nvSpPr>
        <p:spPr>
          <a:xfrm>
            <a:off x="2209800" y="43243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3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3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14922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57800" y="1600200"/>
            <a:ext cx="2057400" cy="3028950"/>
            <a:chOff x="720" y="1273"/>
            <a:chExt cx="1367" cy="2565"/>
          </a:xfrm>
        </p:grpSpPr>
        <p:sp>
          <p:nvSpPr>
            <p:cNvPr id="3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40"/>
              <a:chOff x="1289" y="582"/>
              <a:chExt cx="668" cy="725"/>
            </a:xfrm>
          </p:grpSpPr>
          <p:sp>
            <p:nvSpPr>
              <p:cNvPr id="43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25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41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 smtClean="0">
                  <a:latin typeface="Times New Roman" pitchFamily="18" charset="0"/>
                </a:rPr>
                <a:t>Kinh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, vĩ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 và tọa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 </a:t>
              </a:r>
              <a:r>
                <a:rPr lang="vi-VN" sz="2800" b="1" dirty="0" smtClean="0">
                  <a:latin typeface="Times New Roman" pitchFamily="18" charset="0"/>
                </a:rPr>
                <a:t>đị</a:t>
              </a:r>
              <a:r>
                <a:rPr lang="en-US" sz="2800" b="1" dirty="0" smtClean="0">
                  <a:latin typeface="Times New Roman" pitchFamily="18" charset="0"/>
                </a:rPr>
                <a:t>a lí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1600200"/>
            <a:ext cx="2057400" cy="2914650"/>
            <a:chOff x="720" y="1273"/>
            <a:chExt cx="1367" cy="2565"/>
          </a:xfrm>
        </p:grpSpPr>
        <p:sp>
          <p:nvSpPr>
            <p:cNvPr id="49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57"/>
              <a:chOff x="1289" y="582"/>
              <a:chExt cx="668" cy="754"/>
            </a:xfrm>
          </p:grpSpPr>
          <p:sp>
            <p:nvSpPr>
              <p:cNvPr id="58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5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1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2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56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57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 smtClean="0">
                  <a:latin typeface="Times New Roman" pitchFamily="18" charset="0"/>
                </a:rPr>
                <a:t>Hệ thống kinh, vĩ tuyến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90550"/>
            <a:ext cx="4800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Thủ 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 Nội nằm ở miền nào của n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Bắc n</a:t>
            </a:r>
            <a:r>
              <a:rPr lang="vi-VN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776E85-BAB2-44BE-9EEF-24772F850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1" t="40964" r="28163" b="22410"/>
          <a:stretch/>
        </p:blipFill>
        <p:spPr>
          <a:xfrm>
            <a:off x="762001" y="1371600"/>
            <a:ext cx="8382001" cy="3771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B04ADD-34D0-4C7D-93C4-70093BA39994}"/>
              </a:ext>
            </a:extLst>
          </p:cNvPr>
          <p:cNvSpPr txBox="1"/>
          <p:nvPr/>
        </p:nvSpPr>
        <p:spPr>
          <a:xfrm>
            <a:off x="480060" y="628650"/>
            <a:ext cx="8663940" cy="7694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Hãy ghi chú thích cho các hình sau dựa vào dữ liệu: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đạo, chí tuyến bắc, chí tuyến nam, vòng cực bắc, vòng cực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B5A410-B8B4-407A-9029-425FA29A58CD}"/>
              </a:ext>
            </a:extLst>
          </p:cNvPr>
          <p:cNvSpPr txBox="1"/>
          <p:nvPr/>
        </p:nvSpPr>
        <p:spPr>
          <a:xfrm>
            <a:off x="5943600" y="16573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bắc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361637-F5C8-4AA5-A857-79F2A94B8756}"/>
              </a:ext>
            </a:extLst>
          </p:cNvPr>
          <p:cNvSpPr txBox="1"/>
          <p:nvPr/>
        </p:nvSpPr>
        <p:spPr>
          <a:xfrm>
            <a:off x="5943600" y="44577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686F8A-755D-4B53-B2FE-57314F5567C3}"/>
              </a:ext>
            </a:extLst>
          </p:cNvPr>
          <p:cNvSpPr txBox="1"/>
          <p:nvPr/>
        </p:nvSpPr>
        <p:spPr>
          <a:xfrm>
            <a:off x="5943600" y="23431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bắc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8A2518B-ACF6-4C73-B5C2-6C6FD0C43E56}"/>
              </a:ext>
            </a:extLst>
          </p:cNvPr>
          <p:cNvSpPr txBox="1"/>
          <p:nvPr/>
        </p:nvSpPr>
        <p:spPr>
          <a:xfrm>
            <a:off x="5943600" y="29718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4F0218-0B21-4522-BC6C-EB258DFBEF94}"/>
              </a:ext>
            </a:extLst>
          </p:cNvPr>
          <p:cNvSpPr txBox="1"/>
          <p:nvPr/>
        </p:nvSpPr>
        <p:spPr>
          <a:xfrm>
            <a:off x="5943600" y="37147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nam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505200" y="114300"/>
            <a:ext cx="2320298" cy="371475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55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E3CAEE-B02C-45CE-A268-8EF14680C928}"/>
              </a:ext>
            </a:extLst>
          </p:cNvPr>
          <p:cNvSpPr txBox="1"/>
          <p:nvPr/>
        </p:nvSpPr>
        <p:spPr>
          <a:xfrm>
            <a:off x="685800" y="171450"/>
            <a:ext cx="8001000" cy="430887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vi-VN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Ghép nối </a:t>
            </a:r>
            <a:r>
              <a:rPr lang="en-US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các ô bên trái với các ô bên phải sao cho phù hợp</a:t>
            </a:r>
            <a:endParaRPr lang="en-US" sz="2200" i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="" xmlns:a16="http://schemas.microsoft.com/office/drawing/2014/main" id="{63AFC154-16A5-428D-A1E4-1AA6F62B9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19578752"/>
              </p:ext>
            </p:extLst>
          </p:nvPr>
        </p:nvGraphicFramePr>
        <p:xfrm>
          <a:off x="533400" y="1323428"/>
          <a:ext cx="18973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3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Kinh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tuyến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="" xmlns:a16="http://schemas.microsoft.com/office/drawing/2014/main" id="{7EA14B66-BECB-4C38-AE86-54CFC43B7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9961371"/>
              </p:ext>
            </p:extLst>
          </p:nvPr>
        </p:nvGraphicFramePr>
        <p:xfrm>
          <a:off x="533400" y="1963092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Vĩ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2" name="Table 7">
            <a:extLst>
              <a:ext uri="{FF2B5EF4-FFF2-40B4-BE49-F238E27FC236}">
                <a16:creationId xmlns="" xmlns:a16="http://schemas.microsoft.com/office/drawing/2014/main" id="{FF29D4C1-3F85-4608-986C-47341CB4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2597345"/>
              </p:ext>
            </p:extLst>
          </p:nvPr>
        </p:nvGraphicFramePr>
        <p:xfrm>
          <a:off x="533400" y="2624171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Bán cầu bắc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3" name="Table 7">
            <a:extLst>
              <a:ext uri="{FF2B5EF4-FFF2-40B4-BE49-F238E27FC236}">
                <a16:creationId xmlns="" xmlns:a16="http://schemas.microsoft.com/office/drawing/2014/main" id="{420C36D9-06EE-49F7-B488-68C1A9480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9094271"/>
              </p:ext>
            </p:extLst>
          </p:nvPr>
        </p:nvGraphicFramePr>
        <p:xfrm>
          <a:off x="533400" y="3237668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Bán cầu nam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="" xmlns:a16="http://schemas.microsoft.com/office/drawing/2014/main" id="{6B126622-7427-4661-864C-86FE8C851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53730330"/>
              </p:ext>
            </p:extLst>
          </p:nvPr>
        </p:nvGraphicFramePr>
        <p:xfrm>
          <a:off x="3276600" y="8001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Là xích đạo chia quả Địa Cầu thành 2 nửa cầu: nửa cầu Bắc và nửa cầu Nam.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8" name="Table 7">
            <a:extLst>
              <a:ext uri="{FF2B5EF4-FFF2-40B4-BE49-F238E27FC236}">
                <a16:creationId xmlns="" xmlns:a16="http://schemas.microsoft.com/office/drawing/2014/main" id="{6D78C4AA-1B4B-4543-BD1B-0D48FA210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39589787"/>
              </p:ext>
            </p:extLst>
          </p:nvPr>
        </p:nvGraphicFramePr>
        <p:xfrm>
          <a:off x="3276600" y="18288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b. Là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 nửa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ờng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tròn nối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cực bắc và cực nam trên quả Địa cầu.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9" name="Table 7">
            <a:extLst>
              <a:ext uri="{FF2B5EF4-FFF2-40B4-BE49-F238E27FC236}">
                <a16:creationId xmlns="" xmlns:a16="http://schemas.microsoft.com/office/drawing/2014/main" id="{86C8B818-DCED-4FA3-81AF-B248DDA9B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1657896"/>
              </p:ext>
            </p:extLst>
          </p:nvPr>
        </p:nvGraphicFramePr>
        <p:xfrm>
          <a:off x="3124200" y="3486150"/>
          <a:ext cx="5669280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662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ợc đánh số </a:t>
                      </a:r>
                      <a:r>
                        <a:rPr lang="pt-BR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vi-VN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pt-BR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 qua đài thiên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Grin-uých ở ngoại ô thủ đô Lôn Đôn (Anh).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="" xmlns:a16="http://schemas.microsoft.com/office/drawing/2014/main" id="{814648F1-22A7-4BC2-A5CD-0480C44A8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0401049"/>
              </p:ext>
            </p:extLst>
          </p:nvPr>
        </p:nvGraphicFramePr>
        <p:xfrm>
          <a:off x="3124200" y="4572000"/>
          <a:ext cx="5669280" cy="400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e. Là nửa cầu nằm phía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1" name="Table 7">
            <a:extLst>
              <a:ext uri="{FF2B5EF4-FFF2-40B4-BE49-F238E27FC236}">
                <a16:creationId xmlns="" xmlns:a16="http://schemas.microsoft.com/office/drawing/2014/main" id="{597C9334-3D23-492E-9A0E-5A950ABF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21685497"/>
              </p:ext>
            </p:extLst>
          </p:nvPr>
        </p:nvGraphicFramePr>
        <p:xfrm>
          <a:off x="457200" y="3824408"/>
          <a:ext cx="20574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Kinh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2" name="Table 7">
            <a:extLst>
              <a:ext uri="{FF2B5EF4-FFF2-40B4-BE49-F238E27FC236}">
                <a16:creationId xmlns="" xmlns:a16="http://schemas.microsoft.com/office/drawing/2014/main" id="{6D812088-1C79-44D5-ABD9-39C935FD4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27778237"/>
              </p:ext>
            </p:extLst>
          </p:nvPr>
        </p:nvGraphicFramePr>
        <p:xfrm>
          <a:off x="3200400" y="2971800"/>
          <a:ext cx="56692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c. Là nửa cầu nằm phía nam 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8E1A8D5D-4C89-4545-A191-78BABDC9C92A}"/>
              </a:ext>
            </a:extLst>
          </p:cNvPr>
          <p:cNvCxnSpPr/>
          <p:nvPr/>
        </p:nvCxnSpPr>
        <p:spPr>
          <a:xfrm>
            <a:off x="2430780" y="1447122"/>
            <a:ext cx="1150620" cy="667428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C1675838-F80E-4369-BE3E-DDB970DDDA0F}"/>
              </a:ext>
            </a:extLst>
          </p:cNvPr>
          <p:cNvCxnSpPr>
            <a:cxnSpLocks/>
          </p:cNvCxnSpPr>
          <p:nvPr/>
        </p:nvCxnSpPr>
        <p:spPr>
          <a:xfrm flipV="1">
            <a:off x="2438400" y="1200150"/>
            <a:ext cx="990600" cy="928214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D8CA5C56-2691-4315-92CE-0D8DB49313A9}"/>
              </a:ext>
            </a:extLst>
          </p:cNvPr>
          <p:cNvCxnSpPr>
            <a:cxnSpLocks/>
          </p:cNvCxnSpPr>
          <p:nvPr/>
        </p:nvCxnSpPr>
        <p:spPr>
          <a:xfrm flipV="1">
            <a:off x="2514600" y="3714750"/>
            <a:ext cx="72771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9F061738-D9E9-4B13-929D-AD18AB4D0D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25495" y="3354245"/>
            <a:ext cx="178781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F3373A92-B016-4835-9724-D10A08353B9C}"/>
              </a:ext>
            </a:extLst>
          </p:cNvPr>
          <p:cNvCxnSpPr>
            <a:cxnSpLocks/>
          </p:cNvCxnSpPr>
          <p:nvPr/>
        </p:nvCxnSpPr>
        <p:spPr>
          <a:xfrm flipV="1">
            <a:off x="2362200" y="3181350"/>
            <a:ext cx="990600" cy="242456"/>
          </a:xfrm>
          <a:prstGeom prst="straightConnector1">
            <a:avLst/>
          </a:prstGeom>
          <a:ln w="38100">
            <a:solidFill>
              <a:srgbClr val="66E6F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176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371600" y="1123950"/>
            <a:ext cx="5410200" cy="707886"/>
          </a:xfrm>
          <a:prstGeom prst="rect">
            <a:avLst/>
          </a:prstGeom>
          <a:solidFill>
            <a:srgbClr val="99FF3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</a:rPr>
              <a:t>HOẠT ĐỘNG </a:t>
            </a:r>
            <a:r>
              <a:rPr lang="en-US" sz="4000" b="1" dirty="0" smtClean="0">
                <a:solidFill>
                  <a:srgbClr val="000099"/>
                </a:solidFill>
                <a:latin typeface="+mj-lt"/>
              </a:rPr>
              <a:t>V</a:t>
            </a:r>
            <a:r>
              <a:rPr lang="en-US" sz="4000" b="1" dirty="0" smtClean="0">
                <a:solidFill>
                  <a:srgbClr val="000099"/>
                </a:solidFill>
                <a:latin typeface="+mj-lt"/>
              </a:rPr>
              <a:t>Ề </a:t>
            </a:r>
            <a:r>
              <a:rPr lang="en-US" sz="4000" b="1" dirty="0" smtClean="0">
                <a:solidFill>
                  <a:srgbClr val="000099"/>
                </a:solidFill>
                <a:latin typeface="+mj-lt"/>
              </a:rPr>
              <a:t>NHÀ</a:t>
            </a:r>
            <a:endParaRPr lang="en-US" sz="4000" b="1" dirty="0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86400" y="1771650"/>
            <a:ext cx="2590800" cy="3767533"/>
            <a:chOff x="720" y="1273"/>
            <a:chExt cx="1367" cy="2866"/>
          </a:xfrm>
        </p:grpSpPr>
        <p:sp>
          <p:nvSpPr>
            <p:cNvPr id="7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87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89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0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1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85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19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86" name="Text Box 17"/>
            <p:cNvSpPr txBox="1">
              <a:spLocks noChangeArrowheads="1"/>
            </p:cNvSpPr>
            <p:nvPr/>
          </p:nvSpPr>
          <p:spPr bwMode="gray">
            <a:xfrm>
              <a:off x="796" y="1751"/>
              <a:ext cx="1282" cy="2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Chuẩn bị 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bài 2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Bản 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. Một số l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i kinh, vĩ 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tuyến. Ph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ươ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ng h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ng trên 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bản 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2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62001" y="1771650"/>
            <a:ext cx="2515157" cy="3371850"/>
            <a:chOff x="720" y="1273"/>
            <a:chExt cx="1418" cy="2565"/>
          </a:xfrm>
        </p:grpSpPr>
        <p:sp>
          <p:nvSpPr>
            <p:cNvPr id="93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5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7"/>
            </a:xfrm>
          </p:grpSpPr>
          <p:sp>
            <p:nvSpPr>
              <p:cNvPr id="102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4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5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6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00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34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369" cy="2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smtClean="0">
                  <a:latin typeface="Times New Roman" pitchFamily="18" charset="0"/>
                </a:rPr>
                <a:t>Học bài cũ, làm bài </a:t>
              </a:r>
              <a:r>
                <a:rPr lang="en-US" sz="2200" b="1" dirty="0" smtClean="0">
                  <a:latin typeface="Times New Roman" pitchFamily="18" charset="0"/>
                </a:rPr>
                <a:t>tập </a:t>
              </a:r>
              <a:r>
                <a:rPr lang="en-US" sz="2200" b="1" dirty="0" smtClean="0">
                  <a:latin typeface="Times New Roman" pitchFamily="18" charset="0"/>
                </a:rPr>
                <a:t>1,2 SGK; tìm kiếm </a:t>
              </a:r>
              <a:r>
                <a:rPr lang="en-US" sz="2200" b="1" dirty="0" smtClean="0">
                  <a:latin typeface="Times New Roman" pitchFamily="18" charset="0"/>
                </a:rPr>
                <a:t>thông </a:t>
              </a:r>
              <a:r>
                <a:rPr lang="en-US" sz="2200" b="1" dirty="0" smtClean="0">
                  <a:latin typeface="Times New Roman" pitchFamily="18" charset="0"/>
                </a:rPr>
                <a:t>tin về kinh, </a:t>
              </a:r>
              <a:r>
                <a:rPr lang="en-US" sz="2200" b="1" dirty="0" smtClean="0">
                  <a:latin typeface="Times New Roman" pitchFamily="18" charset="0"/>
                </a:rPr>
                <a:t>vĩ </a:t>
              </a:r>
              <a:r>
                <a:rPr lang="vi-VN" sz="2200" b="1" dirty="0" smtClean="0">
                  <a:latin typeface="Times New Roman" pitchFamily="18" charset="0"/>
                </a:rPr>
                <a:t>độ</a:t>
              </a:r>
              <a:r>
                <a:rPr lang="en-US" sz="2200" b="1" dirty="0" smtClean="0">
                  <a:latin typeface="Times New Roman" pitchFamily="18" charset="0"/>
                </a:rPr>
                <a:t> và </a:t>
              </a:r>
              <a:r>
                <a:rPr lang="en-US" sz="2200" b="1" dirty="0" smtClean="0">
                  <a:latin typeface="Times New Roman" pitchFamily="18" charset="0"/>
                </a:rPr>
                <a:t>tọa </a:t>
              </a:r>
              <a:r>
                <a:rPr lang="vi-VN" sz="2200" b="1" dirty="0" smtClean="0">
                  <a:latin typeface="Times New Roman" pitchFamily="18" charset="0"/>
                </a:rPr>
                <a:t>độ</a:t>
              </a:r>
              <a:r>
                <a:rPr lang="en-US" sz="2200" b="1" dirty="0" smtClean="0">
                  <a:latin typeface="Times New Roman" pitchFamily="18" charset="0"/>
                </a:rPr>
                <a:t> </a:t>
              </a:r>
              <a:r>
                <a:rPr lang="vi-VN" sz="2200" b="1" dirty="0" smtClean="0">
                  <a:latin typeface="Times New Roman" pitchFamily="18" charset="0"/>
                </a:rPr>
                <a:t>đị</a:t>
              </a:r>
              <a:r>
                <a:rPr lang="en-US" sz="2200" b="1" dirty="0" smtClean="0">
                  <a:latin typeface="Times New Roman" pitchFamily="18" charset="0"/>
                </a:rPr>
                <a:t>a lí</a:t>
              </a:r>
              <a:endParaRPr lang="en-US" sz="2200" b="1" dirty="0">
                <a:latin typeface="Times New Roman" pitchFamily="18" charset="0"/>
              </a:endParaRPr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0"/>
            <a:ext cx="9144000" cy="1017985"/>
            <a:chOff x="0" y="0"/>
            <a:chExt cx="5760" cy="570"/>
          </a:xfrm>
        </p:grpSpPr>
        <p:sp>
          <p:nvSpPr>
            <p:cNvPr id="1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48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TIẾT 1 – BÀI 1: HỆ THỐNG KINH, VĨ TUYẾN. </a:t>
              </a:r>
            </a:p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TỌA ĐỘ ĐỊA LÍ </a:t>
              </a:r>
              <a:endParaRPr lang="en-US" sz="2400" b="1" dirty="0">
                <a:latin typeface="Times New Roman" pitchFamily="18" charset="0"/>
              </a:endParaRPr>
            </a:p>
          </p:txBody>
        </p:sp>
        <p:sp>
          <p:nvSpPr>
            <p:cNvPr id="145" name="Text Box 8"/>
            <p:cNvSpPr txBox="1">
              <a:spLocks noChangeArrowheads="1"/>
            </p:cNvSpPr>
            <p:nvPr/>
          </p:nvSpPr>
          <p:spPr bwMode="auto">
            <a:xfrm>
              <a:off x="0" y="432"/>
              <a:ext cx="5760" cy="13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endPara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endParaRPr>
            </a:p>
          </p:txBody>
        </p:sp>
        <p:pic>
          <p:nvPicPr>
            <p:cNvPr id="153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0" y="58"/>
              <a:ext cx="43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16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pic>
        <p:nvPicPr>
          <p:cNvPr id="35843" name="Picture 3" descr="CGA5120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0"/>
          </a:blip>
          <a:srcRect b="5878"/>
          <a:stretch>
            <a:fillRect/>
          </a:stretch>
        </p:blipFill>
        <p:spPr bwMode="auto">
          <a:xfrm rot="369966">
            <a:off x="0" y="3320653"/>
            <a:ext cx="1784350" cy="18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228600" y="171450"/>
            <a:ext cx="1876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86200" y="1657350"/>
            <a:ext cx="1143000" cy="857250"/>
            <a:chOff x="4608" y="384"/>
            <a:chExt cx="720" cy="720"/>
          </a:xfrm>
        </p:grpSpPr>
        <p:pic>
          <p:nvPicPr>
            <p:cNvPr id="35852" name="Picture 8" descr="globe_anim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Rectangle 9"/>
            <p:cNvSpPr>
              <a:spLocks noChangeArrowheads="1"/>
            </p:cNvSpPr>
            <p:nvPr/>
          </p:nvSpPr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7098" name="WordArt 10"/>
          <p:cNvSpPr>
            <a:spLocks noChangeArrowheads="1" noChangeShapeType="1" noTextEdit="1"/>
          </p:cNvSpPr>
          <p:nvPr/>
        </p:nvSpPr>
        <p:spPr bwMode="auto">
          <a:xfrm>
            <a:off x="457200" y="800101"/>
            <a:ext cx="8305800" cy="3851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802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C0E6C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 học kết thúc.</a:t>
            </a:r>
          </a:p>
        </p:txBody>
      </p:sp>
      <p:sp>
        <p:nvSpPr>
          <p:cNvPr id="217099" name="WordArt 11"/>
          <p:cNvSpPr>
            <a:spLocks noChangeArrowheads="1" noChangeShapeType="1" noTextEdit="1"/>
          </p:cNvSpPr>
          <p:nvPr/>
        </p:nvSpPr>
        <p:spPr bwMode="auto">
          <a:xfrm>
            <a:off x="685800" y="2800351"/>
            <a:ext cx="7894638" cy="860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rgbClr val="000099"/>
                  </a:prstShdw>
                </a:effectLst>
                <a:latin typeface="Times New Roman"/>
                <a:cs typeface="Times New Roman"/>
              </a:rPr>
              <a:t>Chúc các em học tập tốt, đạt kết quả cao trong học tập.</a:t>
            </a:r>
            <a:endParaRPr lang="en-US" sz="1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prstShdw prst="shdw17" dist="17961" dir="13500000">
                  <a:srgbClr val="000099"/>
                </a:prstShdw>
              </a:effectLst>
              <a:latin typeface="Times New Roman"/>
              <a:cs typeface="Times New Roman"/>
            </a:endParaRPr>
          </a:p>
        </p:txBody>
      </p:sp>
      <p:pic>
        <p:nvPicPr>
          <p:cNvPr id="35851" name="Picture 13" descr="broo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3882628"/>
            <a:ext cx="1752600" cy="1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8" grpId="0" animBg="1"/>
      <p:bldP spid="2170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666750"/>
            <a:ext cx="46482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Nằm ở phía 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của n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là...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Đông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590550"/>
            <a:ext cx="4800600" cy="1685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Loài hoa 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tr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miền Bắc n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vào dịp tết là gì? 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3638550"/>
            <a:ext cx="266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66750"/>
            <a:ext cx="4724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Hàng ngày, mặt trời mọc và lặn vào thời gian nào?  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3333750"/>
            <a:ext cx="3200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 vào buổi sáng, lặn vào buổi chiều.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5C2757-3566-443F-9922-C07128E83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666" r="36584" b="66925"/>
          <a:stretch/>
        </p:blipFill>
        <p:spPr>
          <a:xfrm>
            <a:off x="0" y="-60960"/>
            <a:ext cx="9144000" cy="1718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70ADDF-8FB3-4BB0-AB2E-E54078D30AC0}"/>
              </a:ext>
            </a:extLst>
          </p:cNvPr>
          <p:cNvSpPr txBox="1"/>
          <p:nvPr/>
        </p:nvSpPr>
        <p:spPr>
          <a:xfrm>
            <a:off x="0" y="1600201"/>
            <a:ext cx="9144000" cy="4801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 ĐỒ - PH</a:t>
            </a:r>
            <a:r>
              <a:rPr lang="vi-V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ƠNG TIỆN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 HIỆN BỀ MẶT TRÁI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</a:p>
          <a:p>
            <a:pPr algn="ctr">
              <a:lnSpc>
                <a:spcPct val="150000"/>
              </a:lnSpc>
            </a:pP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4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181046"/>
          </a:xfrm>
          <a:prstGeom prst="rect">
            <a:avLst/>
          </a:prstGeom>
          <a:solidFill>
            <a:srgbClr val="CCFF33"/>
          </a:solidFill>
          <a:ln w="9525" algn="ctr">
            <a:solidFill>
              <a:srgbClr val="99FF33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Ế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- B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ÀI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 THỐNG KINH, VĨ TUYẾN. 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TỌA ĐỘ ĐỊA LÍ</a:t>
            </a:r>
            <a:endParaRPr lang="en-US" altLang="vi-VN" sz="3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3429000" y="4095750"/>
            <a:ext cx="5410200" cy="806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	Kinh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độ, vĩ độ và tọa độ địa lí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667000" y="3048000"/>
            <a:ext cx="4953000" cy="838200"/>
          </a:xfrm>
          <a:prstGeom prst="round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	Hệ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thống kinh, vĩ tuyến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381000" y="2266950"/>
            <a:ext cx="3276600" cy="62865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CC00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000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2286000" y="3028950"/>
            <a:ext cx="866404" cy="874622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=""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3048000" y="4114800"/>
            <a:ext cx="851164" cy="818085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1399</Words>
  <PresentationFormat>On-screen Show (16:9)</PresentationFormat>
  <Paragraphs>188</Paragraphs>
  <Slides>33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2018-01-20T06:19:24Z</dcterms:created>
  <dcterms:modified xsi:type="dcterms:W3CDTF">2021-08-16T07:54:19Z</dcterms:modified>
</cp:coreProperties>
</file>