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4"/>
  </p:notesMasterIdLst>
  <p:sldIdLst>
    <p:sldId id="256" r:id="rId4"/>
    <p:sldId id="270" r:id="rId5"/>
    <p:sldId id="259" r:id="rId6"/>
    <p:sldId id="271" r:id="rId7"/>
    <p:sldId id="272" r:id="rId8"/>
    <p:sldId id="300" r:id="rId9"/>
    <p:sldId id="301" r:id="rId10"/>
    <p:sldId id="261" r:id="rId11"/>
    <p:sldId id="307" r:id="rId12"/>
    <p:sldId id="303" r:id="rId13"/>
    <p:sldId id="304" r:id="rId14"/>
    <p:sldId id="305" r:id="rId15"/>
    <p:sldId id="306" r:id="rId16"/>
    <p:sldId id="308" r:id="rId17"/>
    <p:sldId id="309" r:id="rId18"/>
    <p:sldId id="310" r:id="rId19"/>
    <p:sldId id="311" r:id="rId20"/>
    <p:sldId id="312" r:id="rId21"/>
    <p:sldId id="314" r:id="rId22"/>
    <p:sldId id="315" r:id="rId23"/>
    <p:sldId id="316" r:id="rId24"/>
    <p:sldId id="317" r:id="rId25"/>
    <p:sldId id="318" r:id="rId26"/>
    <p:sldId id="260" r:id="rId27"/>
    <p:sldId id="275" r:id="rId28"/>
    <p:sldId id="320" r:id="rId29"/>
    <p:sldId id="321" r:id="rId30"/>
    <p:sldId id="292" r:id="rId31"/>
    <p:sldId id="322" r:id="rId32"/>
    <p:sldId id="324" r:id="rId33"/>
    <p:sldId id="325" r:id="rId34"/>
    <p:sldId id="326" r:id="rId35"/>
    <p:sldId id="327" r:id="rId36"/>
    <p:sldId id="328" r:id="rId37"/>
    <p:sldId id="329" r:id="rId38"/>
    <p:sldId id="331" r:id="rId39"/>
    <p:sldId id="332" r:id="rId40"/>
    <p:sldId id="333" r:id="rId41"/>
    <p:sldId id="334" r:id="rId42"/>
    <p:sldId id="279" r:id="rId43"/>
    <p:sldId id="335" r:id="rId44"/>
    <p:sldId id="337" r:id="rId45"/>
    <p:sldId id="338" r:id="rId46"/>
    <p:sldId id="340" r:id="rId47"/>
    <p:sldId id="341" r:id="rId48"/>
    <p:sldId id="339" r:id="rId49"/>
    <p:sldId id="277" r:id="rId50"/>
    <p:sldId id="342" r:id="rId51"/>
    <p:sldId id="344" r:id="rId52"/>
    <p:sldId id="345" r:id="rId53"/>
    <p:sldId id="346" r:id="rId54"/>
    <p:sldId id="347" r:id="rId55"/>
    <p:sldId id="348" r:id="rId56"/>
    <p:sldId id="278" r:id="rId57"/>
    <p:sldId id="349" r:id="rId58"/>
    <p:sldId id="351" r:id="rId59"/>
    <p:sldId id="352" r:id="rId60"/>
    <p:sldId id="353" r:id="rId61"/>
    <p:sldId id="266" r:id="rId62"/>
    <p:sldId id="268"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Montserrat" panose="020B0604020202020204" charset="0"/>
      <p:regular r:id="rId71"/>
      <p:bold r:id="rId72"/>
      <p:italic r:id="rId73"/>
      <p:boldItalic r:id="rId74"/>
    </p:embeddedFont>
    <p:embeddedFont>
      <p:font typeface="Cambria Math" panose="02040503050406030204" pitchFamily="18" charset="0"/>
      <p:regular r:id="rId75"/>
    </p:embeddedFont>
    <p:embeddedFont>
      <p:font typeface="Playfair Display Bold"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883" autoAdjust="0"/>
  </p:normalViewPr>
  <p:slideViewPr>
    <p:cSldViewPr>
      <p:cViewPr varScale="1">
        <p:scale>
          <a:sx n="40" d="100"/>
          <a:sy n="40" d="100"/>
        </p:scale>
        <p:origin x="276"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A6921-3CDE-4FEC-B681-2CDFFB0F752F}"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3F45D-F519-4FF3-825F-E98CEB21DF6A}" type="slidenum">
              <a:rPr lang="en-US" smtClean="0"/>
              <a:t>‹#›</a:t>
            </a:fld>
            <a:endParaRPr lang="en-US"/>
          </a:p>
        </p:txBody>
      </p:sp>
    </p:spTree>
    <p:extLst>
      <p:ext uri="{BB962C8B-B14F-4D97-AF65-F5344CB8AC3E}">
        <p14:creationId xmlns:p14="http://schemas.microsoft.com/office/powerpoint/2010/main" val="3037022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3F45D-F519-4FF3-825F-E98CEB21DF6A}" type="slidenum">
              <a:rPr lang="en-US" smtClean="0"/>
              <a:t>1</a:t>
            </a:fld>
            <a:endParaRPr lang="en-US"/>
          </a:p>
        </p:txBody>
      </p:sp>
    </p:spTree>
    <p:extLst>
      <p:ext uri="{BB962C8B-B14F-4D97-AF65-F5344CB8AC3E}">
        <p14:creationId xmlns:p14="http://schemas.microsoft.com/office/powerpoint/2010/main" val="218480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08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94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3F45D-F519-4FF3-825F-E98CEB21DF6A}" type="slidenum">
              <a:rPr lang="en-US" smtClean="0"/>
              <a:t>10</a:t>
            </a:fld>
            <a:endParaRPr lang="en-US"/>
          </a:p>
        </p:txBody>
      </p:sp>
    </p:spTree>
    <p:extLst>
      <p:ext uri="{BB962C8B-B14F-4D97-AF65-F5344CB8AC3E}">
        <p14:creationId xmlns:p14="http://schemas.microsoft.com/office/powerpoint/2010/main" val="380740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34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75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99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29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81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46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16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13974F-044A-5694-5AB4-47A90741FFD3}"/>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369D6CD-347D-C72D-EE7E-E27F5C0D853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85BF856-3B8C-6398-839E-5E41A0AFDFBE}"/>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6DD1187-20CE-D8DE-9BE4-62EC37CE20A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FB21B22-648E-75AE-3584-82CF72A7153E}"/>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1587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9FA7B9-A51F-B862-C026-E8E80391308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60F62D5-EA72-03E1-2F17-BEFD5D85F1A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7B256EC-8DEE-7125-7DA1-F6EA2157D792}"/>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5F2CB21-2916-C081-06BA-607911149DE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C185BEB-054E-47AA-9716-D7EC5602C6B2}"/>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559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A529-3C4F-88B0-FE87-4E82DAAFB6C5}"/>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2B753A-CDCE-51DF-678E-B9723955AD7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DD1E5B2-7452-E892-7D62-1B31810E867C}"/>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050C9787-9FAB-734D-BD3E-282F8820EA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4F526B3-DE2E-C3BF-D124-78CBDA56AF1E}"/>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9725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361623-1906-1D50-240D-4043E3C0F48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4736331-B522-BEFA-5054-D9EB8C4F509C}"/>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3F395A7-31FA-190D-C0C7-C27B0F839D86}"/>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75FE0E7-4C89-8680-A769-E4F832B2829A}"/>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EEFFE0C8-38D1-CEAB-95C1-D0C926EF40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41DE8262-C12F-9FF0-5309-C19DD754D09C}"/>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3649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D67F60-56C0-0BB8-7CB1-A03473BC40C7}"/>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9D92F02-F1AF-E6FD-79AE-89E58AF9F31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36F5A83-53FB-E7A9-5919-57FB00D4393E}"/>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48B628-45F9-63BE-1CD2-524B80DD3D6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A938A60-CA4C-6F73-AAEC-F9C113E5A6F6}"/>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FD4C244-C681-65AA-6C27-4382A7289E20}"/>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CFF1A43E-F0CE-FC19-F5B2-A6907AD95F2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80FCAB18-D65E-CD9F-36DC-0FB4D57C92CB}"/>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1475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41C457-1F9E-EF54-0603-758F8A12A23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546E00-5BFF-5E63-012D-C09C77F28D7B}"/>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1D1EB6C6-3B34-DA3B-99BF-085600B1F93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BAB24AF0-D20C-1842-D22F-6CB69DBF5E48}"/>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7651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B97B97E-805B-0B02-A930-5F4A2F658D61}"/>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7771C5FF-7F89-346E-BA3C-C759630A423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AD44913C-AFF5-6044-32ED-503015765930}"/>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8450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4897EB-8514-AD56-E351-EDE6ABAC9BE6}"/>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5B5ACAB-71C1-4717-4198-06A02B9FA2A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3FB071C-0CDD-0E22-68B1-994BFB9E49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2C01CF7-8E64-EC9E-0CF2-72DB4174472F}"/>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93E84AEB-92EB-DD79-2576-5D56CE83E7D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BD0074B5-2A47-FCA4-6D7C-2A0703EB050C}"/>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498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A4A5E8-7FD9-30A6-0909-7614776D537F}"/>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7CEE359-09A0-D8BC-EC2D-BF9947D48F7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Chỗ dành sẵn cho Văn bản 3">
            <a:extLst>
              <a:ext uri="{FF2B5EF4-FFF2-40B4-BE49-F238E27FC236}">
                <a16:creationId xmlns:a16="http://schemas.microsoft.com/office/drawing/2014/main" id="{E94A715C-2C88-8C85-026F-491BFC96CF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3BAE7EC-D011-F2CB-026E-6B8E4BA87A17}"/>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2796A64E-BABA-7665-8A71-150A36CEE82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A6229E51-023B-A8FF-4C62-AF80F65628BF}"/>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373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B9422D-6DE1-2EDE-E18F-DF1A687CD50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C1E0909-E8CC-3B83-BA75-2DC5FAE98FA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1F2360-F383-7DA2-6635-08606E7CA698}"/>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9DB52E3-A094-5FAA-5E7E-B9079B2B5B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6176983-8536-B3DF-FA63-7D8BE085ACAD}"/>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686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1AE83BD-54C6-599A-4B37-0192F5C118FC}"/>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95257D-8561-F54C-0374-894F54BF5F36}"/>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B3F583D-2BEE-3DA1-994E-F4A3F7E27922}"/>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22BF1A07-041D-5022-6EEE-C4AFF3E97CD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D028D24-9017-6F7A-DF5A-E2B8A702864D}"/>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3608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1817446"/>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7065440"/>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50152368"/>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2642427"/>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2498849"/>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6042184"/>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80488"/>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7315435"/>
      </p:ext>
    </p:extLst>
  </p:cSld>
  <p:clrMapOvr>
    <a:masterClrMapping/>
  </p:clrMapOvr>
  <p:transition spd="med">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3711167"/>
      </p:ext>
    </p:extLst>
  </p:cSld>
  <p:clrMapOvr>
    <a:masterClrMapping/>
  </p:clrMapOvr>
  <p:transition spd="med">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4265047"/>
      </p:ext>
    </p:extLst>
  </p:cSld>
  <p:clrMapOvr>
    <a:masterClrMapping/>
  </p:clrMapOvr>
  <p:transition spd="med">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262827"/>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975B7B9-2192-E9D7-CFBD-025FE7CE5ED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3D1EFE5-650D-39C0-4425-07102AF71A1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0DD32A3-E057-DF5A-62EE-DE64044BDC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C87F4A3-B777-42BE-8E59-3D3117FFDC1C}" type="datetimeFigureOut">
              <a:rPr lang="en-US" smtClean="0">
                <a:solidFill>
                  <a:prstClr val="black">
                    <a:tint val="75000"/>
                  </a:prstClr>
                </a:solidFill>
              </a:rPr>
              <a:pPr defTabSz="1371600"/>
              <a:t>7/26/2023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6B1F62B8-A249-9507-2A30-2E15BE9AD62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AFE2489-5BC5-CD4E-D113-7173503F095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5933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21848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41.png"/><Relationship Id="rId10" Type="http://schemas.openxmlformats.org/officeDocument/2006/relationships/image" Target="../media/image40.pn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43.png"/><Relationship Id="rId10" Type="http://schemas.openxmlformats.org/officeDocument/2006/relationships/image" Target="../media/image42.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9.png"/><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 Id="rId10" Type="http://schemas.openxmlformats.org/officeDocument/2006/relationships/image" Target="../media/image45.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7.xml"/><Relationship Id="rId10" Type="http://schemas.openxmlformats.org/officeDocument/2006/relationships/image" Target="../media/image46.pn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svg"/><Relationship Id="rId18" Type="http://schemas.openxmlformats.org/officeDocument/2006/relationships/image" Target="../media/image16.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1.png"/><Relationship Id="rId15" Type="http://schemas.openxmlformats.org/officeDocument/2006/relationships/image" Target="../media/image18.svg"/><Relationship Id="rId10" Type="http://schemas.openxmlformats.org/officeDocument/2006/relationships/image" Target="../media/image10.png"/><Relationship Id="rId9" Type="http://schemas.openxmlformats.org/officeDocument/2006/relationships/image" Target="../media/image9.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2.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9.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0.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3.png"/><Relationship Id="rId10"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5.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36" Type="http://schemas.openxmlformats.org/officeDocument/2006/relationships/image" Target="../media/image575.sv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36" Type="http://schemas.openxmlformats.org/officeDocument/2006/relationships/image" Target="../media/image575.svg"/></Relationships>
</file>

<file path=ppt/slides/_rels/slide49.xml.rels><?xml version="1.0" encoding="UTF-8" standalone="yes"?>
<Relationships xmlns="http://schemas.openxmlformats.org/package/2006/relationships"><Relationship Id="rId39" Type="http://schemas.openxmlformats.org/officeDocument/2006/relationships/image" Target="../media/image79.png"/><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36" Type="http://schemas.openxmlformats.org/officeDocument/2006/relationships/image" Target="../media/image575.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9.png"/><Relationship Id="rId18"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28.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2.png"/><Relationship Id="rId9" Type="http://schemas.openxmlformats.org/officeDocument/2006/relationships/image" Target="../media/image13.png"/><Relationship Id="rId1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36" Type="http://schemas.openxmlformats.org/officeDocument/2006/relationships/image" Target="../media/image575.sv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36" Type="http://schemas.openxmlformats.org/officeDocument/2006/relationships/image" Target="../media/image575.sv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36" Type="http://schemas.openxmlformats.org/officeDocument/2006/relationships/image" Target="../media/image575.svg"/></Relationships>
</file>

<file path=ppt/slides/_rels/slide53.xml.rels><?xml version="1.0" encoding="UTF-8" standalone="yes"?>
<Relationships xmlns="http://schemas.openxmlformats.org/package/2006/relationships"><Relationship Id="rId39" Type="http://schemas.openxmlformats.org/officeDocument/2006/relationships/image" Target="../media/image80.png"/><Relationship Id="rId3" Type="http://schemas.openxmlformats.org/officeDocument/2006/relationships/image" Target="../media/image77.png"/><Relationship Id="rId38"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7.xml"/><Relationship Id="rId37" Type="http://schemas.openxmlformats.org/officeDocument/2006/relationships/image" Target="../media/image78.png"/><Relationship Id="rId40" Type="http://schemas.openxmlformats.org/officeDocument/2006/relationships/image" Target="../media/image81.png"/><Relationship Id="rId36" Type="http://schemas.openxmlformats.org/officeDocument/2006/relationships/image" Target="../media/image575.svg"/></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 Id="rId11" Type="http://schemas.openxmlformats.org/officeDocument/2006/relationships/image" Target="../media/image84.png"/><Relationship Id="rId10" Type="http://schemas.openxmlformats.org/officeDocument/2006/relationships/image" Target="../media/image83.png"/><Relationship Id="rId9" Type="http://schemas.openxmlformats.org/officeDocument/2006/relationships/image" Target="NULL"/></Relationships>
</file>

<file path=ppt/slides/_rels/slide55.xml.rels><?xml version="1.0" encoding="UTF-8" standalone="yes"?>
<Relationships xmlns="http://schemas.openxmlformats.org/package/2006/relationships"><Relationship Id="rId12" Type="http://schemas.microsoft.com/office/2007/relationships/hdphoto" Target="../media/hdphoto6.wdp"/><Relationship Id="rId2" Type="http://schemas.openxmlformats.org/officeDocument/2006/relationships/image" Target="../media/image82.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84.png"/><Relationship Id="rId9" Type="http://schemas.openxmlformats.org/officeDocument/2006/relationships/image" Target="NULL"/></Relationships>
</file>

<file path=ppt/slides/_rels/slide56.xml.rels><?xml version="1.0" encoding="UTF-8" standalone="yes"?>
<Relationships xmlns="http://schemas.openxmlformats.org/package/2006/relationships"><Relationship Id="rId12" Type="http://schemas.microsoft.com/office/2007/relationships/hdphoto" Target="../media/hdphoto6.wdp"/><Relationship Id="rId2" Type="http://schemas.openxmlformats.org/officeDocument/2006/relationships/image" Target="../media/image82.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84.png"/><Relationship Id="rId9" Type="http://schemas.openxmlformats.org/officeDocument/2006/relationships/image" Target="NULL"/></Relationships>
</file>

<file path=ppt/slides/_rels/slide57.xml.rels><?xml version="1.0" encoding="UTF-8" standalone="yes"?>
<Relationships xmlns="http://schemas.openxmlformats.org/package/2006/relationships"><Relationship Id="rId13" Type="http://schemas.openxmlformats.org/officeDocument/2006/relationships/image" Target="../media/image86.png"/><Relationship Id="rId12" Type="http://schemas.microsoft.com/office/2007/relationships/hdphoto" Target="../media/hdphoto6.wdp"/><Relationship Id="rId2" Type="http://schemas.openxmlformats.org/officeDocument/2006/relationships/image" Target="../media/image82.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84.png"/><Relationship Id="rId9" Type="http://schemas.openxmlformats.org/officeDocument/2006/relationships/image" Target="NULL"/></Relationships>
</file>

<file path=ppt/slides/_rels/slide58.xml.rels><?xml version="1.0" encoding="UTF-8" standalone="yes"?>
<Relationships xmlns="http://schemas.openxmlformats.org/package/2006/relationships"><Relationship Id="rId13" Type="http://schemas.openxmlformats.org/officeDocument/2006/relationships/image" Target="../media/image87.png"/><Relationship Id="rId12" Type="http://schemas.microsoft.com/office/2007/relationships/hdphoto" Target="../media/hdphoto6.wdp"/><Relationship Id="rId2" Type="http://schemas.openxmlformats.org/officeDocument/2006/relationships/image" Target="../media/image82.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84.png"/><Relationship Id="rId9" Type="http://schemas.openxmlformats.org/officeDocument/2006/relationships/image" Target="NULL"/><Relationship Id="rId14" Type="http://schemas.openxmlformats.org/officeDocument/2006/relationships/image" Target="../media/image88.png"/></Relationships>
</file>

<file path=ppt/slides/_rels/slide59.xml.rels><?xml version="1.0" encoding="UTF-8" standalone="yes"?>
<Relationships xmlns="http://schemas.openxmlformats.org/package/2006/relationships"><Relationship Id="rId8" Type="http://schemas.openxmlformats.org/officeDocument/2006/relationships/image" Target="../media/image91.png"/><Relationship Id="rId7" Type="http://schemas.openxmlformats.org/officeDocument/2006/relationships/image" Target="../media/image9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0.png"/><Relationship Id="rId18"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image" Target="../media/image34.png"/><Relationship Id="rId2" Type="http://schemas.openxmlformats.org/officeDocument/2006/relationships/image" Target="../media/image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2.png"/><Relationship Id="rId15" Type="http://schemas.openxmlformats.org/officeDocument/2006/relationships/image" Target="../media/image22.png"/><Relationship Id="rId10" Type="http://schemas.openxmlformats.org/officeDocument/2006/relationships/image" Target="../media/image18.svg"/><Relationship Id="rId19" Type="http://schemas.openxmlformats.org/officeDocument/2006/relationships/image" Target="../media/image36.png"/><Relationship Id="rId9" Type="http://schemas.openxmlformats.org/officeDocument/2006/relationships/image" Target="../media/image13.pn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3.png"/><Relationship Id="rId10"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 Id="rId11"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6000"/>
          </a:blip>
          <a:srcRect t="31103" b="31103"/>
          <a:stretch>
            <a:fillRect/>
          </a:stretch>
        </p:blipFill>
        <p:spPr>
          <a:xfrm>
            <a:off x="0" y="0"/>
            <a:ext cx="18288000" cy="10287000"/>
          </a:xfrm>
          <a:prstGeom prst="rect">
            <a:avLst/>
          </a:prstGeom>
        </p:spPr>
      </p:pic>
      <p:pic>
        <p:nvPicPr>
          <p:cNvPr id="6" name="Picture 6"/>
          <p:cNvPicPr>
            <a:picLocks noChangeAspect="1"/>
          </p:cNvPicPr>
          <p:nvPr/>
        </p:nvPicPr>
        <p:blipFill>
          <a:blip r:embed="rId4"/>
          <a:srcRect l="2888" r="2888"/>
          <a:stretch>
            <a:fillRect/>
          </a:stretch>
        </p:blipFill>
        <p:spPr>
          <a:xfrm rot="-5514009">
            <a:off x="5528208" y="-1525105"/>
            <a:ext cx="6130756" cy="12723686"/>
          </a:xfrm>
          <a:prstGeom prst="rect">
            <a:avLst/>
          </a:prstGeom>
        </p:spPr>
      </p:pic>
      <p:pic>
        <p:nvPicPr>
          <p:cNvPr id="12" name="Picture 12"/>
          <p:cNvPicPr>
            <a:picLocks noChangeAspect="1"/>
          </p:cNvPicPr>
          <p:nvPr/>
        </p:nvPicPr>
        <p:blipFill>
          <a:blip r:embed="rId5"/>
          <a:srcRect/>
          <a:stretch>
            <a:fillRect/>
          </a:stretch>
        </p:blipFill>
        <p:spPr>
          <a:xfrm rot="183673">
            <a:off x="12677676" y="6378711"/>
            <a:ext cx="2424849" cy="2389959"/>
          </a:xfrm>
          <a:prstGeom prst="rect">
            <a:avLst/>
          </a:prstGeom>
        </p:spPr>
      </p:pic>
      <p:pic>
        <p:nvPicPr>
          <p:cNvPr id="13" name="Picture 13"/>
          <p:cNvPicPr>
            <a:picLocks noChangeAspect="1"/>
          </p:cNvPicPr>
          <p:nvPr/>
        </p:nvPicPr>
        <p:blipFill>
          <a:blip r:embed="rId6"/>
          <a:srcRect/>
          <a:stretch>
            <a:fillRect/>
          </a:stretch>
        </p:blipFill>
        <p:spPr>
          <a:xfrm rot="-1495375">
            <a:off x="12396097" y="6266884"/>
            <a:ext cx="1093111" cy="371202"/>
          </a:xfrm>
          <a:prstGeom prst="rect">
            <a:avLst/>
          </a:prstGeom>
        </p:spPr>
      </p:pic>
      <p:sp>
        <p:nvSpPr>
          <p:cNvPr id="15" name="Rectangle 14"/>
          <p:cNvSpPr/>
          <p:nvPr/>
        </p:nvSpPr>
        <p:spPr>
          <a:xfrm>
            <a:off x="3496152" y="2633876"/>
            <a:ext cx="10895712" cy="4939814"/>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sym typeface="Montserrat"/>
              </a:rPr>
              <a:t>CHÀO MỪNG CÁC EM </a:t>
            </a:r>
            <a:br>
              <a:rPr kumimoji="0" lang="en-US" sz="70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sym typeface="Montserrat"/>
              </a:rPr>
            </a:br>
            <a:r>
              <a:rPr kumimoji="0" lang="en-US" sz="70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sym typeface="Montserrat"/>
              </a:rPr>
              <a:t>ĐẾN VỚI TIẾT HỌC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sym typeface="Montserrat"/>
              </a:rPr>
              <a:t>HÔM NAY!</a:t>
            </a:r>
            <a:endParaRPr kumimoji="0" lang="en-US" sz="7000" b="0" i="0" u="none" strike="noStrike" kern="0" cap="none" spc="0" normalizeH="0" baseline="0" noProof="0" dirty="0" smtClean="0">
              <a:ln>
                <a:noFill/>
              </a:ln>
              <a:effectLst/>
              <a:uLnTx/>
              <a:uFillTx/>
            </a:endParaRPr>
          </a:p>
        </p:txBody>
      </p:sp>
      <p:pic>
        <p:nvPicPr>
          <p:cNvPr id="1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630706">
            <a:off x="11891488" y="3687866"/>
            <a:ext cx="5000753" cy="4846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indow dir="vert"/>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647700"/>
            <a:ext cx="4191000" cy="1015663"/>
          </a:xfrm>
          <a:prstGeom prst="rect">
            <a:avLst/>
          </a:prstGeom>
          <a:solidFill>
            <a:srgbClr val="00B050"/>
          </a:solidFill>
          <a:ln w="38100" cap="flat" cmpd="sng" algn="ctr">
            <a:solidFill>
              <a:srgbClr val="F3F3F3"/>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0" cap="none" spc="0" normalizeH="0" baseline="0" noProof="0" smtClean="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1</a:t>
            </a:r>
            <a:endParaRPr kumimoji="0" lang="en-US" sz="1800" b="0" i="0" u="none" strike="noStrike" kern="0" cap="none" spc="0" normalizeH="0" baseline="0" noProof="0" dirty="0" smtClean="0">
              <a:ln>
                <a:noFill/>
              </a:ln>
              <a:solidFill>
                <a:srgbClr val="F3F3F3"/>
              </a:solidFill>
              <a:effectLst/>
              <a:uLnTx/>
              <a:uFillTx/>
              <a:latin typeface="Arial"/>
              <a:ea typeface="+mn-ea"/>
              <a:cs typeface="+mn-cs"/>
            </a:endParaRPr>
          </a:p>
        </p:txBody>
      </p:sp>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16400" y="419100"/>
            <a:ext cx="914400" cy="1687651"/>
          </a:xfrm>
          <a:prstGeom prst="rect">
            <a:avLst/>
          </a:prstGeom>
        </p:spPr>
      </p:pic>
      <p:pic>
        <p:nvPicPr>
          <p:cNvPr id="6" name="image166.png" descr="A picture containing text, diagram, line, screenshot&#10;&#10;Description automatically generated"/>
          <p:cNvPicPr/>
          <p:nvPr/>
        </p:nvPicPr>
        <p:blipFill>
          <a:blip r:embed="rId10"/>
          <a:srcRect/>
          <a:stretch>
            <a:fillRect/>
          </a:stretch>
        </p:blipFill>
        <p:spPr>
          <a:xfrm>
            <a:off x="533400" y="1689431"/>
            <a:ext cx="16840200" cy="6019800"/>
          </a:xfrm>
          <a:prstGeom prst="rect">
            <a:avLst/>
          </a:prstGeom>
          <a:ln/>
        </p:spPr>
      </p:pic>
      <p:pic>
        <p:nvPicPr>
          <p:cNvPr id="8" name="Picture 7"/>
          <p:cNvPicPr>
            <a:picLocks noChangeAspect="1"/>
          </p:cNvPicPr>
          <p:nvPr/>
        </p:nvPicPr>
        <p:blipFill>
          <a:blip r:embed="rId11"/>
          <a:stretch>
            <a:fillRect/>
          </a:stretch>
        </p:blipFill>
        <p:spPr>
          <a:xfrm>
            <a:off x="8305800" y="7505700"/>
            <a:ext cx="1647854" cy="2298144"/>
          </a:xfrm>
          <a:prstGeom prst="rect">
            <a:avLst/>
          </a:prstGeom>
        </p:spPr>
      </p:pic>
      <p:sp>
        <p:nvSpPr>
          <p:cNvPr id="9" name="AutoShape 3"/>
          <p:cNvSpPr/>
          <p:nvPr/>
        </p:nvSpPr>
        <p:spPr>
          <a:xfrm>
            <a:off x="-32084" y="9791700"/>
            <a:ext cx="19149227" cy="2668842"/>
          </a:xfrm>
          <a:prstGeom prst="rect">
            <a:avLst/>
          </a:prstGeom>
          <a:solidFill>
            <a:srgbClr val="E0D2EF"/>
          </a:solidFill>
        </p:spPr>
      </p:sp>
    </p:spTree>
    <p:extLst>
      <p:ext uri="{BB962C8B-B14F-4D97-AF65-F5344CB8AC3E}">
        <p14:creationId xmlns:p14="http://schemas.microsoft.com/office/powerpoint/2010/main" val="337261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495300"/>
            <a:ext cx="4267200" cy="1015663"/>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nl-NL" sz="4000" b="1" i="0" u="none" strike="noStrike" kern="0" cap="none" spc="0" normalizeH="0" baseline="0" noProof="0" smtClean="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2</a:t>
            </a:r>
            <a:endParaRPr kumimoji="0" lang="en-US" sz="1800" b="0" i="0" u="none" strike="noStrike" kern="0" cap="none" spc="0" normalizeH="0" baseline="0" noProof="0" dirty="0">
              <a:ln>
                <a:noFill/>
              </a:ln>
              <a:solidFill>
                <a:srgbClr val="F3F3F3"/>
              </a:solidFill>
              <a:effectLst/>
              <a:uLnTx/>
              <a:uFillTx/>
              <a:latin typeface="Arial"/>
              <a:ea typeface="+mn-ea"/>
              <a:cs typeface="+mn-cs"/>
            </a:endParaRPr>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62158" y="369749"/>
            <a:ext cx="914400" cy="1687651"/>
          </a:xfrm>
          <a:prstGeom prst="rect">
            <a:avLst/>
          </a:prstGeom>
        </p:spPr>
      </p:pic>
      <p:pic>
        <p:nvPicPr>
          <p:cNvPr id="6" name="Picture 5"/>
          <p:cNvPicPr>
            <a:picLocks noChangeAspect="1"/>
          </p:cNvPicPr>
          <p:nvPr/>
        </p:nvPicPr>
        <p:blipFill>
          <a:blip r:embed="rId10"/>
          <a:stretch>
            <a:fillRect/>
          </a:stretch>
        </p:blipFill>
        <p:spPr>
          <a:xfrm flipH="1">
            <a:off x="14782800" y="6438900"/>
            <a:ext cx="2438400" cy="3524454"/>
          </a:xfrm>
          <a:prstGeom prst="rect">
            <a:avLst/>
          </a:prstGeom>
        </p:spPr>
      </p:pic>
      <p:sp>
        <p:nvSpPr>
          <p:cNvPr id="8" name="AutoShape 3"/>
          <p:cNvSpPr/>
          <p:nvPr/>
        </p:nvSpPr>
        <p:spPr>
          <a:xfrm rot="16200000">
            <a:off x="9157472" y="2639493"/>
            <a:ext cx="19149227" cy="2668842"/>
          </a:xfrm>
          <a:prstGeom prst="rect">
            <a:avLst/>
          </a:prstGeom>
          <a:solidFill>
            <a:srgbClr val="E0D2EF"/>
          </a:solidFill>
        </p:spPr>
      </p:sp>
      <p:pic>
        <p:nvPicPr>
          <p:cNvPr id="2" name="Picture 1"/>
          <p:cNvPicPr>
            <a:picLocks noChangeAspect="1"/>
          </p:cNvPicPr>
          <p:nvPr/>
        </p:nvPicPr>
        <p:blipFill>
          <a:blip r:embed="rId11"/>
          <a:stretch>
            <a:fillRect/>
          </a:stretch>
        </p:blipFill>
        <p:spPr>
          <a:xfrm>
            <a:off x="1295400" y="2476500"/>
            <a:ext cx="12474392" cy="5731056"/>
          </a:xfrm>
          <a:prstGeom prst="rect">
            <a:avLst/>
          </a:prstGeom>
        </p:spPr>
      </p:pic>
    </p:spTree>
    <p:extLst>
      <p:ext uri="{BB962C8B-B14F-4D97-AF65-F5344CB8AC3E}">
        <p14:creationId xmlns:p14="http://schemas.microsoft.com/office/powerpoint/2010/main" val="218777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94037"/>
            <a:ext cx="4038600" cy="1015663"/>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en-US" sz="4000" b="1" i="0" u="none" strike="noStrike" kern="0" cap="none" spc="0" normalizeH="0" baseline="0" noProof="0" smtClean="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3</a:t>
            </a:r>
            <a:endPar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2"/>
          <a:stretch>
            <a:fillRect/>
          </a:stretch>
        </p:blipFill>
        <p:spPr>
          <a:xfrm>
            <a:off x="15773400" y="647700"/>
            <a:ext cx="1828800" cy="2550496"/>
          </a:xfrm>
          <a:prstGeom prst="rect">
            <a:avLst/>
          </a:prstGeom>
        </p:spPr>
      </p:pic>
      <p:pic>
        <p:nvPicPr>
          <p:cNvPr id="2" name="Picture 1"/>
          <p:cNvPicPr>
            <a:picLocks noChangeAspect="1"/>
          </p:cNvPicPr>
          <p:nvPr/>
        </p:nvPicPr>
        <p:blipFill>
          <a:blip r:embed="rId3"/>
          <a:stretch>
            <a:fillRect/>
          </a:stretch>
        </p:blipFill>
        <p:spPr>
          <a:xfrm>
            <a:off x="3200400" y="1572462"/>
            <a:ext cx="11905661" cy="7767717"/>
          </a:xfrm>
          <a:prstGeom prst="rect">
            <a:avLst/>
          </a:prstGeom>
        </p:spPr>
      </p:pic>
      <p:sp>
        <p:nvSpPr>
          <p:cNvPr id="7" name="AutoShape 3"/>
          <p:cNvSpPr/>
          <p:nvPr/>
        </p:nvSpPr>
        <p:spPr>
          <a:xfrm>
            <a:off x="0" y="9563100"/>
            <a:ext cx="19149227" cy="2668842"/>
          </a:xfrm>
          <a:prstGeom prst="rect">
            <a:avLst/>
          </a:prstGeom>
          <a:solidFill>
            <a:srgbClr val="E0D2EF"/>
          </a:solidFill>
        </p:spPr>
      </p:sp>
      <p:pic>
        <p:nvPicPr>
          <p:cNvPr id="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0" y="8267700"/>
            <a:ext cx="914400" cy="1687651"/>
          </a:xfrm>
          <a:prstGeom prst="rect">
            <a:avLst/>
          </a:prstGeom>
        </p:spPr>
      </p:pic>
    </p:spTree>
    <p:extLst>
      <p:ext uri="{BB962C8B-B14F-4D97-AF65-F5344CB8AC3E}">
        <p14:creationId xmlns:p14="http://schemas.microsoft.com/office/powerpoint/2010/main" val="206060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47700"/>
            <a:ext cx="4267200" cy="1015663"/>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en-US" sz="4000" b="1" i="0" u="none" strike="noStrike" kern="0" cap="none" spc="0" normalizeH="0" baseline="0" noProof="0" smtClean="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4</a:t>
            </a:r>
            <a:endPar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endParaRPr>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14617" y="311705"/>
            <a:ext cx="914400" cy="1687651"/>
          </a:xfrm>
          <a:prstGeom prst="rect">
            <a:avLst/>
          </a:prstGeom>
        </p:spPr>
      </p:pic>
      <p:sp>
        <p:nvSpPr>
          <p:cNvPr id="6" name="AutoShape 3"/>
          <p:cNvSpPr/>
          <p:nvPr/>
        </p:nvSpPr>
        <p:spPr>
          <a:xfrm rot="16200000">
            <a:off x="9157472" y="2639493"/>
            <a:ext cx="19149227" cy="2668842"/>
          </a:xfrm>
          <a:prstGeom prst="rect">
            <a:avLst/>
          </a:prstGeom>
          <a:solidFill>
            <a:srgbClr val="E0D2EF"/>
          </a:solidFill>
        </p:spPr>
      </p:sp>
      <p:pic>
        <p:nvPicPr>
          <p:cNvPr id="2" name="Picture 1"/>
          <p:cNvPicPr>
            <a:picLocks noChangeAspect="1"/>
          </p:cNvPicPr>
          <p:nvPr/>
        </p:nvPicPr>
        <p:blipFill>
          <a:blip r:embed="rId10"/>
          <a:stretch>
            <a:fillRect/>
          </a:stretch>
        </p:blipFill>
        <p:spPr>
          <a:xfrm>
            <a:off x="1447800" y="1999356"/>
            <a:ext cx="14753710" cy="7384918"/>
          </a:xfrm>
          <a:prstGeom prst="rect">
            <a:avLst/>
          </a:prstGeom>
        </p:spPr>
      </p:pic>
    </p:spTree>
    <p:extLst>
      <p:ext uri="{BB962C8B-B14F-4D97-AF65-F5344CB8AC3E}">
        <p14:creationId xmlns:p14="http://schemas.microsoft.com/office/powerpoint/2010/main" val="48149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94037"/>
            <a:ext cx="4038600" cy="1015663"/>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en-US" sz="4000" b="1" i="0" u="none" strike="noStrike" kern="0" cap="none" spc="0" normalizeH="0" baseline="0" noProof="0" smtClean="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5</a:t>
            </a:r>
            <a:endPar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2"/>
          <a:stretch>
            <a:fillRect/>
          </a:stretch>
        </p:blipFill>
        <p:spPr>
          <a:xfrm>
            <a:off x="15773400" y="647700"/>
            <a:ext cx="1828800" cy="2550496"/>
          </a:xfrm>
          <a:prstGeom prst="rect">
            <a:avLst/>
          </a:prstGeom>
        </p:spPr>
      </p:pic>
      <p:sp>
        <p:nvSpPr>
          <p:cNvPr id="7" name="AutoShape 3"/>
          <p:cNvSpPr/>
          <p:nvPr/>
        </p:nvSpPr>
        <p:spPr>
          <a:xfrm>
            <a:off x="0" y="9563100"/>
            <a:ext cx="19149227" cy="2668842"/>
          </a:xfrm>
          <a:prstGeom prst="rect">
            <a:avLst/>
          </a:prstGeom>
          <a:solidFill>
            <a:srgbClr val="E0D2EF"/>
          </a:solidFill>
        </p:spPr>
      </p:sp>
      <p:pic>
        <p:nvPicPr>
          <p:cNvPr id="8"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0" y="8267700"/>
            <a:ext cx="914400" cy="1687651"/>
          </a:xfrm>
          <a:prstGeom prst="rect">
            <a:avLst/>
          </a:prstGeom>
        </p:spPr>
      </p:pic>
      <p:pic>
        <p:nvPicPr>
          <p:cNvPr id="4" name="Picture 3"/>
          <p:cNvPicPr>
            <a:picLocks noChangeAspect="1"/>
          </p:cNvPicPr>
          <p:nvPr/>
        </p:nvPicPr>
        <p:blipFill>
          <a:blip r:embed="rId10"/>
          <a:stretch>
            <a:fillRect/>
          </a:stretch>
        </p:blipFill>
        <p:spPr>
          <a:xfrm>
            <a:off x="4724400" y="1639231"/>
            <a:ext cx="9220200" cy="7694339"/>
          </a:xfrm>
          <a:prstGeom prst="rect">
            <a:avLst/>
          </a:prstGeom>
        </p:spPr>
      </p:pic>
    </p:spTree>
    <p:extLst>
      <p:ext uri="{BB962C8B-B14F-4D97-AF65-F5344CB8AC3E}">
        <p14:creationId xmlns:p14="http://schemas.microsoft.com/office/powerpoint/2010/main" val="37318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marL="0" marR="0" lvl="0" indent="0" algn="ctr" defTabSz="1371600" rtl="0" eaLnBrk="1" fontAlgn="auto" latinLnBrk="0" hangingPunct="1">
              <a:lnSpc>
                <a:spcPct val="90000"/>
              </a:lnSpc>
              <a:spcBef>
                <a:spcPts val="0"/>
              </a:spcBef>
              <a:spcAft>
                <a:spcPts val="0"/>
              </a:spcAft>
              <a:buClr>
                <a:srgbClr val="FFFF66"/>
              </a:buClr>
              <a:buSzPts val="7200"/>
              <a:buFontTx/>
              <a:buNone/>
              <a:tabLst/>
              <a:defRPr/>
            </a:pPr>
            <a:r>
              <a:rPr kumimoji="0" lang="vi-VN" sz="10800" b="1" i="0" u="none" strike="noStrike" kern="0" cap="none" spc="0" normalizeH="0" baseline="0" noProof="0">
                <a:ln>
                  <a:noFill/>
                </a:ln>
                <a:solidFill>
                  <a:srgbClr val="FFFF66"/>
                </a:solidFill>
                <a:effectLst/>
                <a:uLnTx/>
                <a:uFillTx/>
                <a:latin typeface="Arial"/>
                <a:ea typeface="Arial"/>
                <a:cs typeface="Arial"/>
                <a:sym typeface="Arial"/>
              </a:rPr>
              <a:t>NGÔI SAO MAY MẮN</a:t>
            </a:r>
            <a:endParaRPr kumimoji="0" sz="10800" b="1" i="0" u="none" strike="noStrike" kern="0" cap="none" spc="0" normalizeH="0" baseline="0" noProof="0">
              <a:ln>
                <a:noFill/>
              </a:ln>
              <a:solidFill>
                <a:srgbClr val="FFFF66"/>
              </a:solidFill>
              <a:effectLst/>
              <a:uLnTx/>
              <a:uFillTx/>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4">
              <a:alphaModFix/>
            </a:blip>
            <a:stretch>
              <a:fillRect/>
            </a:stretch>
          </a:blipFill>
          <a:ln>
            <a:noFill/>
          </a:ln>
        </p:spPr>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877527641"/>
      </p:ext>
    </p:extLst>
  </p:cSld>
  <p:clrMapOvr>
    <a:masterClrMapping/>
  </p:clrMapOvr>
  <p:transition spd="med">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kumimoji="0" lang="vi-VN" sz="4200" b="1" i="0" u="none" strike="noStrike" kern="0" cap="none" spc="0" normalizeH="0" baseline="0" noProof="0">
                <a:ln>
                  <a:noFill/>
                </a:ln>
                <a:solidFill>
                  <a:srgbClr val="000000"/>
                </a:solidFill>
                <a:effectLst/>
                <a:uLnTx/>
                <a:uFillTx/>
                <a:latin typeface="Arial"/>
                <a:ea typeface="Arial"/>
                <a:cs typeface="Arial"/>
                <a:sym typeface="Arial"/>
              </a:rPr>
              <a:t>Câu 1.</a:t>
            </a:r>
            <a:r>
              <a:rPr kumimoji="0" lang="vi-VN" sz="4200" b="0" i="0" u="none" strike="noStrike" kern="0" cap="none" spc="0" normalizeH="0" baseline="0" noProof="0">
                <a:ln>
                  <a:noFill/>
                </a:ln>
                <a:solidFill>
                  <a:srgbClr val="000000"/>
                </a:solidFill>
                <a:effectLst/>
                <a:uLnTx/>
                <a:uFillTx/>
                <a:latin typeface="Arial"/>
                <a:ea typeface="Arial"/>
                <a:cs typeface="Arial"/>
                <a:sym typeface="Arial"/>
              </a:rPr>
              <a:t> </a:t>
            </a:r>
            <a:r>
              <a:rPr lang="vi-VN" sz="4200" kern="0">
                <a:solidFill>
                  <a:srgbClr val="000000"/>
                </a:solidFill>
                <a:latin typeface="Arial"/>
                <a:ea typeface="Arial"/>
                <a:cs typeface="Arial"/>
                <a:sym typeface="Arial"/>
              </a:rPr>
              <a:t>Cho tứ diện ABCD. Gọi E và F lần lượt là trung điểm của AB và CD; G là trọng tâm tam giác BCD. Giao điểm của đường thẳng EG và mặt phẳng (ACD) là</a:t>
            </a:r>
            <a:endParaRPr kumimoji="0" sz="4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4000">
                <a:solidFill>
                  <a:srgbClr val="000000"/>
                </a:solidFill>
                <a:ea typeface="Times New Roman" panose="02020603050405020304" pitchFamily="18" charset="0"/>
                <a:cs typeface="Times New Roman" panose="02020603050405020304" pitchFamily="18" charset="0"/>
              </a:rPr>
              <a:t>A</a:t>
            </a:r>
            <a:r>
              <a:rPr lang="en-US" sz="4000">
                <a:solidFill>
                  <a:srgbClr val="000000"/>
                </a:solidFill>
                <a:ea typeface="Times New Roman" panose="02020603050405020304" pitchFamily="18" charset="0"/>
                <a:cs typeface="Times New Roman" panose="02020603050405020304" pitchFamily="18" charset="0"/>
              </a:rPr>
              <a:t>. </a:t>
            </a:r>
            <a:r>
              <a:rPr lang="en-US" sz="4000">
                <a:solidFill>
                  <a:srgbClr val="000000"/>
                </a:solidFill>
                <a:ea typeface="Times New Roman" panose="02020603050405020304" pitchFamily="18" charset="0"/>
                <a:cs typeface="Times New Roman" panose="02020603050405020304" pitchFamily="18" charset="0"/>
              </a:rPr>
              <a:t>Đ</a:t>
            </a:r>
            <a:r>
              <a:rPr lang="en-US" sz="4000" smtClean="0">
                <a:solidFill>
                  <a:srgbClr val="000000"/>
                </a:solidFill>
                <a:ea typeface="Times New Roman" panose="02020603050405020304" pitchFamily="18" charset="0"/>
                <a:cs typeface="Times New Roman" panose="02020603050405020304" pitchFamily="18" charset="0"/>
              </a:rPr>
              <a:t>iểm </a:t>
            </a:r>
            <a:r>
              <a:rPr lang="en-US" sz="4000">
                <a:solidFill>
                  <a:srgbClr val="000000"/>
                </a:solidFill>
                <a:ea typeface="Times New Roman" panose="02020603050405020304" pitchFamily="18" charset="0"/>
                <a:cs typeface="Times New Roman" panose="02020603050405020304" pitchFamily="18" charset="0"/>
              </a:rPr>
              <a:t>F</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C</a:t>
            </a:r>
            <a:r>
              <a:rPr lang="vi-VN" sz="4000">
                <a:solidFill>
                  <a:srgbClr val="000000"/>
                </a:solidFill>
                <a:latin typeface="Arial"/>
                <a:ea typeface="Times New Roman" panose="02020603050405020304" pitchFamily="18" charset="0"/>
                <a:cs typeface="Times New Roman" panose="02020603050405020304" pitchFamily="18" charset="0"/>
              </a:rPr>
              <a:t>. </a:t>
            </a:r>
            <a:r>
              <a:rPr lang="en-US" sz="4000" smtClean="0">
                <a:solidFill>
                  <a:srgbClr val="000000"/>
                </a:solidFill>
                <a:latin typeface="Arial"/>
                <a:ea typeface="Times New Roman" panose="02020603050405020304" pitchFamily="18" charset="0"/>
                <a:cs typeface="Times New Roman" panose="02020603050405020304" pitchFamily="18" charset="0"/>
              </a:rPr>
              <a:t>G</a:t>
            </a:r>
            <a:r>
              <a:rPr lang="vi-VN" sz="4000" smtClean="0">
                <a:solidFill>
                  <a:srgbClr val="000000"/>
                </a:solidFill>
                <a:latin typeface="Arial"/>
                <a:ea typeface="Times New Roman" panose="02020603050405020304" pitchFamily="18" charset="0"/>
                <a:cs typeface="Times New Roman" panose="02020603050405020304" pitchFamily="18" charset="0"/>
              </a:rPr>
              <a:t>iao </a:t>
            </a:r>
            <a:r>
              <a:rPr lang="vi-VN" sz="4000">
                <a:solidFill>
                  <a:srgbClr val="000000"/>
                </a:solidFill>
                <a:latin typeface="Arial"/>
                <a:ea typeface="Times New Roman" panose="02020603050405020304" pitchFamily="18" charset="0"/>
                <a:cs typeface="Times New Roman" panose="02020603050405020304" pitchFamily="18" charset="0"/>
              </a:rPr>
              <a:t>điểm của đường thẳng EG và AC</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B</a:t>
            </a:r>
            <a:r>
              <a:rPr lang="vi-VN" sz="4000">
                <a:solidFill>
                  <a:srgbClr val="000000"/>
                </a:solidFill>
                <a:latin typeface="Arial"/>
                <a:ea typeface="Times New Roman" panose="02020603050405020304" pitchFamily="18" charset="0"/>
                <a:cs typeface="Times New Roman" panose="02020603050405020304" pitchFamily="18" charset="0"/>
              </a:rPr>
              <a:t>. </a:t>
            </a:r>
            <a:r>
              <a:rPr lang="en-US" sz="4000" smtClean="0">
                <a:solidFill>
                  <a:srgbClr val="000000"/>
                </a:solidFill>
                <a:latin typeface="Arial"/>
                <a:ea typeface="Times New Roman" panose="02020603050405020304" pitchFamily="18" charset="0"/>
                <a:cs typeface="Times New Roman" panose="02020603050405020304" pitchFamily="18" charset="0"/>
              </a:rPr>
              <a:t>G</a:t>
            </a:r>
            <a:r>
              <a:rPr lang="vi-VN" sz="4000" smtClean="0">
                <a:solidFill>
                  <a:srgbClr val="000000"/>
                </a:solidFill>
                <a:latin typeface="Arial"/>
                <a:ea typeface="Times New Roman" panose="02020603050405020304" pitchFamily="18" charset="0"/>
                <a:cs typeface="Times New Roman" panose="02020603050405020304" pitchFamily="18" charset="0"/>
              </a:rPr>
              <a:t>iao </a:t>
            </a:r>
            <a:r>
              <a:rPr lang="vi-VN" sz="4000">
                <a:solidFill>
                  <a:srgbClr val="000000"/>
                </a:solidFill>
                <a:latin typeface="Arial"/>
                <a:ea typeface="Times New Roman" panose="02020603050405020304" pitchFamily="18" charset="0"/>
                <a:cs typeface="Times New Roman" panose="02020603050405020304" pitchFamily="18" charset="0"/>
              </a:rPr>
              <a:t>điểm của đường thẳng EG và AF</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D</a:t>
            </a:r>
            <a:r>
              <a:rPr lang="vi-VN" sz="4000">
                <a:solidFill>
                  <a:srgbClr val="000000"/>
                </a:solidFill>
                <a:latin typeface="Arial"/>
                <a:ea typeface="Times New Roman" panose="02020603050405020304" pitchFamily="18" charset="0"/>
                <a:cs typeface="Times New Roman" panose="02020603050405020304" pitchFamily="18" charset="0"/>
              </a:rPr>
              <a:t>. </a:t>
            </a:r>
            <a:r>
              <a:rPr lang="en-US" sz="4000" smtClean="0">
                <a:solidFill>
                  <a:srgbClr val="000000"/>
                </a:solidFill>
                <a:latin typeface="Arial"/>
                <a:ea typeface="Times New Roman" panose="02020603050405020304" pitchFamily="18" charset="0"/>
                <a:cs typeface="Times New Roman" panose="02020603050405020304" pitchFamily="18" charset="0"/>
              </a:rPr>
              <a:t>G</a:t>
            </a:r>
            <a:r>
              <a:rPr lang="vi-VN" sz="4000" smtClean="0">
                <a:solidFill>
                  <a:srgbClr val="000000"/>
                </a:solidFill>
                <a:latin typeface="Arial"/>
                <a:ea typeface="Times New Roman" panose="02020603050405020304" pitchFamily="18" charset="0"/>
                <a:cs typeface="Times New Roman" panose="02020603050405020304" pitchFamily="18" charset="0"/>
              </a:rPr>
              <a:t>iao </a:t>
            </a:r>
            <a:r>
              <a:rPr lang="vi-VN" sz="4000">
                <a:solidFill>
                  <a:srgbClr val="000000"/>
                </a:solidFill>
                <a:latin typeface="Arial"/>
                <a:ea typeface="Times New Roman" panose="02020603050405020304" pitchFamily="18" charset="0"/>
                <a:cs typeface="Times New Roman" panose="02020603050405020304" pitchFamily="18" charset="0"/>
              </a:rPr>
              <a:t>điểm của đường thẳng EG và CD</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58603" y="402153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B</a:t>
            </a:r>
            <a:r>
              <a:rPr lang="vi-VN" sz="4000">
                <a:solidFill>
                  <a:srgbClr val="000000"/>
                </a:solidFill>
                <a:latin typeface="Arial"/>
                <a:ea typeface="Times New Roman" panose="02020603050405020304" pitchFamily="18" charset="0"/>
                <a:cs typeface="Times New Roman" panose="02020603050405020304" pitchFamily="18" charset="0"/>
              </a:rPr>
              <a:t>. </a:t>
            </a:r>
            <a:r>
              <a:rPr lang="en-US" sz="4000" smtClean="0">
                <a:solidFill>
                  <a:srgbClr val="000000"/>
                </a:solidFill>
                <a:latin typeface="Arial"/>
                <a:ea typeface="Times New Roman" panose="02020603050405020304" pitchFamily="18" charset="0"/>
                <a:cs typeface="Times New Roman" panose="02020603050405020304" pitchFamily="18" charset="0"/>
              </a:rPr>
              <a:t>G</a:t>
            </a:r>
            <a:r>
              <a:rPr lang="vi-VN" sz="4000" smtClean="0">
                <a:solidFill>
                  <a:srgbClr val="000000"/>
                </a:solidFill>
                <a:latin typeface="Arial"/>
                <a:ea typeface="Times New Roman" panose="02020603050405020304" pitchFamily="18" charset="0"/>
                <a:cs typeface="Times New Roman" panose="02020603050405020304" pitchFamily="18" charset="0"/>
              </a:rPr>
              <a:t>iao </a:t>
            </a:r>
            <a:r>
              <a:rPr lang="vi-VN" sz="4000">
                <a:solidFill>
                  <a:srgbClr val="000000"/>
                </a:solidFill>
                <a:latin typeface="Arial"/>
                <a:ea typeface="Times New Roman" panose="02020603050405020304" pitchFamily="18" charset="0"/>
                <a:cs typeface="Times New Roman" panose="02020603050405020304" pitchFamily="18" charset="0"/>
              </a:rPr>
              <a:t>điểm của đường thẳng EG và AF</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3380964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vi-VN" sz="40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Câu 2</a:t>
            </a:r>
            <a:r>
              <a:rPr kumimoji="0" lang="vi-VN" sz="40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a:t>
            </a: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Cho tứ diện ABCD. Gọi M, N lần lượt là trung điểm của AB và CD. Mặt phẳng (</a:t>
            </a:r>
            <a:r>
              <a:rPr lang="el-GR" sz="4000">
                <a:solidFill>
                  <a:srgbClr val="000000"/>
                </a:solidFill>
                <a:latin typeface="Arial" panose="020B0604020202020204" pitchFamily="34" charset="0"/>
                <a:ea typeface="Times New Roman" panose="02020603050405020304" pitchFamily="18" charset="0"/>
                <a:cs typeface="Arial" panose="020B0604020202020204" pitchFamily="34" charset="0"/>
              </a:rPr>
              <a:t>α)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qua MN cắt AD, BC lần lượt tại P và Q. Biết MP cắt NQ tại I. Ba điểm nào sau đây thẳng hàng?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3"/>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7" action="ppaction://hlinksldjump"/>
          </p:cNvPr>
          <p:cNvPicPr preferRelativeResize="0"/>
          <p:nvPr/>
        </p:nvPicPr>
        <p:blipFill rotWithShape="1">
          <a:blip r:embed="rId8">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18" name="Google Shape;118;p4"/>
              <p:cNvSpPr/>
              <p:nvPr/>
            </p:nvSpPr>
            <p:spPr>
              <a:xfrm>
                <a:off x="9376486" y="401232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kumimoji="0" lang="ar-AE"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p:sp>
            <p:nvSpPr>
              <p:cNvPr id="118" name="Google Shape;118;p4"/>
              <p:cNvSpPr>
                <a:spLocks noRot="1" noChangeAspect="1" noMove="1" noResize="1" noEditPoints="1" noAdjustHandles="1" noChangeArrowheads="1" noChangeShapeType="1" noTextEdit="1"/>
              </p:cNvSpPr>
              <p:nvPr/>
            </p:nvSpPr>
            <p:spPr>
              <a:xfrm>
                <a:off x="9376486" y="4012329"/>
                <a:ext cx="7616114" cy="2472611"/>
              </a:xfrm>
              <a:prstGeom prst="roundRect">
                <a:avLst>
                  <a:gd name="adj" fmla="val 16667"/>
                </a:avLst>
              </a:prstGeom>
              <a:blipFill>
                <a:blip r:embed="rId9"/>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17907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Câu 3. </a:t>
            </a:r>
            <a:r>
              <a:rPr lang="vi-VN" sz="3800">
                <a:solidFill>
                  <a:srgbClr val="000000"/>
                </a:solidFill>
                <a:latin typeface="Arial"/>
                <a:ea typeface="Times New Roman" panose="02020603050405020304" pitchFamily="18" charset="0"/>
                <a:cs typeface="Times New Roman" panose="02020603050405020304" pitchFamily="18" charset="0"/>
              </a:rPr>
              <a:t>Cho hình bình hành ABCD và một điểm S không nằm trong mặt phẳng (ABCD). Giao tuyến của hai mặt phẳng (SAB) và (SCD) là một đường thẳng song song với đường thẳng nào sau đây?</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A</a:t>
            </a:r>
            <a:r>
              <a:rPr lang="en-US" sz="3800">
                <a:solidFill>
                  <a:srgbClr val="000000"/>
                </a:solidFill>
                <a:ea typeface="Times New Roman" panose="02020603050405020304" pitchFamily="18" charset="0"/>
                <a:cs typeface="Times New Roman" panose="02020603050405020304" pitchFamily="18" charset="0"/>
              </a:rPr>
              <a:t>. </a:t>
            </a:r>
            <a:r>
              <a:rPr lang="en-US" sz="3800" smtClean="0">
                <a:solidFill>
                  <a:srgbClr val="000000"/>
                </a:solidFill>
                <a:ea typeface="Times New Roman" panose="02020603050405020304" pitchFamily="18" charset="0"/>
                <a:cs typeface="Times New Roman" panose="02020603050405020304" pitchFamily="18" charset="0"/>
              </a:rPr>
              <a:t>AB</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C</a:t>
            </a:r>
            <a:r>
              <a:rPr lang="en-US" sz="3800">
                <a:solidFill>
                  <a:srgbClr val="000000"/>
                </a:solidFill>
                <a:ea typeface="Times New Roman" panose="02020603050405020304" pitchFamily="18" charset="0"/>
                <a:cs typeface="Times New Roman" panose="02020603050405020304" pitchFamily="18" charset="0"/>
              </a:rPr>
              <a:t>. </a:t>
            </a:r>
            <a:r>
              <a:rPr lang="en-US" sz="3800" smtClean="0">
                <a:solidFill>
                  <a:srgbClr val="000000"/>
                </a:solidFill>
                <a:ea typeface="Times New Roman" panose="02020603050405020304" pitchFamily="18" charset="0"/>
                <a:cs typeface="Times New Roman" panose="02020603050405020304" pitchFamily="18" charset="0"/>
              </a:rPr>
              <a:t>BC</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B</a:t>
            </a:r>
            <a:r>
              <a:rPr lang="en-US" sz="3800">
                <a:solidFill>
                  <a:srgbClr val="000000"/>
                </a:solidFill>
                <a:ea typeface="Times New Roman" panose="02020603050405020304" pitchFamily="18" charset="0"/>
                <a:cs typeface="Times New Roman" panose="02020603050405020304" pitchFamily="18" charset="0"/>
              </a:rPr>
              <a:t>. </a:t>
            </a:r>
            <a:r>
              <a:rPr lang="en-US" sz="3800" smtClean="0">
                <a:solidFill>
                  <a:srgbClr val="000000"/>
                </a:solidFill>
                <a:ea typeface="Times New Roman" panose="02020603050405020304" pitchFamily="18" charset="0"/>
                <a:cs typeface="Times New Roman" panose="02020603050405020304" pitchFamily="18" charset="0"/>
              </a:rPr>
              <a:t>AC</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D</a:t>
            </a:r>
            <a:r>
              <a:rPr lang="en-US" sz="3800">
                <a:solidFill>
                  <a:srgbClr val="000000"/>
                </a:solidFill>
                <a:ea typeface="Times New Roman" panose="02020603050405020304" pitchFamily="18" charset="0"/>
                <a:cs typeface="Times New Roman" panose="02020603050405020304" pitchFamily="18" charset="0"/>
              </a:rPr>
              <a:t>. </a:t>
            </a:r>
            <a:r>
              <a:rPr lang="en-US" sz="3800" smtClean="0">
                <a:solidFill>
                  <a:srgbClr val="000000"/>
                </a:solidFill>
                <a:ea typeface="Times New Roman" panose="02020603050405020304" pitchFamily="18" charset="0"/>
                <a:cs typeface="Times New Roman" panose="02020603050405020304" pitchFamily="18" charset="0"/>
              </a:rPr>
              <a:t>SA</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25314"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A</a:t>
            </a:r>
            <a:r>
              <a:rPr lang="en-US" sz="3800">
                <a:solidFill>
                  <a:srgbClr val="000000"/>
                </a:solidFill>
                <a:ea typeface="Times New Roman" panose="02020603050405020304" pitchFamily="18" charset="0"/>
                <a:cs typeface="Times New Roman" panose="02020603050405020304" pitchFamily="18" charset="0"/>
              </a:rPr>
              <a:t>. </a:t>
            </a:r>
            <a:r>
              <a:rPr lang="en-US" sz="3800" smtClean="0">
                <a:solidFill>
                  <a:srgbClr val="000000"/>
                </a:solidFill>
                <a:ea typeface="Times New Roman" panose="02020603050405020304" pitchFamily="18" charset="0"/>
                <a:cs typeface="Times New Roman" panose="02020603050405020304" pitchFamily="18" charset="0"/>
              </a:rPr>
              <a:t>AB</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Tree>
    <p:extLst>
      <p:ext uri="{BB962C8B-B14F-4D97-AF65-F5344CB8AC3E}">
        <p14:creationId xmlns:p14="http://schemas.microsoft.com/office/powerpoint/2010/main" val="40566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1313284" y="4953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en-US" sz="42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Câu 4. </a:t>
            </a:r>
            <a:r>
              <a:rPr lang="vi-VN" sz="4200">
                <a:solidFill>
                  <a:srgbClr val="000000"/>
                </a:solidFill>
                <a:latin typeface="Arial"/>
                <a:ea typeface="Times New Roman" panose="02020603050405020304" pitchFamily="18" charset="0"/>
                <a:cs typeface="Times New Roman" panose="02020603050405020304" pitchFamily="18" charset="0"/>
              </a:rPr>
              <a:t>Cho hình chóp S.ABCD có đáy ABCD là một tứ giác lồi. Gọi M,N,E,F lần lượt là trung điểm của các cạnh bên SA, SB, SC và SD. Khẳng định nào sau đây là </a:t>
            </a:r>
            <a:r>
              <a:rPr lang="vi-VN" sz="4200">
                <a:solidFill>
                  <a:srgbClr val="000000"/>
                </a:solidFill>
                <a:latin typeface="Arial"/>
                <a:ea typeface="Times New Roman" panose="02020603050405020304" pitchFamily="18" charset="0"/>
                <a:cs typeface="Times New Roman" panose="02020603050405020304" pitchFamily="18" charset="0"/>
              </a:rPr>
              <a:t>đúng</a:t>
            </a:r>
            <a:r>
              <a:rPr lang="vi-VN" sz="4200" smtClean="0">
                <a:solidFill>
                  <a:srgbClr val="000000"/>
                </a:solidFill>
                <a:latin typeface="Arial"/>
                <a:ea typeface="Times New Roman" panose="02020603050405020304" pitchFamily="18" charset="0"/>
                <a:cs typeface="Times New Roman" panose="02020603050405020304" pitchFamily="18" charset="0"/>
              </a:rPr>
              <a:t>?</a:t>
            </a:r>
            <a:endParaRPr kumimoji="0" lang="en-US" sz="42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46" name="Google Shape;146;p7"/>
          <p:cNvSpPr/>
          <p:nvPr/>
        </p:nvSpPr>
        <p:spPr>
          <a:xfrm>
            <a:off x="1313282"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A. ME, NF, SO đôi một song song (O là giao điểm của AC và </a:t>
            </a:r>
            <a:r>
              <a:rPr lang="en-US" sz="3800" kern="0">
                <a:solidFill>
                  <a:srgbClr val="000000"/>
                </a:solidFill>
                <a:ea typeface="Arial"/>
                <a:cs typeface="Arial"/>
                <a:sym typeface="Arial"/>
              </a:rPr>
              <a:t>BD</a:t>
            </a:r>
            <a:r>
              <a:rPr lang="en-US" sz="3800" kern="0" smtClean="0">
                <a:solidFill>
                  <a:srgbClr val="000000"/>
                </a:solidFill>
                <a:ea typeface="Arial"/>
                <a:cs typeface="Arial"/>
                <a:sym typeface="Arial"/>
              </a:rPr>
              <a:t>)</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C. ME, NF, SO đồng quy (O là giao điểm của AC và BD).</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7"/>
          <p:cNvSpPr/>
          <p:nvPr/>
        </p:nvSpPr>
        <p:spPr>
          <a:xfrm>
            <a:off x="9358609"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B. ME, NF, SO không đồng quy (O là giao điểm của AC và </a:t>
            </a:r>
            <a:r>
              <a:rPr lang="en-US" sz="3800" kern="0">
                <a:solidFill>
                  <a:srgbClr val="000000"/>
                </a:solidFill>
                <a:ea typeface="Arial"/>
                <a:cs typeface="Arial"/>
                <a:sym typeface="Arial"/>
              </a:rPr>
              <a:t>BD</a:t>
            </a:r>
            <a:r>
              <a:rPr lang="en-US" sz="3800" kern="0" smtClean="0">
                <a:solidFill>
                  <a:srgbClr val="000000"/>
                </a:solidFill>
                <a:ea typeface="Arial"/>
                <a:cs typeface="Arial"/>
                <a:sym typeface="Arial"/>
              </a:rPr>
              <a:t>)</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lang="en-US" sz="4000">
                <a:solidFill>
                  <a:srgbClr val="000000"/>
                </a:solidFill>
                <a:latin typeface="+mj-lt"/>
                <a:ea typeface="Times New Roman" panose="02020603050405020304" pitchFamily="18" charset="0"/>
              </a:rPr>
              <a:t>D. ME, NF, SO đôi một chéo nhau (O là giao điểm của AC và BD)</a:t>
            </a:r>
            <a:endParaRPr kumimoji="0" lang="en-US" sz="4000" b="0" i="0" u="none" strike="noStrike" kern="1200" cap="none" spc="0" normalizeH="0" baseline="0" noProof="0">
              <a:ln>
                <a:noFill/>
              </a:ln>
              <a:solidFill>
                <a:srgbClr val="000000"/>
              </a:solidFill>
              <a:effectLst/>
              <a:uLnTx/>
              <a:uFillTx/>
              <a:latin typeface="+mj-lt"/>
              <a:ea typeface="Times New Roman" panose="02020603050405020304" pitchFamily="18" charset="0"/>
            </a:endParaRPr>
          </a:p>
        </p:txBody>
      </p:sp>
      <p:pic>
        <p:nvPicPr>
          <p:cNvPr id="150" name="Google Shape;150;p7">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51" name="Google Shape;151;p7"/>
          <p:cNvSpPr/>
          <p:nvPr/>
        </p:nvSpPr>
        <p:spPr>
          <a:xfrm>
            <a:off x="1327360"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C. ME, NF, SO đồng quy (O là giao điểm của AC và </a:t>
            </a:r>
            <a:r>
              <a:rPr lang="en-US" sz="3800" kern="0">
                <a:solidFill>
                  <a:srgbClr val="000000"/>
                </a:solidFill>
                <a:ea typeface="Arial"/>
                <a:cs typeface="Arial"/>
                <a:sym typeface="Arial"/>
              </a:rPr>
              <a:t>BD</a:t>
            </a:r>
            <a:r>
              <a:rPr lang="en-US" sz="3800" kern="0" smtClean="0">
                <a:solidFill>
                  <a:srgbClr val="000000"/>
                </a:solidFill>
                <a:ea typeface="Arial"/>
                <a:cs typeface="Arial"/>
                <a:sym typeface="Arial"/>
              </a:rPr>
              <a:t>)</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0600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15950">
            <a:off x="-515220" y="-1130476"/>
            <a:ext cx="4456085" cy="4318351"/>
          </a:xfrm>
          <a:prstGeom prst="rect">
            <a:avLst/>
          </a:prstGeom>
        </p:spPr>
      </p:pic>
      <p:sp>
        <p:nvSpPr>
          <p:cNvPr id="4" name="AutoShape 4"/>
          <p:cNvSpPr/>
          <p:nvPr/>
        </p:nvSpPr>
        <p:spPr>
          <a:xfrm>
            <a:off x="-490714" y="4666921"/>
            <a:ext cx="19149227" cy="5708507"/>
          </a:xfrm>
          <a:prstGeom prst="rect">
            <a:avLst/>
          </a:prstGeom>
          <a:solidFill>
            <a:srgbClr val="E0D2EF"/>
          </a:solidFill>
        </p:spPr>
      </p:sp>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dirty="0" smtClean="0">
                  <a:solidFill>
                    <a:srgbClr val="171717"/>
                  </a:solidFill>
                  <a:latin typeface="Arial" panose="020B0604020202020204" pitchFamily="34" charset="0"/>
                  <a:cs typeface="Arial" panose="020B0604020202020204" pitchFamily="34" charset="0"/>
                </a:rPr>
                <a:t>BÀI TẬP TRẮC NGHIỆM</a:t>
              </a:r>
              <a:endParaRPr lang="en-US" sz="5000" b="1" dirty="0">
                <a:solidFill>
                  <a:srgbClr val="171717"/>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Rectangle 1"/>
              <p:cNvSpPr/>
              <p:nvPr/>
            </p:nvSpPr>
            <p:spPr>
              <a:xfrm>
                <a:off x="5058928" y="5295900"/>
                <a:ext cx="2593980"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ch</m:t>
                      </m:r>
                      <m:r>
                        <m:rPr>
                          <m:nor/>
                        </m:rPr>
                        <a:rPr lang="en-US" sz="3800">
                          <a:solidFill>
                            <a:srgbClr val="000000"/>
                          </a:solidFill>
                          <a:latin typeface="Arial" panose="020B0604020202020204" pitchFamily="34" charset="0"/>
                          <a:cs typeface="Arial" panose="020B0604020202020204" pitchFamily="34" charset="0"/>
                        </a:rPr>
                        <m:t>é</m:t>
                      </m:r>
                      <m:r>
                        <m:rPr>
                          <m:nor/>
                        </m:rPr>
                        <a:rPr lang="en-US" sz="3800">
                          <a:solidFill>
                            <a:srgbClr val="000000"/>
                          </a:solidFill>
                          <a:latin typeface="Arial" panose="020B0604020202020204" pitchFamily="34" charset="0"/>
                          <a:cs typeface="Arial" panose="020B0604020202020204" pitchFamily="34" charset="0"/>
                        </a:rPr>
                        <m:t>o</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nhau</m:t>
                      </m:r>
                    </m:oMath>
                  </m:oMathPara>
                </a14:m>
                <a:endParaRPr lang="en-US" sz="3800">
                  <a:solidFill>
                    <a:srgbClr val="000000"/>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058928" y="5295900"/>
                <a:ext cx="2593980" cy="677108"/>
              </a:xfrm>
              <a:prstGeom prst="rect">
                <a:avLst/>
              </a:prstGeom>
              <a:blipFill>
                <a:blip r:embed="rId7"/>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3713158" y="5164429"/>
            <a:ext cx="1237595" cy="1201016"/>
          </a:xfrm>
          <a:prstGeom prst="rect">
            <a:avLst/>
          </a:prstGeom>
        </p:spPr>
      </p:pic>
      <p:pic>
        <p:nvPicPr>
          <p:cNvPr id="9" name="Picture 8"/>
          <p:cNvPicPr>
            <a:picLocks noChangeAspect="1"/>
          </p:cNvPicPr>
          <p:nvPr/>
        </p:nvPicPr>
        <p:blipFill>
          <a:blip r:embed="rId9"/>
          <a:stretch>
            <a:fillRect/>
          </a:stretch>
        </p:blipFill>
        <p:spPr>
          <a:xfrm>
            <a:off x="10668000" y="5131261"/>
            <a:ext cx="1237595" cy="1194920"/>
          </a:xfrm>
          <a:prstGeom prst="rect">
            <a:avLst/>
          </a:prstGeom>
        </p:spPr>
      </p:pic>
      <p:pic>
        <p:nvPicPr>
          <p:cNvPr id="10" name="Picture 9"/>
          <p:cNvPicPr>
            <a:picLocks noChangeAspect="1"/>
          </p:cNvPicPr>
          <p:nvPr/>
        </p:nvPicPr>
        <p:blipFill>
          <a:blip r:embed="rId10"/>
          <a:stretch>
            <a:fillRect/>
          </a:stretch>
        </p:blipFill>
        <p:spPr>
          <a:xfrm>
            <a:off x="3705137" y="7428224"/>
            <a:ext cx="1257648" cy="1220476"/>
          </a:xfrm>
          <a:prstGeom prst="rect">
            <a:avLst/>
          </a:prstGeom>
        </p:spPr>
      </p:pic>
      <p:sp>
        <p:nvSpPr>
          <p:cNvPr id="41" name="Oval 40"/>
          <p:cNvSpPr/>
          <p:nvPr/>
        </p:nvSpPr>
        <p:spPr>
          <a:xfrm>
            <a:off x="3762461" y="7462961"/>
            <a:ext cx="1143000" cy="108683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dirty="0" smtClean="0">
                <a:solidFill>
                  <a:prstClr val="black"/>
                </a:solidFill>
                <a:cs typeface="Arial" panose="020B0604020202020204" pitchFamily="34" charset="0"/>
              </a:rPr>
              <a:t>C</a:t>
            </a:r>
            <a:endParaRPr lang="en-US" sz="4000" dirty="0">
              <a:solidFill>
                <a:prstClr val="black"/>
              </a:solidFill>
            </a:endParaRPr>
          </a:p>
        </p:txBody>
      </p:sp>
      <p:pic>
        <p:nvPicPr>
          <p:cNvPr id="11" name="Picture 10"/>
          <p:cNvPicPr>
            <a:picLocks noChangeAspect="1"/>
          </p:cNvPicPr>
          <p:nvPr/>
        </p:nvPicPr>
        <p:blipFill>
          <a:blip r:embed="rId11"/>
          <a:stretch>
            <a:fillRect/>
          </a:stretch>
        </p:blipFill>
        <p:spPr>
          <a:xfrm>
            <a:off x="10725805" y="7447697"/>
            <a:ext cx="1237595" cy="1201016"/>
          </a:xfrm>
          <a:prstGeom prst="rect">
            <a:avLst/>
          </a:prstGeom>
        </p:spPr>
      </p:pic>
      <p:pic>
        <p:nvPicPr>
          <p:cNvPr id="19"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928496" y="8584919"/>
            <a:ext cx="1785754" cy="1750038"/>
          </a:xfrm>
          <a:prstGeom prst="rect">
            <a:avLst/>
          </a:prstGeom>
        </p:spPr>
      </p:pic>
      <p:pic>
        <p:nvPicPr>
          <p:cNvPr id="20"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90714" y="8583514"/>
            <a:ext cx="1809647" cy="1743842"/>
          </a:xfrm>
          <a:prstGeom prst="rect">
            <a:avLst/>
          </a:prstGeom>
        </p:spPr>
      </p:pic>
      <p:sp>
        <p:nvSpPr>
          <p:cNvPr id="21" name="Rectangle 20"/>
          <p:cNvSpPr/>
          <p:nvPr/>
        </p:nvSpPr>
        <p:spPr>
          <a:xfrm>
            <a:off x="430150" y="1638300"/>
            <a:ext cx="17229579" cy="2723823"/>
          </a:xfrm>
          <a:prstGeom prst="rect">
            <a:avLst/>
          </a:prstGeom>
        </p:spPr>
        <p:txBody>
          <a:bodyPr wrap="square">
            <a:spAutoFit/>
          </a:bodyPr>
          <a:lstStyle/>
          <a:p>
            <a:pPr algn="just">
              <a:lnSpc>
                <a:spcPct val="150000"/>
              </a:lnSpc>
              <a:spcAft>
                <a:spcPts val="0"/>
              </a:spcAft>
            </a:pPr>
            <a:r>
              <a:rPr lang="nl-NL" sz="3800" b="1" smtClean="0">
                <a:latin typeface="Arial" panose="020B0604020202020204" pitchFamily="34" charset="0"/>
                <a:ea typeface="Times New Roman" panose="02020603050405020304" pitchFamily="18" charset="0"/>
              </a:rPr>
              <a:t>4.35 </a:t>
            </a:r>
            <a:r>
              <a:rPr lang="nl-NL" sz="3800" b="1">
                <a:latin typeface="Arial" panose="020B0604020202020204" pitchFamily="34" charset="0"/>
                <a:ea typeface="Times New Roman" panose="02020603050405020304" pitchFamily="18" charset="0"/>
              </a:rPr>
              <a:t>(Sgk </a:t>
            </a:r>
            <a:r>
              <a:rPr lang="nl-NL" sz="3800" b="1">
                <a:latin typeface="Arial" panose="020B0604020202020204" pitchFamily="34" charset="0"/>
                <a:ea typeface="Times New Roman" panose="02020603050405020304" pitchFamily="18" charset="0"/>
              </a:rPr>
              <a:t>– </a:t>
            </a:r>
            <a:r>
              <a:rPr lang="nl-NL" sz="3800" b="1" smtClean="0">
                <a:latin typeface="Arial" panose="020B0604020202020204" pitchFamily="34" charset="0"/>
                <a:ea typeface="Times New Roman" panose="02020603050405020304" pitchFamily="18" charset="0"/>
              </a:rPr>
              <a:t>tr102) </a:t>
            </a:r>
            <a:r>
              <a:rPr lang="vi-VN" sz="3800">
                <a:ea typeface="Times New Roman" panose="02020603050405020304" pitchFamily="18" charset="0"/>
              </a:rPr>
              <a:t>Cho đường thẳng a song song với mặt phẳng (P). Mặt phẳng (Q) chứa đường thẳng a và cắt mặt phẳng (P) theo giao tuyến là đường thẳng b. Vị trí tương đối của hai đường thẳng a và b </a:t>
            </a:r>
            <a:r>
              <a:rPr lang="vi-VN" sz="3800">
                <a:ea typeface="Times New Roman" panose="02020603050405020304" pitchFamily="18" charset="0"/>
              </a:rPr>
              <a:t>là</a:t>
            </a:r>
            <a:r>
              <a:rPr lang="vi-VN" sz="3800" smtClean="0">
                <a:ea typeface="Times New Roman" panose="02020603050405020304" pitchFamily="18" charset="0"/>
              </a:rPr>
              <a:t>:</a:t>
            </a:r>
            <a:endParaRPr lang="vi-VN" sz="380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22" name="Rectangle 21"/>
              <p:cNvSpPr/>
              <p:nvPr/>
            </p:nvSpPr>
            <p:spPr>
              <a:xfrm>
                <a:off x="12049391" y="5256578"/>
                <a:ext cx="2186817" cy="70545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c</m:t>
                      </m:r>
                      <m:r>
                        <m:rPr>
                          <m:nor/>
                        </m:rPr>
                        <a:rPr lang="en-US" sz="3800">
                          <a:solidFill>
                            <a:srgbClr val="000000"/>
                          </a:solidFill>
                          <a:latin typeface="Arial" panose="020B0604020202020204" pitchFamily="34" charset="0"/>
                          <a:cs typeface="Arial" panose="020B0604020202020204" pitchFamily="34" charset="0"/>
                        </a:rPr>
                        <m:t>ắ</m:t>
                      </m:r>
                      <m:r>
                        <m:rPr>
                          <m:nor/>
                        </m:rPr>
                        <a:rPr lang="en-US" sz="3800">
                          <a:solidFill>
                            <a:srgbClr val="000000"/>
                          </a:solidFill>
                          <a:latin typeface="Arial" panose="020B0604020202020204" pitchFamily="34" charset="0"/>
                          <a:cs typeface="Arial" panose="020B0604020202020204" pitchFamily="34" charset="0"/>
                        </a:rPr>
                        <m:t>t</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nhau</m:t>
                      </m:r>
                    </m:oMath>
                  </m:oMathPara>
                </a14:m>
              </a:p>
            </p:txBody>
          </p:sp>
        </mc:Choice>
        <mc:Fallback>
          <p:sp>
            <p:nvSpPr>
              <p:cNvPr id="22" name="Rectangle 21"/>
              <p:cNvSpPr>
                <a:spLocks noRot="1" noChangeAspect="1" noMove="1" noResize="1" noEditPoints="1" noAdjustHandles="1" noChangeArrowheads="1" noChangeShapeType="1" noTextEdit="1"/>
              </p:cNvSpPr>
              <p:nvPr/>
            </p:nvSpPr>
            <p:spPr>
              <a:xfrm>
                <a:off x="12049391" y="5256578"/>
                <a:ext cx="2186817" cy="70545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171222" y="7621222"/>
                <a:ext cx="2566728"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song</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song</m:t>
                      </m:r>
                    </m:oMath>
                  </m:oMathPara>
                </a14:m>
                <a:endParaRPr lang="en-US" sz="3800">
                  <a:solidFill>
                    <a:srgbClr val="000000"/>
                  </a:solidFill>
                  <a:latin typeface="Arial" panose="020B060402020202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5171222" y="7621222"/>
                <a:ext cx="2566728" cy="67710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2135922" y="7621222"/>
                <a:ext cx="2646878"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tr</m:t>
                      </m:r>
                      <m:r>
                        <m:rPr>
                          <m:nor/>
                        </m:rPr>
                        <a:rPr lang="en-US" sz="3800">
                          <a:solidFill>
                            <a:srgbClr val="000000"/>
                          </a:solidFill>
                          <a:latin typeface="Arial" panose="020B0604020202020204" pitchFamily="34" charset="0"/>
                          <a:cs typeface="Arial" panose="020B0604020202020204" pitchFamily="34" charset="0"/>
                        </a:rPr>
                        <m:t>ù</m:t>
                      </m:r>
                      <m:r>
                        <m:rPr>
                          <m:nor/>
                        </m:rPr>
                        <a:rPr lang="en-US" sz="3800">
                          <a:solidFill>
                            <a:srgbClr val="000000"/>
                          </a:solidFill>
                          <a:latin typeface="Arial" panose="020B0604020202020204" pitchFamily="34" charset="0"/>
                          <a:cs typeface="Arial" panose="020B0604020202020204" pitchFamily="34" charset="0"/>
                        </a:rPr>
                        <m:t>ng</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nhau</m:t>
                      </m:r>
                    </m:oMath>
                  </m:oMathPara>
                </a14:m>
              </a:p>
            </p:txBody>
          </p:sp>
        </mc:Choice>
        <mc:Fallback>
          <p:sp>
            <p:nvSpPr>
              <p:cNvPr id="26" name="Rectangle 25"/>
              <p:cNvSpPr>
                <a:spLocks noRot="1" noChangeAspect="1" noMove="1" noResize="1" noEditPoints="1" noAdjustHandles="1" noChangeArrowheads="1" noChangeShapeType="1" noTextEdit="1"/>
              </p:cNvSpPr>
              <p:nvPr/>
            </p:nvSpPr>
            <p:spPr>
              <a:xfrm>
                <a:off x="12135922" y="7621222"/>
                <a:ext cx="2646878" cy="67710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05691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1313284" y="4953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en-US" sz="45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Câu 5. </a:t>
            </a:r>
            <a:r>
              <a:rPr lang="vi-VN" sz="4500">
                <a:solidFill>
                  <a:srgbClr val="000000"/>
                </a:solidFill>
                <a:latin typeface="Arial"/>
                <a:ea typeface="Times New Roman" panose="02020603050405020304" pitchFamily="18" charset="0"/>
                <a:cs typeface="Times New Roman" panose="02020603050405020304" pitchFamily="18" charset="0"/>
              </a:rPr>
              <a:t>Trong không gian có bao nhiêu vị trí tương đối giữa đường thẳng và mặt phẳng?</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46" name="Google Shape;146;p7"/>
          <p:cNvSpPr/>
          <p:nvPr/>
        </p:nvSpPr>
        <p:spPr>
          <a:xfrm>
            <a:off x="1313282"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A. </a:t>
            </a:r>
            <a:r>
              <a:rPr kumimoji="0" lang="en-US" sz="4500" b="0" i="0" u="none" strike="noStrike" kern="0" cap="none" spc="0" normalizeH="0" baseline="0" noProof="0" smtClean="0">
                <a:ln>
                  <a:noFill/>
                </a:ln>
                <a:solidFill>
                  <a:srgbClr val="000000"/>
                </a:solidFill>
                <a:effectLst/>
                <a:uLnTx/>
                <a:uFillTx/>
                <a:latin typeface="Arial"/>
                <a:ea typeface="Arial"/>
                <a:cs typeface="Arial"/>
                <a:sym typeface="Arial"/>
              </a:rPr>
              <a:t>1</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C. </a:t>
            </a:r>
            <a:r>
              <a:rPr kumimoji="0" lang="en-US" sz="4500" b="0" i="0" u="none" strike="noStrike" kern="0" cap="none" spc="0" normalizeH="0" baseline="0" noProof="0" smtClean="0">
                <a:ln>
                  <a:noFill/>
                </a:ln>
                <a:solidFill>
                  <a:srgbClr val="000000"/>
                </a:solidFill>
                <a:effectLst/>
                <a:uLnTx/>
                <a:uFillTx/>
                <a:latin typeface="Arial"/>
                <a:ea typeface="Arial"/>
                <a:cs typeface="Arial"/>
                <a:sym typeface="Arial"/>
              </a:rPr>
              <a:t>3</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7"/>
          <p:cNvSpPr/>
          <p:nvPr/>
        </p:nvSpPr>
        <p:spPr>
          <a:xfrm>
            <a:off x="9358609"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B. </a:t>
            </a:r>
            <a:r>
              <a:rPr kumimoji="0" lang="en-US" sz="4500" b="0" i="0" u="none" strike="noStrike" kern="0" cap="none" spc="0" normalizeH="0" baseline="0" noProof="0" smtClean="0">
                <a:ln>
                  <a:noFill/>
                </a:ln>
                <a:solidFill>
                  <a:srgbClr val="000000"/>
                </a:solidFill>
                <a:effectLst/>
                <a:uLnTx/>
                <a:uFillTx/>
                <a:latin typeface="Arial"/>
                <a:ea typeface="Arial"/>
                <a:cs typeface="Arial"/>
                <a:sym typeface="Arial"/>
              </a:rPr>
              <a:t>2</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D. </a:t>
            </a:r>
            <a:r>
              <a:rPr kumimoji="0" lang="en-US" sz="4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mn-cs"/>
              </a:rPr>
              <a:t>4</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pic>
        <p:nvPicPr>
          <p:cNvPr id="150" name="Google Shape;150;p7">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C. </a:t>
            </a:r>
            <a:r>
              <a:rPr kumimoji="0" lang="en-US" sz="4500" b="0" i="0" u="none" strike="noStrike" kern="0" cap="none" spc="0" normalizeH="0" baseline="0" noProof="0" smtClean="0">
                <a:ln>
                  <a:noFill/>
                </a:ln>
                <a:solidFill>
                  <a:srgbClr val="000000"/>
                </a:solidFill>
                <a:effectLst/>
                <a:uLnTx/>
                <a:uFillTx/>
                <a:latin typeface="Arial"/>
                <a:ea typeface="Arial"/>
                <a:cs typeface="Arial"/>
                <a:sym typeface="Arial"/>
              </a:rPr>
              <a:t>3</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2815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kumimoji="0" lang="vi-VN" sz="4500" b="1" i="0" u="none" strike="noStrike" kern="0" cap="none" spc="0" normalizeH="0" baseline="0" noProof="0">
                <a:ln>
                  <a:noFill/>
                </a:ln>
                <a:solidFill>
                  <a:srgbClr val="000000"/>
                </a:solidFill>
                <a:effectLst/>
                <a:uLnTx/>
                <a:uFillTx/>
                <a:latin typeface="Arial"/>
                <a:ea typeface="Arial"/>
                <a:cs typeface="Arial"/>
                <a:sym typeface="Arial"/>
              </a:rPr>
              <a:t>Câu </a:t>
            </a:r>
            <a:r>
              <a:rPr kumimoji="0" lang="en-US" sz="4500" b="1" i="0" u="none" strike="noStrike" kern="0" cap="none" spc="0" normalizeH="0" baseline="0" noProof="0" smtClean="0">
                <a:ln>
                  <a:noFill/>
                </a:ln>
                <a:solidFill>
                  <a:srgbClr val="000000"/>
                </a:solidFill>
                <a:effectLst/>
                <a:uLnTx/>
                <a:uFillTx/>
                <a:latin typeface="Arial"/>
                <a:ea typeface="Arial"/>
                <a:cs typeface="Arial"/>
                <a:sym typeface="Arial"/>
              </a:rPr>
              <a:t>6</a:t>
            </a:r>
            <a:r>
              <a:rPr kumimoji="0" lang="vi-VN" sz="4500" b="1" i="0" u="none" strike="noStrike" kern="0" cap="none" spc="0" normalizeH="0" baseline="0" noProof="0" smtClean="0">
                <a:ln>
                  <a:noFill/>
                </a:ln>
                <a:solidFill>
                  <a:srgbClr val="000000"/>
                </a:solidFill>
                <a:effectLst/>
                <a:uLnTx/>
                <a:uFillTx/>
                <a:latin typeface="Arial"/>
                <a:ea typeface="Arial"/>
                <a:cs typeface="Arial"/>
                <a:sym typeface="Arial"/>
              </a:rPr>
              <a:t>.</a:t>
            </a:r>
            <a:r>
              <a:rPr lang="vi-VN" sz="4500" kern="0">
                <a:solidFill>
                  <a:srgbClr val="000000"/>
                </a:solidFill>
                <a:latin typeface="Arial"/>
                <a:ea typeface="Arial"/>
                <a:cs typeface="Arial"/>
                <a:sym typeface="Arial"/>
              </a:rPr>
              <a:t> Cho hai đường thẳng a và b chéo nhau. Có bao nhiêu mặt phẳng chứa a và song song với b ?</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 </a:t>
            </a:r>
            <a:r>
              <a:rPr kumimoji="0" lang="en-US" sz="4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0</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 </a:t>
            </a:r>
            <a:r>
              <a:rPr kumimoji="0" lang="en-US" sz="4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2</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r>
              <a:rPr kumimoji="0" lang="en-US" sz="4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1</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 </a:t>
            </a:r>
            <a:r>
              <a:rPr kumimoji="0" lang="en-US" sz="4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Vô</a:t>
            </a:r>
            <a:r>
              <a:rPr kumimoji="0" lang="en-US" sz="4500" b="0" i="0" u="none" strike="noStrike" kern="1200" cap="none" spc="0" normalizeH="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 số</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60444" y="4010405"/>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r>
              <a:rPr kumimoji="0" lang="en-US" sz="45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1</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39565288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342900"/>
            <a:ext cx="15661433" cy="145790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kumimoji="0" lang="vi-VN"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Câu </a:t>
            </a:r>
            <a:r>
              <a:rPr kumimoji="0" lang="en-US" sz="45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7</a:t>
            </a:r>
            <a:r>
              <a:rPr kumimoji="0" lang="vi-VN" sz="45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a:t>
            </a:r>
            <a:r>
              <a:rPr kumimoji="0" lang="en-US" sz="45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lang="vi-VN" sz="4500">
                <a:solidFill>
                  <a:srgbClr val="000000"/>
                </a:solidFill>
                <a:ea typeface="Times New Roman" panose="02020603050405020304" pitchFamily="18" charset="0"/>
                <a:cs typeface="Arial" panose="020B0604020202020204" pitchFamily="34" charset="0"/>
              </a:rPr>
              <a:t>Trong các mệnh đề sau, mệnh đề nào sai.</a:t>
            </a:r>
            <a:endParaRPr kumimoji="0" lang="en-US" sz="45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3" name="Google Shape;113;p4"/>
          <p:cNvSpPr/>
          <p:nvPr/>
        </p:nvSpPr>
        <p:spPr>
          <a:xfrm>
            <a:off x="1285208" y="2171700"/>
            <a:ext cx="15661435" cy="14408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en-US" sz="3800" kern="0">
                <a:solidFill>
                  <a:srgbClr val="000000"/>
                </a:solidFill>
                <a:ea typeface="Arial"/>
                <a:cs typeface="Arial"/>
                <a:sym typeface="Arial"/>
              </a:rPr>
              <a:t>A. Hai mặt phẳng phân biệt cùng song song với một mặt phẳng thì song song </a:t>
            </a:r>
            <a:r>
              <a:rPr lang="en-US" sz="3800" kern="0">
                <a:solidFill>
                  <a:srgbClr val="000000"/>
                </a:solidFill>
                <a:ea typeface="Arial"/>
                <a:cs typeface="Arial"/>
                <a:sym typeface="Arial"/>
              </a:rPr>
              <a:t>với </a:t>
            </a:r>
            <a:r>
              <a:rPr lang="en-US" sz="3800" kern="0" smtClean="0">
                <a:solidFill>
                  <a:srgbClr val="000000"/>
                </a:solidFill>
                <a:ea typeface="Arial"/>
                <a:cs typeface="Arial"/>
                <a:sym typeface="Arial"/>
              </a:rPr>
              <a:t>nhau</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4"/>
          <p:cNvSpPr/>
          <p:nvPr/>
        </p:nvSpPr>
        <p:spPr>
          <a:xfrm>
            <a:off x="1285209" y="5981700"/>
            <a:ext cx="15644824" cy="156848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spcAft>
                <a:spcPts val="0"/>
              </a:spcAft>
            </a:pPr>
            <a:r>
              <a:rPr lang="en-US" sz="3800" smtClean="0">
                <a:latin typeface="+mj-lt"/>
                <a:ea typeface="Times New Roman" panose="02020603050405020304" pitchFamily="18" charset="0"/>
                <a:cs typeface="Times New Roman" panose="02020603050405020304" pitchFamily="18" charset="0"/>
              </a:rPr>
              <a:t>C. Nếu </a:t>
            </a:r>
            <a:r>
              <a:rPr lang="en-US" sz="3800">
                <a:latin typeface="+mj-lt"/>
                <a:ea typeface="Times New Roman" panose="02020603050405020304" pitchFamily="18" charset="0"/>
                <a:cs typeface="Times New Roman" panose="02020603050405020304" pitchFamily="18" charset="0"/>
              </a:rPr>
              <a:t>một đường thẳng cắt một trong hai mặt phẳng song song thì cắt mặt phẳng </a:t>
            </a:r>
            <a:r>
              <a:rPr lang="en-US" sz="3800">
                <a:latin typeface="+mj-lt"/>
                <a:ea typeface="Times New Roman" panose="02020603050405020304" pitchFamily="18" charset="0"/>
                <a:cs typeface="Times New Roman" panose="02020603050405020304" pitchFamily="18" charset="0"/>
              </a:rPr>
              <a:t>còn </a:t>
            </a:r>
            <a:r>
              <a:rPr lang="en-US" sz="3800" smtClean="0">
                <a:latin typeface="+mj-lt"/>
                <a:ea typeface="Times New Roman" panose="02020603050405020304" pitchFamily="18" charset="0"/>
                <a:cs typeface="Times New Roman" panose="02020603050405020304" pitchFamily="18" charset="0"/>
              </a:rPr>
              <a:t>lại</a:t>
            </a:r>
            <a:endParaRPr lang="en-US" sz="3800">
              <a:effectLst/>
              <a:latin typeface="+mj-lt"/>
              <a:ea typeface="Times New Roman" panose="02020603050405020304" pitchFamily="18" charset="0"/>
            </a:endParaRPr>
          </a:p>
        </p:txBody>
      </p:sp>
      <p:sp>
        <p:nvSpPr>
          <p:cNvPr id="115" name="Google Shape;115;p4"/>
          <p:cNvSpPr/>
          <p:nvPr/>
        </p:nvSpPr>
        <p:spPr>
          <a:xfrm>
            <a:off x="1313281" y="4000500"/>
            <a:ext cx="15633361" cy="15574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vi-VN" sz="3700" kern="0">
                <a:solidFill>
                  <a:srgbClr val="000000"/>
                </a:solidFill>
                <a:latin typeface="Arial"/>
                <a:ea typeface="Arial"/>
                <a:cs typeface="Arial"/>
                <a:sym typeface="Arial"/>
              </a:rPr>
              <a:t>B. Nếu hai mặt phẳng phân biệt lần lượt đi qua hai đường thẳng song song thì cắt mặt phẳng </a:t>
            </a:r>
            <a:r>
              <a:rPr lang="vi-VN" sz="3700" kern="0">
                <a:solidFill>
                  <a:srgbClr val="000000"/>
                </a:solidFill>
                <a:latin typeface="Arial"/>
                <a:ea typeface="Arial"/>
                <a:cs typeface="Arial"/>
                <a:sym typeface="Arial"/>
              </a:rPr>
              <a:t>còn </a:t>
            </a:r>
            <a:r>
              <a:rPr lang="vi-VN" sz="3700" kern="0" smtClean="0">
                <a:solidFill>
                  <a:srgbClr val="000000"/>
                </a:solidFill>
                <a:latin typeface="Arial"/>
                <a:ea typeface="Arial"/>
                <a:cs typeface="Arial"/>
                <a:sym typeface="Arial"/>
              </a:rPr>
              <a:t>lại</a:t>
            </a:r>
            <a:endParaRPr kumimoji="0" sz="3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4"/>
          <p:cNvSpPr/>
          <p:nvPr/>
        </p:nvSpPr>
        <p:spPr>
          <a:xfrm>
            <a:off x="1285208" y="7962900"/>
            <a:ext cx="15659595" cy="195648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vi-VN" sz="3800" kern="0">
                <a:solidFill>
                  <a:srgbClr val="000000"/>
                </a:solidFill>
                <a:latin typeface="Arial"/>
                <a:ea typeface="Arial"/>
                <a:cs typeface="Arial"/>
                <a:sym typeface="Arial"/>
              </a:rPr>
              <a:t>D. Cho mặt phẳng (P) và ba điểm không thẳng hàng A, B, C nằm ngoài (P) lúc đó, nếu 3 đường thẳng AB, BC, CA đều cắt mặt phẳng (P) thì ba giao điểm đó thẳng hàng.</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16974717" y="519404"/>
            <a:ext cx="1066800" cy="1104900"/>
          </a:xfrm>
          <a:prstGeom prst="rect">
            <a:avLst/>
          </a:prstGeom>
          <a:noFill/>
          <a:ln>
            <a:noFill/>
          </a:ln>
        </p:spPr>
      </p:pic>
      <p:sp>
        <p:nvSpPr>
          <p:cNvPr id="118" name="Google Shape;118;p4"/>
          <p:cNvSpPr/>
          <p:nvPr/>
        </p:nvSpPr>
        <p:spPr>
          <a:xfrm>
            <a:off x="1311442" y="4000500"/>
            <a:ext cx="15633361" cy="1563454"/>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vi-VN" sz="3700" kern="0">
                <a:solidFill>
                  <a:srgbClr val="000000"/>
                </a:solidFill>
                <a:latin typeface="Arial"/>
                <a:ea typeface="Arial"/>
                <a:cs typeface="Arial"/>
                <a:sym typeface="Arial"/>
              </a:rPr>
              <a:t>B. Nếu hai mặt phẳng phân biệt lần lượt đi qua hai đường thẳng song song thì cắt mặt phẳng </a:t>
            </a:r>
            <a:r>
              <a:rPr lang="vi-VN" sz="3700" kern="0">
                <a:solidFill>
                  <a:srgbClr val="000000"/>
                </a:solidFill>
                <a:latin typeface="Arial"/>
                <a:ea typeface="Arial"/>
                <a:cs typeface="Arial"/>
                <a:sym typeface="Arial"/>
              </a:rPr>
              <a:t>còn </a:t>
            </a:r>
            <a:r>
              <a:rPr lang="vi-VN" sz="3700" kern="0" smtClean="0">
                <a:solidFill>
                  <a:srgbClr val="000000"/>
                </a:solidFill>
                <a:latin typeface="Arial"/>
                <a:ea typeface="Arial"/>
                <a:cs typeface="Arial"/>
                <a:sym typeface="Arial"/>
              </a:rPr>
              <a:t>lại</a:t>
            </a:r>
            <a:endParaRPr lang="vi-VN" sz="37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71388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485192"/>
            <a:ext cx="15661433" cy="145790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kumimoji="0" lang="vi-VN"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Câu </a:t>
            </a:r>
            <a:r>
              <a:rPr kumimoji="0" lang="en-US" sz="45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8</a:t>
            </a:r>
            <a:r>
              <a:rPr kumimoji="0" lang="vi-VN" sz="45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a:t>
            </a:r>
            <a:r>
              <a:rPr kumimoji="0" lang="en-US" sz="4500" b="1" i="0" u="none" strike="noStrike" kern="0" cap="none" spc="0" normalizeH="0" baseline="0" noProof="0" smtClean="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lang="vi-VN" sz="4500">
                <a:solidFill>
                  <a:srgbClr val="000000"/>
                </a:solidFill>
                <a:ea typeface="Times New Roman" panose="02020603050405020304" pitchFamily="18" charset="0"/>
                <a:cs typeface="Arial" panose="020B0604020202020204" pitchFamily="34" charset="0"/>
              </a:rPr>
              <a:t>Khẳng định nào sau đây là sai?</a:t>
            </a:r>
            <a:endParaRPr kumimoji="0" lang="en-US" sz="45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3" name="Google Shape;113;p4"/>
          <p:cNvSpPr/>
          <p:nvPr/>
        </p:nvSpPr>
        <p:spPr>
          <a:xfrm>
            <a:off x="1285208" y="2400300"/>
            <a:ext cx="15661435" cy="14408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kumimoji="0" lang="en-US" sz="3800" b="0" i="0" u="none" strike="noStrike" kern="0" cap="none" spc="0" normalizeH="0" baseline="0" noProof="0">
                <a:ln>
                  <a:noFill/>
                </a:ln>
                <a:solidFill>
                  <a:srgbClr val="000000"/>
                </a:solidFill>
                <a:effectLst/>
                <a:uLnTx/>
                <a:uFillTx/>
                <a:latin typeface="Arial"/>
                <a:ea typeface="Arial"/>
                <a:cs typeface="Arial"/>
                <a:sym typeface="Arial"/>
              </a:rPr>
              <a:t>A. </a:t>
            </a:r>
            <a:r>
              <a:rPr lang="en-US" sz="3800" kern="0">
                <a:solidFill>
                  <a:srgbClr val="000000"/>
                </a:solidFill>
                <a:ea typeface="Arial"/>
                <a:cs typeface="Arial"/>
                <a:sym typeface="Arial"/>
              </a:rPr>
              <a:t>Phép chiếu song song biến trung điểm của đoạn thẳng thành trung điểm của đoạn thẳng </a:t>
            </a:r>
            <a:r>
              <a:rPr lang="en-US" sz="3800" kern="0">
                <a:solidFill>
                  <a:srgbClr val="000000"/>
                </a:solidFill>
                <a:ea typeface="Arial"/>
                <a:cs typeface="Arial"/>
                <a:sym typeface="Arial"/>
              </a:rPr>
              <a:t>hình </a:t>
            </a:r>
            <a:r>
              <a:rPr lang="en-US" sz="3800" kern="0" smtClean="0">
                <a:solidFill>
                  <a:srgbClr val="000000"/>
                </a:solidFill>
                <a:ea typeface="Arial"/>
                <a:cs typeface="Arial"/>
                <a:sym typeface="Arial"/>
              </a:rPr>
              <a:t>chiếu</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4"/>
          <p:cNvSpPr/>
          <p:nvPr/>
        </p:nvSpPr>
        <p:spPr>
          <a:xfrm>
            <a:off x="1268599" y="6210300"/>
            <a:ext cx="15661433" cy="156848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a:r>
              <a:rPr lang="en-US" sz="3800">
                <a:solidFill>
                  <a:srgbClr val="000000"/>
                </a:solidFill>
                <a:ea typeface="Times New Roman" panose="02020603050405020304" pitchFamily="18" charset="0"/>
                <a:cs typeface="Times New Roman" panose="02020603050405020304" pitchFamily="18" charset="0"/>
              </a:rPr>
              <a:t>C. Phép chiếu song song biến tâm của hình bình hành thành tâm của hình </a:t>
            </a:r>
            <a:r>
              <a:rPr lang="en-US" sz="3800">
                <a:solidFill>
                  <a:srgbClr val="000000"/>
                </a:solidFill>
                <a:ea typeface="Times New Roman" panose="02020603050405020304" pitchFamily="18" charset="0"/>
                <a:cs typeface="Times New Roman" panose="02020603050405020304" pitchFamily="18" charset="0"/>
              </a:rPr>
              <a:t>bình </a:t>
            </a:r>
            <a:r>
              <a:rPr lang="en-US" sz="3800" smtClean="0">
                <a:solidFill>
                  <a:srgbClr val="000000"/>
                </a:solidFill>
                <a:ea typeface="Times New Roman" panose="02020603050405020304" pitchFamily="18" charset="0"/>
                <a:cs typeface="Times New Roman" panose="02020603050405020304" pitchFamily="18" charset="0"/>
              </a:rPr>
              <a:t>hành</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115" name="Google Shape;115;p4"/>
          <p:cNvSpPr/>
          <p:nvPr/>
        </p:nvSpPr>
        <p:spPr>
          <a:xfrm>
            <a:off x="1313281" y="4229100"/>
            <a:ext cx="15633361" cy="15574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kumimoji="0" lang="vi-VN" sz="3700" b="0" i="0" u="none" strike="noStrike" kern="0" cap="none" spc="0" normalizeH="0" baseline="0" noProof="0">
                <a:ln>
                  <a:noFill/>
                </a:ln>
                <a:solidFill>
                  <a:srgbClr val="000000"/>
                </a:solidFill>
                <a:effectLst/>
                <a:uLnTx/>
                <a:uFillTx/>
                <a:latin typeface="Arial"/>
                <a:ea typeface="Arial"/>
                <a:cs typeface="Arial"/>
                <a:sym typeface="Arial"/>
              </a:rPr>
              <a:t>B. </a:t>
            </a:r>
            <a:r>
              <a:rPr lang="vi-VN" sz="3700" kern="0">
                <a:solidFill>
                  <a:srgbClr val="000000"/>
                </a:solidFill>
                <a:latin typeface="Arial"/>
                <a:ea typeface="Arial"/>
                <a:cs typeface="Arial"/>
                <a:sym typeface="Arial"/>
              </a:rPr>
              <a:t>Phép chiếu song song biến trọng tâm tam giác thành trọng tâm tam giác </a:t>
            </a:r>
            <a:r>
              <a:rPr lang="vi-VN" sz="3700" kern="0">
                <a:solidFill>
                  <a:srgbClr val="000000"/>
                </a:solidFill>
                <a:latin typeface="Arial"/>
                <a:ea typeface="Arial"/>
                <a:cs typeface="Arial"/>
                <a:sym typeface="Arial"/>
              </a:rPr>
              <a:t>hình </a:t>
            </a:r>
            <a:r>
              <a:rPr lang="vi-VN" sz="3700" kern="0" smtClean="0">
                <a:solidFill>
                  <a:srgbClr val="000000"/>
                </a:solidFill>
                <a:latin typeface="Arial"/>
                <a:ea typeface="Arial"/>
                <a:cs typeface="Arial"/>
                <a:sym typeface="Arial"/>
              </a:rPr>
              <a:t>chiếu</a:t>
            </a:r>
            <a:endParaRPr kumimoji="0" sz="3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4"/>
          <p:cNvSpPr/>
          <p:nvPr/>
        </p:nvSpPr>
        <p:spPr>
          <a:xfrm>
            <a:off x="1295400" y="8191501"/>
            <a:ext cx="15649403" cy="1524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kumimoji="0" lang="vi-VN" sz="3800" b="0" i="0" u="none" strike="noStrike" kern="0" cap="none" spc="0" normalizeH="0" baseline="0" noProof="0">
                <a:ln>
                  <a:noFill/>
                </a:ln>
                <a:solidFill>
                  <a:srgbClr val="000000"/>
                </a:solidFill>
                <a:effectLst/>
                <a:uLnTx/>
                <a:uFillTx/>
                <a:latin typeface="Arial"/>
                <a:ea typeface="Arial"/>
                <a:cs typeface="Arial"/>
                <a:sym typeface="Arial"/>
              </a:rPr>
              <a:t>D. </a:t>
            </a:r>
            <a:r>
              <a:rPr lang="vi-VN" sz="3800" kern="0">
                <a:solidFill>
                  <a:srgbClr val="000000"/>
                </a:solidFill>
                <a:latin typeface="Arial"/>
                <a:ea typeface="Arial"/>
                <a:cs typeface="Arial"/>
                <a:sym typeface="Arial"/>
              </a:rPr>
              <a:t>Phép chiếu song song có thể biến trọng tâm tam giác thành một điểm không phải là trọng tâm tam giác </a:t>
            </a:r>
            <a:r>
              <a:rPr lang="vi-VN" sz="3800" kern="0">
                <a:solidFill>
                  <a:srgbClr val="000000"/>
                </a:solidFill>
                <a:latin typeface="Arial"/>
                <a:ea typeface="Arial"/>
                <a:cs typeface="Arial"/>
                <a:sym typeface="Arial"/>
              </a:rPr>
              <a:t>hình </a:t>
            </a:r>
            <a:r>
              <a:rPr lang="vi-VN" sz="3800" kern="0" smtClean="0">
                <a:solidFill>
                  <a:srgbClr val="000000"/>
                </a:solidFill>
                <a:latin typeface="Arial"/>
                <a:ea typeface="Arial"/>
                <a:cs typeface="Arial"/>
                <a:sym typeface="Arial"/>
              </a:rPr>
              <a:t>chiếu</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567276" y="523739"/>
            <a:ext cx="1402646" cy="1483568"/>
          </a:xfrm>
          <a:prstGeom prst="rect">
            <a:avLst/>
          </a:prstGeom>
          <a:noFill/>
          <a:ln>
            <a:noFill/>
          </a:ln>
        </p:spPr>
      </p:pic>
      <p:sp>
        <p:nvSpPr>
          <p:cNvPr id="118" name="Google Shape;118;p4"/>
          <p:cNvSpPr/>
          <p:nvPr/>
        </p:nvSpPr>
        <p:spPr>
          <a:xfrm>
            <a:off x="1295400" y="8191500"/>
            <a:ext cx="15679317" cy="1563454"/>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en-US" sz="3700" kern="0">
                <a:solidFill>
                  <a:srgbClr val="000000"/>
                </a:solidFill>
                <a:latin typeface="Arial"/>
                <a:ea typeface="Arial"/>
                <a:cs typeface="Arial"/>
                <a:sym typeface="Arial"/>
              </a:rPr>
              <a:t>D</a:t>
            </a:r>
            <a:r>
              <a:rPr kumimoji="0" lang="vi-VN" sz="3700" b="0" i="0" u="none" strike="noStrike" kern="0" cap="none" spc="0" normalizeH="0" baseline="0" noProof="0" smtClean="0">
                <a:ln>
                  <a:noFill/>
                </a:ln>
                <a:solidFill>
                  <a:srgbClr val="000000"/>
                </a:solidFill>
                <a:effectLst/>
                <a:uLnTx/>
                <a:uFillTx/>
                <a:latin typeface="Arial"/>
                <a:ea typeface="Arial"/>
                <a:cs typeface="Arial"/>
                <a:sym typeface="Arial"/>
              </a:rPr>
              <a:t>. </a:t>
            </a:r>
            <a:r>
              <a:rPr lang="vi-VN" sz="3700" kern="0">
                <a:solidFill>
                  <a:srgbClr val="000000"/>
                </a:solidFill>
                <a:latin typeface="Arial"/>
                <a:ea typeface="Arial"/>
                <a:cs typeface="Arial"/>
                <a:sym typeface="Arial"/>
              </a:rPr>
              <a:t>Phép chiếu song song có thể biến trọng tâm tam giác thành một điểm không phải là trọng tâm tam giác </a:t>
            </a:r>
            <a:r>
              <a:rPr lang="vi-VN" sz="3700" kern="0">
                <a:solidFill>
                  <a:srgbClr val="000000"/>
                </a:solidFill>
                <a:latin typeface="Arial"/>
                <a:ea typeface="Arial"/>
                <a:cs typeface="Arial"/>
                <a:sym typeface="Arial"/>
              </a:rPr>
              <a:t>hình </a:t>
            </a:r>
            <a:r>
              <a:rPr lang="vi-VN" sz="3700" kern="0" smtClean="0">
                <a:solidFill>
                  <a:srgbClr val="000000"/>
                </a:solidFill>
                <a:latin typeface="Arial"/>
                <a:ea typeface="Arial"/>
                <a:cs typeface="Arial"/>
                <a:sym typeface="Arial"/>
              </a:rPr>
              <a:t>chiếu</a:t>
            </a:r>
            <a:endParaRPr kumimoji="0" lang="vi-VN" sz="37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47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96010" y="-2324100"/>
            <a:ext cx="19149227" cy="6553200"/>
          </a:xfrm>
          <a:prstGeom prst="rect">
            <a:avLst/>
          </a:prstGeom>
          <a:solidFill>
            <a:srgbClr val="E0D2EF"/>
          </a:solidFill>
        </p:spPr>
      </p:sp>
      <p:pic>
        <p:nvPicPr>
          <p:cNvPr id="1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30706">
            <a:off x="14491523" y="-2423092"/>
            <a:ext cx="5000753" cy="4846184"/>
          </a:xfrm>
          <a:prstGeom prst="rect">
            <a:avLst/>
          </a:prstGeom>
        </p:spPr>
      </p:pic>
      <p:sp>
        <p:nvSpPr>
          <p:cNvPr id="4" name="Rectangle 3"/>
          <p:cNvSpPr/>
          <p:nvPr/>
        </p:nvSpPr>
        <p:spPr>
          <a:xfrm>
            <a:off x="685800" y="1181100"/>
            <a:ext cx="16840200" cy="272382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S.ABCD có đáy ABCD là hình thang, AB // CD và AB &lt; CD. Xác định giao tuyến của hai mặt phẳng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algn="ct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(SAD) và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SBC)             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(SAB) và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SCD)             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(SAC) và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SBD</a:t>
            </a:r>
            <a:r>
              <a:rPr lang="en-US"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21895" y="419100"/>
            <a:ext cx="6572633" cy="707886"/>
          </a:xfrm>
          <a:prstGeom prst="rect">
            <a:avLst/>
          </a:prstGeom>
        </p:spPr>
        <p:txBody>
          <a:bodyPr wrap="none">
            <a:spAutoFit/>
          </a:bodyPr>
          <a:lstStyle/>
          <a:p>
            <a:pPr lvl="0">
              <a:defRPr/>
            </a:pPr>
            <a:r>
              <a:rPr lang="fr-FR" sz="4000" b="1">
                <a:solidFill>
                  <a:srgbClr val="C00000"/>
                </a:solidFill>
                <a:latin typeface="Arial" panose="020B0604020202020204" pitchFamily="34" charset="0"/>
                <a:ea typeface="Calibri" panose="020F0502020204030204" pitchFamily="34" charset="0"/>
              </a:rPr>
              <a:t>Bài </a:t>
            </a:r>
            <a:r>
              <a:rPr lang="fr-FR" sz="4000" b="1" smtClean="0">
                <a:solidFill>
                  <a:srgbClr val="C00000"/>
                </a:solidFill>
                <a:latin typeface="Arial" panose="020B0604020202020204" pitchFamily="34" charset="0"/>
                <a:ea typeface="Calibri" panose="020F0502020204030204" pitchFamily="34" charset="0"/>
              </a:rPr>
              <a:t>4.41 </a:t>
            </a:r>
            <a:r>
              <a:rPr lang="fr-FR" sz="4000" b="1">
                <a:solidFill>
                  <a:srgbClr val="C00000"/>
                </a:solidFill>
                <a:latin typeface="Arial" panose="020B0604020202020204" pitchFamily="34" charset="0"/>
                <a:ea typeface="Calibri" panose="020F0502020204030204" pitchFamily="34" charset="0"/>
              </a:rPr>
              <a:t>(SGK – </a:t>
            </a:r>
            <a:r>
              <a:rPr lang="fr-FR" sz="4000" b="1">
                <a:solidFill>
                  <a:srgbClr val="C00000"/>
                </a:solidFill>
                <a:latin typeface="Arial" panose="020B0604020202020204" pitchFamily="34" charset="0"/>
                <a:ea typeface="Calibri" panose="020F0502020204030204" pitchFamily="34" charset="0"/>
              </a:rPr>
              <a:t>trang </a:t>
            </a:r>
            <a:r>
              <a:rPr lang="fr-FR" sz="4000" b="1" smtClean="0">
                <a:solidFill>
                  <a:srgbClr val="C00000"/>
                </a:solidFill>
                <a:latin typeface="Arial" panose="020B0604020202020204" pitchFamily="34" charset="0"/>
                <a:ea typeface="Calibri" panose="020F0502020204030204" pitchFamily="34" charset="0"/>
              </a:rPr>
              <a:t>103)</a:t>
            </a:r>
            <a:endParaRPr lang="fr-FR" sz="4000" b="1" dirty="0" err="1">
              <a:solidFill>
                <a:srgbClr val="C00000"/>
              </a:solidFill>
              <a:latin typeface="Arial" panose="020B0604020202020204" pitchFamily="34" charset="0"/>
              <a:ea typeface="Calibri" panose="020F0502020204030204" pitchFamily="34" charset="0"/>
            </a:endParaRPr>
          </a:p>
        </p:txBody>
      </p:sp>
      <p:pic>
        <p:nvPicPr>
          <p:cNvPr id="6" name="Picture 5"/>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553200" y="4457700"/>
            <a:ext cx="5943600" cy="5676971"/>
          </a:xfrm>
          <a:prstGeom prst="rect">
            <a:avLst/>
          </a:prstGeom>
        </p:spPr>
      </p:pic>
      <p:pic>
        <p:nvPicPr>
          <p:cNvPr id="8" name="Picture 7"/>
          <p:cNvPicPr>
            <a:picLocks noChangeAspect="1"/>
          </p:cNvPicPr>
          <p:nvPr/>
        </p:nvPicPr>
        <p:blipFill>
          <a:blip r:embed="rId7"/>
          <a:stretch>
            <a:fillRect/>
          </a:stretch>
        </p:blipFill>
        <p:spPr>
          <a:xfrm>
            <a:off x="749969" y="8191500"/>
            <a:ext cx="723635" cy="1638371"/>
          </a:xfrm>
          <a:prstGeom prst="rect">
            <a:avLst/>
          </a:prstGeom>
        </p:spPr>
      </p:pic>
      <p:pic>
        <p:nvPicPr>
          <p:cNvPr id="10" name="Picture 9"/>
          <p:cNvPicPr>
            <a:picLocks noChangeAspect="1"/>
          </p:cNvPicPr>
          <p:nvPr/>
        </p:nvPicPr>
        <p:blipFill>
          <a:blip r:embed="rId8"/>
          <a:stretch>
            <a:fillRect/>
          </a:stretch>
        </p:blipFill>
        <p:spPr>
          <a:xfrm>
            <a:off x="16206984" y="7410123"/>
            <a:ext cx="1569830" cy="25533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5" y="9867900"/>
            <a:ext cx="19149227" cy="2438400"/>
          </a:xfrm>
          <a:prstGeom prst="rect">
            <a:avLst/>
          </a:prstGeom>
          <a:solidFill>
            <a:srgbClr val="E0D2EF"/>
          </a:solidFill>
        </p:spPr>
      </p:sp>
      <p:sp>
        <p:nvSpPr>
          <p:cNvPr id="13" name="Oval Callout 12"/>
          <p:cNvSpPr/>
          <p:nvPr/>
        </p:nvSpPr>
        <p:spPr>
          <a:xfrm>
            <a:off x="8353839" y="266700"/>
            <a:ext cx="1580318" cy="7620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rgbClr val="FFFFFF"/>
                </a:solidFill>
                <a:latin typeface="Arial" panose="020B0604020202020204" pitchFamily="34" charset="0"/>
                <a:cs typeface="Arial" panose="020B0604020202020204" pitchFamily="34" charset="0"/>
              </a:rPr>
              <a:t>Giải</a:t>
            </a:r>
            <a:endParaRPr lang="en-US" sz="36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645774"/>
            <a:ext cx="5715000" cy="5458626"/>
          </a:xfrm>
          <a:prstGeom prst="rect">
            <a:avLst/>
          </a:prstGeom>
        </p:spPr>
      </p:pic>
      <p:sp>
        <p:nvSpPr>
          <p:cNvPr id="6" name="Rectangle 5"/>
          <p:cNvSpPr/>
          <p:nvPr/>
        </p:nvSpPr>
        <p:spPr>
          <a:xfrm>
            <a:off x="6096000" y="1389400"/>
            <a:ext cx="11277600" cy="8402300"/>
          </a:xfrm>
          <a:prstGeom prst="rect">
            <a:avLst/>
          </a:prstGeom>
        </p:spPr>
        <p:txBody>
          <a:bodyPr wrap="square">
            <a:spAutoFit/>
          </a:bodyPr>
          <a:lstStyle/>
          <a:p>
            <a:pPr algn="just">
              <a:lnSpc>
                <a:spcPct val="1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a) Ta </a:t>
            </a:r>
            <a:r>
              <a:rPr lang="en-US" sz="3600">
                <a:latin typeface="Arial" panose="020B0604020202020204" pitchFamily="34" charset="0"/>
                <a:ea typeface="Times New Roman" panose="02020603050405020304" pitchFamily="18" charset="0"/>
                <a:cs typeface="Arial" panose="020B0604020202020204" pitchFamily="34" charset="0"/>
              </a:rPr>
              <a:t>có: ABCD là hình thang có hai đáy AB và CD</a:t>
            </a:r>
            <a:r>
              <a:rPr lang="en-US" sz="3600">
                <a:latin typeface="Arial" panose="020B0604020202020204" pitchFamily="34" charset="0"/>
                <a:ea typeface="Times New Roman" panose="02020603050405020304" pitchFamily="18" charset="0"/>
                <a:cs typeface="Arial" panose="020B0604020202020204" pitchFamily="34" charset="0"/>
              </a:rPr>
              <a:t>.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Trong </a:t>
            </a:r>
            <a:r>
              <a:rPr lang="en-US" sz="3600">
                <a:latin typeface="Arial" panose="020B0604020202020204" pitchFamily="34" charset="0"/>
                <a:ea typeface="Times New Roman" panose="02020603050405020304" pitchFamily="18" charset="0"/>
                <a:cs typeface="Arial" panose="020B0604020202020204" pitchFamily="34" charset="0"/>
              </a:rPr>
              <a:t>mặt phẳng (ABCD), gọi F là giao điểm của AD và BC</a:t>
            </a:r>
            <a:r>
              <a:rPr lang="en-US" sz="3600">
                <a:latin typeface="Arial" panose="020B0604020202020204" pitchFamily="34" charset="0"/>
                <a:ea typeface="Times New Roman" panose="02020603050405020304" pitchFamily="18" charset="0"/>
                <a:cs typeface="Arial" panose="020B0604020202020204" pitchFamily="34" charset="0"/>
              </a:rPr>
              <a:t>. </a:t>
            </a:r>
            <a:endParaRPr lang="en-US" sz="360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Khi </a:t>
            </a:r>
            <a:r>
              <a:rPr lang="en-US" sz="3600">
                <a:latin typeface="Arial" panose="020B0604020202020204" pitchFamily="34" charset="0"/>
                <a:ea typeface="Times New Roman" panose="02020603050405020304" pitchFamily="18" charset="0"/>
                <a:cs typeface="Arial" panose="020B0604020202020204" pitchFamily="34" charset="0"/>
              </a:rPr>
              <a:t>đó F thuộc AD nên F thuộc mặt phẳng (SAD), F thuộc BC nên F thuộc mặt phẳng (SBC), vậy F là một điểm chung của hai mặt phẳng (SAD) và (SBC).</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Lại có S là một điểm chung khác của hai mặt phẳng (SAD) và (SBC).</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Do vây, SF là giao tuyến của hai mặt phẳng (SAD) và (SBC).</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33400" y="8572500"/>
            <a:ext cx="723635" cy="1638371"/>
          </a:xfrm>
          <a:prstGeom prst="rect">
            <a:avLst/>
          </a:prstGeom>
        </p:spPr>
      </p:pic>
    </p:spTree>
    <p:extLst>
      <p:ext uri="{BB962C8B-B14F-4D97-AF65-F5344CB8AC3E}">
        <p14:creationId xmlns:p14="http://schemas.microsoft.com/office/powerpoint/2010/main" val="25752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up)">
                                      <p:cBhvr>
                                        <p:cTn id="24" dur="500"/>
                                        <p:tgtEl>
                                          <p:spTgt spid="6">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5" y="9867900"/>
            <a:ext cx="19149227" cy="2438400"/>
          </a:xfrm>
          <a:prstGeom prst="rect">
            <a:avLst/>
          </a:prstGeom>
          <a:solidFill>
            <a:srgbClr val="E0D2EF"/>
          </a:solidFill>
        </p:spPr>
      </p:sp>
      <p:sp>
        <p:nvSpPr>
          <p:cNvPr id="13" name="Oval Callout 12"/>
          <p:cNvSpPr/>
          <p:nvPr/>
        </p:nvSpPr>
        <p:spPr>
          <a:xfrm>
            <a:off x="8353839" y="266700"/>
            <a:ext cx="1580318" cy="7620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645774"/>
            <a:ext cx="5715000" cy="5458626"/>
          </a:xfrm>
          <a:prstGeom prst="rect">
            <a:avLst/>
          </a:prstGeom>
        </p:spPr>
      </p:pic>
      <p:sp>
        <p:nvSpPr>
          <p:cNvPr id="6" name="Rectangle 5"/>
          <p:cNvSpPr/>
          <p:nvPr/>
        </p:nvSpPr>
        <p:spPr>
          <a:xfrm>
            <a:off x="6705600" y="1409700"/>
            <a:ext cx="10744200" cy="7462940"/>
          </a:xfrm>
          <a:prstGeom prst="rect">
            <a:avLst/>
          </a:prstGeom>
        </p:spPr>
        <p:txBody>
          <a:bodyPr wrap="square">
            <a:spAutoFit/>
          </a:bodyPr>
          <a:lstStyle/>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Hai mặt phẳng (SAB) và (SCD) lần lượt chứa hai đường thẳng AB và CD song song với nhau</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đó giao tuyến của hai mặt phẳng này là đường thẳng đi qua điểm chung S và song song với AB, CD.</a:t>
            </a: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Qua S, vẽ đường thẳng d song song với AB, CD.</a:t>
            </a: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d là giao tuyến của hai mặt phẳng (SAB) và (SCD).</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33400" y="8572500"/>
            <a:ext cx="723635" cy="1638371"/>
          </a:xfrm>
          <a:prstGeom prst="rect">
            <a:avLst/>
          </a:prstGeom>
        </p:spPr>
      </p:pic>
    </p:spTree>
    <p:extLst>
      <p:ext uri="{BB962C8B-B14F-4D97-AF65-F5344CB8AC3E}">
        <p14:creationId xmlns:p14="http://schemas.microsoft.com/office/powerpoint/2010/main" val="268761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5" y="9867900"/>
            <a:ext cx="19149227" cy="2438400"/>
          </a:xfrm>
          <a:prstGeom prst="rect">
            <a:avLst/>
          </a:prstGeom>
          <a:solidFill>
            <a:srgbClr val="E0D2EF"/>
          </a:solidFill>
        </p:spPr>
      </p:sp>
      <p:sp>
        <p:nvSpPr>
          <p:cNvPr id="13" name="Oval Callout 12"/>
          <p:cNvSpPr/>
          <p:nvPr/>
        </p:nvSpPr>
        <p:spPr>
          <a:xfrm>
            <a:off x="8353839" y="266700"/>
            <a:ext cx="1580318" cy="7620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645774"/>
            <a:ext cx="5715000" cy="5458626"/>
          </a:xfrm>
          <a:prstGeom prst="rect">
            <a:avLst/>
          </a:prstGeom>
        </p:spPr>
      </p:pic>
      <p:sp>
        <p:nvSpPr>
          <p:cNvPr id="6" name="Rectangle 5"/>
          <p:cNvSpPr/>
          <p:nvPr/>
        </p:nvSpPr>
        <p:spPr>
          <a:xfrm>
            <a:off x="6781800" y="1313200"/>
            <a:ext cx="10744200" cy="8402300"/>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 Trong mặt phẳng (ABCD), gọi E là giao điểm của AC và BD</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E thuộc AC nên E thuộc mặt phẳng (SAC),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E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thuộc BD nên E thuộc mặt phẳng (SBD</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E là một điểm chung của hai mặt phẳng (SAC) và (SBD).</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Lại có S là một điểm chung khác của hai mặt phẳng (SAC) và (SBD).</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SE là giao tuyến của hai mặt phẳng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SAC</a:t>
            </a: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và (SBD).</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33400" y="8572500"/>
            <a:ext cx="723635" cy="1638371"/>
          </a:xfrm>
          <a:prstGeom prst="rect">
            <a:avLst/>
          </a:prstGeom>
        </p:spPr>
      </p:pic>
    </p:spTree>
    <p:extLst>
      <p:ext uri="{BB962C8B-B14F-4D97-AF65-F5344CB8AC3E}">
        <p14:creationId xmlns:p14="http://schemas.microsoft.com/office/powerpoint/2010/main" val="13948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6" y="2552700"/>
            <a:ext cx="19149227" cy="8001000"/>
          </a:xfrm>
          <a:prstGeom prst="rect">
            <a:avLst/>
          </a:prstGeom>
          <a:solidFill>
            <a:srgbClr val="E0D2EF"/>
          </a:solidFill>
        </p:spPr>
      </p:sp>
      <p:sp>
        <p:nvSpPr>
          <p:cNvPr id="4" name="Rectangle 3"/>
          <p:cNvSpPr/>
          <p:nvPr/>
        </p:nvSpPr>
        <p:spPr>
          <a:xfrm>
            <a:off x="5283081" y="1104900"/>
            <a:ext cx="7366119" cy="784830"/>
          </a:xfrm>
          <a:prstGeom prst="rect">
            <a:avLst/>
          </a:prstGeom>
        </p:spPr>
        <p:txBody>
          <a:bodyPr wrap="none">
            <a:spAutoFit/>
          </a:bodyPr>
          <a:lstStyle/>
          <a:p>
            <a:pPr lvl="0">
              <a:defRPr/>
            </a:pPr>
            <a:r>
              <a:rPr lang="fr-FR" sz="4500" b="1">
                <a:solidFill>
                  <a:srgbClr val="C00000"/>
                </a:solidFill>
                <a:latin typeface="Arial" panose="020B0604020202020204" pitchFamily="34" charset="0"/>
                <a:ea typeface="Calibri" panose="020F0502020204030204" pitchFamily="34" charset="0"/>
              </a:rPr>
              <a:t>Bài </a:t>
            </a:r>
            <a:r>
              <a:rPr lang="fr-FR" sz="4500" b="1" smtClean="0">
                <a:solidFill>
                  <a:srgbClr val="C00000"/>
                </a:solidFill>
                <a:latin typeface="Arial" panose="020B0604020202020204" pitchFamily="34" charset="0"/>
                <a:ea typeface="Calibri" panose="020F0502020204030204" pitchFamily="34" charset="0"/>
              </a:rPr>
              <a:t>4.42 </a:t>
            </a:r>
            <a:r>
              <a:rPr lang="fr-FR" sz="4500" b="1">
                <a:solidFill>
                  <a:srgbClr val="C00000"/>
                </a:solidFill>
                <a:latin typeface="Arial" panose="020B0604020202020204" pitchFamily="34" charset="0"/>
                <a:ea typeface="Calibri" panose="020F0502020204030204" pitchFamily="34" charset="0"/>
              </a:rPr>
              <a:t>(SGK – trang 103)</a:t>
            </a:r>
            <a:endParaRPr lang="fr-FR" sz="4500" b="1" dirty="0" err="1">
              <a:solidFill>
                <a:srgbClr val="C00000"/>
              </a:solidFill>
              <a:latin typeface="Arial" panose="020B0604020202020204" pitchFamily="34" charset="0"/>
              <a:ea typeface="Calibri" panose="020F0502020204030204" pitchFamily="34" charset="0"/>
            </a:endParaRPr>
          </a:p>
        </p:txBody>
      </p:sp>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845830" y="3084612"/>
                <a:ext cx="16596337" cy="5572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200" b="0" u="none" strike="noStrike" cap="none" normalizeH="0" baseline="0" smtClean="0">
                    <a:ln>
                      <a:noFill/>
                    </a:ln>
                    <a:solidFill>
                      <a:srgbClr val="000000"/>
                    </a:solidFill>
                    <a:effectLst/>
                    <a:ea typeface="OpenSans"/>
                    <a:cs typeface="Arial" panose="020B0604020202020204" pitchFamily="34" charset="0"/>
                  </a:rPr>
                  <a:t>Cho hình lăng trụ tam giác ABC.A’B’C’. Gọi M, N, P lần lượt là trung điểm của các cạnh AB, BC, AA’.</a:t>
                </a:r>
                <a:endParaRPr kumimoji="0" lang="en-US" altLang="en-US" sz="4200" b="0" u="none" strike="noStrike" cap="none" normalizeH="0" baseline="0" smtClean="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200" b="0" u="none" strike="noStrike" cap="none" normalizeH="0" baseline="0" smtClean="0">
                    <a:ln>
                      <a:noFill/>
                    </a:ln>
                    <a:solidFill>
                      <a:srgbClr val="000000"/>
                    </a:solidFill>
                    <a:effectLst/>
                    <a:ea typeface="OpenSans"/>
                    <a:cs typeface="Arial" panose="020B0604020202020204" pitchFamily="34" charset="0"/>
                  </a:rPr>
                  <a:t>a) Xác định giao điểm của mặt phẳng (MNP) với đường thẳng B‘C.</a:t>
                </a:r>
                <a:endParaRPr kumimoji="0" lang="en-US" altLang="en-US" sz="4200" b="0" u="none" strike="noStrike" cap="none" normalizeH="0" baseline="0" smtClean="0">
                  <a:ln>
                    <a:noFill/>
                  </a:ln>
                  <a:solidFill>
                    <a:schemeClr val="tx1"/>
                  </a:solidFill>
                  <a:effectLst/>
                  <a:cs typeface="Arial" panose="020B0604020202020204" pitchFamily="34" charset="0"/>
                </a:endParaRPr>
              </a:p>
              <a:p>
                <a:pPr lvl="0" algn="just">
                  <a:lnSpc>
                    <a:spcPct val="150000"/>
                  </a:lnSpc>
                  <a:spcBef>
                    <a:spcPts val="600"/>
                  </a:spcBef>
                  <a:spcAft>
                    <a:spcPts val="600"/>
                  </a:spcAft>
                </a:pPr>
                <a:r>
                  <a:rPr kumimoji="0" lang="en-US" altLang="en-US" sz="4200" b="0" u="none" strike="noStrike" cap="none" normalizeH="0" baseline="0" smtClean="0">
                    <a:ln>
                      <a:noFill/>
                    </a:ln>
                    <a:solidFill>
                      <a:srgbClr val="000000"/>
                    </a:solidFill>
                    <a:effectLst/>
                    <a:ea typeface="OpenSans"/>
                    <a:cs typeface="Arial" panose="020B0604020202020204" pitchFamily="34" charset="0"/>
                  </a:rPr>
                  <a:t>b) Gọi K là giao điểm của mặt phẳng (MNP) với đường thẳng B’C. Tính </a:t>
                </a:r>
                <a:r>
                  <a:rPr kumimoji="0" lang="en-US" altLang="en-US" sz="4200" b="0" u="none" strike="noStrike" cap="none" normalizeH="0" baseline="0" smtClean="0">
                    <a:ln>
                      <a:noFill/>
                    </a:ln>
                    <a:solidFill>
                      <a:srgbClr val="000000"/>
                    </a:solidFill>
                    <a:effectLst/>
                    <a:ea typeface="OpenSans"/>
                    <a:cs typeface="Arial" panose="020B0604020202020204" pitchFamily="34" charset="0"/>
                  </a:rPr>
                  <a:t>tỉ </a:t>
                </a:r>
                <a:r>
                  <a:rPr kumimoji="0" lang="en-US" altLang="en-US" sz="4200" b="0" u="none" strike="noStrike" cap="none" normalizeH="0" baseline="0" smtClean="0">
                    <a:ln>
                      <a:noFill/>
                    </a:ln>
                    <a:solidFill>
                      <a:srgbClr val="000000"/>
                    </a:solidFill>
                    <a:effectLst/>
                    <a:ea typeface="OpenSans"/>
                    <a:cs typeface="Arial" panose="020B0604020202020204" pitchFamily="34" charset="0"/>
                  </a:rPr>
                  <a:t>số</a:t>
                </a:r>
                <a:r>
                  <a:rPr kumimoji="0" lang="en-US" altLang="en-US" sz="4200" b="0" u="none" strike="noStrike" cap="none" normalizeH="0" baseline="0" smtClean="0">
                    <a:ln>
                      <a:noFill/>
                    </a:ln>
                    <a:solidFill>
                      <a:srgbClr val="000000"/>
                    </a:solidFill>
                    <a:effectLst/>
                    <a:ea typeface="OpenSans"/>
                    <a:cs typeface="Arial" panose="020B0604020202020204" pitchFamily="34" charset="0"/>
                  </a:rPr>
                  <a:t> </a:t>
                </a:r>
                <a14:m>
                  <m:oMath xmlns:m="http://schemas.openxmlformats.org/officeDocument/2006/math">
                    <m:f>
                      <m:fPr>
                        <m:ctrlPr>
                          <a:rPr lang="en-US" sz="42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sup>
                        </m:sSup>
                      </m:num>
                      <m:den>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KC</m:t>
                        </m:r>
                      </m:den>
                    </m:f>
                  </m:oMath>
                </a14:m>
                <a:r>
                  <a:rPr kumimoji="0" lang="en-US" altLang="en-US" sz="4200" b="0" u="none" strike="noStrike" cap="none" normalizeH="0" baseline="0" smtClean="0">
                    <a:ln>
                      <a:noFill/>
                    </a:ln>
                    <a:solidFill>
                      <a:schemeClr val="tx1"/>
                    </a:solidFill>
                    <a:effectLst/>
                    <a:cs typeface="Arial" panose="020B0604020202020204" pitchFamily="34" charset="0"/>
                  </a:rPr>
                  <a:t>.</a:t>
                </a:r>
                <a:endParaRPr kumimoji="0" lang="en-US" altLang="en-US" sz="4200" b="0" u="none" strike="noStrike" cap="none" normalizeH="0" baseline="0" smtClean="0">
                  <a:ln>
                    <a:noFill/>
                  </a:ln>
                  <a:solidFill>
                    <a:schemeClr val="tx1"/>
                  </a:solidFill>
                  <a:effectLst/>
                  <a:cs typeface="Arial" panose="020B0604020202020204" pitchFamily="34" charset="0"/>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845830" y="3084612"/>
                <a:ext cx="16596337" cy="5572616"/>
              </a:xfrm>
              <a:prstGeom prst="rect">
                <a:avLst/>
              </a:prstGeom>
              <a:blipFill>
                <a:blip r:embed="rId2"/>
                <a:stretch>
                  <a:fillRect l="-1984" t="-109" r="-1947" b="-16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422595" y="-372163"/>
            <a:ext cx="2591025" cy="2267909"/>
          </a:xfrm>
          <a:prstGeom prst="rect">
            <a:avLst/>
          </a:prstGeom>
        </p:spPr>
      </p:pic>
      <p:pic>
        <p:nvPicPr>
          <p:cNvPr id="7" name="Picture 6"/>
          <p:cNvPicPr>
            <a:picLocks noChangeAspect="1"/>
          </p:cNvPicPr>
          <p:nvPr/>
        </p:nvPicPr>
        <p:blipFill>
          <a:blip r:embed="rId4"/>
          <a:stretch>
            <a:fillRect/>
          </a:stretch>
        </p:blipFill>
        <p:spPr>
          <a:xfrm rot="19661381">
            <a:off x="15983468" y="8325257"/>
            <a:ext cx="1536542" cy="1608009"/>
          </a:xfrm>
          <a:prstGeom prst="rect">
            <a:avLst/>
          </a:prstGeom>
        </p:spPr>
      </p:pic>
    </p:spTree>
    <p:extLst>
      <p:ext uri="{BB962C8B-B14F-4D97-AF65-F5344CB8AC3E}">
        <p14:creationId xmlns:p14="http://schemas.microsoft.com/office/powerpoint/2010/main" val="363772679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rot="4034292">
            <a:off x="16177167" y="-29054"/>
            <a:ext cx="2591025" cy="2267909"/>
          </a:xfrm>
          <a:prstGeom prst="rect">
            <a:avLst/>
          </a:prstGeom>
        </p:spPr>
      </p:pic>
      <p:sp>
        <p:nvSpPr>
          <p:cNvPr id="8" name="Rectangle 7"/>
          <p:cNvSpPr/>
          <p:nvPr/>
        </p:nvSpPr>
        <p:spPr>
          <a:xfrm>
            <a:off x="6858000" y="2628900"/>
            <a:ext cx="10820400" cy="5554726"/>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a) Trong mặt phẳng (ABB'A'), gọi D là giao điểm của PM và BB'.</a:t>
            </a: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Vì D thuộc BB' nên D thuộc mặt phẳng (BCC'B'), N thuộc BC nên N thuộc mặt phẳng (</a:t>
            </a:r>
            <a:r>
              <a:rPr lang="en-US" sz="3800">
                <a:latin typeface="Arial" panose="020B0604020202020204" pitchFamily="34" charset="0"/>
                <a:ea typeface="Times New Roman" panose="02020603050405020304" pitchFamily="18" charset="0"/>
                <a:cs typeface="Arial" panose="020B0604020202020204" pitchFamily="34" charset="0"/>
              </a:rPr>
              <a:t>BCC'B</a:t>
            </a:r>
            <a:r>
              <a:rPr lang="en-US" sz="3800" smtClean="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600"/>
              </a:spcAft>
            </a:pPr>
            <a:r>
              <a:rPr lang="en-US" sz="3800" smtClean="0">
                <a:latin typeface="Arial" panose="020B0604020202020204" pitchFamily="34" charset="0"/>
                <a:ea typeface="Times New Roman" panose="02020603050405020304" pitchFamily="18" charset="0"/>
                <a:cs typeface="Arial" panose="020B0604020202020204" pitchFamily="34" charset="0"/>
              </a:rPr>
              <a:t>Do </a:t>
            </a:r>
            <a:r>
              <a:rPr lang="en-US" sz="3800">
                <a:latin typeface="Arial" panose="020B0604020202020204" pitchFamily="34" charset="0"/>
                <a:ea typeface="Times New Roman" panose="02020603050405020304" pitchFamily="18" charset="0"/>
                <a:cs typeface="Arial" panose="020B0604020202020204" pitchFamily="34" charset="0"/>
              </a:rPr>
              <a:t>đó trong mặt phẳng (BCC'B') nối D với N, đường thẳng DN cắt B'C tại </a:t>
            </a:r>
            <a:r>
              <a:rPr lang="en-US" sz="3800">
                <a:latin typeface="Arial" panose="020B0604020202020204" pitchFamily="34" charset="0"/>
                <a:ea typeface="Times New Roman" panose="02020603050405020304" pitchFamily="18" charset="0"/>
                <a:cs typeface="Arial" panose="020B0604020202020204" pitchFamily="34" charset="0"/>
              </a:rPr>
              <a:t>K</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rot="19661381">
            <a:off x="16418691" y="8661844"/>
            <a:ext cx="1404848" cy="1395871"/>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04800" y="2171700"/>
            <a:ext cx="6172200" cy="7483208"/>
          </a:xfrm>
          <a:prstGeom prst="rect">
            <a:avLst/>
          </a:prstGeom>
        </p:spPr>
      </p:pic>
    </p:spTree>
    <p:extLst>
      <p:ext uri="{BB962C8B-B14F-4D97-AF65-F5344CB8AC3E}">
        <p14:creationId xmlns:p14="http://schemas.microsoft.com/office/powerpoint/2010/main" val="2889104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1" dur="500"/>
                                        <p:tgtEl>
                                          <p:spTgt spid="8">
                                            <p:txEl>
                                              <p:pRg st="1" end="1"/>
                                            </p:txEl>
                                          </p:spTgt>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15950">
            <a:off x="-515220" y="-1130476"/>
            <a:ext cx="4456085" cy="4318351"/>
          </a:xfrm>
          <a:prstGeom prst="rect">
            <a:avLst/>
          </a:prstGeom>
        </p:spPr>
      </p:pic>
      <p:sp>
        <p:nvSpPr>
          <p:cNvPr id="4" name="AutoShape 4"/>
          <p:cNvSpPr/>
          <p:nvPr/>
        </p:nvSpPr>
        <p:spPr>
          <a:xfrm>
            <a:off x="-490714" y="4553276"/>
            <a:ext cx="19149227" cy="5822152"/>
          </a:xfrm>
          <a:prstGeom prst="rect">
            <a:avLst/>
          </a:prstGeom>
          <a:solidFill>
            <a:srgbClr val="E0D2EF"/>
          </a:solidFill>
        </p:spPr>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28496" y="8584919"/>
            <a:ext cx="1785754" cy="1750038"/>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90714" y="8583514"/>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smtClean="0">
                  <a:solidFill>
                    <a:srgbClr val="171717"/>
                  </a:solidFill>
                  <a:latin typeface="Arial" panose="020B0604020202020204" pitchFamily="34" charset="0"/>
                  <a:cs typeface="Arial" panose="020B0604020202020204" pitchFamily="34" charset="0"/>
                </a:rPr>
                <a:t>BÀI TẬP TRẮC NGHIỆM</a:t>
              </a:r>
              <a:endParaRPr lang="en-US" sz="5000" b="1">
                <a:solidFill>
                  <a:srgbClr val="171717"/>
                </a:solidFill>
                <a:latin typeface="Arial" panose="020B0604020202020204" pitchFamily="34" charset="0"/>
                <a:cs typeface="Arial" panose="020B0604020202020204" pitchFamily="34" charset="0"/>
              </a:endParaRPr>
            </a:p>
          </p:txBody>
        </p:sp>
      </p:grpSp>
      <p:sp>
        <p:nvSpPr>
          <p:cNvPr id="31" name="Rectangle 30"/>
          <p:cNvSpPr/>
          <p:nvPr/>
        </p:nvSpPr>
        <p:spPr>
          <a:xfrm>
            <a:off x="552690" y="2095500"/>
            <a:ext cx="17229579" cy="1738296"/>
          </a:xfrm>
          <a:prstGeom prst="rect">
            <a:avLst/>
          </a:prstGeom>
        </p:spPr>
        <p:txBody>
          <a:bodyPr wrap="square">
            <a:spAutoFit/>
          </a:bodyPr>
          <a:lstStyle/>
          <a:p>
            <a:pPr algn="just">
              <a:lnSpc>
                <a:spcPct val="150000"/>
              </a:lnSpc>
              <a:spcAft>
                <a:spcPts val="0"/>
              </a:spcAft>
            </a:pPr>
            <a:r>
              <a:rPr lang="nl-NL" sz="3800" b="1" smtClean="0">
                <a:latin typeface="Arial" panose="020B0604020202020204" pitchFamily="34" charset="0"/>
                <a:ea typeface="Times New Roman" panose="02020603050405020304" pitchFamily="18" charset="0"/>
              </a:rPr>
              <a:t>4.36 </a:t>
            </a:r>
            <a:r>
              <a:rPr lang="nl-NL" sz="3800" b="1">
                <a:latin typeface="Arial" panose="020B0604020202020204" pitchFamily="34" charset="0"/>
                <a:ea typeface="Times New Roman" panose="02020603050405020304" pitchFamily="18" charset="0"/>
              </a:rPr>
              <a:t>(Sgk </a:t>
            </a:r>
            <a:r>
              <a:rPr lang="nl-NL" sz="3800" b="1">
                <a:latin typeface="Arial" panose="020B0604020202020204" pitchFamily="34" charset="0"/>
                <a:ea typeface="Times New Roman" panose="02020603050405020304" pitchFamily="18" charset="0"/>
              </a:rPr>
              <a:t>– </a:t>
            </a:r>
            <a:r>
              <a:rPr lang="nl-NL" sz="3800" b="1" smtClean="0">
                <a:latin typeface="Arial" panose="020B0604020202020204" pitchFamily="34" charset="0"/>
                <a:ea typeface="Times New Roman" panose="02020603050405020304" pitchFamily="18" charset="0"/>
              </a:rPr>
              <a:t>tr102) </a:t>
            </a:r>
            <a:r>
              <a:rPr lang="vi-VN" sz="3800">
                <a:ea typeface="Times New Roman" panose="02020603050405020304" pitchFamily="18" charset="0"/>
              </a:rPr>
              <a:t>Cho hình chóp S.ABCD có đáy ABCD là hình bình hành. Gọi M là trung điểm của cạnh SD. Đường thẳng SB song song với </a:t>
            </a:r>
            <a:r>
              <a:rPr lang="vi-VN" sz="3800">
                <a:ea typeface="Times New Roman" panose="02020603050405020304" pitchFamily="18" charset="0"/>
              </a:rPr>
              <a:t>mặt </a:t>
            </a:r>
            <a:r>
              <a:rPr lang="vi-VN" sz="3800" smtClean="0">
                <a:ea typeface="Times New Roman" panose="02020603050405020304" pitchFamily="18" charset="0"/>
              </a:rPr>
              <a:t>phẳng</a:t>
            </a:r>
            <a:endParaRPr lang="vi-VN" sz="3800">
              <a:ea typeface="Times New Roman" panose="02020603050405020304" pitchFamily="18" charset="0"/>
            </a:endParaRPr>
          </a:p>
        </p:txBody>
      </p:sp>
      <p:sp>
        <p:nvSpPr>
          <p:cNvPr id="33" name="Rectangle 32"/>
          <p:cNvSpPr/>
          <p:nvPr/>
        </p:nvSpPr>
        <p:spPr>
          <a:xfrm>
            <a:off x="5399693" y="5632492"/>
            <a:ext cx="1754006" cy="677108"/>
          </a:xfrm>
          <a:prstGeom prst="rect">
            <a:avLst/>
          </a:prstGeom>
        </p:spPr>
        <p:txBody>
          <a:bodyPr wrap="none">
            <a:spAutoFit/>
          </a:bodyPr>
          <a:lstStyle/>
          <a:p>
            <a:r>
              <a:rPr lang="es-ES" sz="3800">
                <a:latin typeface="Arial" panose="020B0604020202020204" pitchFamily="34" charset="0"/>
                <a:ea typeface="Times New Roman" panose="02020603050405020304" pitchFamily="18" charset="0"/>
              </a:rPr>
              <a:t>(CDM) </a:t>
            </a:r>
            <a:endParaRPr lang="en-US" sz="3800" dirty="0"/>
          </a:p>
        </p:txBody>
      </p:sp>
      <mc:AlternateContent xmlns:mc="http://schemas.openxmlformats.org/markup-compatibility/2006">
        <mc:Choice xmlns:a14="http://schemas.microsoft.com/office/drawing/2010/main" Requires="a14">
          <p:sp>
            <p:nvSpPr>
              <p:cNvPr id="38" name="Rectangle 37"/>
              <p:cNvSpPr/>
              <p:nvPr/>
            </p:nvSpPr>
            <p:spPr>
              <a:xfrm>
                <a:off x="5310548" y="7281511"/>
                <a:ext cx="183095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s-ES" sz="4000">
                          <a:latin typeface="Arial" panose="020B0604020202020204" pitchFamily="34" charset="0"/>
                          <a:ea typeface="Times New Roman" panose="02020603050405020304" pitchFamily="18" charset="0"/>
                        </a:rPr>
                        <m:t>(</m:t>
                      </m:r>
                      <m:r>
                        <m:rPr>
                          <m:nor/>
                        </m:rPr>
                        <a:rPr lang="es-ES" sz="4000">
                          <a:latin typeface="Arial" panose="020B0604020202020204" pitchFamily="34" charset="0"/>
                          <a:ea typeface="Times New Roman" panose="02020603050405020304" pitchFamily="18" charset="0"/>
                        </a:rPr>
                        <m:t>ADM</m:t>
                      </m:r>
                      <m:r>
                        <m:rPr>
                          <m:nor/>
                        </m:rPr>
                        <a:rPr lang="es-ES" sz="4000">
                          <a:latin typeface="Arial" panose="020B0604020202020204" pitchFamily="34" charset="0"/>
                          <a:ea typeface="Times New Roman" panose="02020603050405020304" pitchFamily="18" charset="0"/>
                        </a:rPr>
                        <m:t>)</m:t>
                      </m:r>
                    </m:oMath>
                  </m:oMathPara>
                </a14:m>
                <a:endParaRPr lang="en-US" sz="3800" dirty="0">
                  <a:latin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5310548" y="7281511"/>
                <a:ext cx="1830950" cy="707886"/>
              </a:xfrm>
              <a:prstGeom prst="rect">
                <a:avLst/>
              </a:prstGeom>
              <a:blipFill>
                <a:blip r:embed="rId11"/>
                <a:stretch>
                  <a:fillRect/>
                </a:stretch>
              </a:blipFill>
            </p:spPr>
            <p:txBody>
              <a:bodyPr/>
              <a:lstStyle/>
              <a:p>
                <a:r>
                  <a:rPr lang="en-US">
                    <a:noFill/>
                  </a:rPr>
                  <a:t> </a:t>
                </a:r>
              </a:p>
            </p:txBody>
          </p:sp>
        </mc:Fallback>
      </mc:AlternateContent>
      <p:sp>
        <p:nvSpPr>
          <p:cNvPr id="39" name="Rectangle 38"/>
          <p:cNvSpPr/>
          <p:nvPr/>
        </p:nvSpPr>
        <p:spPr>
          <a:xfrm>
            <a:off x="12943493" y="5628474"/>
            <a:ext cx="1667444" cy="707886"/>
          </a:xfrm>
          <a:prstGeom prst="rect">
            <a:avLst/>
          </a:prstGeom>
        </p:spPr>
        <p:txBody>
          <a:bodyPr wrap="none">
            <a:spAutoFit/>
          </a:bodyPr>
          <a:lstStyle/>
          <a:p>
            <a:r>
              <a:rPr lang="es-ES" sz="4000">
                <a:latin typeface="Arial" panose="020B0604020202020204" pitchFamily="34" charset="0"/>
                <a:ea typeface="Times New Roman" panose="02020603050405020304" pitchFamily="18" charset="0"/>
              </a:rPr>
              <a:t>(ACM)</a:t>
            </a:r>
            <a:endParaRPr lang="en-US" sz="38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39"/>
              <p:cNvSpPr/>
              <p:nvPr/>
            </p:nvSpPr>
            <p:spPr>
              <a:xfrm>
                <a:off x="12954000" y="7299130"/>
                <a:ext cx="172515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s-ES" sz="4000">
                          <a:latin typeface="Arial" panose="020B0604020202020204" pitchFamily="34" charset="0"/>
                          <a:ea typeface="Times New Roman" panose="02020603050405020304" pitchFamily="18" charset="0"/>
                        </a:rPr>
                        <m:t>(</m:t>
                      </m:r>
                      <m:r>
                        <m:rPr>
                          <m:nor/>
                        </m:rPr>
                        <a:rPr lang="es-ES" sz="4000">
                          <a:latin typeface="Arial" panose="020B0604020202020204" pitchFamily="34" charset="0"/>
                          <a:ea typeface="Times New Roman" panose="02020603050405020304" pitchFamily="18" charset="0"/>
                        </a:rPr>
                        <m:t>ACD</m:t>
                      </m:r>
                      <m:r>
                        <m:rPr>
                          <m:nor/>
                        </m:rPr>
                        <a:rPr lang="es-ES" sz="4000">
                          <a:latin typeface="Arial" panose="020B0604020202020204" pitchFamily="34" charset="0"/>
                          <a:ea typeface="Times New Roman" panose="02020603050405020304" pitchFamily="18" charset="0"/>
                        </a:rPr>
                        <m:t>)</m:t>
                      </m:r>
                    </m:oMath>
                  </m:oMathPara>
                </a14:m>
                <a:endParaRPr lang="en-US" sz="3800" dirty="0"/>
              </a:p>
            </p:txBody>
          </p:sp>
        </mc:Choice>
        <mc:Fallback>
          <p:sp>
            <p:nvSpPr>
              <p:cNvPr id="40" name="Rectangle 39"/>
              <p:cNvSpPr>
                <a:spLocks noRot="1" noChangeAspect="1" noMove="1" noResize="1" noEditPoints="1" noAdjustHandles="1" noChangeArrowheads="1" noChangeShapeType="1" noTextEdit="1"/>
              </p:cNvSpPr>
              <p:nvPr/>
            </p:nvSpPr>
            <p:spPr>
              <a:xfrm>
                <a:off x="12954000" y="7299130"/>
                <a:ext cx="1725151" cy="707886"/>
              </a:xfrm>
              <a:prstGeom prst="rect">
                <a:avLst/>
              </a:prstGeom>
              <a:blipFill>
                <a:blip r:embed="rId12"/>
                <a:stretch>
                  <a:fillRect/>
                </a:stretch>
              </a:blipFill>
            </p:spPr>
            <p:txBody>
              <a:bodyPr/>
              <a:lstStyle/>
              <a:p>
                <a:r>
                  <a:rPr lang="en-US">
                    <a:noFill/>
                  </a:rPr>
                  <a:t> </a:t>
                </a:r>
              </a:p>
            </p:txBody>
          </p:sp>
        </mc:Fallback>
      </mc:AlternateContent>
      <p:pic>
        <p:nvPicPr>
          <p:cNvPr id="42" name="Picture 41"/>
          <p:cNvPicPr>
            <a:picLocks noChangeAspect="1"/>
          </p:cNvPicPr>
          <p:nvPr/>
        </p:nvPicPr>
        <p:blipFill>
          <a:blip r:embed="rId13"/>
          <a:stretch>
            <a:fillRect/>
          </a:stretch>
        </p:blipFill>
        <p:spPr>
          <a:xfrm>
            <a:off x="4009698" y="5457353"/>
            <a:ext cx="1237595" cy="1194920"/>
          </a:xfrm>
          <a:prstGeom prst="rect">
            <a:avLst/>
          </a:prstGeom>
        </p:spPr>
      </p:pic>
      <p:pic>
        <p:nvPicPr>
          <p:cNvPr id="44" name="Picture 43"/>
          <p:cNvPicPr>
            <a:picLocks noChangeAspect="1"/>
          </p:cNvPicPr>
          <p:nvPr/>
        </p:nvPicPr>
        <p:blipFill>
          <a:blip r:embed="rId14"/>
          <a:stretch>
            <a:fillRect/>
          </a:stretch>
        </p:blipFill>
        <p:spPr>
          <a:xfrm>
            <a:off x="11407247" y="5505489"/>
            <a:ext cx="1243692" cy="1194920"/>
          </a:xfrm>
          <a:prstGeom prst="rect">
            <a:avLst/>
          </a:prstGeom>
        </p:spPr>
      </p:pic>
      <p:pic>
        <p:nvPicPr>
          <p:cNvPr id="49" name="Picture 48"/>
          <p:cNvPicPr>
            <a:picLocks noChangeAspect="1"/>
          </p:cNvPicPr>
          <p:nvPr/>
        </p:nvPicPr>
        <p:blipFill>
          <a:blip r:embed="rId15"/>
          <a:stretch>
            <a:fillRect/>
          </a:stretch>
        </p:blipFill>
        <p:spPr>
          <a:xfrm>
            <a:off x="3962400" y="7142884"/>
            <a:ext cx="1237595" cy="1201016"/>
          </a:xfrm>
          <a:prstGeom prst="rect">
            <a:avLst/>
          </a:prstGeom>
        </p:spPr>
      </p:pic>
      <p:pic>
        <p:nvPicPr>
          <p:cNvPr id="53" name="Picture 52"/>
          <p:cNvPicPr>
            <a:picLocks noChangeAspect="1"/>
          </p:cNvPicPr>
          <p:nvPr/>
        </p:nvPicPr>
        <p:blipFill>
          <a:blip r:embed="rId16"/>
          <a:stretch>
            <a:fillRect/>
          </a:stretch>
        </p:blipFill>
        <p:spPr>
          <a:xfrm>
            <a:off x="11484491" y="7148980"/>
            <a:ext cx="1237595" cy="1194920"/>
          </a:xfrm>
          <a:prstGeom prst="rect">
            <a:avLst/>
          </a:prstGeom>
        </p:spPr>
      </p:pic>
      <p:sp>
        <p:nvSpPr>
          <p:cNvPr id="20" name="Oval 19"/>
          <p:cNvSpPr/>
          <p:nvPr/>
        </p:nvSpPr>
        <p:spPr>
          <a:xfrm>
            <a:off x="11484491" y="5528480"/>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nl-NL" sz="4000" dirty="0">
                <a:latin typeface="Arial" panose="020B0604020202020204" pitchFamily="34" charset="0"/>
                <a:ea typeface="Calibri" panose="020F0502020204030204" pitchFamily="34" charset="0"/>
                <a:cs typeface="Arial" panose="020B0604020202020204" pitchFamily="34" charset="0"/>
              </a:rPr>
              <a:t>B</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171700"/>
            <a:ext cx="6172200" cy="7483208"/>
          </a:xfrm>
          <a:prstGeom prst="rect">
            <a:avLst/>
          </a:prstGeom>
        </p:spPr>
      </p:pic>
      <p:pic>
        <p:nvPicPr>
          <p:cNvPr id="7" name="Picture 6"/>
          <p:cNvPicPr>
            <a:picLocks noChangeAspect="1"/>
          </p:cNvPicPr>
          <p:nvPr/>
        </p:nvPicPr>
        <p:blipFill>
          <a:blip r:embed="rId4"/>
          <a:stretch>
            <a:fillRect/>
          </a:stretch>
        </p:blipFill>
        <p:spPr>
          <a:xfrm rot="4034292">
            <a:off x="16177167" y="-29054"/>
            <a:ext cx="2591025" cy="2267909"/>
          </a:xfrm>
          <a:prstGeom prst="rect">
            <a:avLst/>
          </a:prstGeom>
        </p:spPr>
      </p:pic>
      <p:sp>
        <p:nvSpPr>
          <p:cNvPr id="8" name="Rectangle 7"/>
          <p:cNvSpPr/>
          <p:nvPr/>
        </p:nvSpPr>
        <p:spPr>
          <a:xfrm>
            <a:off x="6858000" y="2628900"/>
            <a:ext cx="10820400" cy="4831451"/>
          </a:xfrm>
          <a:prstGeom prst="rect">
            <a:avLst/>
          </a:prstGeom>
        </p:spPr>
        <p:txBody>
          <a:bodyPr wrap="square">
            <a:spAutoFit/>
          </a:bodyPr>
          <a:lstStyle/>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Vì D thuộc PM nên D thuộc mặt phẳng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MNP)</a:t>
            </a:r>
          </a:p>
          <a:p>
            <a:pPr lvl="0" algn="just">
              <a:lnSpc>
                <a:spcPct val="150000"/>
              </a:lnSpc>
              <a:spcBef>
                <a:spcPts val="600"/>
              </a:spcBef>
              <a:spcAft>
                <a:spcPts val="600"/>
              </a:spcAft>
              <a:defRPr/>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đó DN nằm trong mặt phẳng (MNP).</a:t>
            </a:r>
          </a:p>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K thuộc DN nên K thuộc mặt phẳng (MNP).</a:t>
            </a:r>
          </a:p>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Do vậy, K là giao điểm của mặt phẳng (MNP) với đường thẳng B'C.</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rot="19661381">
            <a:off x="16418691" y="8661844"/>
            <a:ext cx="1404848" cy="1395871"/>
          </a:xfrm>
          <a:prstGeom prst="rect">
            <a:avLst/>
          </a:prstGeom>
        </p:spPr>
      </p:pic>
    </p:spTree>
    <p:extLst>
      <p:ext uri="{BB962C8B-B14F-4D97-AF65-F5344CB8AC3E}">
        <p14:creationId xmlns:p14="http://schemas.microsoft.com/office/powerpoint/2010/main" val="609372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down)">
                                      <p:cBhvr>
                                        <p:cTn id="15" dur="500"/>
                                        <p:tgtEl>
                                          <p:spTgt spid="8">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rot="4034292">
            <a:off x="16177167" y="-29054"/>
            <a:ext cx="2591025" cy="2267909"/>
          </a:xfrm>
          <a:prstGeom prst="rect">
            <a:avLst/>
          </a:prstGeom>
        </p:spPr>
      </p:pic>
      <p:sp>
        <p:nvSpPr>
          <p:cNvPr id="8" name="Rectangle 7"/>
          <p:cNvSpPr/>
          <p:nvPr/>
        </p:nvSpPr>
        <p:spPr>
          <a:xfrm>
            <a:off x="6858000" y="2552700"/>
            <a:ext cx="10820400"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b) Xét tam giác A'AB có P, M lần lượt là trung điểm của các cạnh AA', AB nên PM là đường trung bình của tam giác A'AB, suy ra PM // A'B hay PD // A'B.</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Lại có A'P // BD (vì AA' // BB' do nó là các cạnh bên của hình lăng trụ tam giác ABC.A'B'C').</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tứ giác A'PDB là hình bình hành</a:t>
            </a:r>
            <a:r>
              <a:rPr lang="en-US" sz="3800">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Suy </a:t>
            </a:r>
            <a:r>
              <a:rPr lang="en-US" sz="3800">
                <a:effectLst/>
                <a:latin typeface="Arial" panose="020B0604020202020204" pitchFamily="34" charset="0"/>
                <a:ea typeface="Times New Roman" panose="02020603050405020304" pitchFamily="18" charset="0"/>
                <a:cs typeface="Arial" panose="020B0604020202020204" pitchFamily="34" charset="0"/>
              </a:rPr>
              <a:t>ra A'P = </a:t>
            </a:r>
            <a:r>
              <a:rPr lang="en-US" sz="3800">
                <a:effectLst/>
                <a:latin typeface="Arial" panose="020B0604020202020204" pitchFamily="34" charset="0"/>
                <a:ea typeface="Times New Roman" panose="02020603050405020304" pitchFamily="18" charset="0"/>
                <a:cs typeface="Arial" panose="020B0604020202020204" pitchFamily="34" charset="0"/>
              </a:rPr>
              <a:t>BD</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rot="19661381">
            <a:off x="16418691" y="8661844"/>
            <a:ext cx="1404848" cy="1395871"/>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04800" y="2171700"/>
            <a:ext cx="6172200" cy="7483208"/>
          </a:xfrm>
          <a:prstGeom prst="rect">
            <a:avLst/>
          </a:prstGeom>
        </p:spPr>
      </p:pic>
    </p:spTree>
    <p:extLst>
      <p:ext uri="{BB962C8B-B14F-4D97-AF65-F5344CB8AC3E}">
        <p14:creationId xmlns:p14="http://schemas.microsoft.com/office/powerpoint/2010/main" val="588135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1" dur="500"/>
                                        <p:tgtEl>
                                          <p:spTgt spid="8">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171700"/>
            <a:ext cx="6172200" cy="7483208"/>
          </a:xfrm>
          <a:prstGeom prst="rect">
            <a:avLst/>
          </a:prstGeom>
        </p:spPr>
      </p:pic>
      <p:pic>
        <p:nvPicPr>
          <p:cNvPr id="7" name="Picture 6"/>
          <p:cNvPicPr>
            <a:picLocks noChangeAspect="1"/>
          </p:cNvPicPr>
          <p:nvPr/>
        </p:nvPicPr>
        <p:blipFill>
          <a:blip r:embed="rId4"/>
          <a:stretch>
            <a:fillRect/>
          </a:stretch>
        </p:blipFill>
        <p:spPr>
          <a:xfrm rot="4034292">
            <a:off x="16177167" y="-29054"/>
            <a:ext cx="2591025" cy="226790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858000" y="2628900"/>
                <a:ext cx="10820400" cy="6663363"/>
              </a:xfrm>
              <a:prstGeom prst="rect">
                <a:avLst/>
              </a:prstGeom>
            </p:spPr>
            <p:txBody>
              <a:bodyPr wrap="square">
                <a:spAutoFit/>
              </a:bodyPr>
              <a:lstStyle/>
              <a:p>
                <a:pPr algn="just">
                  <a:lnSpc>
                    <a:spcPct val="150000"/>
                  </a:lnSpc>
                  <a:spcBef>
                    <a:spcPts val="600"/>
                  </a:spcBef>
                  <a:spcAft>
                    <a:spcPts val="0"/>
                  </a:spcAft>
                </a:pPr>
                <a:r>
                  <a:rPr lang="en-US" sz="3800" smtClean="0">
                    <a:latin typeface="Arial" panose="020B0604020202020204" pitchFamily="34" charset="0"/>
                    <a:ea typeface="Times New Roman" panose="02020603050405020304" pitchFamily="18" charset="0"/>
                    <a:cs typeface="Arial" panose="020B0604020202020204" pitchFamily="34" charset="0"/>
                  </a:rPr>
                  <a:t>Mà P là trung điểm của AA' nên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P</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AA</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AA</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Lại có AA' = BB' (do ABC.A'B'C' là hình lăng trụ tam giác).</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đó 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BB</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1</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BD</m:t>
                        </m:r>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(2).</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Gọi E là trung điểm của B'C</a:t>
                </a:r>
                <a:r>
                  <a:rPr lang="en-US" sz="3800">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858000" y="2628900"/>
                <a:ext cx="10820400" cy="6663363"/>
              </a:xfrm>
              <a:prstGeom prst="rect">
                <a:avLst/>
              </a:prstGeom>
              <a:blipFill>
                <a:blip r:embed="rId5"/>
                <a:stretch>
                  <a:fillRect l="-1859" r="-1859" b="-274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19661381">
            <a:off x="16418691" y="8661844"/>
            <a:ext cx="1404848" cy="1395871"/>
          </a:xfrm>
          <a:prstGeom prst="rect">
            <a:avLst/>
          </a:prstGeom>
        </p:spPr>
      </p:pic>
    </p:spTree>
    <p:extLst>
      <p:ext uri="{BB962C8B-B14F-4D97-AF65-F5344CB8AC3E}">
        <p14:creationId xmlns:p14="http://schemas.microsoft.com/office/powerpoint/2010/main" val="1281599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00"/>
                                        <p:tgtEl>
                                          <p:spTgt spid="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rot="4034292">
            <a:off x="16177167" y="-29054"/>
            <a:ext cx="2591025" cy="226790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858000" y="2476500"/>
                <a:ext cx="10820400" cy="7365606"/>
              </a:xfrm>
              <a:prstGeom prst="rect">
                <a:avLst/>
              </a:prstGeom>
            </p:spPr>
            <p:txBody>
              <a:bodyPr wrap="square">
                <a:spAutoFit/>
              </a:bodyPr>
              <a:lstStyle/>
              <a:p>
                <a:pPr algn="just">
                  <a:lnSpc>
                    <a:spcPct val="150000"/>
                  </a:lnSpc>
                  <a:spcAft>
                    <a:spcPts val="0"/>
                  </a:spcAft>
                </a:pPr>
                <a:r>
                  <a:rPr lang="en-US" sz="3800" smtClean="0">
                    <a:latin typeface="Arial" panose="020B0604020202020204" pitchFamily="34" charset="0"/>
                    <a:ea typeface="Times New Roman" panose="02020603050405020304" pitchFamily="18" charset="0"/>
                    <a:cs typeface="Arial" panose="020B0604020202020204" pitchFamily="34" charset="0"/>
                  </a:rPr>
                  <a:t>Vì N là trung điểm của BC, do đó EN là đường trung bình của tam </a:t>
                </a:r>
                <a:r>
                  <a:rPr lang="en-US" sz="3800">
                    <a:latin typeface="Arial" panose="020B0604020202020204" pitchFamily="34" charset="0"/>
                    <a:ea typeface="Times New Roman" panose="02020603050405020304" pitchFamily="18" charset="0"/>
                    <a:cs typeface="Arial" panose="020B0604020202020204" pitchFamily="34" charset="0"/>
                  </a:rPr>
                  <a:t>giác </a:t>
                </a:r>
                <a:r>
                  <a:rPr lang="en-US" sz="3800" smtClean="0">
                    <a:latin typeface="Arial" panose="020B0604020202020204" pitchFamily="34" charset="0"/>
                    <a:ea typeface="Times New Roman" panose="02020603050405020304" pitchFamily="18" charset="0"/>
                    <a:cs typeface="Arial" panose="020B0604020202020204" pitchFamily="34" charset="0"/>
                  </a:rPr>
                  <a:t>BB'C</a:t>
                </a:r>
              </a:p>
              <a:p>
                <a:pPr algn="just">
                  <a:lnSpc>
                    <a:spcPct val="150000"/>
                  </a:lnSpc>
                  <a:spcAft>
                    <a:spcPts val="0"/>
                  </a:spcAft>
                </a:pPr>
                <a:r>
                  <a:rPr lang="en-US" sz="3800" smtClean="0">
                    <a:latin typeface="Arial" panose="020B0604020202020204" pitchFamily="34" charset="0"/>
                    <a:ea typeface="Times New Roman" panose="02020603050405020304" pitchFamily="18" charset="0"/>
                    <a:cs typeface="Arial" panose="020B0604020202020204" pitchFamily="34" charset="0"/>
                  </a:rPr>
                  <a:t>suy </a:t>
                </a:r>
                <a:r>
                  <a:rPr lang="en-US" sz="3800">
                    <a:latin typeface="Arial" panose="020B0604020202020204" pitchFamily="34" charset="0"/>
                    <a:ea typeface="Times New Roman" panose="02020603050405020304" pitchFamily="18" charset="0"/>
                    <a:cs typeface="Arial" panose="020B0604020202020204" pitchFamily="34" charset="0"/>
                  </a:rPr>
                  <a:t>ra EN // BB' và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EN</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BB</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(3)</a:t>
                </a: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Từ (1) và (3) suy ra EN = BD (4).</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(2) và (4) suy ra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EN</m:t>
                        </m:r>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Xét tam giác KDB' có EN // B'D (vì EN // BB'), theo định lí Thalès ta </a:t>
                </a:r>
                <a:r>
                  <a:rPr lang="en-US" sz="3800">
                    <a:effectLst/>
                    <a:latin typeface="Arial" panose="020B0604020202020204" pitchFamily="34" charset="0"/>
                    <a:ea typeface="Times New Roman" panose="02020603050405020304" pitchFamily="18" charset="0"/>
                    <a:cs typeface="Arial" panose="020B0604020202020204" pitchFamily="34" charset="0"/>
                  </a:rPr>
                  <a:t>có</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KE</m:t>
                        </m:r>
                      </m:num>
                      <m:den>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EN</m:t>
                        </m:r>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858000" y="2476500"/>
                <a:ext cx="10820400" cy="7365606"/>
              </a:xfrm>
              <a:prstGeom prst="rect">
                <a:avLst/>
              </a:prstGeom>
              <a:blipFill>
                <a:blip r:embed="rId3"/>
                <a:stretch>
                  <a:fillRect l="-1859" r="-1859"/>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04800" y="2171700"/>
            <a:ext cx="6172200" cy="7483208"/>
          </a:xfrm>
          <a:prstGeom prst="rect">
            <a:avLst/>
          </a:prstGeom>
        </p:spPr>
      </p:pic>
    </p:spTree>
    <p:extLst>
      <p:ext uri="{BB962C8B-B14F-4D97-AF65-F5344CB8AC3E}">
        <p14:creationId xmlns:p14="http://schemas.microsoft.com/office/powerpoint/2010/main" val="2970776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171700"/>
            <a:ext cx="6172200" cy="7483208"/>
          </a:xfrm>
          <a:prstGeom prst="rect">
            <a:avLst/>
          </a:prstGeom>
        </p:spPr>
      </p:pic>
      <p:pic>
        <p:nvPicPr>
          <p:cNvPr id="7" name="Picture 6"/>
          <p:cNvPicPr>
            <a:picLocks noChangeAspect="1"/>
          </p:cNvPicPr>
          <p:nvPr/>
        </p:nvPicPr>
        <p:blipFill>
          <a:blip r:embed="rId4"/>
          <a:stretch>
            <a:fillRect/>
          </a:stretch>
        </p:blipFill>
        <p:spPr>
          <a:xfrm rot="4034292">
            <a:off x="16177167" y="-29054"/>
            <a:ext cx="2591025" cy="226790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781800" y="2264965"/>
                <a:ext cx="10820400" cy="7296677"/>
              </a:xfrm>
              <a:prstGeom prst="rect">
                <a:avLst/>
              </a:prstGeom>
            </p:spPr>
            <p:txBody>
              <a:bodyPr wrap="square">
                <a:spAutoFit/>
              </a:bodyPr>
              <a:lstStyle/>
              <a:p>
                <a:pPr lvl="0" algn="just">
                  <a:lnSpc>
                    <a:spcPct val="150000"/>
                  </a:lnSpc>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KE</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KE</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EB</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EB' = EC (do E là trung điểm của B'C).</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KE</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K là trung điểm của EC. Khi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đó suy ra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KB</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781800" y="2264965"/>
                <a:ext cx="10820400" cy="7296677"/>
              </a:xfrm>
              <a:prstGeom prst="rect">
                <a:avLst/>
              </a:prstGeom>
              <a:blipFill>
                <a:blip r:embed="rId5"/>
                <a:stretch>
                  <a:fillRect l="-1859" r="-1803"/>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19661381">
            <a:off x="16418691" y="8661844"/>
            <a:ext cx="1404848" cy="1395871"/>
          </a:xfrm>
          <a:prstGeom prst="rect">
            <a:avLst/>
          </a:prstGeom>
        </p:spPr>
      </p:pic>
    </p:spTree>
    <p:extLst>
      <p:ext uri="{BB962C8B-B14F-4D97-AF65-F5344CB8AC3E}">
        <p14:creationId xmlns:p14="http://schemas.microsoft.com/office/powerpoint/2010/main" val="2812594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00"/>
                                        <p:tgtEl>
                                          <p:spTgt spid="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6" y="2324100"/>
            <a:ext cx="19149227" cy="8001000"/>
          </a:xfrm>
          <a:prstGeom prst="rect">
            <a:avLst/>
          </a:prstGeom>
          <a:solidFill>
            <a:srgbClr val="E0D2EF"/>
          </a:solidFill>
        </p:spPr>
      </p:sp>
      <p:sp>
        <p:nvSpPr>
          <p:cNvPr id="4" name="Rectangle 3"/>
          <p:cNvSpPr/>
          <p:nvPr/>
        </p:nvSpPr>
        <p:spPr>
          <a:xfrm>
            <a:off x="5283080" y="811359"/>
            <a:ext cx="736611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mn-cs"/>
              </a:rPr>
              <a:t>Bài </a:t>
            </a:r>
            <a:r>
              <a:rPr kumimoji="0" lang="fr-FR"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mn-cs"/>
              </a:rPr>
              <a:t>4.43 </a:t>
            </a:r>
            <a:r>
              <a:rPr kumimoji="0" lang="fr-FR"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mn-cs"/>
              </a:rPr>
              <a:t>(SGK – trang 103)</a:t>
            </a:r>
            <a:endParaRPr kumimoji="0" lang="fr-FR" sz="4500" b="1" i="0" u="none" strike="noStrike" kern="120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mn-cs"/>
            </a:endParaRPr>
          </a:p>
        </p:txBody>
      </p:sp>
      <mc:AlternateContent xmlns:mc="http://schemas.openxmlformats.org/markup-compatibility/2006">
        <mc:Choice xmlns:a14="http://schemas.microsoft.com/office/drawing/2010/main" Requires="a14">
          <p:sp>
            <p:nvSpPr>
              <p:cNvPr id="5" name="Rectangle 1"/>
              <p:cNvSpPr>
                <a:spLocks noChangeArrowheads="1"/>
              </p:cNvSpPr>
              <p:nvPr/>
            </p:nvSpPr>
            <p:spPr bwMode="auto">
              <a:xfrm>
                <a:off x="1083255" y="2937440"/>
                <a:ext cx="15765770" cy="66256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pPr>
                <a:r>
                  <a:rPr lang="vi-VN" altLang="en-US" sz="4200">
                    <a:solidFill>
                      <a:srgbClr val="000000"/>
                    </a:solidFill>
                    <a:ea typeface="OpenSans"/>
                    <a:cs typeface="Arial" panose="020B0604020202020204" pitchFamily="34" charset="0"/>
                  </a:rPr>
                  <a:t>Cho hình chóp S.ABCD có đáy ABCD là hình bình hành. Trên cạnh SC và cạnh AB lần lượt lấy điểm M và N sao cho CM = 2SM và BN = </a:t>
                </a:r>
                <a:r>
                  <a:rPr lang="vi-VN" altLang="en-US" sz="4200">
                    <a:solidFill>
                      <a:srgbClr val="000000"/>
                    </a:solidFill>
                    <a:ea typeface="OpenSans"/>
                    <a:cs typeface="Arial" panose="020B0604020202020204" pitchFamily="34" charset="0"/>
                  </a:rPr>
                  <a:t>2AN</a:t>
                </a:r>
                <a:r>
                  <a:rPr lang="vi-VN" altLang="en-US" sz="4200" smtClean="0">
                    <a:solidFill>
                      <a:srgbClr val="000000"/>
                    </a:solidFill>
                    <a:ea typeface="OpenSans"/>
                    <a:cs typeface="Arial" panose="020B0604020202020204" pitchFamily="34" charset="0"/>
                  </a:rPr>
                  <a:t>.</a:t>
                </a:r>
                <a:endParaRPr lang="vi-VN" altLang="en-US" sz="4200">
                  <a:solidFill>
                    <a:srgbClr val="000000"/>
                  </a:solidFill>
                  <a:ea typeface="OpenSans"/>
                  <a:cs typeface="Arial" panose="020B0604020202020204" pitchFamily="34" charset="0"/>
                </a:endParaRPr>
              </a:p>
              <a:p>
                <a:pPr lvl="0" algn="just">
                  <a:lnSpc>
                    <a:spcPct val="150000"/>
                  </a:lnSpc>
                  <a:spcBef>
                    <a:spcPts val="600"/>
                  </a:spcBef>
                  <a:spcAft>
                    <a:spcPts val="600"/>
                  </a:spcAft>
                </a:pPr>
                <a:r>
                  <a:rPr lang="vi-VN" altLang="en-US" sz="4200">
                    <a:solidFill>
                      <a:srgbClr val="000000"/>
                    </a:solidFill>
                    <a:ea typeface="OpenSans"/>
                    <a:cs typeface="Arial" panose="020B0604020202020204" pitchFamily="34" charset="0"/>
                  </a:rPr>
                  <a:t>a) Xác định giao điểm K của mặt phẳng (ABM) với đường thẳng SD. Tính tỉ </a:t>
                </a:r>
                <a:r>
                  <a:rPr lang="vi-VN" altLang="en-US" sz="4200">
                    <a:solidFill>
                      <a:srgbClr val="000000"/>
                    </a:solidFill>
                    <a:ea typeface="OpenSans"/>
                    <a:cs typeface="Arial" panose="020B0604020202020204" pitchFamily="34" charset="0"/>
                  </a:rPr>
                  <a:t>số </a:t>
                </a:r>
                <a14:m>
                  <m:oMath xmlns:m="http://schemas.openxmlformats.org/officeDocument/2006/math">
                    <m:f>
                      <m:fPr>
                        <m:ctrlPr>
                          <a:rPr lang="en-US" sz="42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SK</m:t>
                        </m:r>
                      </m:num>
                      <m:den>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SD</m:t>
                        </m:r>
                      </m:den>
                    </m:f>
                  </m:oMath>
                </a14:m>
                <a:endParaRPr lang="vi-VN" altLang="en-US" sz="4200">
                  <a:solidFill>
                    <a:srgbClr val="000000"/>
                  </a:solidFill>
                  <a:ea typeface="OpenSans"/>
                  <a:cs typeface="Arial" panose="020B0604020202020204" pitchFamily="34" charset="0"/>
                </a:endParaRPr>
              </a:p>
              <a:p>
                <a:pPr lvl="0" algn="just">
                  <a:lnSpc>
                    <a:spcPct val="150000"/>
                  </a:lnSpc>
                  <a:spcBef>
                    <a:spcPts val="600"/>
                  </a:spcBef>
                  <a:spcAft>
                    <a:spcPts val="600"/>
                  </a:spcAft>
                </a:pPr>
                <a:r>
                  <a:rPr lang="vi-VN" altLang="en-US" sz="4200">
                    <a:solidFill>
                      <a:srgbClr val="000000"/>
                    </a:solidFill>
                    <a:ea typeface="OpenSans"/>
                    <a:cs typeface="Arial" panose="020B0604020202020204" pitchFamily="34" charset="0"/>
                  </a:rPr>
                  <a:t>b) Chứng minh rằng MN // (</a:t>
                </a:r>
                <a:r>
                  <a:rPr lang="vi-VN" altLang="en-US" sz="4200">
                    <a:solidFill>
                      <a:srgbClr val="000000"/>
                    </a:solidFill>
                    <a:ea typeface="OpenSans"/>
                    <a:cs typeface="Arial" panose="020B0604020202020204" pitchFamily="34" charset="0"/>
                  </a:rPr>
                  <a:t>SAD</a:t>
                </a:r>
                <a:r>
                  <a:rPr lang="vi-VN" altLang="en-US" sz="4200" smtClean="0">
                    <a:solidFill>
                      <a:srgbClr val="000000"/>
                    </a:solidFill>
                    <a:ea typeface="OpenSans"/>
                    <a:cs typeface="Arial" panose="020B0604020202020204" pitchFamily="34" charset="0"/>
                  </a:rPr>
                  <a:t>).</a:t>
                </a:r>
                <a:endParaRPr lang="vi-VN" altLang="en-US" sz="4200">
                  <a:solidFill>
                    <a:srgbClr val="000000"/>
                  </a:solidFill>
                  <a:ea typeface="OpenSans"/>
                  <a:cs typeface="Arial" panose="020B0604020202020204" pitchFamily="34" charset="0"/>
                </a:endParaRPr>
              </a:p>
            </p:txBody>
          </p:sp>
        </mc:Choice>
        <mc:Fallback>
          <p:sp>
            <p:nvSpPr>
              <p:cNvPr id="5" name="Rectangle 1"/>
              <p:cNvSpPr>
                <a:spLocks noRot="1" noChangeAspect="1" noMove="1" noResize="1" noEditPoints="1" noAdjustHandles="1" noChangeArrowheads="1" noChangeShapeType="1" noTextEdit="1"/>
              </p:cNvSpPr>
              <p:nvPr/>
            </p:nvSpPr>
            <p:spPr bwMode="auto">
              <a:xfrm>
                <a:off x="1083255" y="2937440"/>
                <a:ext cx="15765770" cy="6625660"/>
              </a:xfrm>
              <a:prstGeom prst="rect">
                <a:avLst/>
              </a:prstGeom>
              <a:blipFill>
                <a:blip r:embed="rId2"/>
                <a:stretch>
                  <a:fillRect l="-2088" r="-2049" b="-21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762000" y="1044409"/>
            <a:ext cx="1981200" cy="1584491"/>
          </a:xfrm>
          <a:prstGeom prst="rect">
            <a:avLst/>
          </a:prstGeom>
        </p:spPr>
      </p:pic>
      <p:pic>
        <p:nvPicPr>
          <p:cNvPr id="8" name="Picture 7"/>
          <p:cNvPicPr>
            <a:picLocks noChangeAspect="1"/>
          </p:cNvPicPr>
          <p:nvPr/>
        </p:nvPicPr>
        <p:blipFill>
          <a:blip r:embed="rId4"/>
          <a:stretch>
            <a:fillRect/>
          </a:stretch>
        </p:blipFill>
        <p:spPr>
          <a:xfrm>
            <a:off x="15849600" y="8115300"/>
            <a:ext cx="1444830" cy="1744652"/>
          </a:xfrm>
          <a:prstGeom prst="rect">
            <a:avLst/>
          </a:prstGeom>
        </p:spPr>
      </p:pic>
    </p:spTree>
    <p:extLst>
      <p:ext uri="{BB962C8B-B14F-4D97-AF65-F5344CB8AC3E}">
        <p14:creationId xmlns:p14="http://schemas.microsoft.com/office/powerpoint/2010/main" val="84081204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247900"/>
            <a:ext cx="5590674" cy="6131337"/>
          </a:xfrm>
          <a:prstGeom prst="rect">
            <a:avLst/>
          </a:prstGeom>
        </p:spPr>
      </p:pic>
      <p:sp>
        <p:nvSpPr>
          <p:cNvPr id="9" name="Rectangle 8"/>
          <p:cNvSpPr/>
          <p:nvPr/>
        </p:nvSpPr>
        <p:spPr>
          <a:xfrm>
            <a:off x="6708038" y="2449866"/>
            <a:ext cx="11074636" cy="59093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Trong mặt phẳng (SCD), từ M kẻ MK song song với CD (K thuộc SD).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CD // AB (ABCD là hình bình hành) nên MK // AB. Do đó, MK nằm trong mặt phẳng (ABM) hay K thuộc mặt phẳng (ABM).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 thuộc SD, do vậy K là giao điểm của mặt phẳng (ABM) với đường thẳng SD</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2396158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anim calcmode="lin" valueType="num">
                                      <p:cBhvr>
                                        <p:cTn id="2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247900"/>
            <a:ext cx="5590674" cy="613133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086600" y="2536467"/>
                <a:ext cx="10132162" cy="5655972"/>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SCD có KM // CD, theo định lí Thalès ta có</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SK</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SD</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SC</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KM</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CD</m:t>
                        </m:r>
                      </m:den>
                    </m:f>
                  </m:oMath>
                </a14:m>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SC</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SK</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SD</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086600" y="2536467"/>
                <a:ext cx="10132162" cy="5655972"/>
              </a:xfrm>
              <a:prstGeom prst="rect">
                <a:avLst/>
              </a:prstGeom>
              <a:blipFill>
                <a:blip r:embed="rId5"/>
                <a:stretch>
                  <a:fillRect l="-1986" r="-1925"/>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180252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wipe(down)">
                                      <p:cBhvr>
                                        <p:cTn id="14" dur="500"/>
                                        <p:tgtEl>
                                          <p:spTgt spid="9">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247900"/>
            <a:ext cx="5590674" cy="613133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781800" y="2171700"/>
                <a:ext cx="10741762" cy="5878019"/>
              </a:xfrm>
              <a:prstGeom prst="rect">
                <a:avLst/>
              </a:prstGeom>
            </p:spPr>
            <p:txBody>
              <a:bodyPr wrap="square">
                <a:spAutoFit/>
              </a:bodyPr>
              <a:lstStyle/>
              <a:p>
                <a:pPr algn="just">
                  <a:lnSpc>
                    <a:spcPct val="150000"/>
                  </a:lnSpc>
                  <a:spcBef>
                    <a:spcPts val="600"/>
                  </a:spcBef>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b) Từ câu a ta suy ra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KM</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BN</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AN</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AN</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AB</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AN</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Ab</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KM</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CD</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AB</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CD</m:t>
                    </m:r>
                  </m:oMath>
                </a14:m>
                <a:r>
                  <a:rPr lang="en-US" sz="3800">
                    <a:effectLst/>
                    <a:latin typeface="Arial" panose="020B0604020202020204" pitchFamily="34" charset="0"/>
                    <a:ea typeface="Times New Roman" panose="02020603050405020304" pitchFamily="18" charset="0"/>
                    <a:cs typeface="Arial" panose="020B0604020202020204" pitchFamily="34" charset="0"/>
                  </a:rPr>
                  <a:t>  (do ABCD là hình bình hành) nên AN = KM.</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Mà KM // AN (do KM // </a:t>
                </a:r>
                <a:r>
                  <a:rPr lang="en-US" sz="3800">
                    <a:effectLst/>
                    <a:latin typeface="Arial" panose="020B0604020202020204" pitchFamily="34" charset="0"/>
                    <a:ea typeface="Times New Roman" panose="02020603050405020304" pitchFamily="18" charset="0"/>
                    <a:cs typeface="Arial" panose="020B0604020202020204" pitchFamily="34" charset="0"/>
                  </a:rPr>
                  <a:t>AB</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6781800" y="2171700"/>
                <a:ext cx="10741762" cy="5878019"/>
              </a:xfrm>
              <a:prstGeom prst="rect">
                <a:avLst/>
              </a:prstGeom>
              <a:blipFill>
                <a:blip r:embed="rId5"/>
                <a:stretch>
                  <a:fillRect l="-1873" r="-1816" b="-1452"/>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4134038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down)">
                                      <p:cBhvr>
                                        <p:cTn id="11" dur="500"/>
                                        <p:tgtEl>
                                          <p:spTgt spid="9">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593563"/>
            <a:ext cx="5590674" cy="6131337"/>
          </a:xfrm>
          <a:prstGeom prst="rect">
            <a:avLst/>
          </a:prstGeom>
        </p:spPr>
      </p:pic>
      <p:sp>
        <p:nvSpPr>
          <p:cNvPr id="9" name="Rectangle 8"/>
          <p:cNvSpPr/>
          <p:nvPr/>
        </p:nvSpPr>
        <p:spPr>
          <a:xfrm>
            <a:off x="6918591" y="1984593"/>
            <a:ext cx="10856062" cy="6740307"/>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tứ giác ANMK có KM = AN và KM // AN nên tứ giác ANMK là hình bình hành.</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Suy ra AK // MN.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K thuộc SD nên K thuộc mặt phẳng (SAD), suy ra AK nằm trong mặt phẳng (SAD).</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đó đường thẳng MN song song với đường thẳng AK và đường thẳng AK nằm trong mặt phẳng (SAD). Vậy MN song song với mặt phẳng (SAD).</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707472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anim calcmode="lin" valueType="num">
                                      <p:cBhvr>
                                        <p:cTn id="1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15950">
            <a:off x="-515220" y="-1130476"/>
            <a:ext cx="4456085" cy="4318351"/>
          </a:xfrm>
          <a:prstGeom prst="rect">
            <a:avLst/>
          </a:prstGeom>
        </p:spPr>
      </p:pic>
      <p:sp>
        <p:nvSpPr>
          <p:cNvPr id="4" name="AutoShape 4"/>
          <p:cNvSpPr/>
          <p:nvPr/>
        </p:nvSpPr>
        <p:spPr>
          <a:xfrm>
            <a:off x="-491109" y="2173187"/>
            <a:ext cx="19149227" cy="2124785"/>
          </a:xfrm>
          <a:prstGeom prst="rect">
            <a:avLst/>
          </a:prstGeom>
          <a:solidFill>
            <a:srgbClr val="E0D2EF"/>
          </a:solidFill>
        </p:spPr>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683741" y="2292841"/>
            <a:ext cx="1785754" cy="1750038"/>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9469" y="2329023"/>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smtClean="0">
                  <a:solidFill>
                    <a:srgbClr val="171717"/>
                  </a:solidFill>
                  <a:latin typeface="Arial" panose="020B0604020202020204" pitchFamily="34" charset="0"/>
                  <a:cs typeface="Arial" panose="020B0604020202020204" pitchFamily="34" charset="0"/>
                </a:rPr>
                <a:t>BÀI TẬP TRẮC NGHIỆM</a:t>
              </a:r>
              <a:endParaRPr lang="en-US" sz="5000" b="1">
                <a:solidFill>
                  <a:srgbClr val="171717"/>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11"/>
          <a:stretch>
            <a:fillRect/>
          </a:stretch>
        </p:blipFill>
        <p:spPr>
          <a:xfrm>
            <a:off x="4772900" y="5352430"/>
            <a:ext cx="1237595" cy="1194920"/>
          </a:xfrm>
          <a:prstGeom prst="rect">
            <a:avLst/>
          </a:prstGeom>
        </p:spPr>
      </p:pic>
      <p:pic>
        <p:nvPicPr>
          <p:cNvPr id="6" name="Picture 5"/>
          <p:cNvPicPr>
            <a:picLocks noChangeAspect="1"/>
          </p:cNvPicPr>
          <p:nvPr/>
        </p:nvPicPr>
        <p:blipFill>
          <a:blip r:embed="rId12"/>
          <a:stretch>
            <a:fillRect/>
          </a:stretch>
        </p:blipFill>
        <p:spPr>
          <a:xfrm>
            <a:off x="10739841" y="5352430"/>
            <a:ext cx="1243692" cy="1194920"/>
          </a:xfrm>
          <a:prstGeom prst="rect">
            <a:avLst/>
          </a:prstGeom>
        </p:spPr>
      </p:pic>
      <p:pic>
        <p:nvPicPr>
          <p:cNvPr id="7" name="Picture 6"/>
          <p:cNvPicPr>
            <a:picLocks noChangeAspect="1"/>
          </p:cNvPicPr>
          <p:nvPr/>
        </p:nvPicPr>
        <p:blipFill>
          <a:blip r:embed="rId13"/>
          <a:stretch>
            <a:fillRect/>
          </a:stretch>
        </p:blipFill>
        <p:spPr>
          <a:xfrm>
            <a:off x="4772900" y="8060331"/>
            <a:ext cx="1237595" cy="1201016"/>
          </a:xfrm>
          <a:prstGeom prst="rect">
            <a:avLst/>
          </a:prstGeom>
        </p:spPr>
      </p:pic>
      <p:pic>
        <p:nvPicPr>
          <p:cNvPr id="8" name="Picture 7"/>
          <p:cNvPicPr>
            <a:picLocks noChangeAspect="1"/>
          </p:cNvPicPr>
          <p:nvPr/>
        </p:nvPicPr>
        <p:blipFill>
          <a:blip r:embed="rId14"/>
          <a:stretch>
            <a:fillRect/>
          </a:stretch>
        </p:blipFill>
        <p:spPr>
          <a:xfrm>
            <a:off x="10714261" y="8066427"/>
            <a:ext cx="1243692" cy="1194920"/>
          </a:xfrm>
          <a:prstGeom prst="rect">
            <a:avLst/>
          </a:prstGeom>
        </p:spPr>
      </p:pic>
      <p:sp>
        <p:nvSpPr>
          <p:cNvPr id="43" name="Oval 42"/>
          <p:cNvSpPr/>
          <p:nvPr/>
        </p:nvSpPr>
        <p:spPr>
          <a:xfrm>
            <a:off x="10739841" y="8091033"/>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dirty="0" smtClean="0">
                <a:solidFill>
                  <a:prstClr val="black"/>
                </a:solidFill>
                <a:ea typeface="Calibri" panose="020F0502020204030204" pitchFamily="34" charset="0"/>
                <a:cs typeface="Arial" panose="020B0604020202020204" pitchFamily="34" charset="0"/>
              </a:rPr>
              <a:t>D</a:t>
            </a:r>
            <a:endParaRPr lang="en-US" sz="4000" dirty="0">
              <a:solidFill>
                <a:prstClr val="black"/>
              </a:solidFill>
            </a:endParaRPr>
          </a:p>
        </p:txBody>
      </p:sp>
      <p:sp>
        <p:nvSpPr>
          <p:cNvPr id="9" name="Rectangle 8"/>
          <p:cNvSpPr/>
          <p:nvPr/>
        </p:nvSpPr>
        <p:spPr>
          <a:xfrm>
            <a:off x="6223332" y="5565751"/>
            <a:ext cx="1864613" cy="677108"/>
          </a:xfrm>
          <a:prstGeom prst="rect">
            <a:avLst/>
          </a:prstGeom>
        </p:spPr>
        <p:txBody>
          <a:bodyPr wrap="none">
            <a:spAutoFit/>
          </a:bodyPr>
          <a:lstStyle/>
          <a:p>
            <a:r>
              <a:rPr lang="pt-BR" sz="3800">
                <a:solidFill>
                  <a:srgbClr val="000000"/>
                </a:solidFill>
                <a:latin typeface="Arial" panose="020B0604020202020204" pitchFamily="34" charset="0"/>
                <a:ea typeface="Times New Roman" panose="02020603050405020304" pitchFamily="18" charset="0"/>
              </a:rPr>
              <a:t>(ABCD)</a:t>
            </a:r>
            <a:endParaRPr lang="en-US" sz="3800" dirty="0"/>
          </a:p>
        </p:txBody>
      </p:sp>
      <p:sp>
        <p:nvSpPr>
          <p:cNvPr id="10" name="Rectangle 9"/>
          <p:cNvSpPr/>
          <p:nvPr/>
        </p:nvSpPr>
        <p:spPr>
          <a:xfrm>
            <a:off x="12092758" y="5549709"/>
            <a:ext cx="2082621" cy="677108"/>
          </a:xfrm>
          <a:prstGeom prst="rect">
            <a:avLst/>
          </a:prstGeom>
        </p:spPr>
        <p:txBody>
          <a:bodyPr wrap="none">
            <a:spAutoFit/>
          </a:bodyPr>
          <a:lstStyle/>
          <a:p>
            <a:r>
              <a:rPr lang="pt-BR" sz="3800">
                <a:solidFill>
                  <a:srgbClr val="000000"/>
                </a:solidFill>
                <a:latin typeface="Arial" panose="020B0604020202020204" pitchFamily="34" charset="0"/>
                <a:ea typeface="Times New Roman" panose="02020603050405020304" pitchFamily="18" charset="0"/>
              </a:rPr>
              <a:t>(BCC’B’)</a:t>
            </a:r>
            <a:endParaRPr lang="en-US" sz="3800" dirty="0"/>
          </a:p>
        </p:txBody>
      </p:sp>
      <p:sp>
        <p:nvSpPr>
          <p:cNvPr id="11" name="Rectangle 10"/>
          <p:cNvSpPr/>
          <p:nvPr/>
        </p:nvSpPr>
        <p:spPr>
          <a:xfrm>
            <a:off x="12112811" y="8258871"/>
            <a:ext cx="1648208" cy="677108"/>
          </a:xfrm>
          <a:prstGeom prst="rect">
            <a:avLst/>
          </a:prstGeom>
        </p:spPr>
        <p:txBody>
          <a:bodyPr wrap="none">
            <a:spAutoFit/>
          </a:bodyPr>
          <a:lstStyle/>
          <a:p>
            <a:r>
              <a:rPr lang="en-US" sz="3800" smtClean="0">
                <a:latin typeface="Arial" panose="020B0604020202020204" pitchFamily="34" charset="0"/>
                <a:cs typeface="Arial" panose="020B0604020202020204" pitchFamily="34" charset="0"/>
              </a:rPr>
              <a:t>(</a:t>
            </a:r>
            <a:r>
              <a:rPr lang="en-US" sz="3800">
                <a:latin typeface="Arial" panose="020B0604020202020204" pitchFamily="34" charset="0"/>
                <a:cs typeface="Arial" panose="020B0604020202020204" pitchFamily="34" charset="0"/>
              </a:rPr>
              <a:t>BDC</a:t>
            </a:r>
            <a:r>
              <a:rPr lang="en-US" sz="380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12" name="Rectangle 11"/>
          <p:cNvSpPr/>
          <p:nvPr/>
        </p:nvSpPr>
        <p:spPr>
          <a:xfrm>
            <a:off x="6077121" y="8258871"/>
            <a:ext cx="1584793" cy="677108"/>
          </a:xfrm>
          <a:prstGeom prst="rect">
            <a:avLst/>
          </a:prstGeom>
        </p:spPr>
        <p:txBody>
          <a:bodyPr wrap="none">
            <a:spAutoFit/>
          </a:bodyPr>
          <a:lstStyle/>
          <a:p>
            <a:r>
              <a:rPr lang="pt-BR" sz="3800">
                <a:solidFill>
                  <a:srgbClr val="000000"/>
                </a:solidFill>
                <a:latin typeface="Arial" panose="020B0604020202020204" pitchFamily="34" charset="0"/>
                <a:ea typeface="Times New Roman" panose="02020603050405020304" pitchFamily="18" charset="0"/>
              </a:rPr>
              <a:t>(BDA’)</a:t>
            </a:r>
            <a:endParaRPr lang="en-US" sz="3800" dirty="0"/>
          </a:p>
        </p:txBody>
      </p:sp>
      <p:sp>
        <p:nvSpPr>
          <p:cNvPr id="2" name="Rectangle 1"/>
          <p:cNvSpPr/>
          <p:nvPr/>
        </p:nvSpPr>
        <p:spPr>
          <a:xfrm>
            <a:off x="1676400" y="2247900"/>
            <a:ext cx="15209781" cy="1738296"/>
          </a:xfrm>
          <a:prstGeom prst="rect">
            <a:avLst/>
          </a:prstGeom>
        </p:spPr>
        <p:txBody>
          <a:bodyPr wrap="square">
            <a:spAutoFit/>
          </a:bodyPr>
          <a:lstStyle/>
          <a:p>
            <a:pPr lvl="0" algn="just">
              <a:lnSpc>
                <a:spcPct val="150000"/>
              </a:lnSpc>
            </a:pPr>
            <a:r>
              <a:rPr lang="nl-NL" sz="3800" b="1" smtClean="0">
                <a:solidFill>
                  <a:prstClr val="black"/>
                </a:solidFill>
                <a:latin typeface="Arial" panose="020B0604020202020204" pitchFamily="34" charset="0"/>
                <a:ea typeface="Times New Roman" panose="02020603050405020304" pitchFamily="18" charset="0"/>
              </a:rPr>
              <a:t>4.37 </a:t>
            </a:r>
            <a:r>
              <a:rPr lang="nl-NL" sz="3800" b="1">
                <a:solidFill>
                  <a:prstClr val="black"/>
                </a:solidFill>
                <a:latin typeface="Arial" panose="020B0604020202020204" pitchFamily="34" charset="0"/>
                <a:ea typeface="Times New Roman" panose="02020603050405020304" pitchFamily="18" charset="0"/>
              </a:rPr>
              <a:t>(Sgk – tr102</a:t>
            </a:r>
            <a:r>
              <a:rPr lang="nl-NL" sz="3800" b="1">
                <a:solidFill>
                  <a:prstClr val="black"/>
                </a:solidFill>
                <a:latin typeface="Arial" panose="020B0604020202020204" pitchFamily="34" charset="0"/>
                <a:ea typeface="Times New Roman" panose="02020603050405020304" pitchFamily="18" charset="0"/>
              </a:rPr>
              <a:t>) </a:t>
            </a:r>
            <a:r>
              <a:rPr lang="vi-VN" sz="3800">
                <a:solidFill>
                  <a:prstClr val="black"/>
                </a:solidFill>
                <a:ea typeface="Times New Roman" panose="02020603050405020304" pitchFamily="18" charset="0"/>
              </a:rPr>
              <a:t>Cho hình hộp ABCD.A’B’C’D’. Mặt phẳng (AB’D’) song song với </a:t>
            </a:r>
            <a:r>
              <a:rPr lang="vi-VN" sz="3800">
                <a:solidFill>
                  <a:prstClr val="black"/>
                </a:solidFill>
                <a:ea typeface="Times New Roman" panose="02020603050405020304" pitchFamily="18" charset="0"/>
              </a:rPr>
              <a:t>mặt </a:t>
            </a:r>
            <a:r>
              <a:rPr lang="vi-VN" sz="3800" smtClean="0">
                <a:solidFill>
                  <a:prstClr val="black"/>
                </a:solidFill>
                <a:ea typeface="Times New Roman" panose="02020603050405020304" pitchFamily="18" charset="0"/>
              </a:rPr>
              <a:t>phẳng</a:t>
            </a:r>
            <a:endParaRPr lang="vi-VN" sz="3800">
              <a:solidFill>
                <a:prstClr val="black"/>
              </a:solidFill>
              <a:ea typeface="Times New Roman" panose="02020603050405020304" pitchFamily="18" charset="0"/>
            </a:endParaRPr>
          </a:p>
        </p:txBody>
      </p:sp>
    </p:spTree>
    <p:extLst>
      <p:ext uri="{BB962C8B-B14F-4D97-AF65-F5344CB8AC3E}">
        <p14:creationId xmlns:p14="http://schemas.microsoft.com/office/powerpoint/2010/main" val="5204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sp>
        <p:nvSpPr>
          <p:cNvPr id="6" name="TextBox 4"/>
          <p:cNvSpPr txBox="1"/>
          <p:nvPr/>
        </p:nvSpPr>
        <p:spPr>
          <a:xfrm>
            <a:off x="6589519" y="368722"/>
            <a:ext cx="5360587" cy="1269578"/>
          </a:xfrm>
          <a:prstGeom prst="rect">
            <a:avLst/>
          </a:prstGeom>
          <a:ln>
            <a:solidFill>
              <a:schemeClr val="tx1"/>
            </a:solidFill>
            <a:prstDash val="lgDash"/>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5500" b="1" i="0" u="none" strike="noStrike" kern="1200" cap="none" spc="0" normalizeH="0" noProof="0" dirty="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55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507957" y="2875093"/>
            <a:ext cx="15103643" cy="5632311"/>
          </a:xfrm>
          <a:prstGeom prst="rect">
            <a:avLst/>
          </a:prstGeom>
        </p:spPr>
        <p:txBody>
          <a:bodyPr wrap="square">
            <a:spAutoFit/>
          </a:bodyPr>
          <a:lstStyle/>
          <a:p>
            <a:pPr marL="30480" marR="30480" algn="just">
              <a:lnSpc>
                <a:spcPct val="150000"/>
              </a:lnSpc>
            </a:pPr>
            <a:r>
              <a:rPr lang="vi-VN" sz="4000">
                <a:solidFill>
                  <a:srgbClr val="000000"/>
                </a:solidFill>
                <a:ea typeface="Times New Roman" panose="02020603050405020304" pitchFamily="18" charset="0"/>
              </a:rPr>
              <a:t>Cho hình chóp S.ABCD có đáy ABCD là hình bình hành. Gọi G, K lần lượt là trọng tâm của các tam giác SAD, </a:t>
            </a:r>
            <a:r>
              <a:rPr lang="vi-VN" sz="4000">
                <a:solidFill>
                  <a:srgbClr val="000000"/>
                </a:solidFill>
                <a:ea typeface="Times New Roman" panose="02020603050405020304" pitchFamily="18" charset="0"/>
              </a:rPr>
              <a:t>SCD</a:t>
            </a:r>
            <a:r>
              <a:rPr lang="vi-VN" sz="4000" smtClean="0">
                <a:solidFill>
                  <a:srgbClr val="000000"/>
                </a:solidFill>
                <a:ea typeface="Times New Roman" panose="02020603050405020304" pitchFamily="18" charset="0"/>
              </a:rPr>
              <a:t>.</a:t>
            </a:r>
            <a:endParaRPr lang="vi-VN" sz="4000">
              <a:solidFill>
                <a:srgbClr val="000000"/>
              </a:solidFill>
              <a:ea typeface="Times New Roman" panose="02020603050405020304" pitchFamily="18" charset="0"/>
            </a:endParaRPr>
          </a:p>
          <a:p>
            <a:pPr marL="30480" marR="30480" algn="just">
              <a:lnSpc>
                <a:spcPct val="150000"/>
              </a:lnSpc>
            </a:pPr>
            <a:r>
              <a:rPr lang="vi-VN" sz="4000">
                <a:solidFill>
                  <a:srgbClr val="000000"/>
                </a:solidFill>
                <a:ea typeface="Times New Roman" panose="02020603050405020304" pitchFamily="18" charset="0"/>
              </a:rPr>
              <a:t>a) Chứng minh rằng GK // (</a:t>
            </a:r>
            <a:r>
              <a:rPr lang="vi-VN" sz="4000">
                <a:solidFill>
                  <a:srgbClr val="000000"/>
                </a:solidFill>
                <a:ea typeface="Times New Roman" panose="02020603050405020304" pitchFamily="18" charset="0"/>
              </a:rPr>
              <a:t>ABCD</a:t>
            </a:r>
            <a:r>
              <a:rPr lang="vi-VN" sz="4000" smtClean="0">
                <a:solidFill>
                  <a:srgbClr val="000000"/>
                </a:solidFill>
                <a:ea typeface="Times New Roman" panose="02020603050405020304" pitchFamily="18" charset="0"/>
              </a:rPr>
              <a:t>)</a:t>
            </a:r>
            <a:endParaRPr lang="vi-VN" sz="4000">
              <a:solidFill>
                <a:srgbClr val="000000"/>
              </a:solidFill>
              <a:ea typeface="Times New Roman" panose="02020603050405020304" pitchFamily="18" charset="0"/>
            </a:endParaRPr>
          </a:p>
          <a:p>
            <a:pPr marL="30480" marR="30480" algn="just">
              <a:lnSpc>
                <a:spcPct val="150000"/>
              </a:lnSpc>
            </a:pPr>
            <a:r>
              <a:rPr lang="vi-VN" sz="4000">
                <a:solidFill>
                  <a:srgbClr val="000000"/>
                </a:solidFill>
                <a:ea typeface="Times New Roman" panose="02020603050405020304" pitchFamily="18" charset="0"/>
              </a:rPr>
              <a:t>b) Mặt phẳng chứa đường thằng GK và song song với mặt phằng (ABCD) cắt các cạnh SA, SB, SC, SD lần lượt tại M, N, E, F. Chứng minh rằng tứ giác MNEF là hình bình </a:t>
            </a:r>
            <a:r>
              <a:rPr lang="vi-VN" sz="4000">
                <a:solidFill>
                  <a:srgbClr val="000000"/>
                </a:solidFill>
                <a:ea typeface="Times New Roman" panose="02020603050405020304" pitchFamily="18" charset="0"/>
              </a:rPr>
              <a:t>hành</a:t>
            </a:r>
            <a:r>
              <a:rPr lang="vi-VN" sz="4000" smtClean="0">
                <a:solidFill>
                  <a:srgbClr val="000000"/>
                </a:solidFill>
                <a:ea typeface="Times New Roman" panose="02020603050405020304" pitchFamily="18" charset="0"/>
              </a:rPr>
              <a:t>.</a:t>
            </a:r>
            <a:endParaRPr lang="vi-VN" sz="4000">
              <a:solidFill>
                <a:srgbClr val="000000"/>
              </a:solidFill>
              <a:ea typeface="Times New Roman" panose="02020603050405020304" pitchFamily="18" charset="0"/>
            </a:endParaRPr>
          </a:p>
        </p:txBody>
      </p:sp>
      <p:pic>
        <p:nvPicPr>
          <p:cNvPr id="9" name="Picture 6"/>
          <p:cNvPicPr>
            <a:picLocks noChangeAspect="1"/>
          </p:cNvPicPr>
          <p:nvPr/>
        </p:nvPicPr>
        <p:blipFill>
          <a:blip r:embed="rId2"/>
          <a:srcRect/>
          <a:stretch>
            <a:fillRect/>
          </a:stretch>
        </p:blipFill>
        <p:spPr>
          <a:xfrm>
            <a:off x="16078200" y="8115300"/>
            <a:ext cx="1752600" cy="1363377"/>
          </a:xfrm>
          <a:prstGeom prst="rect">
            <a:avLst/>
          </a:prstGeom>
        </p:spPr>
      </p:pic>
      <p:sp>
        <p:nvSpPr>
          <p:cNvPr id="2" name="Rectangle 1"/>
          <p:cNvSpPr/>
          <p:nvPr/>
        </p:nvSpPr>
        <p:spPr>
          <a:xfrm>
            <a:off x="1511968" y="2019300"/>
            <a:ext cx="6888424" cy="738664"/>
          </a:xfrm>
          <a:prstGeom prst="rect">
            <a:avLst/>
          </a:prstGeom>
        </p:spPr>
        <p:txBody>
          <a:bodyPr wrap="none">
            <a:spAutoFit/>
          </a:bodyPr>
          <a:lstStyle/>
          <a:p>
            <a:pPr lvl="0">
              <a:defRPr/>
            </a:pPr>
            <a:r>
              <a:rPr lang="fr-FR" sz="4200" b="1">
                <a:solidFill>
                  <a:srgbClr val="C00000"/>
                </a:solidFill>
                <a:latin typeface="Arial" panose="020B0604020202020204" pitchFamily="34" charset="0"/>
                <a:ea typeface="Calibri" panose="020F0502020204030204" pitchFamily="34" charset="0"/>
              </a:rPr>
              <a:t>Bài </a:t>
            </a:r>
            <a:r>
              <a:rPr lang="fr-FR" sz="4200" b="1" smtClean="0">
                <a:solidFill>
                  <a:srgbClr val="C00000"/>
                </a:solidFill>
                <a:latin typeface="Arial" panose="020B0604020202020204" pitchFamily="34" charset="0"/>
                <a:ea typeface="Calibri" panose="020F0502020204030204" pitchFamily="34" charset="0"/>
              </a:rPr>
              <a:t>4.44 </a:t>
            </a:r>
            <a:r>
              <a:rPr lang="fr-FR" sz="4200" b="1">
                <a:solidFill>
                  <a:srgbClr val="C00000"/>
                </a:solidFill>
                <a:latin typeface="Arial" panose="020B0604020202020204" pitchFamily="34" charset="0"/>
                <a:ea typeface="Calibri" panose="020F0502020204030204" pitchFamily="34" charset="0"/>
              </a:rPr>
              <a:t>(SGK – trang 103)</a:t>
            </a:r>
            <a:endParaRPr lang="fr-FR" sz="4200" b="1" dirty="0" err="1">
              <a:solidFill>
                <a:srgbClr val="C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15939542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162800" y="1901715"/>
                <a:ext cx="10515600" cy="6676892"/>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Gọi H, I lần lượt là trung điểm của AD và CD.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Vì G, K lần lượt là trọng tâm của các tam giác SAD, SCD nên theo tính chất trọng tâm trong tam giác ta có S, G, H thẳng hàng, S, K, I thẳng hàng và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𝑆𝐺</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𝑆𝐻</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𝑆𝐼</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𝑆𝐻𝐼</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𝑆𝐺</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𝑆𝐻</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𝑆𝐼</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e>
                    </m:d>
                  </m:oMath>
                </a14:m>
                <a:r>
                  <a:rPr lang="en-US" sz="3600">
                    <a:effectLst/>
                    <a:latin typeface="Arial" panose="020B0604020202020204" pitchFamily="34" charset="0"/>
                    <a:ea typeface="Times New Roman" panose="02020603050405020304" pitchFamily="18" charset="0"/>
                    <a:cs typeface="Arial" panose="020B0604020202020204" pitchFamily="34" charset="0"/>
                  </a:rPr>
                  <a:t>, suy ra GK // HI (định lí </a:t>
                </a:r>
                <a:r>
                  <a:rPr lang="en-US" sz="3600">
                    <a:effectLst/>
                    <a:latin typeface="Arial" panose="020B0604020202020204" pitchFamily="34" charset="0"/>
                    <a:ea typeface="Times New Roman" panose="02020603050405020304" pitchFamily="18" charset="0"/>
                    <a:cs typeface="Arial" panose="020B0604020202020204" pitchFamily="34" charset="0"/>
                  </a:rPr>
                  <a:t>Thalès</a:t>
                </a:r>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162800" y="1901715"/>
                <a:ext cx="10515600" cy="6676892"/>
              </a:xfrm>
              <a:prstGeom prst="rect">
                <a:avLst/>
              </a:prstGeom>
              <a:blipFill>
                <a:blip r:embed="rId5"/>
                <a:stretch>
                  <a:fillRect l="-1739" r="-1739" b="-1005"/>
                </a:stretch>
              </a:blipFill>
            </p:spPr>
            <p:txBody>
              <a:bodyPr/>
              <a:lstStyle/>
              <a:p>
                <a:r>
                  <a:rPr lang="en-US">
                    <a:noFill/>
                  </a:rPr>
                  <a:t> </a:t>
                </a:r>
              </a:p>
            </p:txBody>
          </p:sp>
        </mc:Fallback>
      </mc:AlternateContent>
      <p:sp>
        <p:nvSpPr>
          <p:cNvPr id="10" name="Oval Callout 9"/>
          <p:cNvSpPr/>
          <p:nvPr/>
        </p:nvSpPr>
        <p:spPr>
          <a:xfrm>
            <a:off x="8479654"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2532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1" dur="500"/>
                                        <p:tgtEl>
                                          <p:spTgt spid="5">
                                            <p:txEl>
                                              <p:pRg st="1" end="1"/>
                                            </p:txEl>
                                          </p:spTgt>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p:sp>
        <p:nvSpPr>
          <p:cNvPr id="5" name="Rectangle 4"/>
          <p:cNvSpPr/>
          <p:nvPr/>
        </p:nvSpPr>
        <p:spPr>
          <a:xfrm>
            <a:off x="7162800" y="2781300"/>
            <a:ext cx="10515600" cy="5129546"/>
          </a:xfrm>
          <a:prstGeom prst="rect">
            <a:avLst/>
          </a:prstGeom>
        </p:spPr>
        <p:txBody>
          <a:bodyPr wrap="square">
            <a:spAutoFit/>
          </a:bodyPr>
          <a:lstStyle/>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H thuộc AD nên H thuộc mặt phẳng (ABCD), vì I thuộc CD nên I thuộc mặt phẳng (ABCD</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đó, mặt phẳng (ABCD) chứa đường thẳng HI.</a:t>
            </a: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Đường thẳng GK song song với đường thẳng HI và đường thẳng HI nằm trong mặt phẳng (ABCD) nên GK // (ABCD).</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Oval Callout 7"/>
          <p:cNvSpPr/>
          <p:nvPr/>
        </p:nvSpPr>
        <p:spPr>
          <a:xfrm>
            <a:off x="8479654" y="800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7573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p:sp>
        <p:nvSpPr>
          <p:cNvPr id="5" name="Rectangle 4"/>
          <p:cNvSpPr/>
          <p:nvPr/>
        </p:nvSpPr>
        <p:spPr>
          <a:xfrm>
            <a:off x="7162800" y="2400300"/>
            <a:ext cx="10515600" cy="590931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Trong mặt phẳng (SAD), từ G kẻ đường thẳng song song với AD, cắt SA, SD lần lượt tại M và F, suy ra MF // AD nên MF // (ABCD).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Trong mặt phẳng (SCD), nối F với K, đường thẳng FK cắt SC tại E.</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Trong mặt phẳng (SBC), từ E kẻ đường thẳng song song với BC, cắt SB tại </a:t>
            </a:r>
            <a:r>
              <a:rPr lang="en-US" sz="3600">
                <a:effectLst/>
                <a:latin typeface="Arial" panose="020B0604020202020204" pitchFamily="34" charset="0"/>
                <a:ea typeface="Times New Roman" panose="02020603050405020304" pitchFamily="18" charset="0"/>
                <a:cs typeface="Arial" panose="020B0604020202020204" pitchFamily="34" charset="0"/>
              </a:rPr>
              <a:t>N</a:t>
            </a:r>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Oval Callout 9"/>
          <p:cNvSpPr/>
          <p:nvPr/>
        </p:nvSpPr>
        <p:spPr>
          <a:xfrm>
            <a:off x="8479654" y="800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030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anim calcmode="lin" valueType="num">
                                      <p:cBhvr>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81000" y="2153865"/>
            <a:ext cx="6400800" cy="657103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315200" y="2400300"/>
                <a:ext cx="10134600" cy="5974071"/>
              </a:xfrm>
              <a:prstGeom prst="rect">
                <a:avLst/>
              </a:prstGeom>
            </p:spPr>
            <p:txBody>
              <a:bodyPr wrap="square">
                <a:spAutoFit/>
              </a:bodyPr>
              <a:lstStyle/>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tam giác SHD có GF // HD (do MF // AD), theo định lí Thalès suy ra: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𝑆𝐹</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𝑆𝐷</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𝑆𝐺</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𝑆𝐻</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𝑆𝐼𝐷</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𝑆𝐹</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𝑆𝐷</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𝑆𝐼</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d>
                      <m:d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đề</m:t>
                        </m:r>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ằ</m:t>
                        </m:r>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ng</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do đó FK // DI hay EF // DC, suy ra EF // (ABCD).</a:t>
                </a: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MF // CD, NE // BC, AD // BC nên MF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NE</a:t>
                </a:r>
              </a:p>
              <a:p>
                <a:pPr lvl="0" algn="just">
                  <a:lnSpc>
                    <a:spcPct val="150000"/>
                  </a:lnSpc>
                  <a:spcBef>
                    <a:spcPts val="600"/>
                  </a:spcBef>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suy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ra bốn điểm M, N, E, F đồng phẳng.</a:t>
                </a:r>
              </a:p>
            </p:txBody>
          </p:sp>
        </mc:Choice>
        <mc:Fallback>
          <p:sp>
            <p:nvSpPr>
              <p:cNvPr id="5" name="Rectangle 4"/>
              <p:cNvSpPr>
                <a:spLocks noRot="1" noChangeAspect="1" noMove="1" noResize="1" noEditPoints="1" noAdjustHandles="1" noChangeArrowheads="1" noChangeShapeType="1" noTextEdit="1"/>
              </p:cNvSpPr>
              <p:nvPr/>
            </p:nvSpPr>
            <p:spPr>
              <a:xfrm>
                <a:off x="7315200" y="2400300"/>
                <a:ext cx="10134600" cy="5974071"/>
              </a:xfrm>
              <a:prstGeom prst="rect">
                <a:avLst/>
              </a:prstGeom>
              <a:blipFill>
                <a:blip r:embed="rId5"/>
                <a:stretch>
                  <a:fillRect l="-1804" r="-1744" b="-2857"/>
                </a:stretch>
              </a:blipFill>
            </p:spPr>
            <p:txBody>
              <a:bodyPr/>
              <a:lstStyle/>
              <a:p>
                <a:r>
                  <a:rPr lang="en-US">
                    <a:noFill/>
                  </a:rPr>
                  <a:t> </a:t>
                </a:r>
              </a:p>
            </p:txBody>
          </p:sp>
        </mc:Fallback>
      </mc:AlternateContent>
      <p:sp>
        <p:nvSpPr>
          <p:cNvPr id="10" name="Oval Callout 9"/>
          <p:cNvSpPr/>
          <p:nvPr/>
        </p:nvSpPr>
        <p:spPr>
          <a:xfrm>
            <a:off x="8479654" y="800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9038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81000" y="2153865"/>
            <a:ext cx="6400800" cy="6571035"/>
          </a:xfrm>
          <a:prstGeom prst="rect">
            <a:avLst/>
          </a:prstGeom>
        </p:spPr>
      </p:pic>
      <p:sp>
        <p:nvSpPr>
          <p:cNvPr id="5" name="Rectangle 4"/>
          <p:cNvSpPr/>
          <p:nvPr/>
        </p:nvSpPr>
        <p:spPr>
          <a:xfrm>
            <a:off x="7162800" y="1797695"/>
            <a:ext cx="10363200" cy="7155805"/>
          </a:xfrm>
          <a:prstGeom prst="rect">
            <a:avLst/>
          </a:prstGeom>
        </p:spPr>
        <p:txBody>
          <a:bodyPr wrap="square">
            <a:spAutoFit/>
          </a:bodyPr>
          <a:lstStyle/>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(MNEF) chứa hai đường thẳng cắt nhau MF và EF cùng song song với mặt phẳng (ABCD). Do đó, hai mặt phẳng (MNEF) và (ABCD) song song với nhau.</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Vì G thuộc MF nên G thuộc mặt phẳng (MNEF), vì K thuộc EF nên K thuộc mặt phẳng (MNEF).</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Vậy mặt phẳng chứa đường thẳng GK và song song với mặt phẳng (ABCD) cắt các cạnh SA, SB, SC, SD lần lượt tại M, N, E, F là mặt phẳng (MNEF).</a:t>
            </a:r>
            <a:endParaRPr lang="en-US" sz="3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Oval Callout 7"/>
          <p:cNvSpPr/>
          <p:nvPr/>
        </p:nvSpPr>
        <p:spPr>
          <a:xfrm>
            <a:off x="8479654"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9322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sp>
        <p:nvSpPr>
          <p:cNvPr id="7" name="Oval Callout 6"/>
          <p:cNvSpPr/>
          <p:nvPr/>
        </p:nvSpPr>
        <p:spPr>
          <a:xfrm>
            <a:off x="8479654"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357614" y="1714500"/>
                <a:ext cx="10015986" cy="70300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a:t>
                </a: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tam giác SAD có MF // AD nên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MF</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AD</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SF</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SD</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a14:m>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SCD có EF // CD nên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SE</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SC</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SF</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SD</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a14:m>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SBC có NE // BC nên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NE</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BC</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SE</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SC</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a14:m>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𝑀𝐹</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𝐴𝐷</m:t>
                        </m:r>
                      </m:den>
                    </m:f>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𝑁𝐸</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𝐵𝐶</m:t>
                        </m:r>
                      </m:den>
                    </m:f>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d>
                      <m:d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d>
                  </m:oMath>
                </a14:m>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mà AD = BC (do ABCD là hình bình hành) nên MF = NE.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tứ giác MNEF có MF = NE và MF // NE nên tứ giác MNEF là hình bình hành.</a:t>
                </a:r>
              </a:p>
            </p:txBody>
          </p:sp>
        </mc:Choice>
        <mc:Fallback>
          <p:sp>
            <p:nvSpPr>
              <p:cNvPr id="5" name="Rectangle 4"/>
              <p:cNvSpPr>
                <a:spLocks noRot="1" noChangeAspect="1" noMove="1" noResize="1" noEditPoints="1" noAdjustHandles="1" noChangeArrowheads="1" noChangeShapeType="1" noTextEdit="1"/>
              </p:cNvSpPr>
              <p:nvPr/>
            </p:nvSpPr>
            <p:spPr>
              <a:xfrm>
                <a:off x="7357614" y="1714500"/>
                <a:ext cx="10015986" cy="7030001"/>
              </a:xfrm>
              <a:prstGeom prst="rect">
                <a:avLst/>
              </a:prstGeom>
              <a:blipFill>
                <a:blip r:embed="rId5"/>
                <a:stretch>
                  <a:fillRect l="-1704" r="-1704" b="-781"/>
                </a:stretch>
              </a:blipFill>
            </p:spPr>
            <p:txBody>
              <a:bodyPr/>
              <a:lstStyle/>
              <a:p>
                <a:r>
                  <a:rPr lang="en-US">
                    <a:noFill/>
                  </a:rPr>
                  <a:t> </a:t>
                </a:r>
              </a:p>
            </p:txBody>
          </p:sp>
        </mc:Fallback>
      </mc:AlternateContent>
    </p:spTree>
    <p:extLst>
      <p:ext uri="{BB962C8B-B14F-4D97-AF65-F5344CB8AC3E}">
        <p14:creationId xmlns:p14="http://schemas.microsoft.com/office/powerpoint/2010/main" val="1029024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562600" y="8038374"/>
            <a:ext cx="2047022" cy="1829526"/>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sp>
        <p:nvSpPr>
          <p:cNvPr id="5" name="Rectangle 4"/>
          <p:cNvSpPr/>
          <p:nvPr/>
        </p:nvSpPr>
        <p:spPr>
          <a:xfrm>
            <a:off x="1905000" y="571500"/>
            <a:ext cx="6572633" cy="707886"/>
          </a:xfrm>
          <a:prstGeom prst="rect">
            <a:avLst/>
          </a:prstGeom>
        </p:spPr>
        <p:txBody>
          <a:bodyPr wrap="none">
            <a:spAutoFit/>
          </a:bodyPr>
          <a:lstStyle/>
          <a:p>
            <a:pPr lvl="0">
              <a:defRPr/>
            </a:pPr>
            <a:r>
              <a:rPr lang="fr-FR" sz="4000" b="1">
                <a:solidFill>
                  <a:srgbClr val="C00000"/>
                </a:solidFill>
                <a:latin typeface="Arial" panose="020B0604020202020204" pitchFamily="34" charset="0"/>
                <a:ea typeface="Calibri" panose="020F0502020204030204" pitchFamily="34" charset="0"/>
              </a:rPr>
              <a:t>Bài </a:t>
            </a:r>
            <a:r>
              <a:rPr lang="fr-FR" sz="4000" b="1" smtClean="0">
                <a:solidFill>
                  <a:srgbClr val="C00000"/>
                </a:solidFill>
                <a:latin typeface="Arial" panose="020B0604020202020204" pitchFamily="34" charset="0"/>
                <a:ea typeface="Calibri" panose="020F0502020204030204" pitchFamily="34" charset="0"/>
              </a:rPr>
              <a:t>4.45 </a:t>
            </a:r>
            <a:r>
              <a:rPr lang="fr-FR" sz="4000" b="1">
                <a:solidFill>
                  <a:srgbClr val="C00000"/>
                </a:solidFill>
                <a:latin typeface="Arial" panose="020B0604020202020204" pitchFamily="34" charset="0"/>
                <a:ea typeface="Calibri" panose="020F0502020204030204" pitchFamily="34" charset="0"/>
              </a:rPr>
              <a:t>(SGK – trang 103)</a:t>
            </a:r>
            <a:endParaRPr lang="fr-FR" sz="4000" b="1" dirty="0" err="1">
              <a:solidFill>
                <a:srgbClr val="C00000"/>
              </a:solidFill>
              <a:latin typeface="Arial" panose="020B0604020202020204" pitchFamily="34" charset="0"/>
              <a:ea typeface="Calibri" panose="020F0502020204030204" pitchFamily="34" charset="0"/>
            </a:endParaRPr>
          </a:p>
        </p:txBody>
      </p:sp>
      <p:sp>
        <p:nvSpPr>
          <p:cNvPr id="6" name="Rectangle 5"/>
          <p:cNvSpPr/>
          <p:nvPr/>
        </p:nvSpPr>
        <p:spPr>
          <a:xfrm>
            <a:off x="1905000" y="1441942"/>
            <a:ext cx="15544800" cy="1846659"/>
          </a:xfrm>
          <a:prstGeom prst="rect">
            <a:avLst/>
          </a:prstGeom>
        </p:spPr>
        <p:txBody>
          <a:bodyPr wrap="square">
            <a:spAutoFit/>
          </a:bodyPr>
          <a:lstStyle/>
          <a:p>
            <a:pPr algn="just">
              <a:lnSpc>
                <a:spcPct val="150000"/>
              </a:lnSpc>
            </a:pPr>
            <a:r>
              <a:rPr lang="vi-VN" sz="3800">
                <a:solidFill>
                  <a:srgbClr val="000000"/>
                </a:solidFill>
              </a:rPr>
              <a:t>Cho hình hộp</a:t>
            </a:r>
            <a:r>
              <a:rPr lang="vi-VN" sz="3800">
                <a:solidFill>
                  <a:srgbClr val="000000"/>
                </a:solidFill>
              </a:rPr>
              <a:t> </a:t>
            </a:r>
            <a:r>
              <a:rPr lang="vi-VN" sz="3800" smtClean="0">
                <a:solidFill>
                  <a:srgbClr val="000000"/>
                </a:solidFill>
              </a:rPr>
              <a:t>ABCD.A’B’C’D</a:t>
            </a:r>
            <a:r>
              <a:rPr lang="vi-VN" sz="3800">
                <a:solidFill>
                  <a:srgbClr val="000000"/>
                </a:solidFill>
              </a:rPr>
              <a:t>’</a:t>
            </a:r>
            <a:r>
              <a:rPr lang="vi-VN" sz="3800" smtClean="0">
                <a:solidFill>
                  <a:srgbClr val="000000"/>
                </a:solidFill>
              </a:rPr>
              <a:t>. </a:t>
            </a:r>
            <a:r>
              <a:rPr lang="vi-VN" sz="3800">
                <a:solidFill>
                  <a:srgbClr val="000000"/>
                </a:solidFill>
              </a:rPr>
              <a:t>Gọi M, N lần lượt là trung điểm của các cạnh AD, A’B‘. Chứng minh </a:t>
            </a:r>
            <a:r>
              <a:rPr lang="vi-VN" sz="3800">
                <a:solidFill>
                  <a:srgbClr val="000000"/>
                </a:solidFill>
              </a:rPr>
              <a:t>rằng</a:t>
            </a:r>
            <a:r>
              <a:rPr lang="vi-VN" sz="3800" smtClean="0">
                <a:solidFill>
                  <a:srgbClr val="000000"/>
                </a:solidFill>
              </a:rPr>
              <a:t>:</a:t>
            </a:r>
            <a:endParaRPr lang="vi-VN" sz="3800">
              <a:solidFill>
                <a:srgbClr val="000000"/>
              </a:solidFill>
            </a:endParaRPr>
          </a:p>
        </p:txBody>
      </p:sp>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1506200" y="2888531"/>
            <a:ext cx="6404811" cy="6293569"/>
          </a:xfrm>
          <a:prstGeom prst="rect">
            <a:avLst/>
          </a:prstGeom>
          <a:ln/>
        </p:spPr>
      </p:pic>
      <p:sp>
        <p:nvSpPr>
          <p:cNvPr id="8" name="Rectangle 7"/>
          <p:cNvSpPr/>
          <p:nvPr/>
        </p:nvSpPr>
        <p:spPr>
          <a:xfrm>
            <a:off x="1905000" y="3314700"/>
            <a:ext cx="8682791" cy="3600986"/>
          </a:xfrm>
          <a:prstGeom prst="rect">
            <a:avLst/>
          </a:prstGeom>
        </p:spPr>
        <p:txBody>
          <a:bodyPr wrap="square">
            <a:spAutoFit/>
          </a:bodyPr>
          <a:lstStyle/>
          <a:p>
            <a:pPr lvl="0" algn="just">
              <a:lnSpc>
                <a:spcPct val="150000"/>
              </a:lnSpc>
            </a:pPr>
            <a:r>
              <a:rPr lang="vi-VN" sz="3800">
                <a:solidFill>
                  <a:srgbClr val="000000"/>
                </a:solidFill>
              </a:rPr>
              <a:t>a) BD </a:t>
            </a:r>
            <a:r>
              <a:rPr lang="vi-VN" sz="3800">
                <a:solidFill>
                  <a:srgbClr val="000000"/>
                </a:solidFill>
              </a:rPr>
              <a:t>// </a:t>
            </a:r>
            <a:r>
              <a:rPr lang="vi-VN" sz="3800" smtClean="0">
                <a:solidFill>
                  <a:srgbClr val="000000"/>
                </a:solidFill>
              </a:rPr>
              <a:t>B’D</a:t>
            </a:r>
            <a:r>
              <a:rPr lang="vi-VN" sz="3800">
                <a:solidFill>
                  <a:srgbClr val="000000"/>
                </a:solidFill>
              </a:rPr>
              <a:t>’</a:t>
            </a:r>
            <a:r>
              <a:rPr lang="vi-VN" sz="3800" smtClean="0">
                <a:solidFill>
                  <a:srgbClr val="000000"/>
                </a:solidFill>
              </a:rPr>
              <a:t>, </a:t>
            </a:r>
            <a:r>
              <a:rPr lang="vi-VN" sz="3800">
                <a:solidFill>
                  <a:srgbClr val="000000"/>
                </a:solidFill>
              </a:rPr>
              <a:t>(A’BD) // (CB’D’) và</a:t>
            </a:r>
            <a:r>
              <a:rPr lang="vi-VN" sz="3800">
                <a:solidFill>
                  <a:srgbClr val="000000"/>
                </a:solidFill>
              </a:rPr>
              <a:t> </a:t>
            </a:r>
            <a:r>
              <a:rPr lang="vi-VN" sz="3800" smtClean="0">
                <a:solidFill>
                  <a:srgbClr val="000000"/>
                </a:solidFill>
              </a:rPr>
              <a:t>MN </a:t>
            </a:r>
            <a:r>
              <a:rPr lang="vi-VN" sz="3800">
                <a:solidFill>
                  <a:srgbClr val="000000"/>
                </a:solidFill>
              </a:rPr>
              <a:t>// </a:t>
            </a:r>
            <a:r>
              <a:rPr lang="vi-VN" sz="3800">
                <a:solidFill>
                  <a:srgbClr val="000000"/>
                </a:solidFill>
              </a:rPr>
              <a:t>(</a:t>
            </a:r>
            <a:r>
              <a:rPr lang="vi-VN" sz="3800" smtClean="0">
                <a:solidFill>
                  <a:srgbClr val="000000"/>
                </a:solidFill>
              </a:rPr>
              <a:t>BDD’B</a:t>
            </a:r>
            <a:r>
              <a:rPr lang="vi-VN" sz="3800">
                <a:solidFill>
                  <a:srgbClr val="000000"/>
                </a:solidFill>
              </a:rPr>
              <a:t>’</a:t>
            </a:r>
            <a:r>
              <a:rPr lang="vi-VN" sz="3800" smtClean="0">
                <a:solidFill>
                  <a:srgbClr val="000000"/>
                </a:solidFill>
              </a:rPr>
              <a:t>).</a:t>
            </a:r>
            <a:endParaRPr lang="vi-VN" sz="3800">
              <a:solidFill>
                <a:srgbClr val="000000"/>
              </a:solidFill>
            </a:endParaRPr>
          </a:p>
          <a:p>
            <a:pPr lvl="0" algn="just">
              <a:lnSpc>
                <a:spcPct val="150000"/>
              </a:lnSpc>
            </a:pPr>
            <a:r>
              <a:rPr lang="vi-VN" sz="3800">
                <a:solidFill>
                  <a:srgbClr val="000000"/>
                </a:solidFill>
              </a:rPr>
              <a:t>b) Đường thẳng</a:t>
            </a:r>
            <a:r>
              <a:rPr lang="vi-VN" sz="3800">
                <a:solidFill>
                  <a:srgbClr val="000000"/>
                </a:solidFill>
              </a:rPr>
              <a:t> </a:t>
            </a:r>
            <a:r>
              <a:rPr lang="vi-VN" sz="3800" smtClean="0">
                <a:solidFill>
                  <a:srgbClr val="000000"/>
                </a:solidFill>
              </a:rPr>
              <a:t>AC</a:t>
            </a:r>
            <a:r>
              <a:rPr lang="vi-VN" sz="3800">
                <a:solidFill>
                  <a:srgbClr val="000000"/>
                </a:solidFill>
              </a:rPr>
              <a:t>’ đi qua trọng tâm G của tam giác</a:t>
            </a:r>
            <a:r>
              <a:rPr lang="vi-VN" sz="3800">
                <a:solidFill>
                  <a:srgbClr val="000000"/>
                </a:solidFill>
              </a:rPr>
              <a:t> </a:t>
            </a:r>
            <a:r>
              <a:rPr lang="vi-VN" sz="3800" smtClean="0">
                <a:solidFill>
                  <a:srgbClr val="000000"/>
                </a:solidFill>
              </a:rPr>
              <a:t>A</a:t>
            </a:r>
            <a:r>
              <a:rPr lang="vi-VN" sz="3800">
                <a:solidFill>
                  <a:srgbClr val="000000"/>
                </a:solidFill>
              </a:rPr>
              <a:t>’</a:t>
            </a:r>
            <a:r>
              <a:rPr lang="vi-VN" sz="3800" smtClean="0">
                <a:solidFill>
                  <a:srgbClr val="000000"/>
                </a:solidFill>
              </a:rPr>
              <a:t>BD</a:t>
            </a:r>
            <a:r>
              <a:rPr lang="vi-VN" sz="3800">
                <a:solidFill>
                  <a:srgbClr val="000000"/>
                </a:solidFill>
              </a:rPr>
              <a:t>.</a:t>
            </a:r>
            <a:endParaRPr lang="vi-VN" sz="3800">
              <a:solidFill>
                <a:srgbClr val="000000"/>
              </a:solidFill>
            </a:endParaRPr>
          </a:p>
        </p:txBody>
      </p:sp>
    </p:spTree>
    <p:extLst>
      <p:ext uri="{BB962C8B-B14F-4D97-AF65-F5344CB8AC3E}">
        <p14:creationId xmlns:p14="http://schemas.microsoft.com/office/powerpoint/2010/main" val="26149344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86699" y="2019300"/>
            <a:ext cx="9982200" cy="757130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Vì ABCD.A'B'C'D' là hình hộp nên các mặt của nó là hình bình hành và các cạnh bên AA', BB', CC', DD' đôi một song song và bằng nhau.</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Xét tứ giác BDD'B' có BB' = DD' và BB' // DD' nên BDD'B' là hình bình hành.</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Suy ra BD // B'D</a:t>
            </a:r>
            <a:r>
              <a:rPr lang="en-US" sz="3600">
                <a:effectLst/>
                <a:latin typeface="Arial" panose="020B0604020202020204" pitchFamily="34" charset="0"/>
                <a:ea typeface="Times New Roman" panose="02020603050405020304" pitchFamily="18" charset="0"/>
                <a:cs typeface="Arial" panose="020B0604020202020204" pitchFamily="34" charset="0"/>
              </a:rPr>
              <a:t>'. </a:t>
            </a:r>
            <a:r>
              <a:rPr lang="en-US" sz="3600" smtClean="0">
                <a:effectLst/>
                <a:latin typeface="Arial" panose="020B0604020202020204" pitchFamily="34" charset="0"/>
                <a:ea typeface="Times New Roman" panose="02020603050405020304" pitchFamily="18" charset="0"/>
                <a:cs typeface="Arial" panose="020B0604020202020204" pitchFamily="34" charset="0"/>
              </a:rPr>
              <a:t>Do </a:t>
            </a:r>
            <a:r>
              <a:rPr lang="en-US" sz="3600">
                <a:effectLst/>
                <a:latin typeface="Arial" panose="020B0604020202020204" pitchFamily="34" charset="0"/>
                <a:ea typeface="Times New Roman" panose="02020603050405020304" pitchFamily="18" charset="0"/>
                <a:cs typeface="Arial" panose="020B0604020202020204" pitchFamily="34" charset="0"/>
              </a:rPr>
              <a:t>đó, BD // (</a:t>
            </a:r>
            <a:r>
              <a:rPr lang="en-US" sz="3600">
                <a:effectLst/>
                <a:latin typeface="Arial" panose="020B0604020202020204" pitchFamily="34" charset="0"/>
                <a:ea typeface="Times New Roman" panose="02020603050405020304" pitchFamily="18" charset="0"/>
                <a:cs typeface="Arial" panose="020B0604020202020204" pitchFamily="34" charset="0"/>
              </a:rPr>
              <a:t>CB'D</a:t>
            </a:r>
            <a:r>
              <a:rPr lang="en-US" sz="3600" smtClean="0">
                <a:effectLst/>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(A'BD) chứa hai đường thẳng cắt nhau BD và A'B cùng song song với mặt phẳng (CB'D') nên (A'BD) //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CB'D</a:t>
            </a: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Oval Callout 11"/>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4033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524000" y="2322250"/>
            <a:ext cx="6096000" cy="5896753"/>
          </a:xfrm>
          <a:prstGeom prst="rect">
            <a:avLst/>
          </a:prstGeom>
          <a:ln/>
        </p:spPr>
      </p:pic>
      <mc:AlternateContent xmlns:mc="http://schemas.openxmlformats.org/markup-compatibility/2006">
        <mc:Choice xmlns:a14="http://schemas.microsoft.com/office/drawing/2010/main" Requires="a14">
          <p:sp>
            <p:nvSpPr>
              <p:cNvPr id="2" name="Rectangle 1"/>
              <p:cNvSpPr/>
              <p:nvPr/>
            </p:nvSpPr>
            <p:spPr>
              <a:xfrm>
                <a:off x="7886699" y="1638300"/>
                <a:ext cx="9982200" cy="8598892"/>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Gọi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E là giao điểm hai đường chéo AC và BD của hình bình hành ABCD</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đó E là trung điểm của AC và BD</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Lại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có M là trung điểm của AD nên ME là đường trung bình của tam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giác </a:t>
                </a: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ABD</a:t>
                </a:r>
              </a:p>
              <a:p>
                <a:pPr lvl="0" algn="just">
                  <a:lnSpc>
                    <a:spcPct val="150000"/>
                  </a:lnSpc>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suy </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ra ME // AB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𝑀𝐸</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(1)</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N là trung điểm của A'B' nên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nên suy ra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(2)</a:t>
                </a:r>
              </a:p>
            </p:txBody>
          </p:sp>
        </mc:Choice>
        <mc:Fallback>
          <p:sp>
            <p:nvSpPr>
              <p:cNvPr id="2" name="Rectangle 1"/>
              <p:cNvSpPr>
                <a:spLocks noRot="1" noChangeAspect="1" noMove="1" noResize="1" noEditPoints="1" noAdjustHandles="1" noChangeArrowheads="1" noChangeShapeType="1" noTextEdit="1"/>
              </p:cNvSpPr>
              <p:nvPr/>
            </p:nvSpPr>
            <p:spPr>
              <a:xfrm>
                <a:off x="7886699" y="1638300"/>
                <a:ext cx="9982200" cy="8598892"/>
              </a:xfrm>
              <a:prstGeom prst="rect">
                <a:avLst/>
              </a:prstGeom>
              <a:blipFill>
                <a:blip r:embed="rId39"/>
                <a:stretch>
                  <a:fillRect l="-1894" r="-1833"/>
                </a:stretch>
              </a:blipFill>
            </p:spPr>
            <p:txBody>
              <a:bodyPr/>
              <a:lstStyle/>
              <a:p>
                <a:r>
                  <a:rPr lang="en-US">
                    <a:noFill/>
                  </a:rPr>
                  <a:t> </a:t>
                </a:r>
              </a:p>
            </p:txBody>
          </p:sp>
        </mc:Fallback>
      </mc:AlternateContent>
      <p:sp>
        <p:nvSpPr>
          <p:cNvPr id="8" name="Oval Callout 7"/>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052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15950">
            <a:off x="-515220" y="-1130476"/>
            <a:ext cx="4456085" cy="4318351"/>
          </a:xfrm>
          <a:prstGeom prst="rect">
            <a:avLst/>
          </a:prstGeom>
        </p:spPr>
      </p:pic>
      <p:sp>
        <p:nvSpPr>
          <p:cNvPr id="4" name="AutoShape 4"/>
          <p:cNvSpPr/>
          <p:nvPr/>
        </p:nvSpPr>
        <p:spPr>
          <a:xfrm>
            <a:off x="-533400" y="6123980"/>
            <a:ext cx="19149227" cy="4282886"/>
          </a:xfrm>
          <a:prstGeom prst="rect">
            <a:avLst/>
          </a:prstGeom>
          <a:solidFill>
            <a:srgbClr val="E0D2EF"/>
          </a:solidFill>
        </p:spPr>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16400" y="8508856"/>
            <a:ext cx="1785754" cy="1750038"/>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29537" y="8450462"/>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smtClean="0">
                  <a:solidFill>
                    <a:srgbClr val="171717"/>
                  </a:solidFill>
                  <a:latin typeface="Arial" panose="020B0604020202020204" pitchFamily="34" charset="0"/>
                  <a:cs typeface="Arial" panose="020B0604020202020204" pitchFamily="34" charset="0"/>
                </a:rPr>
                <a:t>BÀI TẬP TRẮC NGHIỆM</a:t>
              </a:r>
              <a:endParaRPr lang="en-US" sz="5000" b="1">
                <a:solidFill>
                  <a:srgbClr val="171717"/>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31" name="Rectangle 30"/>
              <p:cNvSpPr/>
              <p:nvPr/>
            </p:nvSpPr>
            <p:spPr>
              <a:xfrm>
                <a:off x="675231" y="1515541"/>
                <a:ext cx="17079369" cy="4466159"/>
              </a:xfrm>
              <a:prstGeom prst="rect">
                <a:avLst/>
              </a:prstGeom>
            </p:spPr>
            <p:txBody>
              <a:bodyPr wrap="square">
                <a:spAutoFit/>
              </a:bodyPr>
              <a:lstStyle/>
              <a:p>
                <a:pPr lvl="0" algn="just">
                  <a:lnSpc>
                    <a:spcPct val="150000"/>
                  </a:lnSpc>
                </a:pPr>
                <a:r>
                  <a:rPr lang="nl-NL" sz="3800" b="1" smtClean="0">
                    <a:solidFill>
                      <a:prstClr val="black"/>
                    </a:solidFill>
                    <a:latin typeface="Arial" panose="020B0604020202020204" pitchFamily="34" charset="0"/>
                    <a:ea typeface="Times New Roman" panose="02020603050405020304" pitchFamily="18" charset="0"/>
                  </a:rPr>
                  <a:t>4.38 </a:t>
                </a:r>
                <a:r>
                  <a:rPr lang="nl-NL" sz="3800" b="1">
                    <a:solidFill>
                      <a:prstClr val="black"/>
                    </a:solidFill>
                    <a:latin typeface="Arial" panose="020B0604020202020204" pitchFamily="34" charset="0"/>
                    <a:ea typeface="Times New Roman" panose="02020603050405020304" pitchFamily="18" charset="0"/>
                  </a:rPr>
                  <a:t>(Sgk – tr102</a:t>
                </a:r>
                <a:r>
                  <a:rPr lang="nl-NL" sz="3800" b="1">
                    <a:solidFill>
                      <a:prstClr val="black"/>
                    </a:solidFill>
                    <a:latin typeface="Arial" panose="020B0604020202020204" pitchFamily="34" charset="0"/>
                    <a:ea typeface="Times New Roman" panose="02020603050405020304" pitchFamily="18" charset="0"/>
                  </a:rPr>
                  <a:t>) </a:t>
                </a:r>
                <a:r>
                  <a:rPr lang="vi-VN" sz="3800">
                    <a:solidFill>
                      <a:srgbClr val="000000"/>
                    </a:solidFill>
                    <a:latin typeface="OpenSans"/>
                  </a:rPr>
                  <a:t>Cho ba mặt phẳng (P), (Q), (R) đôi một song song với nhau. Đường thẳng a cắt các mặt phẳng (P), (Q), (R) lần lượt tại A, B, C sao cho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𝐴𝐵</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𝐵𝐶</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vi-VN" sz="3800">
                    <a:solidFill>
                      <a:srgbClr val="000000"/>
                    </a:solidFill>
                    <a:latin typeface="OpenSans"/>
                  </a:rPr>
                  <a:t> và đường thẳng b cắt các mặt phẳng (P), (Q), (R) lần lượt tại A’, B’, C’. Tỉ số </a:t>
                </a:r>
                <a14:m>
                  <m:oMath xmlns:m="http://schemas.openxmlformats.org/officeDocument/2006/math">
                    <m:f>
                      <m:fPr>
                        <m:ctrlPr>
                          <a:rPr lang="en-US" sz="3800" i="1">
                            <a:latin typeface="Cambria Math" panose="02040503050406030204" pitchFamily="18" charset="0"/>
                            <a:cs typeface="Times New Roman" panose="02020603050405020304" pitchFamily="18" charset="0"/>
                          </a:rPr>
                        </m:ctrlPr>
                      </m:fPr>
                      <m:num>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𝐴</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𝐶</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oMath>
                </a14:m>
                <a:r>
                  <a:rPr lang="en-US" sz="3800" smtClean="0">
                    <a:solidFill>
                      <a:srgbClr val="000000"/>
                    </a:solidFill>
                    <a:latin typeface="OpenSans"/>
                  </a:rPr>
                  <a:t> </a:t>
                </a:r>
                <a:r>
                  <a:rPr lang="vi-VN" sz="3800">
                    <a:solidFill>
                      <a:srgbClr val="000000"/>
                    </a:solidFill>
                    <a:latin typeface="OpenSans"/>
                  </a:rPr>
                  <a:t> </a:t>
                </a:r>
                <a:r>
                  <a:rPr lang="vi-VN" sz="3800" smtClean="0">
                    <a:solidFill>
                      <a:srgbClr val="000000"/>
                    </a:solidFill>
                    <a:latin typeface="OpenSans"/>
                  </a:rPr>
                  <a:t>bằng</a:t>
                </a:r>
                <a:endParaRPr lang="vi-VN" sz="3800">
                  <a:solidFill>
                    <a:prstClr val="black"/>
                  </a:solidFill>
                  <a:ea typeface="Times New Roman" panose="02020603050405020304" pitchFamily="18"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675231" y="1515541"/>
                <a:ext cx="17079369" cy="4466159"/>
              </a:xfrm>
              <a:prstGeom prst="rect">
                <a:avLst/>
              </a:prstGeom>
              <a:blipFill>
                <a:blip r:embed="rId11"/>
                <a:stretch>
                  <a:fillRect l="-1178" r="-11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5759046" y="6679815"/>
                <a:ext cx="564578"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dirty="0">
                  <a:solidFill>
                    <a:prstClr val="black"/>
                  </a:solidFill>
                </a:endParaRPr>
              </a:p>
            </p:txBody>
          </p:sp>
        </mc:Choice>
        <mc:Fallback>
          <p:sp>
            <p:nvSpPr>
              <p:cNvPr id="33" name="Rectangle 32"/>
              <p:cNvSpPr>
                <a:spLocks noRot="1" noChangeAspect="1" noMove="1" noResize="1" noEditPoints="1" noAdjustHandles="1" noChangeArrowheads="1" noChangeShapeType="1" noTextEdit="1"/>
              </p:cNvSpPr>
              <p:nvPr/>
            </p:nvSpPr>
            <p:spPr>
              <a:xfrm>
                <a:off x="5759046" y="6679815"/>
                <a:ext cx="564578" cy="11909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5728608" y="8432415"/>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5728608" y="8432415"/>
                <a:ext cx="588623" cy="11871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Rectangle 38"/>
              <p:cNvSpPr/>
              <p:nvPr/>
            </p:nvSpPr>
            <p:spPr>
              <a:xfrm>
                <a:off x="13197305" y="6711895"/>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13197305" y="6711895"/>
                <a:ext cx="588623" cy="118712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Rectangle 39"/>
              <p:cNvSpPr/>
              <p:nvPr/>
            </p:nvSpPr>
            <p:spPr>
              <a:xfrm>
                <a:off x="13204581" y="8051415"/>
                <a:ext cx="575799" cy="1740285"/>
              </a:xfrm>
              <a:prstGeom prst="rect">
                <a:avLst/>
              </a:prstGeom>
            </p:spPr>
            <p:txBody>
              <a:bodyPr wrap="non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oMath>
                  </m:oMathPara>
                </a14:m>
                <a:endParaRPr lang="en-US" sz="3800">
                  <a:effectLst/>
                  <a:latin typeface="Times New Roman" panose="02020603050405020304" pitchFamily="18" charset="0"/>
                  <a:ea typeface="Times New Roman" panose="02020603050405020304" pitchFamily="18"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13204581" y="8051415"/>
                <a:ext cx="575799" cy="1740285"/>
              </a:xfrm>
              <a:prstGeom prst="rect">
                <a:avLst/>
              </a:prstGeom>
              <a:blipFill>
                <a:blip r:embed="rId15"/>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16"/>
          <a:stretch>
            <a:fillRect/>
          </a:stretch>
        </p:blipFill>
        <p:spPr>
          <a:xfrm>
            <a:off x="4371550" y="6756015"/>
            <a:ext cx="1237595" cy="1194920"/>
          </a:xfrm>
          <a:prstGeom prst="rect">
            <a:avLst/>
          </a:prstGeom>
        </p:spPr>
      </p:pic>
      <p:sp>
        <p:nvSpPr>
          <p:cNvPr id="19" name="Oval 18"/>
          <p:cNvSpPr/>
          <p:nvPr/>
        </p:nvSpPr>
        <p:spPr>
          <a:xfrm>
            <a:off x="4430719" y="6772057"/>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A</a:t>
            </a:r>
            <a:endParaRPr lang="en-US" sz="4000" dirty="0">
              <a:solidFill>
                <a:prstClr val="black"/>
              </a:solidFill>
            </a:endParaRPr>
          </a:p>
        </p:txBody>
      </p:sp>
      <p:pic>
        <p:nvPicPr>
          <p:cNvPr id="5" name="Picture 4"/>
          <p:cNvPicPr>
            <a:picLocks noChangeAspect="1"/>
          </p:cNvPicPr>
          <p:nvPr/>
        </p:nvPicPr>
        <p:blipFill>
          <a:blip r:embed="rId17"/>
          <a:stretch>
            <a:fillRect/>
          </a:stretch>
        </p:blipFill>
        <p:spPr>
          <a:xfrm>
            <a:off x="4343400" y="8502149"/>
            <a:ext cx="1237595" cy="1201016"/>
          </a:xfrm>
          <a:prstGeom prst="rect">
            <a:avLst/>
          </a:prstGeom>
        </p:spPr>
      </p:pic>
      <p:pic>
        <p:nvPicPr>
          <p:cNvPr id="6" name="Picture 5"/>
          <p:cNvPicPr>
            <a:picLocks noChangeAspect="1"/>
          </p:cNvPicPr>
          <p:nvPr/>
        </p:nvPicPr>
        <p:blipFill>
          <a:blip r:embed="rId18"/>
          <a:stretch>
            <a:fillRect/>
          </a:stretch>
        </p:blipFill>
        <p:spPr>
          <a:xfrm>
            <a:off x="11748408" y="6823867"/>
            <a:ext cx="1243692" cy="1194920"/>
          </a:xfrm>
          <a:prstGeom prst="rect">
            <a:avLst/>
          </a:prstGeom>
        </p:spPr>
      </p:pic>
      <p:pic>
        <p:nvPicPr>
          <p:cNvPr id="7" name="Picture 6"/>
          <p:cNvPicPr>
            <a:picLocks noChangeAspect="1"/>
          </p:cNvPicPr>
          <p:nvPr/>
        </p:nvPicPr>
        <p:blipFill>
          <a:blip r:embed="rId19"/>
          <a:stretch>
            <a:fillRect/>
          </a:stretch>
        </p:blipFill>
        <p:spPr>
          <a:xfrm>
            <a:off x="11761781" y="8585515"/>
            <a:ext cx="1237595" cy="1194920"/>
          </a:xfrm>
          <a:prstGeom prst="rect">
            <a:avLst/>
          </a:prstGeom>
        </p:spPr>
      </p:pic>
    </p:spTree>
    <p:extLst>
      <p:ext uri="{BB962C8B-B14F-4D97-AF65-F5344CB8AC3E}">
        <p14:creationId xmlns:p14="http://schemas.microsoft.com/office/powerpoint/2010/main" val="420756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48600" y="1943100"/>
            <a:ext cx="9982200" cy="6422207"/>
          </a:xfrm>
          <a:prstGeom prst="rect">
            <a:avLst/>
          </a:prstGeom>
        </p:spPr>
        <p:txBody>
          <a:bodyPr wrap="square">
            <a:spAutoFit/>
          </a:bodyPr>
          <a:lstStyle/>
          <a:p>
            <a:pPr lvl="0" algn="just">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Từ (1) và (2) suy ra ME // NB' và ME = NB' </a:t>
            </a:r>
          </a:p>
          <a:p>
            <a:pPr lvl="0" algn="just">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nên tứ giác MEB'N là hình bình hành.</a:t>
            </a:r>
          </a:p>
          <a:p>
            <a:pPr lvl="0" algn="just">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Suy ra MN // B'E.</a:t>
            </a:r>
          </a:p>
          <a:p>
            <a:pPr lvl="0" algn="just">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Vì E thuộc BD nên E thuộc mặt phẳng (BDD'B'), do đó đường thẳng B'E nằm trong mặt phẳng (BDD'B').</a:t>
            </a:r>
          </a:p>
          <a:p>
            <a:pPr lvl="0" algn="just">
              <a:lnSpc>
                <a:spcPct val="150000"/>
              </a:lnSpc>
              <a:spcBef>
                <a:spcPts val="600"/>
              </a:spcBef>
              <a:spcAft>
                <a:spcPts val="600"/>
              </a:spcAft>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 MN // (BDD'B').</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Oval Callout 9"/>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6814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48600" y="1770400"/>
            <a:ext cx="9982200" cy="840230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Vì E thuộc AC nên E thuộc mặt phẳng (ACC'A').</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Trong mặt phẳng (ACC'A') gọi G là giao điểm của A'E và AC', gọi I là giao điểm của AC' và AC.</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Mà E thuộc BD nên E thuộc mặt phẳng (A'BD) nên A'E nằm trong mặt phẳng (A'BD</a:t>
            </a:r>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smtClean="0">
                <a:effectLst/>
                <a:latin typeface="Arial" panose="020B0604020202020204" pitchFamily="34" charset="0"/>
                <a:ea typeface="Times New Roman" panose="02020603050405020304" pitchFamily="18" charset="0"/>
                <a:cs typeface="Arial" panose="020B0604020202020204" pitchFamily="34" charset="0"/>
              </a:rPr>
              <a:t>Vì </a:t>
            </a:r>
            <a:r>
              <a:rPr lang="en-US" sz="3600">
                <a:effectLst/>
                <a:latin typeface="Arial" panose="020B0604020202020204" pitchFamily="34" charset="0"/>
                <a:ea typeface="Times New Roman" panose="02020603050405020304" pitchFamily="18" charset="0"/>
                <a:cs typeface="Arial" panose="020B0604020202020204" pitchFamily="34" charset="0"/>
              </a:rPr>
              <a:t>G thuộc A'E nên G thuộc mặt phẳng (A'BD). Do đó, G là giao điểm của AC' và mặt phẳng (</a:t>
            </a:r>
            <a:r>
              <a:rPr lang="en-US" sz="3600">
                <a:effectLst/>
                <a:latin typeface="Arial" panose="020B0604020202020204" pitchFamily="34" charset="0"/>
                <a:ea typeface="Times New Roman" panose="02020603050405020304" pitchFamily="18" charset="0"/>
                <a:cs typeface="Arial" panose="020B0604020202020204" pitchFamily="34" charset="0"/>
              </a:rPr>
              <a:t>A'BD</a:t>
            </a:r>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Oval Callout 7"/>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4863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48600" y="2019300"/>
            <a:ext cx="9982200" cy="67403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Tứ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giác ACCA' có AA' = CC' và AA' // CC' nên ACC'A' là hình bình hành.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 ra I là giao điểm của hai đường chéo AC' và A'C nên I là trung điểm của AC' và A'C.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AA'C có AI, A'E là các đường trung tuyến và G là giao của AI và A'E (do G là giao của AC' và A'E) nên G là trọng tâm của tam giác AA'C</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Oval Callout 7"/>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450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anim calcmode="lin" valueType="num">
                                      <p:cBhvr>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9" name="Oval Callout 8"/>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7924800" y="2047495"/>
                <a:ext cx="9982200" cy="667740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𝐺</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𝐴𝐸</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A'BD có A'E là đường trung tuyến (do E là trung điểm của BD) và </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nên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 là trọng tâm của tam giác A'BD.</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đường thẳng AC' đi qua trọng tâm G của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𝐵𝐷</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2" name="Rectangle 1"/>
              <p:cNvSpPr>
                <a:spLocks noRot="1" noChangeAspect="1" noMove="1" noResize="1" noEditPoints="1" noAdjustHandles="1" noChangeArrowheads="1" noChangeShapeType="1" noTextEdit="1"/>
              </p:cNvSpPr>
              <p:nvPr/>
            </p:nvSpPr>
            <p:spPr>
              <a:xfrm>
                <a:off x="7924800" y="2047495"/>
                <a:ext cx="9982200" cy="6677405"/>
              </a:xfrm>
              <a:prstGeom prst="rect">
                <a:avLst/>
              </a:prstGeom>
              <a:blipFill>
                <a:blip r:embed="rId39"/>
                <a:stretch>
                  <a:fillRect l="-1832" r="-1770" b="-25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4309558" y="4643539"/>
                <a:ext cx="1881862" cy="11652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𝐺</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𝐴𝐸</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14309558" y="4643539"/>
                <a:ext cx="1881862" cy="1165255"/>
              </a:xfrm>
              <a:prstGeom prst="rect">
                <a:avLst/>
              </a:prstGeom>
              <a:blipFill>
                <a:blip r:embed="rId4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3173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182100"/>
            <a:ext cx="19149227" cy="2668842"/>
          </a:xfrm>
          <a:prstGeom prst="rect">
            <a:avLst/>
          </a:prstGeom>
          <a:solidFill>
            <a:srgbClr val="E0D2EF"/>
          </a:solidFill>
        </p:spPr>
      </p:sp>
      <p:sp>
        <p:nvSpPr>
          <p:cNvPr id="17" name="AutoShape 3"/>
          <p:cNvSpPr/>
          <p:nvPr/>
        </p:nvSpPr>
        <p:spPr>
          <a:xfrm>
            <a:off x="-220063" y="-1638300"/>
            <a:ext cx="19149227" cy="2668842"/>
          </a:xfrm>
          <a:prstGeom prst="rect">
            <a:avLst/>
          </a:prstGeom>
          <a:solidFill>
            <a:srgbClr val="E0D2EF"/>
          </a:solidFill>
        </p:spPr>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78200" y="686366"/>
            <a:ext cx="1496956" cy="1937807"/>
          </a:xfrm>
          <a:prstGeom prst="rect">
            <a:avLst/>
          </a:prstGeom>
        </p:spPr>
      </p:pic>
      <p:sp>
        <p:nvSpPr>
          <p:cNvPr id="5" name="Rectangle 4"/>
          <p:cNvSpPr/>
          <p:nvPr/>
        </p:nvSpPr>
        <p:spPr>
          <a:xfrm>
            <a:off x="898359" y="2268393"/>
            <a:ext cx="7366119" cy="784830"/>
          </a:xfrm>
          <a:prstGeom prst="rect">
            <a:avLst/>
          </a:prstGeom>
        </p:spPr>
        <p:txBody>
          <a:bodyPr wrap="none">
            <a:spAutoFit/>
          </a:bodyPr>
          <a:lstStyle/>
          <a:p>
            <a:pPr lvl="0">
              <a:defRPr/>
            </a:pPr>
            <a:r>
              <a:rPr lang="fr-FR" sz="4500" b="1">
                <a:solidFill>
                  <a:srgbClr val="C00000"/>
                </a:solidFill>
                <a:latin typeface="Arial" panose="020B0604020202020204" pitchFamily="34" charset="0"/>
                <a:ea typeface="Calibri" panose="020F0502020204030204" pitchFamily="34" charset="0"/>
              </a:rPr>
              <a:t>Bài </a:t>
            </a:r>
            <a:r>
              <a:rPr lang="fr-FR" sz="4500" b="1" smtClean="0">
                <a:solidFill>
                  <a:srgbClr val="C00000"/>
                </a:solidFill>
                <a:latin typeface="Arial" panose="020B0604020202020204" pitchFamily="34" charset="0"/>
                <a:ea typeface="Calibri" panose="020F0502020204030204" pitchFamily="34" charset="0"/>
              </a:rPr>
              <a:t>4.46 </a:t>
            </a:r>
            <a:r>
              <a:rPr lang="fr-FR" sz="4500" b="1">
                <a:solidFill>
                  <a:srgbClr val="C00000"/>
                </a:solidFill>
                <a:latin typeface="Arial" panose="020B0604020202020204" pitchFamily="34" charset="0"/>
                <a:ea typeface="Calibri" panose="020F0502020204030204" pitchFamily="34" charset="0"/>
              </a:rPr>
              <a:t>(SGK – trang 103)</a:t>
            </a:r>
            <a:endParaRPr lang="fr-FR" sz="4500" b="1" dirty="0" err="1">
              <a:solidFill>
                <a:srgbClr val="C00000"/>
              </a:solidFill>
              <a:latin typeface="Arial" panose="020B0604020202020204" pitchFamily="34" charset="0"/>
              <a:ea typeface="Calibri" panose="020F0502020204030204" pitchFamily="34" charset="0"/>
            </a:endParaRPr>
          </a:p>
        </p:txBody>
      </p:sp>
      <p:grpSp>
        <p:nvGrpSpPr>
          <p:cNvPr id="8" name="Group 7"/>
          <p:cNvGrpSpPr/>
          <p:nvPr/>
        </p:nvGrpSpPr>
        <p:grpSpPr>
          <a:xfrm>
            <a:off x="898359" y="3442154"/>
            <a:ext cx="16399042" cy="4665159"/>
            <a:chOff x="609601" y="3069141"/>
            <a:chExt cx="16399042" cy="4665159"/>
          </a:xfrm>
        </p:grpSpPr>
        <p:sp>
          <p:nvSpPr>
            <p:cNvPr id="6" name="Rectangle 5"/>
            <p:cNvSpPr/>
            <p:nvPr/>
          </p:nvSpPr>
          <p:spPr>
            <a:xfrm>
              <a:off x="609601" y="3069141"/>
              <a:ext cx="16399042" cy="4585871"/>
            </a:xfrm>
            <a:prstGeom prst="rect">
              <a:avLst/>
            </a:prstGeom>
          </p:spPr>
          <p:txBody>
            <a:bodyPr wrap="square">
              <a:spAutoFit/>
            </a:bodyPr>
            <a:lstStyle/>
            <a:p>
              <a:pPr algn="just">
                <a:lnSpc>
                  <a:spcPct val="150000"/>
                </a:lnSpc>
                <a:spcBef>
                  <a:spcPts val="1200"/>
                </a:spcBef>
                <a:spcAft>
                  <a:spcPts val="1200"/>
                </a:spcAft>
              </a:pPr>
              <a:r>
                <a:rPr lang="vi-VN" sz="4200">
                  <a:solidFill>
                    <a:srgbClr val="000000"/>
                  </a:solidFill>
                </a:rPr>
                <a:t>Cho tứ diện ABCD. Trên cạnh AB lấy điểm M sao cho BM = 3AM. Mặt phẳng (P) đi qua M song song với hai đường thẳng AD và BC.</a:t>
              </a:r>
            </a:p>
            <a:p>
              <a:pPr algn="just">
                <a:lnSpc>
                  <a:spcPct val="150000"/>
                </a:lnSpc>
                <a:spcBef>
                  <a:spcPts val="1200"/>
                </a:spcBef>
                <a:spcAft>
                  <a:spcPts val="1200"/>
                </a:spcAft>
              </a:pPr>
              <a:r>
                <a:rPr lang="vi-VN" sz="4200">
                  <a:solidFill>
                    <a:srgbClr val="000000"/>
                  </a:solidFill>
                </a:rPr>
                <a:t>a) Xác định giao điểm K của mặt phẳng (P) với đường thẳng CD.</a:t>
              </a:r>
            </a:p>
            <a:p>
              <a:pPr algn="just">
                <a:lnSpc>
                  <a:spcPct val="150000"/>
                </a:lnSpc>
                <a:spcBef>
                  <a:spcPts val="1200"/>
                </a:spcBef>
                <a:spcAft>
                  <a:spcPts val="1200"/>
                </a:spcAft>
              </a:pPr>
              <a:r>
                <a:rPr lang="vi-VN" sz="4200">
                  <a:solidFill>
                    <a:srgbClr val="000000"/>
                  </a:solidFill>
                </a:rPr>
                <a:t>b) Tính tỉ số</a:t>
              </a:r>
              <a:r>
                <a:rPr lang="vi-VN" sz="4200">
                  <a:solidFill>
                    <a:srgbClr val="000000"/>
                  </a:solidFill>
                </a:rPr>
                <a:t> </a:t>
              </a:r>
              <a:endParaRPr lang="vi-VN" sz="4200">
                <a:solidFill>
                  <a:srgbClr val="000000"/>
                </a:solidFill>
              </a:endParaRPr>
            </a:p>
          </p:txBody>
        </p:sp>
        <mc:AlternateContent xmlns:mc="http://schemas.openxmlformats.org/markup-compatibility/2006">
          <mc:Choice xmlns:a14="http://schemas.microsoft.com/office/drawing/2010/main" Requires="a14">
            <p:sp>
              <p:nvSpPr>
                <p:cNvPr id="7" name="Rectangle 6"/>
                <p:cNvSpPr/>
                <p:nvPr/>
              </p:nvSpPr>
              <p:spPr>
                <a:xfrm>
                  <a:off x="3530471" y="6427788"/>
                  <a:ext cx="965329" cy="130651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200">
                                <a:latin typeface="Cambria Math" panose="02040503050406030204" pitchFamily="18" charset="0"/>
                              </a:rPr>
                            </m:ctrlPr>
                          </m:fPr>
                          <m:num>
                            <m:r>
                              <m:rPr>
                                <m:sty m:val="p"/>
                              </m:rPr>
                              <a:rPr lang="en-US" sz="4200" i="0">
                                <a:latin typeface="Cambria Math" panose="02040503050406030204" pitchFamily="18" charset="0"/>
                              </a:rPr>
                              <m:t>KC</m:t>
                            </m:r>
                          </m:num>
                          <m:den>
                            <m:r>
                              <m:rPr>
                                <m:sty m:val="p"/>
                              </m:rPr>
                              <a:rPr lang="en-US" sz="4200" i="0">
                                <a:latin typeface="Cambria Math" panose="02040503050406030204" pitchFamily="18" charset="0"/>
                              </a:rPr>
                              <m:t>CD</m:t>
                            </m:r>
                          </m:den>
                        </m:f>
                      </m:oMath>
                    </m:oMathPara>
                  </a14:m>
                  <a:endParaRPr lang="en-US" sz="4200"/>
                </a:p>
              </p:txBody>
            </p:sp>
          </mc:Choice>
          <mc:Fallback>
            <p:sp>
              <p:nvSpPr>
                <p:cNvPr id="7" name="Rectangle 6"/>
                <p:cNvSpPr>
                  <a:spLocks noRot="1" noChangeAspect="1" noMove="1" noResize="1" noEditPoints="1" noAdjustHandles="1" noChangeArrowheads="1" noChangeShapeType="1" noTextEdit="1"/>
                </p:cNvSpPr>
                <p:nvPr/>
              </p:nvSpPr>
              <p:spPr>
                <a:xfrm>
                  <a:off x="3530471" y="6427788"/>
                  <a:ext cx="965329" cy="1306512"/>
                </a:xfrm>
                <a:prstGeom prst="rect">
                  <a:avLst/>
                </a:prstGeom>
                <a:blipFill>
                  <a:blip r:embed="rId10"/>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11"/>
          <a:stretch>
            <a:fillRect/>
          </a:stretch>
        </p:blipFill>
        <p:spPr>
          <a:xfrm rot="21212659">
            <a:off x="15021482" y="8175034"/>
            <a:ext cx="2710210" cy="1687631"/>
          </a:xfrm>
          <a:prstGeom prst="rect">
            <a:avLst/>
          </a:prstGeom>
        </p:spPr>
      </p:pic>
    </p:spTree>
    <p:extLst>
      <p:ext uri="{BB962C8B-B14F-4D97-AF65-F5344CB8AC3E}">
        <p14:creationId xmlns:p14="http://schemas.microsoft.com/office/powerpoint/2010/main" val="9514256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10"/>
          <a:stretch>
            <a:fillRect/>
          </a:stretch>
        </p:blipFill>
        <p:spPr>
          <a:xfrm rot="21212659">
            <a:off x="16118594" y="8781894"/>
            <a:ext cx="1735185" cy="1080489"/>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367222" y="2781300"/>
            <a:ext cx="5321968" cy="5888133"/>
          </a:xfrm>
          <a:prstGeom prst="rect">
            <a:avLst/>
          </a:prstGeom>
        </p:spPr>
      </p:pic>
      <p:sp>
        <p:nvSpPr>
          <p:cNvPr id="4" name="Rectangle 3"/>
          <p:cNvSpPr/>
          <p:nvPr/>
        </p:nvSpPr>
        <p:spPr>
          <a:xfrm>
            <a:off x="6172200" y="2815389"/>
            <a:ext cx="11569574" cy="5283434"/>
          </a:xfrm>
          <a:prstGeom prst="rect">
            <a:avLst/>
          </a:prstGeom>
        </p:spPr>
        <p:txBody>
          <a:bodyPr wrap="square">
            <a:spAutoFit/>
          </a:bodyPr>
          <a:lstStyle/>
          <a:p>
            <a:pPr algn="just">
              <a:lnSpc>
                <a:spcPct val="150000"/>
              </a:lnSpc>
              <a:spcBef>
                <a:spcPts val="600"/>
              </a:spcBef>
              <a:spcAft>
                <a:spcPts val="600"/>
              </a:spcAft>
            </a:pPr>
            <a:r>
              <a:rPr lang="en-US" sz="3600">
                <a:latin typeface="Arial" panose="020B0604020202020204" pitchFamily="34" charset="0"/>
                <a:ea typeface="Times New Roman" panose="02020603050405020304" pitchFamily="18" charset="0"/>
                <a:cs typeface="Arial" panose="020B0604020202020204" pitchFamily="34" charset="0"/>
              </a:rPr>
              <a:t>a) Trong mặt phẳng (ABD), qua M kẻ đường thẳng song song với AD cắt BD tại E.</a:t>
            </a:r>
          </a:p>
          <a:p>
            <a:pPr algn="just">
              <a:lnSpc>
                <a:spcPct val="150000"/>
              </a:lnSpc>
              <a:spcBef>
                <a:spcPts val="600"/>
              </a:spcBef>
              <a:spcAft>
                <a:spcPts val="600"/>
              </a:spcAft>
            </a:pPr>
            <a:r>
              <a:rPr lang="en-US" sz="3600">
                <a:latin typeface="Arial" panose="020B0604020202020204" pitchFamily="34" charset="0"/>
                <a:ea typeface="Times New Roman" panose="02020603050405020304" pitchFamily="18" charset="0"/>
                <a:cs typeface="Arial" panose="020B0604020202020204" pitchFamily="34" charset="0"/>
              </a:rPr>
              <a:t>Trong mặt phẳng (ABC), qua M kẻ đường thẳng song song với BC cắt AC tại F.</a:t>
            </a:r>
          </a:p>
          <a:p>
            <a:pPr algn="just">
              <a:lnSpc>
                <a:spcPct val="150000"/>
              </a:lnSpc>
              <a:spcBef>
                <a:spcPts val="600"/>
              </a:spcBef>
              <a:spcAft>
                <a:spcPts val="600"/>
              </a:spcAft>
            </a:pPr>
            <a:r>
              <a:rPr lang="en-US" sz="3600">
                <a:latin typeface="Arial" panose="020B0604020202020204" pitchFamily="34" charset="0"/>
                <a:ea typeface="Times New Roman" panose="02020603050405020304" pitchFamily="18" charset="0"/>
                <a:cs typeface="Arial" panose="020B0604020202020204" pitchFamily="34" charset="0"/>
              </a:rPr>
              <a:t>Trong mặt phẳng (ACD), qua F kẻ đường thẳng song song với AD cắt CD tại </a:t>
            </a:r>
            <a:r>
              <a:rPr lang="en-US" sz="3600">
                <a:latin typeface="Arial" panose="020B0604020202020204" pitchFamily="34" charset="0"/>
                <a:ea typeface="Times New Roman" panose="02020603050405020304" pitchFamily="18" charset="0"/>
                <a:cs typeface="Arial" panose="020B0604020202020204" pitchFamily="34" charset="0"/>
              </a:rPr>
              <a:t>K</a:t>
            </a:r>
            <a:r>
              <a:rPr lang="en-US" sz="3600" smtClean="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20950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10"/>
          <a:stretch>
            <a:fillRect/>
          </a:stretch>
        </p:blipFill>
        <p:spPr>
          <a:xfrm rot="21212659">
            <a:off x="16118594" y="8781894"/>
            <a:ext cx="1735185" cy="1080489"/>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367222" y="2781300"/>
            <a:ext cx="5321968" cy="5888133"/>
          </a:xfrm>
          <a:prstGeom prst="rect">
            <a:avLst/>
          </a:prstGeom>
        </p:spPr>
      </p:pic>
      <p:sp>
        <p:nvSpPr>
          <p:cNvPr id="4" name="Rectangle 3"/>
          <p:cNvSpPr/>
          <p:nvPr/>
        </p:nvSpPr>
        <p:spPr>
          <a:xfrm>
            <a:off x="6546787" y="2857500"/>
            <a:ext cx="11049000" cy="5283434"/>
          </a:xfrm>
          <a:prstGeom prst="rect">
            <a:avLst/>
          </a:prstGeom>
        </p:spPr>
        <p:txBody>
          <a:bodyPr wrap="square">
            <a:spAutoFit/>
          </a:bodyPr>
          <a:lstStyle/>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Do đó, mặt phẳng (P) đi qua M song song với hai đường thẳng AD và BC là mặt phẳng (MEKF).</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K thuộc mặt phẳng (MEKF) nên K thuộc mặt phẳng (P).</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K là giao điểm của mặt phẳng (P) và đường thẳng CD.</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60415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10"/>
          <a:stretch>
            <a:fillRect/>
          </a:stretch>
        </p:blipFill>
        <p:spPr>
          <a:xfrm rot="21212659">
            <a:off x="16118594" y="8781894"/>
            <a:ext cx="1735185" cy="1080489"/>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367222" y="2781300"/>
            <a:ext cx="5321968" cy="5888133"/>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248400" y="2903770"/>
                <a:ext cx="11741214" cy="528773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Ta có: BM + AM = AB.</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Mà BM = 3AM hay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smtClean="0">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4</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Xét tam giác BAD có ME // AD, theo định lí Thalès </a:t>
                </a:r>
                <a:r>
                  <a:rPr lang="en-US" sz="3600">
                    <a:effectLst/>
                    <a:latin typeface="Arial" panose="020B0604020202020204" pitchFamily="34" charset="0"/>
                    <a:ea typeface="Times New Roman" panose="02020603050405020304" pitchFamily="18" charset="0"/>
                    <a:cs typeface="Arial" panose="020B0604020202020204" pitchFamily="34" charset="0"/>
                  </a:rPr>
                  <a:t>ta </a:t>
                </a:r>
                <a:r>
                  <a:rPr lang="en-US" sz="3600" smtClean="0">
                    <a:effectLst/>
                    <a:latin typeface="Arial" panose="020B0604020202020204" pitchFamily="34" charset="0"/>
                    <a:ea typeface="Times New Roman" panose="02020603050405020304" pitchFamily="18" charset="0"/>
                    <a:cs typeface="Arial" panose="020B0604020202020204" pitchFamily="34" charset="0"/>
                  </a:rPr>
                  <a:t>có</a:t>
                </a:r>
              </a:p>
              <a:p>
                <a:pPr algn="ctr">
                  <a:lnSpc>
                    <a:spcPct val="150000"/>
                  </a:lnSpc>
                  <a:spcAft>
                    <a:spcPts val="0"/>
                  </a:spcAft>
                </a:pPr>
                <a:r>
                  <a:rPr lang="en-US" sz="36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𝐵𝐸</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𝐵𝐷</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248400" y="2903770"/>
                <a:ext cx="11741214" cy="5287730"/>
              </a:xfrm>
              <a:prstGeom prst="rect">
                <a:avLst/>
              </a:prstGeom>
              <a:blipFill>
                <a:blip r:embed="rId13"/>
                <a:stretch>
                  <a:fillRect l="-1558"/>
                </a:stretch>
              </a:blipFill>
            </p:spPr>
            <p:txBody>
              <a:bodyPr/>
              <a:lstStyle/>
              <a:p>
                <a:r>
                  <a:rPr lang="en-US">
                    <a:noFill/>
                  </a:rPr>
                  <a:t> </a:t>
                </a:r>
              </a:p>
            </p:txBody>
          </p:sp>
        </mc:Fallback>
      </mc:AlternateContent>
    </p:spTree>
    <p:extLst>
      <p:ext uri="{BB962C8B-B14F-4D97-AF65-F5344CB8AC3E}">
        <p14:creationId xmlns:p14="http://schemas.microsoft.com/office/powerpoint/2010/main" val="622299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10"/>
          <a:stretch>
            <a:fillRect/>
          </a:stretch>
        </p:blipFill>
        <p:spPr>
          <a:xfrm rot="21212659">
            <a:off x="15630612" y="8514927"/>
            <a:ext cx="2208111" cy="1374977"/>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367222" y="2781300"/>
            <a:ext cx="5321968" cy="5888133"/>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264060" y="3143895"/>
                <a:ext cx="11665013" cy="24844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tam giác BCD có EK // BC, theo định lí Thalès ta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𝐾𝐶</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𝐶𝐷</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𝐵𝐸</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𝐵𝐷</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264060" y="3143895"/>
                <a:ext cx="11665013" cy="2484463"/>
              </a:xfrm>
              <a:prstGeom prst="rect">
                <a:avLst/>
              </a:prstGeom>
              <a:blipFill>
                <a:blip r:embed="rId13"/>
                <a:stretch>
                  <a:fillRect l="-1620"/>
                </a:stretch>
              </a:blipFill>
            </p:spPr>
            <p:txBody>
              <a:bodyPr/>
              <a:lstStyle/>
              <a:p>
                <a:r>
                  <a:rPr lang="en-US">
                    <a:noFill/>
                  </a:rPr>
                  <a:t> </a:t>
                </a:r>
              </a:p>
            </p:txBody>
          </p:sp>
        </mc:Fallback>
      </mc:AlternateContent>
      <p:grpSp>
        <p:nvGrpSpPr>
          <p:cNvPr id="7" name="Group 6"/>
          <p:cNvGrpSpPr/>
          <p:nvPr/>
        </p:nvGrpSpPr>
        <p:grpSpPr>
          <a:xfrm>
            <a:off x="6272081" y="6149291"/>
            <a:ext cx="2742802" cy="1133067"/>
            <a:chOff x="7772598" y="6144033"/>
            <a:chExt cx="2742802" cy="1133067"/>
          </a:xfrm>
        </p:grpSpPr>
        <mc:AlternateContent xmlns:mc="http://schemas.openxmlformats.org/markup-compatibility/2006">
          <mc:Choice xmlns:a14="http://schemas.microsoft.com/office/drawing/2010/main" Requires="a14">
            <p:sp>
              <p:nvSpPr>
                <p:cNvPr id="5" name="Rectangle 4"/>
                <p:cNvSpPr/>
                <p:nvPr/>
              </p:nvSpPr>
              <p:spPr>
                <a:xfrm>
                  <a:off x="8752353" y="6144033"/>
                  <a:ext cx="1763047" cy="113306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𝐾𝐶</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𝐶𝐷</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8752353" y="6144033"/>
                  <a:ext cx="1763047" cy="1133067"/>
                </a:xfrm>
                <a:prstGeom prst="rect">
                  <a:avLst/>
                </a:prstGeom>
                <a:blipFill>
                  <a:blip r:embed="rId14"/>
                  <a:stretch>
                    <a:fillRect/>
                  </a:stretch>
                </a:blipFill>
              </p:spPr>
              <p:txBody>
                <a:bodyPr/>
                <a:lstStyle/>
                <a:p>
                  <a:r>
                    <a:rPr lang="en-US">
                      <a:noFill/>
                    </a:rPr>
                    <a:t> </a:t>
                  </a:r>
                </a:p>
              </p:txBody>
            </p:sp>
          </mc:Fallback>
        </mc:AlternateContent>
        <p:sp>
          <p:nvSpPr>
            <p:cNvPr id="6" name="Rectangle 5"/>
            <p:cNvSpPr/>
            <p:nvPr/>
          </p:nvSpPr>
          <p:spPr>
            <a:xfrm>
              <a:off x="7772598" y="6254160"/>
              <a:ext cx="979755" cy="923330"/>
            </a:xfrm>
            <a:prstGeom prst="rect">
              <a:avLst/>
            </a:prstGeom>
          </p:spPr>
          <p:txBody>
            <a:bodyPr wrap="non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295275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630706">
            <a:off x="12642024" y="-645198"/>
            <a:ext cx="5000753" cy="4846184"/>
          </a:xfrm>
          <a:prstGeom prst="rect">
            <a:avLst/>
          </a:prstGeom>
        </p:spPr>
      </p:pic>
      <p:pic>
        <p:nvPicPr>
          <p:cNvPr id="4" name="Picture 4"/>
          <p:cNvPicPr>
            <a:picLocks noChangeAspect="1"/>
          </p:cNvPicPr>
          <p:nvPr/>
        </p:nvPicPr>
        <p:blipFill>
          <a:blip r:embed="rId5"/>
          <a:srcRect l="2888" r="2888"/>
          <a:stretch>
            <a:fillRect/>
          </a:stretch>
        </p:blipFill>
        <p:spPr>
          <a:xfrm rot="-5294955">
            <a:off x="10244157" y="-307585"/>
            <a:ext cx="4269581" cy="6123496"/>
          </a:xfrm>
          <a:prstGeom prst="rect">
            <a:avLst/>
          </a:prstGeom>
        </p:spPr>
      </p:pic>
      <p:pic>
        <p:nvPicPr>
          <p:cNvPr id="5" name="Picture 5"/>
          <p:cNvPicPr>
            <a:picLocks noChangeAspect="1"/>
          </p:cNvPicPr>
          <p:nvPr/>
        </p:nvPicPr>
        <p:blipFill>
          <a:blip r:embed="rId6"/>
          <a:srcRect l="2888" r="2888"/>
          <a:stretch>
            <a:fillRect/>
          </a:stretch>
        </p:blipFill>
        <p:spPr>
          <a:xfrm rot="-5294955">
            <a:off x="3733949" y="-466403"/>
            <a:ext cx="4269581" cy="6123496"/>
          </a:xfrm>
          <a:prstGeom prst="rect">
            <a:avLst/>
          </a:prstGeom>
        </p:spPr>
      </p:pic>
      <p:pic>
        <p:nvPicPr>
          <p:cNvPr id="6" name="Picture 6"/>
          <p:cNvPicPr>
            <a:picLocks noChangeAspect="1"/>
          </p:cNvPicPr>
          <p:nvPr/>
        </p:nvPicPr>
        <p:blipFill>
          <a:blip r:embed="rId7"/>
          <a:srcRect l="2888" r="2888"/>
          <a:stretch>
            <a:fillRect/>
          </a:stretch>
        </p:blipFill>
        <p:spPr>
          <a:xfrm rot="-5294955">
            <a:off x="10244157" y="4544105"/>
            <a:ext cx="4269581" cy="6123496"/>
          </a:xfrm>
          <a:prstGeom prst="rect">
            <a:avLst/>
          </a:prstGeom>
        </p:spPr>
      </p:pic>
      <p:pic>
        <p:nvPicPr>
          <p:cNvPr id="7" name="Picture 7"/>
          <p:cNvPicPr>
            <a:picLocks noChangeAspect="1"/>
          </p:cNvPicPr>
          <p:nvPr/>
        </p:nvPicPr>
        <p:blipFill>
          <a:blip r:embed="rId8"/>
          <a:srcRect l="2888" r="2888"/>
          <a:stretch>
            <a:fillRect/>
          </a:stretch>
        </p:blipFill>
        <p:spPr>
          <a:xfrm rot="-5294955">
            <a:off x="3733949" y="4385287"/>
            <a:ext cx="4269581" cy="6123496"/>
          </a:xfrm>
          <a:prstGeom prst="rect">
            <a:avLst/>
          </a:prstGeom>
        </p:spPr>
      </p:pic>
      <p:sp>
        <p:nvSpPr>
          <p:cNvPr id="9" name="TextBox 9"/>
          <p:cNvSpPr txBox="1"/>
          <p:nvPr/>
        </p:nvSpPr>
        <p:spPr>
          <a:xfrm>
            <a:off x="1227818" y="2939550"/>
            <a:ext cx="381248" cy="491172"/>
          </a:xfrm>
          <a:prstGeom prst="rect">
            <a:avLst/>
          </a:prstGeom>
        </p:spPr>
        <p:txBody>
          <a:bodyPr lIns="0" tIns="0" rIns="0" bIns="0" rtlCol="0" anchor="t">
            <a:spAutoFit/>
          </a:bodyPr>
          <a:lstStyle/>
          <a:p>
            <a:pPr marL="0" lvl="0" indent="0" algn="ctr">
              <a:lnSpc>
                <a:spcPts val="4074"/>
              </a:lnSpc>
              <a:spcBef>
                <a:spcPct val="0"/>
              </a:spcBef>
            </a:pPr>
            <a:r>
              <a:rPr lang="en-US" sz="2910">
                <a:solidFill>
                  <a:srgbClr val="FFFFFF"/>
                </a:solidFill>
                <a:latin typeface="Playfair Display Bold"/>
              </a:rPr>
              <a:t>1</a:t>
            </a:r>
          </a:p>
        </p:txBody>
      </p:sp>
      <p:sp>
        <p:nvSpPr>
          <p:cNvPr id="46" name="Rectangle 45"/>
          <p:cNvSpPr/>
          <p:nvPr/>
        </p:nvSpPr>
        <p:spPr>
          <a:xfrm>
            <a:off x="3512147" y="1408538"/>
            <a:ext cx="5283819" cy="2691250"/>
          </a:xfrm>
          <a:prstGeom prst="rect">
            <a:avLst/>
          </a:prstGeom>
        </p:spPr>
        <p:txBody>
          <a:bodyPr wrap="none">
            <a:spAutoFit/>
          </a:bodyPr>
          <a:lstStyle/>
          <a:p>
            <a:pPr algn="ctr">
              <a:lnSpc>
                <a:spcPct val="150000"/>
              </a:lnSpc>
            </a:pPr>
            <a:r>
              <a:rPr lang="en-US" sz="6000" b="1" dirty="0">
                <a:latin typeface="Arial" panose="020B0604020202020204" pitchFamily="34" charset="0"/>
                <a:cs typeface="Arial" panose="020B0604020202020204" pitchFamily="34" charset="0"/>
              </a:rPr>
              <a:t>HƯỚNG DẪN </a:t>
            </a:r>
            <a:endParaRPr lang="vi-VN" sz="6000" b="1" dirty="0" smtClean="0">
              <a:latin typeface="Arial" panose="020B0604020202020204" pitchFamily="34" charset="0"/>
              <a:cs typeface="Arial" panose="020B0604020202020204" pitchFamily="34" charset="0"/>
            </a:endParaRPr>
          </a:p>
          <a:p>
            <a:pPr algn="ctr">
              <a:lnSpc>
                <a:spcPct val="150000"/>
              </a:lnSpc>
            </a:pPr>
            <a:r>
              <a:rPr lang="en-US" sz="6000" b="1" dirty="0" smtClean="0">
                <a:latin typeface="Arial" panose="020B0604020202020204" pitchFamily="34" charset="0"/>
                <a:cs typeface="Arial" panose="020B0604020202020204" pitchFamily="34" charset="0"/>
              </a:rPr>
              <a:t>VỀ </a:t>
            </a:r>
            <a:r>
              <a:rPr lang="en-US" sz="6000" b="1" dirty="0">
                <a:latin typeface="Arial" panose="020B0604020202020204" pitchFamily="34" charset="0"/>
                <a:cs typeface="Arial" panose="020B0604020202020204" pitchFamily="34" charset="0"/>
              </a:rPr>
              <a:t>NHÀ</a:t>
            </a:r>
            <a:endParaRPr lang="vi-VN" sz="6000" b="1" dirty="0">
              <a:latin typeface="Arial" panose="020B0604020202020204" pitchFamily="34" charset="0"/>
              <a:cs typeface="Arial" panose="020B0604020202020204" pitchFamily="34" charset="0"/>
            </a:endParaRPr>
          </a:p>
        </p:txBody>
      </p:sp>
      <p:sp>
        <p:nvSpPr>
          <p:cNvPr id="48" name="Rectangle 47"/>
          <p:cNvSpPr/>
          <p:nvPr/>
        </p:nvSpPr>
        <p:spPr>
          <a:xfrm>
            <a:off x="10093719" y="1946977"/>
            <a:ext cx="4254966" cy="1824923"/>
          </a:xfrm>
          <a:prstGeom prst="rect">
            <a:avLst/>
          </a:prstGeom>
        </p:spPr>
        <p:txBody>
          <a:bodyPr wrap="square">
            <a:spAutoFit/>
          </a:bodyPr>
          <a:lstStyle/>
          <a:p>
            <a:pPr algn="ctr">
              <a:lnSpc>
                <a:spcPct val="150000"/>
              </a:lnSpc>
            </a:pPr>
            <a:r>
              <a:rPr lang="pt-BR" sz="4000" dirty="0">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9" name="Rectangle 48"/>
          <p:cNvSpPr/>
          <p:nvPr/>
        </p:nvSpPr>
        <p:spPr>
          <a:xfrm>
            <a:off x="3657600" y="6328708"/>
            <a:ext cx="4738530" cy="1938992"/>
          </a:xfrm>
          <a:prstGeom prst="rect">
            <a:avLst/>
          </a:prstGeom>
        </p:spPr>
        <p:txBody>
          <a:bodyPr wrap="square">
            <a:spAutoFit/>
          </a:bodyPr>
          <a:lstStyle/>
          <a:p>
            <a:pPr marR="0" lvl="0" algn="ctr">
              <a:lnSpc>
                <a:spcPct val="150000"/>
              </a:lnSpc>
            </a:pPr>
            <a:r>
              <a:rPr lang="pt-BR" sz="4000" dirty="0">
                <a:latin typeface="Arial" panose="020B0604020202020204" pitchFamily="34" charset="0"/>
                <a:ea typeface="Calibri" panose="020F0502020204030204" pitchFamily="34" charset="0"/>
                <a:cs typeface="Arial" panose="020B0604020202020204" pitchFamily="34" charset="0"/>
              </a:rPr>
              <a:t>Hoàn thành các bài tập </a:t>
            </a:r>
            <a:r>
              <a:rPr lang="pt-BR" sz="4000">
                <a:latin typeface="Arial" panose="020B0604020202020204" pitchFamily="34" charset="0"/>
                <a:ea typeface="Calibri" panose="020F0502020204030204" pitchFamily="34" charset="0"/>
                <a:cs typeface="Arial" panose="020B0604020202020204" pitchFamily="34" charset="0"/>
              </a:rPr>
              <a:t>trong </a:t>
            </a:r>
            <a:r>
              <a:rPr lang="pt-BR" sz="4000" smtClean="0">
                <a:latin typeface="Arial" panose="020B0604020202020204" pitchFamily="34" charset="0"/>
                <a:ea typeface="Calibri" panose="020F0502020204030204" pitchFamily="34" charset="0"/>
                <a:cs typeface="Arial" panose="020B0604020202020204" pitchFamily="34" charset="0"/>
              </a:rPr>
              <a:t>SBT.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50" name="Rectangle 49"/>
          <p:cNvSpPr/>
          <p:nvPr/>
        </p:nvSpPr>
        <p:spPr>
          <a:xfrm>
            <a:off x="10096557" y="7098021"/>
            <a:ext cx="4229043" cy="1015663"/>
          </a:xfrm>
          <a:prstGeom prst="rect">
            <a:avLst/>
          </a:prstGeom>
        </p:spPr>
        <p:txBody>
          <a:bodyPr wrap="non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Chuẩn bị bài </a:t>
            </a:r>
            <a:r>
              <a:rPr lang="en-US" sz="4000" smtClean="0">
                <a:latin typeface="Arial" panose="020B0604020202020204" pitchFamily="34" charset="0"/>
                <a:ea typeface="Calibri" panose="020F0502020204030204" pitchFamily="34" charset="0"/>
                <a:cs typeface="Arial" panose="020B0604020202020204" pitchFamily="34" charset="0"/>
              </a:rPr>
              <a:t>mới.</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15950">
            <a:off x="-515220" y="-1130476"/>
            <a:ext cx="4456085" cy="4318351"/>
          </a:xfrm>
          <a:prstGeom prst="rect">
            <a:avLst/>
          </a:prstGeom>
        </p:spPr>
      </p:pic>
      <p:sp>
        <p:nvSpPr>
          <p:cNvPr id="4" name="AutoShape 4"/>
          <p:cNvSpPr/>
          <p:nvPr/>
        </p:nvSpPr>
        <p:spPr>
          <a:xfrm>
            <a:off x="-490714" y="4837518"/>
            <a:ext cx="19149227" cy="5537909"/>
          </a:xfrm>
          <a:prstGeom prst="rect">
            <a:avLst/>
          </a:prstGeom>
          <a:solidFill>
            <a:srgbClr val="E0D2EF"/>
          </a:solidFill>
        </p:spPr>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28496" y="8584919"/>
            <a:ext cx="1785754" cy="1750038"/>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90714" y="8583514"/>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marL="0" marR="0" lvl="0" indent="0" algn="ctr" defTabSz="914400" rtl="0" eaLnBrk="1" fontAlgn="auto" latinLnBrk="0" hangingPunct="1">
                <a:lnSpc>
                  <a:spcPts val="6875"/>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171717"/>
                  </a:solidFill>
                  <a:effectLst/>
                  <a:uLnTx/>
                  <a:uFillTx/>
                  <a:latin typeface="Arial" panose="020B0604020202020204" pitchFamily="34" charset="0"/>
                  <a:ea typeface="+mn-ea"/>
                  <a:cs typeface="Arial" panose="020B0604020202020204" pitchFamily="34" charset="0"/>
                </a:rPr>
                <a:t>BÀI TẬP TRẮC NGHIỆM</a:t>
              </a:r>
              <a:endParaRPr kumimoji="0" lang="en-US" sz="5000" b="1" i="0" u="none" strike="noStrike" kern="1200" cap="none" spc="0" normalizeH="0" baseline="0" noProof="0">
                <a:ln>
                  <a:noFill/>
                </a:ln>
                <a:solidFill>
                  <a:srgbClr val="171717"/>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1" name="Rectangle 30"/>
              <p:cNvSpPr/>
              <p:nvPr/>
            </p:nvSpPr>
            <p:spPr>
              <a:xfrm>
                <a:off x="552690" y="1664292"/>
                <a:ext cx="17229579" cy="3164136"/>
              </a:xfrm>
              <a:prstGeom prst="rect">
                <a:avLst/>
              </a:prstGeom>
            </p:spPr>
            <p:txBody>
              <a:bodyPr wrap="square">
                <a:spAutoFit/>
              </a:bodyPr>
              <a:lstStyle/>
              <a:p>
                <a:pPr lvl="0" algn="just">
                  <a:lnSpc>
                    <a:spcPct val="150000"/>
                  </a:lnSpc>
                </a:pPr>
                <a:r>
                  <a:rPr kumimoji="0" lang="nl-NL" sz="3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4.39 </a:t>
                </a:r>
                <a:r>
                  <a:rPr kumimoji="0" lang="nl-NL" sz="3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(Sgk – </a:t>
                </a:r>
                <a:r>
                  <a:rPr kumimoji="0" lang="nl-NL" sz="3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tr102) </a:t>
                </a:r>
                <a:r>
                  <a:rPr lang="vi-VN" sz="3800">
                    <a:solidFill>
                      <a:prstClr val="black"/>
                    </a:solidFill>
                    <a:ea typeface="Times New Roman" panose="02020603050405020304" pitchFamily="18" charset="0"/>
                  </a:rPr>
                  <a:t>Cho hình chóp S.ABCD có đáy ABCD là hình bình hành. Gọi M, N lần lượt là trung điểm của các cạnh SB, SD; K là giao điểm của mặt phẳng (AMN) và đường thẳng SC. </a:t>
                </a:r>
                <a:r>
                  <a:rPr lang="vi-VN" sz="3800">
                    <a:solidFill>
                      <a:prstClr val="black"/>
                    </a:solidFill>
                    <a:ea typeface="Times New Roman" panose="02020603050405020304" pitchFamily="18" charset="0"/>
                  </a:rPr>
                  <a:t>Tỉ </a:t>
                </a:r>
                <a:r>
                  <a:rPr lang="vi-VN" sz="3800" smtClean="0">
                    <a:solidFill>
                      <a:prstClr val="black"/>
                    </a:solidFill>
                    <a:ea typeface="Times New Roman" panose="02020603050405020304" pitchFamily="18" charset="0"/>
                  </a:rPr>
                  <a:t>số</a:t>
                </a:r>
                <a:r>
                  <a:rPr lang="en-US" sz="3800" smtClean="0">
                    <a:solidFill>
                      <a:prstClr val="black"/>
                    </a:solidFill>
                    <a:ea typeface="Times New Roman" panose="02020603050405020304" pitchFamily="18" charset="0"/>
                  </a:rPr>
                  <a:t>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𝑆𝐶</m:t>
                        </m:r>
                      </m:den>
                    </m:f>
                  </m:oMath>
                </a14:m>
                <a:r>
                  <a:rPr lang="vi-VN" sz="3800">
                    <a:solidFill>
                      <a:prstClr val="black"/>
                    </a:solidFill>
                    <a:ea typeface="Times New Roman" panose="02020603050405020304" pitchFamily="18" charset="0"/>
                  </a:rPr>
                  <a:t> </a:t>
                </a:r>
                <a:r>
                  <a:rPr lang="vi-VN" sz="3800" smtClean="0">
                    <a:solidFill>
                      <a:prstClr val="black"/>
                    </a:solidFill>
                    <a:ea typeface="Times New Roman" panose="02020603050405020304" pitchFamily="18" charset="0"/>
                  </a:rPr>
                  <a:t>bằng:</a:t>
                </a:r>
                <a:endParaRPr lang="vi-VN" sz="3800">
                  <a:solidFill>
                    <a:prstClr val="black"/>
                  </a:solidFill>
                  <a:ea typeface="Times New Roman" panose="02020603050405020304" pitchFamily="18"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552690" y="1664292"/>
                <a:ext cx="17229579" cy="3164136"/>
              </a:xfrm>
              <a:prstGeom prst="rect">
                <a:avLst/>
              </a:prstGeom>
              <a:blipFill>
                <a:blip r:embed="rId11"/>
                <a:stretch>
                  <a:fillRect l="-1168" r="-1168"/>
                </a:stretch>
              </a:blipFill>
            </p:spPr>
            <p:txBody>
              <a:bodyPr/>
              <a:lstStyle/>
              <a:p>
                <a:r>
                  <a:rPr lang="en-US">
                    <a:noFill/>
                  </a:rPr>
                  <a:t> </a:t>
                </a:r>
              </a:p>
            </p:txBody>
          </p:sp>
        </mc:Fallback>
      </mc:AlternateContent>
      <p:pic>
        <p:nvPicPr>
          <p:cNvPr id="42" name="Picture 41"/>
          <p:cNvPicPr>
            <a:picLocks noChangeAspect="1"/>
          </p:cNvPicPr>
          <p:nvPr/>
        </p:nvPicPr>
        <p:blipFill>
          <a:blip r:embed="rId12"/>
          <a:stretch>
            <a:fillRect/>
          </a:stretch>
        </p:blipFill>
        <p:spPr>
          <a:xfrm>
            <a:off x="4009698" y="5457353"/>
            <a:ext cx="1237595" cy="1194920"/>
          </a:xfrm>
          <a:prstGeom prst="rect">
            <a:avLst/>
          </a:prstGeom>
        </p:spPr>
      </p:pic>
      <p:pic>
        <p:nvPicPr>
          <p:cNvPr id="44" name="Picture 43"/>
          <p:cNvPicPr>
            <a:picLocks noChangeAspect="1"/>
          </p:cNvPicPr>
          <p:nvPr/>
        </p:nvPicPr>
        <p:blipFill>
          <a:blip r:embed="rId13"/>
          <a:stretch>
            <a:fillRect/>
          </a:stretch>
        </p:blipFill>
        <p:spPr>
          <a:xfrm>
            <a:off x="11407247" y="5505489"/>
            <a:ext cx="1243692" cy="1194920"/>
          </a:xfrm>
          <a:prstGeom prst="rect">
            <a:avLst/>
          </a:prstGeom>
        </p:spPr>
      </p:pic>
      <p:pic>
        <p:nvPicPr>
          <p:cNvPr id="49" name="Picture 48"/>
          <p:cNvPicPr>
            <a:picLocks noChangeAspect="1"/>
          </p:cNvPicPr>
          <p:nvPr/>
        </p:nvPicPr>
        <p:blipFill>
          <a:blip r:embed="rId14"/>
          <a:stretch>
            <a:fillRect/>
          </a:stretch>
        </p:blipFill>
        <p:spPr>
          <a:xfrm>
            <a:off x="3962400" y="7142884"/>
            <a:ext cx="1237595" cy="1201016"/>
          </a:xfrm>
          <a:prstGeom prst="rect">
            <a:avLst/>
          </a:prstGeom>
        </p:spPr>
      </p:pic>
      <p:pic>
        <p:nvPicPr>
          <p:cNvPr id="53" name="Picture 52"/>
          <p:cNvPicPr>
            <a:picLocks noChangeAspect="1"/>
          </p:cNvPicPr>
          <p:nvPr/>
        </p:nvPicPr>
        <p:blipFill>
          <a:blip r:embed="rId15"/>
          <a:stretch>
            <a:fillRect/>
          </a:stretch>
        </p:blipFill>
        <p:spPr>
          <a:xfrm>
            <a:off x="11484491" y="7148980"/>
            <a:ext cx="1237595" cy="1194920"/>
          </a:xfrm>
          <a:prstGeom prst="rect">
            <a:avLst/>
          </a:prstGeom>
        </p:spPr>
      </p:pic>
      <p:sp>
        <p:nvSpPr>
          <p:cNvPr id="20" name="Oval 19"/>
          <p:cNvSpPr/>
          <p:nvPr/>
        </p:nvSpPr>
        <p:spPr>
          <a:xfrm>
            <a:off x="11484491" y="5528480"/>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1" name="Rectangle 20"/>
              <p:cNvSpPr/>
              <p:nvPr/>
            </p:nvSpPr>
            <p:spPr>
              <a:xfrm>
                <a:off x="12922822" y="7040002"/>
                <a:ext cx="564578"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dirty="0">
                  <a:solidFill>
                    <a:prstClr val="black"/>
                  </a:solidFill>
                </a:endParaRPr>
              </a:p>
            </p:txBody>
          </p:sp>
        </mc:Choice>
        <mc:Fallback>
          <p:sp>
            <p:nvSpPr>
              <p:cNvPr id="21" name="Rectangle 20"/>
              <p:cNvSpPr>
                <a:spLocks noRot="1" noChangeAspect="1" noMove="1" noResize="1" noEditPoints="1" noAdjustHandles="1" noChangeArrowheads="1" noChangeShapeType="1" noTextEdit="1"/>
              </p:cNvSpPr>
              <p:nvPr/>
            </p:nvSpPr>
            <p:spPr>
              <a:xfrm>
                <a:off x="12922822" y="7040002"/>
                <a:ext cx="564578" cy="119090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5431177" y="5295900"/>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5431177" y="5295900"/>
                <a:ext cx="588623"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12861416" y="5404180"/>
                <a:ext cx="58862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2861416" y="5404180"/>
                <a:ext cx="588623" cy="11909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5431177" y="7012912"/>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5431177" y="7012912"/>
                <a:ext cx="588623" cy="1187120"/>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60845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l="2888" r="2888"/>
          <a:stretch>
            <a:fillRect/>
          </a:stretch>
        </p:blipFill>
        <p:spPr>
          <a:xfrm rot="-5514009">
            <a:off x="5654696" y="-1630733"/>
            <a:ext cx="6884997" cy="13248983"/>
          </a:xfrm>
          <a:prstGeom prst="rect">
            <a:avLst/>
          </a:prstGeom>
        </p:spPr>
      </p:pic>
      <p:grpSp>
        <p:nvGrpSpPr>
          <p:cNvPr id="12" name="Group 12"/>
          <p:cNvGrpSpPr/>
          <p:nvPr/>
        </p:nvGrpSpPr>
        <p:grpSpPr>
          <a:xfrm>
            <a:off x="13782600" y="4798141"/>
            <a:ext cx="2435824" cy="3013073"/>
            <a:chOff x="3449214" y="2565379"/>
            <a:chExt cx="2670871" cy="2704549"/>
          </a:xfrm>
        </p:grpSpPr>
        <p:pic>
          <p:nvPicPr>
            <p:cNvPr id="13" name="Picture 13"/>
            <p:cNvPicPr>
              <a:picLocks noChangeAspect="1"/>
            </p:cNvPicPr>
            <p:nvPr/>
          </p:nvPicPr>
          <p:blipFill>
            <a:blip r:embed="rId3"/>
            <a:srcRect/>
            <a:stretch>
              <a:fillRect/>
            </a:stretch>
          </p:blipFill>
          <p:spPr>
            <a:xfrm rot="455434">
              <a:off x="3449214" y="2637487"/>
              <a:ext cx="2670871" cy="2632441"/>
            </a:xfrm>
            <a:prstGeom prst="rect">
              <a:avLst/>
            </a:prstGeom>
          </p:spPr>
        </p:pic>
        <p:pic>
          <p:nvPicPr>
            <p:cNvPr id="14" name="Picture 14"/>
            <p:cNvPicPr>
              <a:picLocks noChangeAspect="1"/>
            </p:cNvPicPr>
            <p:nvPr/>
          </p:nvPicPr>
          <p:blipFill>
            <a:blip r:embed="rId4"/>
            <a:srcRect/>
            <a:stretch>
              <a:fillRect/>
            </a:stretch>
          </p:blipFill>
          <p:spPr>
            <a:xfrm rot="11346745">
              <a:off x="4540096" y="2565379"/>
              <a:ext cx="1204017" cy="408864"/>
            </a:xfrm>
            <a:prstGeom prst="rect">
              <a:avLst/>
            </a:prstGeom>
          </p:spPr>
        </p:pic>
      </p:grpSp>
      <p:sp>
        <p:nvSpPr>
          <p:cNvPr id="16" name="Rectangle 15"/>
          <p:cNvSpPr/>
          <p:nvPr/>
        </p:nvSpPr>
        <p:spPr>
          <a:xfrm>
            <a:off x="4059495" y="3101890"/>
            <a:ext cx="10445649" cy="3124381"/>
          </a:xfrm>
          <a:prstGeom prst="rect">
            <a:avLst/>
          </a:prstGeom>
        </p:spPr>
        <p:txBody>
          <a:bodyPr wrap="square">
            <a:spAutoFit/>
          </a:bodyPr>
          <a:lstStyle/>
          <a:p>
            <a:pPr algn="ctr">
              <a:lnSpc>
                <a:spcPct val="150000"/>
              </a:lnSpc>
            </a:pPr>
            <a:r>
              <a:rPr lang="en-US" sz="7000" b="1" dirty="0">
                <a:solidFill>
                  <a:srgbClr val="2F1932"/>
                </a:solidFill>
                <a:latin typeface="Arial" panose="020B0604020202020204" pitchFamily="34" charset="0"/>
                <a:cs typeface="Arial" panose="020B0604020202020204" pitchFamily="34" charset="0"/>
              </a:rPr>
              <a:t>HẸN GẶP LẠI CÁC EM Ở TIẾT HỌC SAU!</a:t>
            </a:r>
          </a:p>
        </p:txBody>
      </p:sp>
      <p:pic>
        <p:nvPicPr>
          <p:cNvPr id="8"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30820">
            <a:off x="1315923" y="5276569"/>
            <a:ext cx="5000753" cy="4846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15950">
            <a:off x="-515220" y="-1130476"/>
            <a:ext cx="4456085" cy="4318351"/>
          </a:xfrm>
          <a:prstGeom prst="rect">
            <a:avLst/>
          </a:prstGeom>
        </p:spPr>
      </p:pic>
      <p:sp>
        <p:nvSpPr>
          <p:cNvPr id="4" name="AutoShape 4"/>
          <p:cNvSpPr/>
          <p:nvPr/>
        </p:nvSpPr>
        <p:spPr>
          <a:xfrm>
            <a:off x="-491109" y="2088699"/>
            <a:ext cx="19149227" cy="3098917"/>
          </a:xfrm>
          <a:prstGeom prst="rect">
            <a:avLst/>
          </a:prstGeom>
          <a:solidFill>
            <a:srgbClr val="E0D2EF"/>
          </a:solidFill>
        </p:spPr>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683741" y="2292841"/>
            <a:ext cx="1785754" cy="1750038"/>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69469" y="2329023"/>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smtClean="0">
                  <a:solidFill>
                    <a:srgbClr val="171717"/>
                  </a:solidFill>
                  <a:latin typeface="Arial" panose="020B0604020202020204" pitchFamily="34" charset="0"/>
                  <a:cs typeface="Arial" panose="020B0604020202020204" pitchFamily="34" charset="0"/>
                </a:rPr>
                <a:t>BÀI TẬP TRẮC NGHIỆM</a:t>
              </a:r>
              <a:endParaRPr lang="en-US" sz="5000" b="1">
                <a:solidFill>
                  <a:srgbClr val="171717"/>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11"/>
          <a:stretch>
            <a:fillRect/>
          </a:stretch>
        </p:blipFill>
        <p:spPr>
          <a:xfrm>
            <a:off x="4320059" y="5905500"/>
            <a:ext cx="1237595" cy="1194920"/>
          </a:xfrm>
          <a:prstGeom prst="rect">
            <a:avLst/>
          </a:prstGeom>
        </p:spPr>
      </p:pic>
      <p:pic>
        <p:nvPicPr>
          <p:cNvPr id="6" name="Picture 5"/>
          <p:cNvPicPr>
            <a:picLocks noChangeAspect="1"/>
          </p:cNvPicPr>
          <p:nvPr/>
        </p:nvPicPr>
        <p:blipFill>
          <a:blip r:embed="rId12"/>
          <a:stretch>
            <a:fillRect/>
          </a:stretch>
        </p:blipFill>
        <p:spPr>
          <a:xfrm>
            <a:off x="10236654" y="5905500"/>
            <a:ext cx="1243692" cy="1194920"/>
          </a:xfrm>
          <a:prstGeom prst="rect">
            <a:avLst/>
          </a:prstGeom>
        </p:spPr>
      </p:pic>
      <p:pic>
        <p:nvPicPr>
          <p:cNvPr id="7" name="Picture 6"/>
          <p:cNvPicPr>
            <a:picLocks noChangeAspect="1"/>
          </p:cNvPicPr>
          <p:nvPr/>
        </p:nvPicPr>
        <p:blipFill>
          <a:blip r:embed="rId13"/>
          <a:stretch>
            <a:fillRect/>
          </a:stretch>
        </p:blipFill>
        <p:spPr>
          <a:xfrm>
            <a:off x="4320059" y="8613401"/>
            <a:ext cx="1237595" cy="1201016"/>
          </a:xfrm>
          <a:prstGeom prst="rect">
            <a:avLst/>
          </a:prstGeom>
        </p:spPr>
      </p:pic>
      <p:pic>
        <p:nvPicPr>
          <p:cNvPr id="8" name="Picture 7"/>
          <p:cNvPicPr>
            <a:picLocks noChangeAspect="1"/>
          </p:cNvPicPr>
          <p:nvPr/>
        </p:nvPicPr>
        <p:blipFill>
          <a:blip r:embed="rId14"/>
          <a:stretch>
            <a:fillRect/>
          </a:stretch>
        </p:blipFill>
        <p:spPr>
          <a:xfrm>
            <a:off x="10261420" y="8619497"/>
            <a:ext cx="1243692" cy="1194920"/>
          </a:xfrm>
          <a:prstGeom prst="rect">
            <a:avLst/>
          </a:prstGeom>
        </p:spPr>
      </p:pic>
      <p:sp>
        <p:nvSpPr>
          <p:cNvPr id="43" name="Oval 42"/>
          <p:cNvSpPr/>
          <p:nvPr/>
        </p:nvSpPr>
        <p:spPr>
          <a:xfrm>
            <a:off x="10287000" y="8644103"/>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dirty="0" smtClean="0">
                <a:solidFill>
                  <a:prstClr val="black"/>
                </a:solidFill>
                <a:ea typeface="Calibri" panose="020F0502020204030204" pitchFamily="34" charset="0"/>
                <a:cs typeface="Arial" panose="020B0604020202020204" pitchFamily="34" charset="0"/>
              </a:rPr>
              <a:t>D</a:t>
            </a:r>
            <a:endParaRPr lang="en-US" sz="4000" dirty="0">
              <a:solidFill>
                <a:prstClr val="black"/>
              </a:solidFill>
            </a:endParaRPr>
          </a:p>
        </p:txBody>
      </p:sp>
      <p:sp>
        <p:nvSpPr>
          <p:cNvPr id="9" name="Rectangle 8"/>
          <p:cNvSpPr/>
          <p:nvPr/>
        </p:nvSpPr>
        <p:spPr>
          <a:xfrm>
            <a:off x="5770491" y="6118821"/>
            <a:ext cx="2074607" cy="707886"/>
          </a:xfrm>
          <a:prstGeom prst="rect">
            <a:avLst/>
          </a:prstGeom>
        </p:spPr>
        <p:txBody>
          <a:bodyPr wrap="none">
            <a:spAutoFit/>
          </a:bodyPr>
          <a:lstStyle/>
          <a:p>
            <a:r>
              <a:rPr lang="en-US" sz="4000">
                <a:latin typeface="Arial" panose="020B0604020202020204" pitchFamily="34" charset="0"/>
                <a:ea typeface="Caudex"/>
                <a:cs typeface="Arial" panose="020B0604020202020204" pitchFamily="34" charset="0"/>
              </a:rPr>
              <a:t>∆</a:t>
            </a:r>
            <a:r>
              <a:rPr lang="en-US" sz="4000" smtClean="0">
                <a:latin typeface="Arial" panose="020B0604020202020204" pitchFamily="34" charset="0"/>
                <a:ea typeface="Caudex"/>
                <a:cs typeface="Arial" panose="020B0604020202020204" pitchFamily="34" charset="0"/>
              </a:rPr>
              <a:t>B'A'M</a:t>
            </a:r>
            <a:r>
              <a:rPr lang="en-US" sz="4000">
                <a:latin typeface="Arial" panose="020B0604020202020204" pitchFamily="34" charset="0"/>
                <a:ea typeface="Caudex"/>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
        <p:nvSpPr>
          <p:cNvPr id="10" name="Rectangle 9"/>
          <p:cNvSpPr/>
          <p:nvPr/>
        </p:nvSpPr>
        <p:spPr>
          <a:xfrm>
            <a:off x="11639917" y="6086737"/>
            <a:ext cx="2103461" cy="707886"/>
          </a:xfrm>
          <a:prstGeom prst="rect">
            <a:avLst/>
          </a:prstGeom>
        </p:spPr>
        <p:txBody>
          <a:bodyPr wrap="none">
            <a:spAutoFit/>
          </a:bodyPr>
          <a:lstStyle/>
          <a:p>
            <a:r>
              <a:rPr lang="en-US" sz="4000" smtClean="0">
                <a:latin typeface="Arial" panose="020B0604020202020204" pitchFamily="34" charset="0"/>
                <a:ea typeface="Caudex"/>
                <a:cs typeface="Arial" panose="020B0604020202020204" pitchFamily="34" charset="0"/>
              </a:rPr>
              <a:t>∆C'D'M</a:t>
            </a:r>
            <a:r>
              <a:rPr lang="en-US" sz="4000">
                <a:latin typeface="Arial" panose="020B0604020202020204" pitchFamily="34" charset="0"/>
                <a:ea typeface="Caudex"/>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
        <p:nvSpPr>
          <p:cNvPr id="11" name="Rectangle 10"/>
          <p:cNvSpPr/>
          <p:nvPr/>
        </p:nvSpPr>
        <p:spPr>
          <a:xfrm>
            <a:off x="11659970" y="8811941"/>
            <a:ext cx="2074607" cy="707886"/>
          </a:xfrm>
          <a:prstGeom prst="rect">
            <a:avLst/>
          </a:prstGeom>
        </p:spPr>
        <p:txBody>
          <a:bodyPr wrap="none">
            <a:spAutoFit/>
          </a:bodyPr>
          <a:lstStyle/>
          <a:p>
            <a:r>
              <a:rPr lang="en-US" sz="4000">
                <a:latin typeface="Arial" panose="020B0604020202020204" pitchFamily="34" charset="0"/>
                <a:ea typeface="Caudex"/>
                <a:cs typeface="Arial" panose="020B0604020202020204" pitchFamily="34" charset="0"/>
              </a:rPr>
              <a:t>∆B'D'M' </a:t>
            </a:r>
            <a:endParaRPr lang="en-US" sz="3800" dirty="0">
              <a:latin typeface="Arial" panose="020B0604020202020204" pitchFamily="34" charset="0"/>
              <a:cs typeface="Arial" panose="020B0604020202020204" pitchFamily="34" charset="0"/>
            </a:endParaRPr>
          </a:p>
        </p:txBody>
      </p:sp>
      <p:sp>
        <p:nvSpPr>
          <p:cNvPr id="12" name="Rectangle 11"/>
          <p:cNvSpPr/>
          <p:nvPr/>
        </p:nvSpPr>
        <p:spPr>
          <a:xfrm>
            <a:off x="5834929" y="8796552"/>
            <a:ext cx="2004075" cy="707886"/>
          </a:xfrm>
          <a:prstGeom prst="rect">
            <a:avLst/>
          </a:prstGeom>
        </p:spPr>
        <p:txBody>
          <a:bodyPr wrap="none">
            <a:spAutoFit/>
          </a:bodyPr>
          <a:lstStyle/>
          <a:p>
            <a:r>
              <a:rPr lang="en-US" sz="4000" smtClean="0">
                <a:latin typeface="Arial" panose="020B0604020202020204" pitchFamily="34" charset="0"/>
                <a:ea typeface="Caudex"/>
                <a:cs typeface="Arial" panose="020B0604020202020204" pitchFamily="34" charset="0"/>
              </a:rPr>
              <a:t>∆DMM</a:t>
            </a:r>
            <a:r>
              <a:rPr lang="en-US" sz="4000">
                <a:latin typeface="Arial" panose="020B0604020202020204" pitchFamily="34" charset="0"/>
                <a:ea typeface="Caudex"/>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
        <p:nvSpPr>
          <p:cNvPr id="2" name="Rectangle 1"/>
          <p:cNvSpPr/>
          <p:nvPr/>
        </p:nvSpPr>
        <p:spPr>
          <a:xfrm>
            <a:off x="1676400" y="2247900"/>
            <a:ext cx="15209781" cy="2615460"/>
          </a:xfrm>
          <a:prstGeom prst="rect">
            <a:avLst/>
          </a:prstGeom>
        </p:spPr>
        <p:txBody>
          <a:bodyPr wrap="square">
            <a:spAutoFit/>
          </a:bodyPr>
          <a:lstStyle/>
          <a:p>
            <a:pPr lvl="0" algn="just">
              <a:lnSpc>
                <a:spcPct val="150000"/>
              </a:lnSpc>
            </a:pPr>
            <a:r>
              <a:rPr lang="nl-NL" sz="3800" b="1" smtClean="0">
                <a:solidFill>
                  <a:prstClr val="black"/>
                </a:solidFill>
                <a:latin typeface="Arial" panose="020B0604020202020204" pitchFamily="34" charset="0"/>
                <a:ea typeface="Times New Roman" panose="02020603050405020304" pitchFamily="18" charset="0"/>
              </a:rPr>
              <a:t>4.40 </a:t>
            </a:r>
            <a:r>
              <a:rPr lang="nl-NL" sz="3800" b="1">
                <a:solidFill>
                  <a:prstClr val="black"/>
                </a:solidFill>
                <a:latin typeface="Arial" panose="020B0604020202020204" pitchFamily="34" charset="0"/>
                <a:ea typeface="Times New Roman" panose="02020603050405020304" pitchFamily="18" charset="0"/>
              </a:rPr>
              <a:t>(Sgk – tr102</a:t>
            </a:r>
            <a:r>
              <a:rPr lang="nl-NL" sz="3800" b="1">
                <a:solidFill>
                  <a:prstClr val="black"/>
                </a:solidFill>
                <a:latin typeface="Arial" panose="020B0604020202020204" pitchFamily="34" charset="0"/>
                <a:ea typeface="Times New Roman" panose="02020603050405020304" pitchFamily="18" charset="0"/>
              </a:rPr>
              <a:t>) </a:t>
            </a:r>
            <a:r>
              <a:rPr lang="vi-VN" sz="3800">
                <a:solidFill>
                  <a:prstClr val="black"/>
                </a:solidFill>
                <a:ea typeface="Times New Roman" panose="02020603050405020304" pitchFamily="18" charset="0"/>
              </a:rPr>
              <a:t>Cho hình hộp ABCD.A’B’C’D’. Gọi M, M’ lần lượt là trung điểm của các cạnh BC, B’C’. Hình </a:t>
            </a:r>
            <a:r>
              <a:rPr lang="vi-VN" sz="3800">
                <a:solidFill>
                  <a:prstClr val="black"/>
                </a:solidFill>
                <a:ea typeface="Times New Roman" panose="02020603050405020304" pitchFamily="18" charset="0"/>
              </a:rPr>
              <a:t>chiếu </a:t>
            </a:r>
            <a:r>
              <a:rPr lang="vi-VN" sz="3800" smtClean="0">
                <a:solidFill>
                  <a:prstClr val="black"/>
                </a:solidFill>
                <a:ea typeface="Times New Roman" panose="02020603050405020304" pitchFamily="18" charset="0"/>
              </a:rPr>
              <a:t>của</a:t>
            </a:r>
            <a:r>
              <a:rPr lang="en-US" sz="3800" smtClean="0">
                <a:solidFill>
                  <a:prstClr val="black"/>
                </a:solidFill>
                <a:ea typeface="Times New Roman" panose="02020603050405020304" pitchFamily="18" charset="0"/>
              </a:rPr>
              <a:t> </a:t>
            </a:r>
            <a:r>
              <a:rPr lang="en-US" sz="3800">
                <a:latin typeface="Arial" panose="020B0604020202020204" pitchFamily="34" charset="0"/>
                <a:ea typeface="Caudex"/>
                <a:cs typeface="Arial" panose="020B0604020202020204" pitchFamily="34" charset="0"/>
              </a:rPr>
              <a:t>∆B'DM </a:t>
            </a:r>
            <a:r>
              <a:rPr lang="vi-VN"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smtClean="0">
                <a:solidFill>
                  <a:prstClr val="black"/>
                </a:solidFill>
                <a:ea typeface="Times New Roman" panose="02020603050405020304" pitchFamily="18" charset="0"/>
              </a:rPr>
              <a:t>qua </a:t>
            </a:r>
            <a:r>
              <a:rPr lang="vi-VN" sz="3800">
                <a:solidFill>
                  <a:prstClr val="black"/>
                </a:solidFill>
                <a:ea typeface="Times New Roman" panose="02020603050405020304" pitchFamily="18" charset="0"/>
              </a:rPr>
              <a:t>phép chiếu song song trên (A’B’C’D’) theo phương chiếu AA</a:t>
            </a:r>
            <a:r>
              <a:rPr lang="vi-VN" sz="3800">
                <a:solidFill>
                  <a:prstClr val="black"/>
                </a:solidFill>
                <a:ea typeface="Times New Roman" panose="02020603050405020304" pitchFamily="18" charset="0"/>
              </a:rPr>
              <a:t>’ </a:t>
            </a:r>
            <a:r>
              <a:rPr lang="vi-VN" sz="3800" smtClean="0">
                <a:solidFill>
                  <a:prstClr val="black"/>
                </a:solidFill>
                <a:ea typeface="Times New Roman" panose="02020603050405020304" pitchFamily="18" charset="0"/>
              </a:rPr>
              <a:t>là</a:t>
            </a:r>
            <a:endParaRPr lang="vi-VN" sz="3800">
              <a:solidFill>
                <a:prstClr val="black"/>
              </a:solidFill>
              <a:ea typeface="Times New Roman" panose="02020603050405020304" pitchFamily="18" charset="0"/>
            </a:endParaRPr>
          </a:p>
        </p:txBody>
      </p:sp>
    </p:spTree>
    <p:extLst>
      <p:ext uri="{BB962C8B-B14F-4D97-AF65-F5344CB8AC3E}">
        <p14:creationId xmlns:p14="http://schemas.microsoft.com/office/powerpoint/2010/main" val="16518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6000"/>
          </a:blip>
          <a:srcRect t="31103" b="31103"/>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888" r="2888"/>
          <a:stretch>
            <a:fillRect/>
          </a:stretch>
        </p:blipFill>
        <p:spPr>
          <a:xfrm rot="-5262563">
            <a:off x="4744216" y="-2050728"/>
            <a:ext cx="8351614" cy="13837663"/>
          </a:xfrm>
          <a:prstGeom prst="rect">
            <a:avLst/>
          </a:prstGeom>
        </p:spPr>
      </p:pic>
      <p:grpSp>
        <p:nvGrpSpPr>
          <p:cNvPr id="7" name="Group 7"/>
          <p:cNvGrpSpPr/>
          <p:nvPr/>
        </p:nvGrpSpPr>
        <p:grpSpPr>
          <a:xfrm rot="20503663">
            <a:off x="14821953" y="7894955"/>
            <a:ext cx="1821636" cy="1595851"/>
            <a:chOff x="82880" y="224668"/>
            <a:chExt cx="2819516" cy="2580382"/>
          </a:xfrm>
        </p:grpSpPr>
        <p:pic>
          <p:nvPicPr>
            <p:cNvPr id="8" name="Picture 8"/>
            <p:cNvPicPr>
              <a:picLocks noChangeAspect="1"/>
            </p:cNvPicPr>
            <p:nvPr/>
          </p:nvPicPr>
          <p:blipFill>
            <a:blip r:embed="rId4"/>
            <a:srcRect/>
            <a:stretch>
              <a:fillRect/>
            </a:stretch>
          </p:blipFill>
          <p:spPr>
            <a:xfrm rot="-228722">
              <a:off x="82880" y="224668"/>
              <a:ext cx="2618052" cy="2580382"/>
            </a:xfrm>
            <a:prstGeom prst="rect">
              <a:avLst/>
            </a:prstGeom>
          </p:spPr>
        </p:pic>
        <p:pic>
          <p:nvPicPr>
            <p:cNvPr id="9" name="Picture 9"/>
            <p:cNvPicPr>
              <a:picLocks noChangeAspect="1"/>
            </p:cNvPicPr>
            <p:nvPr/>
          </p:nvPicPr>
          <p:blipFill>
            <a:blip r:embed="rId5"/>
            <a:srcRect/>
            <a:stretch>
              <a:fillRect/>
            </a:stretch>
          </p:blipFill>
          <p:spPr>
            <a:xfrm rot="2107769">
              <a:off x="1722190" y="303061"/>
              <a:ext cx="1180206" cy="400778"/>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30706">
            <a:off x="13499850" y="-284234"/>
            <a:ext cx="5000753" cy="484618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30706">
            <a:off x="-983169" y="6610190"/>
            <a:ext cx="5000753" cy="4846184"/>
          </a:xfrm>
          <a:prstGeom prst="rect">
            <a:avLst/>
          </a:prstGeom>
        </p:spPr>
      </p:pic>
      <p:sp>
        <p:nvSpPr>
          <p:cNvPr id="10" name="Rectangle 9"/>
          <p:cNvSpPr/>
          <p:nvPr/>
        </p:nvSpPr>
        <p:spPr>
          <a:xfrm>
            <a:off x="3377212" y="1769135"/>
            <a:ext cx="11658600" cy="4593565"/>
          </a:xfrm>
          <a:prstGeom prst="rect">
            <a:avLst/>
          </a:prstGeom>
        </p:spPr>
        <p:txBody>
          <a:bodyPr wrap="square">
            <a:spAutoFit/>
          </a:bodyPr>
          <a:lstStyle/>
          <a:p>
            <a:pPr lvl="0" algn="ctr">
              <a:lnSpc>
                <a:spcPct val="150000"/>
              </a:lnSpc>
              <a:defRPr/>
            </a:pPr>
            <a:r>
              <a:rPr lang="vi-VN" sz="6500" b="1" kern="0">
                <a:cs typeface="Arial"/>
                <a:sym typeface="Arial"/>
              </a:rPr>
              <a:t>CHƯƠNG IV. QUAN HỆ SONG SONG TRONG KHÔNG GIAN</a:t>
            </a:r>
            <a:endParaRPr kumimoji="0" lang="vi-VN" sz="6500" b="1" i="0" u="none" strike="noStrike" kern="0" cap="none" spc="0" normalizeH="0" baseline="0" noProof="0" dirty="0">
              <a:ln>
                <a:noFill/>
              </a:ln>
              <a:effectLst/>
              <a:uLnTx/>
              <a:uFillTx/>
              <a:latin typeface="Arial" panose="020B0604020202020204" pitchFamily="34" charset="0"/>
              <a:cs typeface="Arial"/>
              <a:sym typeface="Arial"/>
            </a:endParaRPr>
          </a:p>
        </p:txBody>
      </p:sp>
      <p:sp>
        <p:nvSpPr>
          <p:cNvPr id="14" name="Rectangle 13"/>
          <p:cNvSpPr/>
          <p:nvPr/>
        </p:nvSpPr>
        <p:spPr>
          <a:xfrm>
            <a:off x="2938323" y="6326927"/>
            <a:ext cx="13061903"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Arial"/>
              </a:rPr>
              <a:t>BÀI TẬP CUỐI </a:t>
            </a:r>
            <a:r>
              <a:rPr kumimoji="0" lang="nl-NL" sz="65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CHƯƠNG VI</a:t>
            </a:r>
            <a:endParaRPr kumimoji="0" lang="en-US" sz="65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328E0F38-C573-4564-AB6F-9C06D0CD7F52}"/>
              </a:ext>
            </a:extLst>
          </p:cNvPr>
          <p:cNvSpPr/>
          <p:nvPr/>
        </p:nvSpPr>
        <p:spPr>
          <a:xfrm>
            <a:off x="1311729" y="2476500"/>
            <a:ext cx="156972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AutoShape 3"/>
          <p:cNvSpPr/>
          <p:nvPr/>
        </p:nvSpPr>
        <p:spPr>
          <a:xfrm rot="16200000">
            <a:off x="-10297592" y="2639494"/>
            <a:ext cx="19149227" cy="2668842"/>
          </a:xfrm>
          <a:prstGeom prst="rect">
            <a:avLst/>
          </a:prstGeom>
          <a:solidFill>
            <a:srgbClr val="E0D2EF"/>
          </a:solidFill>
        </p:spPr>
      </p:sp>
      <p:sp>
        <p:nvSpPr>
          <p:cNvPr id="5" name="AutoShape 3"/>
          <p:cNvSpPr/>
          <p:nvPr/>
        </p:nvSpPr>
        <p:spPr>
          <a:xfrm rot="16200000">
            <a:off x="9512565" y="2639494"/>
            <a:ext cx="19149227" cy="2668842"/>
          </a:xfrm>
          <a:prstGeom prst="rect">
            <a:avLst/>
          </a:prstGeom>
          <a:solidFill>
            <a:srgbClr val="E0D2EF"/>
          </a:solidFill>
        </p:spPr>
      </p:sp>
      <p:sp>
        <p:nvSpPr>
          <p:cNvPr id="3" name="Rectangle 2"/>
          <p:cNvSpPr/>
          <p:nvPr/>
        </p:nvSpPr>
        <p:spPr>
          <a:xfrm>
            <a:off x="2286000" y="495300"/>
            <a:ext cx="15011400" cy="1131079"/>
          </a:xfrm>
          <a:prstGeom prst="rect">
            <a:avLst/>
          </a:prstGeom>
        </p:spPr>
        <p:txBody>
          <a:bodyPr wrap="square">
            <a:spAutoFit/>
          </a:bodyPr>
          <a:lstStyle/>
          <a:p>
            <a:pPr marL="685800" lvl="0" indent="-685800" algn="just">
              <a:lnSpc>
                <a:spcPct val="150000"/>
              </a:lnSpc>
              <a:spcBef>
                <a:spcPts val="600"/>
              </a:spcBef>
              <a:spcAft>
                <a:spcPts val="600"/>
              </a:spcAft>
              <a:buFont typeface="Arial" panose="020B0604020202020204" pitchFamily="34" charset="0"/>
              <a:buChar char="•"/>
              <a:defRPr/>
            </a:pPr>
            <a:r>
              <a:rPr lang="nl-NL" sz="4500" b="1">
                <a:solidFill>
                  <a:srgbClr val="1F497D"/>
                </a:solidFill>
                <a:latin typeface="Arial" panose="020B0604020202020204" pitchFamily="34" charset="0"/>
                <a:ea typeface="Calibri" panose="020F0502020204030204" pitchFamily="34" charset="0"/>
                <a:cs typeface="Times New Roman" panose="02020603050405020304" pitchFamily="18" charset="0"/>
              </a:rPr>
              <a:t>Sơ đồ hoá kiến thức trọng tâm trong </a:t>
            </a:r>
            <a:r>
              <a:rPr lang="nl-NL" sz="4500" b="1">
                <a:solidFill>
                  <a:srgbClr val="1F497D"/>
                </a:solidFill>
                <a:latin typeface="Arial" panose="020B0604020202020204" pitchFamily="34" charset="0"/>
                <a:ea typeface="Calibri" panose="020F0502020204030204" pitchFamily="34" charset="0"/>
                <a:cs typeface="Times New Roman" panose="02020603050405020304" pitchFamily="18" charset="0"/>
              </a:rPr>
              <a:t>chương </a:t>
            </a:r>
            <a:r>
              <a:rPr lang="nl-NL" sz="4500" b="1" smtClean="0">
                <a:solidFill>
                  <a:srgbClr val="1F497D"/>
                </a:solidFill>
                <a:latin typeface="Arial" panose="020B0604020202020204" pitchFamily="34" charset="0"/>
                <a:ea typeface="Calibri" panose="020F0502020204030204" pitchFamily="34" charset="0"/>
                <a:cs typeface="Times New Roman" panose="02020603050405020304" pitchFamily="18" charset="0"/>
              </a:rPr>
              <a:t>VI</a:t>
            </a:r>
            <a:endParaRPr lang="en-US" sz="4500" b="1" dirty="0">
              <a:solidFill>
                <a:srgbClr val="1F497D"/>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73829" y="2967413"/>
            <a:ext cx="14401800"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1</a:t>
            </a: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Đường thẳng và mặt phẳng trong không gian.</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9" name="Rectangle 8"/>
          <p:cNvSpPr/>
          <p:nvPr/>
        </p:nvSpPr>
        <p:spPr>
          <a:xfrm>
            <a:off x="2873829" y="4082631"/>
            <a:ext cx="11845091"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2</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Hai đường thẳng song song.</a:t>
            </a:r>
            <a:endParaRPr lang="en-US" sz="3800" b="1">
              <a:latin typeface="Arial" panose="020B0604020202020204" pitchFamily="34" charset="0"/>
              <a:ea typeface="Arial" panose="020B0604020202020204" pitchFamily="34" charset="0"/>
              <a:cs typeface="Arial" panose="020B0604020202020204" pitchFamily="34" charset="0"/>
            </a:endParaRPr>
          </a:p>
        </p:txBody>
      </p:sp>
      <p:sp>
        <p:nvSpPr>
          <p:cNvPr id="10" name="Rectangle 9"/>
          <p:cNvSpPr/>
          <p:nvPr/>
        </p:nvSpPr>
        <p:spPr>
          <a:xfrm>
            <a:off x="2873829" y="5197849"/>
            <a:ext cx="12302130"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nn-NO" sz="3800">
                <a:latin typeface="Arial" panose="020B0604020202020204" pitchFamily="34" charset="0"/>
                <a:ea typeface="Calibri" panose="020F0502020204030204" pitchFamily="34" charset="0"/>
                <a:cs typeface="Arial" panose="020B0604020202020204" pitchFamily="34" charset="0"/>
              </a:rPr>
              <a:t>Đường thẳng và mặt phẳng song song.</a:t>
            </a:r>
            <a:endParaRPr lang="en-US" sz="3800" b="1" smtClean="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2886019" y="6313067"/>
            <a:ext cx="14656309"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4</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Hai mặt phẳng song song.</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12" name="Rectangle 11"/>
          <p:cNvSpPr/>
          <p:nvPr/>
        </p:nvSpPr>
        <p:spPr>
          <a:xfrm>
            <a:off x="2873829" y="7457441"/>
            <a:ext cx="14656309"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a:t>
            </a:r>
            <a:r>
              <a:rPr lang="nl-NL" sz="3800" b="1" smtClean="0">
                <a:solidFill>
                  <a:srgbClr val="C00000"/>
                </a:solidFill>
                <a:latin typeface="Arial" panose="020B0604020202020204" pitchFamily="34" charset="0"/>
                <a:ea typeface="Calibri" panose="020F0502020204030204" pitchFamily="34" charset="0"/>
                <a:cs typeface="Arial" panose="020B0604020202020204" pitchFamily="34" charset="0"/>
              </a:rPr>
              <a:t>5: </a:t>
            </a:r>
            <a:r>
              <a:rPr lang="vi-VN" sz="3800">
                <a:ea typeface="Calibri" panose="020F0502020204030204" pitchFamily="34" charset="0"/>
                <a:cs typeface="Arial" panose="020B0604020202020204" pitchFamily="34" charset="0"/>
              </a:rPr>
              <a:t>Phép chiếu song song.</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13" name="Freeform 6"/>
          <p:cNvSpPr/>
          <p:nvPr/>
        </p:nvSpPr>
        <p:spPr>
          <a:xfrm flipH="1">
            <a:off x="16089380" y="7523400"/>
            <a:ext cx="1360420" cy="2280221"/>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48943258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2717</Words>
  <PresentationFormat>Custom</PresentationFormat>
  <Paragraphs>287</Paragraphs>
  <Slides>60</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Calibri</vt:lpstr>
      <vt:lpstr>Calibri Light</vt:lpstr>
      <vt:lpstr>Times New Roman</vt:lpstr>
      <vt:lpstr>Caudex</vt:lpstr>
      <vt:lpstr>Arial</vt:lpstr>
      <vt:lpstr>OpenSans</vt:lpstr>
      <vt:lpstr>Montserrat</vt:lpstr>
      <vt:lpstr>Cambria Math</vt:lpstr>
      <vt:lpstr>Playfair Display Bold</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2023-07-26T07:55:49Z</dcterms:modified>
  <dc:identifier>DAFI0KCJPXI</dc:identifier>
</cp:coreProperties>
</file>