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3" r:id="rId3"/>
  </p:sldMasterIdLst>
  <p:notesMasterIdLst>
    <p:notesMasterId r:id="rId23"/>
  </p:notesMasterIdLst>
  <p:handoutMasterIdLst>
    <p:handoutMasterId r:id="rId24"/>
  </p:handoutMasterIdLst>
  <p:sldIdLst>
    <p:sldId id="326" r:id="rId4"/>
    <p:sldId id="258" r:id="rId5"/>
    <p:sldId id="309" r:id="rId6"/>
    <p:sldId id="311" r:id="rId7"/>
    <p:sldId id="284" r:id="rId8"/>
    <p:sldId id="312" r:id="rId9"/>
    <p:sldId id="327" r:id="rId10"/>
    <p:sldId id="313" r:id="rId11"/>
    <p:sldId id="314" r:id="rId12"/>
    <p:sldId id="316" r:id="rId13"/>
    <p:sldId id="317" r:id="rId14"/>
    <p:sldId id="318" r:id="rId15"/>
    <p:sldId id="319" r:id="rId16"/>
    <p:sldId id="321" r:id="rId17"/>
    <p:sldId id="322" r:id="rId18"/>
    <p:sldId id="323" r:id="rId19"/>
    <p:sldId id="324" r:id="rId20"/>
    <p:sldId id="325" r:id="rId21"/>
    <p:sldId id="277" r:id="rId22"/>
  </p:sldIdLst>
  <p:sldSz cx="24387175" cy="13716000"/>
  <p:notesSz cx="6858000" cy="9144000"/>
  <p:custDataLst>
    <p:tags r:id="rId25"/>
  </p:custDataLst>
  <p:defaultTextStyle>
    <a:defPPr>
      <a:defRPr lang="en-US"/>
    </a:defPPr>
    <a:lvl1pPr marL="0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8831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76625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64937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5325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44156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529874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618187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706499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4F7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>
        <p:scale>
          <a:sx n="30" d="100"/>
          <a:sy n="30" d="100"/>
        </p:scale>
        <p:origin x="-522" y="-18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2D4C-2A30-469E-9354-74503A7374A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F6D2-8638-4C5E-B2C3-0AB2DA11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3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8831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76625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264937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35325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44156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529874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618187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706499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D15044BE-B3F3-4258-B55D-9238C2EBFDF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2D0FB-60D1-4D83-801B-14AD5D4F1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15BA0B-DAC7-4BFC-86AC-CB83C0D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293215-2E41-449E-AE31-4F288B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806-D6A8-41FF-AF2E-F3192C0E7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ABBDDD-9BC9-4131-B43B-D5C5F5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D672E-B1AE-40A9-8DFC-CAF3C4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9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C1672-52AD-4690-A6D0-872B50C9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9CDDAC-E7BB-4404-AA9E-EA0C9E8C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790F85-7428-4A9A-A808-D31D01E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639-61C7-4E62-8EC8-237967407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352E58-A2C3-43F4-88DE-95191BD8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B71EF3-93ED-452C-A83B-4A26ACF2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1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AFE9C-1254-453C-9C54-5E6A0CA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24EDD-9724-404F-9751-F5CF9E04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5B44BA-FFCA-41AE-A8C0-252553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80D0-FD6F-4AC2-B493-74537A1B8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DA789A-32B5-4135-970C-4BAA2E7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FE695B-F71A-4644-9772-B314CA7F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6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B91DE-E21C-4E52-B48D-ED727569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66241-2B87-45C8-8076-C8C394D2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111044-FD3E-4B40-B5BB-05CCE619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1EEA3F-432C-4332-AE59-D970A1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7D1-46F8-46BC-B20B-FBDAA56A9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DA986F-39EA-42F8-8927-8AA3D6B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CD23F4-8E17-4B0F-921F-8FE55BD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04B79-74E3-4F9F-AE0B-9988F4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BD81BA-D8FC-4559-BDD8-8C01E76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0F696D-1CB9-4788-843A-8152069D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A9CC7E5-8942-4C76-A836-56B5FC0C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FB2EF6-7181-45E5-B062-83916845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739655-6A09-4A15-8FC4-432A7BC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A2CC-DDB4-408E-8F21-EBF96BA7D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2132CE-B189-4D35-B5E7-DF1AB40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E08624-C7BA-4336-9FF4-4E4C4DE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9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3C2E3-D671-4999-9637-BF241B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D5884E-BED4-4495-980C-B4C9E75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410-0FE2-44AD-8094-0179391D3A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CA945D-4A41-4742-8CE9-93460F95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467B3C-5FC1-4A22-A5D0-FE040F9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8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A7F771-4527-4303-AA03-7BAADF5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5A42-D078-411F-86D2-004ABB72F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ED8159-A277-45E6-B18A-C030A31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8CCE19-B6FF-44DB-8F34-2E1C43DA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19FF2-562A-4669-B21A-E05B04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8F703D-1A57-43D7-B7FE-A293B9D6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A42239-AB84-4FF4-9109-8F41AC56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A18BA1-32F8-49CE-9B9D-80C6694A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68CC-76BD-4DC4-99E0-DA2C7F298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954263-353E-40F2-A29A-4BF25591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DA9107-44E2-4753-8E82-32DC15B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1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1EB7-B874-432B-9AFD-3925631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60E40DE-5F7E-48EA-87AA-73E54208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D4FEEE-09F4-4593-8831-823A51A4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1E881D-16FF-4063-8E0B-15B6D0A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5B46-414A-4936-9AD0-E93ECB1D5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FBD4AD-B68A-414E-BEE2-8E20B2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C9116A-8E8B-4E79-AE06-46AAB8B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07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1FEE0-1D39-4DA7-BE28-EAC3D50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EEA0F3-D4A6-42E1-B459-CF22C7DA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F7F2EA-DF43-4B78-83DA-36EA426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9BC-03DF-4C8E-ABA5-1357F6750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18DF07-ACC7-408F-9520-F1F5556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6F54A4-86C3-495D-8433-6BEF090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50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21D6EF-39EC-46D2-A7B9-8D985DB88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F0EF9A-71EA-44C6-93A4-66714479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C141ED-D911-447F-8937-5C85A78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077-4C54-4796-ADB7-37D477AE6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BCC006-4C2E-4157-9DF7-F362BE9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8578E-1AAA-4B5F-9CAB-0AE6E9D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3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D66296E7-590B-4A56-B61D-BEE5D3F3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8A054FFD-9AE5-41B4-B60A-8F6638949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" y="-189235"/>
            <a:ext cx="24382902" cy="1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D6357-2E95-4594-86FB-CB8384D224C5}"/>
              </a:ext>
            </a:extLst>
          </p:cNvPr>
          <p:cNvSpPr txBox="1"/>
          <p:nvPr userDrawn="1"/>
        </p:nvSpPr>
        <p:spPr>
          <a:xfrm>
            <a:off x="7534653" y="163239"/>
            <a:ext cx="16848249" cy="92333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DB868C-A6C5-466B-BFA5-21057CA8F1C9}"/>
              </a:ext>
            </a:extLst>
          </p:cNvPr>
          <p:cNvSpPr txBox="1"/>
          <p:nvPr userDrawn="1"/>
        </p:nvSpPr>
        <p:spPr>
          <a:xfrm>
            <a:off x="3554637" y="127904"/>
            <a:ext cx="1428694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FD2B4B-EADB-417F-BC5D-A986F3842ACF}"/>
              </a:ext>
            </a:extLst>
          </p:cNvPr>
          <p:cNvSpPr txBox="1"/>
          <p:nvPr userDrawn="1"/>
        </p:nvSpPr>
        <p:spPr>
          <a:xfrm>
            <a:off x="5201832" y="114730"/>
            <a:ext cx="2114321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1828891"/>
            <a:r>
              <a:rPr lang="en-US" sz="28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28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27F189-3419-4784-A85C-CB5D374F7B28}"/>
              </a:ext>
            </a:extLst>
          </p:cNvPr>
          <p:cNvSpPr txBox="1"/>
          <p:nvPr userDrawn="1"/>
        </p:nvSpPr>
        <p:spPr>
          <a:xfrm>
            <a:off x="2121808" y="76154"/>
            <a:ext cx="1056278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3448421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6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5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5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60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2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3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1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75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5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26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74639" y="333383"/>
            <a:ext cx="7322912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5000" b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</a:t>
            </a:r>
            <a:r>
              <a:rPr lang="en-US" sz="5000" b="1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HẠN CỦA DÃY SỐ</a:t>
            </a:r>
            <a:endParaRPr lang="en-US" sz="50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b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endParaRPr lang="en-US" sz="3200" b="0" baseline="0" dirty="0" smtClean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B58715-0404-4963-A91F-489AAEC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200150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n-US" dirty="0"/>
              <a:t>GIỚI HẠN CỦA DÃY SỐ (TIẾT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FEF820-534A-43DB-9CF5-3ABC9D85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0FD3EB-2BC2-4B54-B4E2-29AE7E8C8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25F84BF-588B-4FD4-960D-501FBBCA3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EF678D-DBA6-47D7-B6D2-2757284E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3288A0-BE2C-49ED-BA75-F6AEBC41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828891" rtl="0" eaLnBrk="1" latinLnBrk="0" hangingPunct="1">
        <a:lnSpc>
          <a:spcPct val="90000"/>
        </a:lnSpc>
        <a:spcBef>
          <a:spcPct val="0"/>
        </a:spcBef>
        <a:buNone/>
        <a:defRPr sz="7200" b="1" i="0" u="none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99673" y="333383"/>
            <a:ext cx="7072844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50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  <a:endParaRPr lang="en-US" sz="50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  <a:endParaRPr lang="en-US" sz="32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5" Type="http://schemas.openxmlformats.org/officeDocument/2006/relationships/image" Target="../media/image410.png"/><Relationship Id="rId4" Type="http://schemas.openxmlformats.org/officeDocument/2006/relationships/image" Target="../media/image4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5" Type="http://schemas.openxmlformats.org/officeDocument/2006/relationships/image" Target="../media/image521.png"/><Relationship Id="rId4" Type="http://schemas.openxmlformats.org/officeDocument/2006/relationships/image" Target="../media/image5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69" y="-290285"/>
            <a:ext cx="24406147" cy="1411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30" y="4866176"/>
            <a:ext cx="19877574" cy="584904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8340" y="1908330"/>
            <a:ext cx="3397440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0" y="2754998"/>
            <a:ext cx="24400495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746"/>
            <a:ext cx="13632087" cy="1815862"/>
            <a:chOff x="5747658" y="3914360"/>
            <a:chExt cx="13632086" cy="181609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10591" y="3914360"/>
              <a:ext cx="12096025" cy="1816099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</a:t>
              </a: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DÃY SỐ (</a:t>
              </a: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3)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9992"/>
            <a:ext cx="1814128" cy="1767175"/>
            <a:chOff x="12784885" y="1066801"/>
            <a:chExt cx="1814128" cy="176740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84911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080125" cy="1277417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3" y="150692"/>
            <a:ext cx="2238375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6" y="30943"/>
            <a:ext cx="5122789" cy="266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9148"/>
            <a:ext cx="3155035" cy="3197372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7" y="5796290"/>
            <a:ext cx="8093019" cy="891783"/>
            <a:chOff x="7459670" y="7086600"/>
            <a:chExt cx="8093957" cy="89200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6"/>
              <a:ext cx="6461171" cy="800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8617">
                <a:spcBef>
                  <a:spcPct val="0"/>
                </a:spcBef>
                <a:defRPr/>
              </a:pPr>
              <a:r>
                <a:rPr lang="en-US" sz="46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  <a:endParaRPr lang="en-US" sz="46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23035" y="7688759"/>
                  <a:ext cx="579062" cy="708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327757" y="7399634"/>
            <a:ext cx="10253661" cy="861662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99216" y="2795826"/>
              <a:ext cx="729687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6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6293" y="3962403"/>
                <a:ext cx="21743495" cy="3175742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Hướng 1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: Đánh giá bậc của tử và mẫu. Sau đó, chia cả tử và mẫu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với </a:t>
                </a:r>
                <a:r>
                  <a:rPr lang="en-US" sz="4400" i="1"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là số mũ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(hoặc rút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 là lũy thừa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924F7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solidFill>
                      <a:srgbClr val="1924F7"/>
                    </a:solidFill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924F7"/>
                        </a:solidFill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  ra làm nhân tử).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Áp dụng các định lí về giới hạn để tìm giới hạn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962403"/>
                <a:ext cx="21743495" cy="3175742"/>
              </a:xfrm>
              <a:prstGeom prst="rect">
                <a:avLst/>
              </a:prstGeom>
              <a:blipFill rotWithShape="1">
                <a:blip r:embed="rId2"/>
                <a:stretch>
                  <a:fillRect l="-1149" r="-1121" b="-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65767" y="7138142"/>
            <a:ext cx="9244838" cy="1107996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pPr>
              <a:lnSpc>
                <a:spcPct val="150000"/>
              </a:lnSpc>
              <a:tabLst>
                <a:tab pos="1620033" algn="l"/>
                <a:tab pos="3059781" algn="l"/>
                <a:tab pos="4499529" algn="l"/>
              </a:tabLst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Hướng 2</a:t>
            </a:r>
            <a:r>
              <a:rPr lang="en-US" sz="4400" b="1">
                <a:latin typeface="Times New Roman"/>
                <a:ea typeface="Times New Roman"/>
                <a:cs typeface="Times New Roman"/>
              </a:rPr>
              <a:t>:  </a:t>
            </a:r>
            <a:r>
              <a:rPr lang="en-US" sz="4400">
                <a:latin typeface="Times New Roman"/>
                <a:ea typeface="Times New Roman"/>
                <a:cs typeface="Times New Roman"/>
              </a:rPr>
              <a:t>Nhân với biểu thức liên hợp</a:t>
            </a:r>
            <a:endParaRPr lang="en-US" sz="400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53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80289" y="4146890"/>
                <a:ext cx="4647885" cy="13443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4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289" y="4146890"/>
                <a:ext cx="4647885" cy="1344375"/>
              </a:xfrm>
              <a:prstGeom prst="rect">
                <a:avLst/>
              </a:prstGeom>
              <a:blipFill rotWithShape="1">
                <a:blip r:embed="rId2"/>
                <a:stretch>
                  <a:fillRect l="-5242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</a:t>
            </a:r>
            <a:r>
              <a:rPr lang="en-US" b="1">
                <a:solidFill>
                  <a:prstClr val="white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4982" y="8839200"/>
                <a:ext cx="6678944" cy="190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82" y="8839200"/>
                <a:ext cx="6678944" cy="19060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50033" y="9034181"/>
                <a:ext cx="4835170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33" y="9034181"/>
                <a:ext cx="4835170" cy="1613711"/>
              </a:xfrm>
              <a:prstGeom prst="rect">
                <a:avLst/>
              </a:prstGeom>
              <a:blipFill rotWithShape="1">
                <a:blip r:embed="rId4"/>
                <a:stretch>
                  <a:fillRect l="-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020949" y="9334102"/>
                <a:ext cx="2559355" cy="101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949" y="9334102"/>
                <a:ext cx="2559355" cy="10138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64492" y="5669207"/>
                <a:ext cx="18529866" cy="1013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imes New Roman"/>
                          <a:cs typeface="Times New Roman"/>
                        </a:rPr>
                        <m:t>𝐀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𝐁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𝐂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 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𝐃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 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</m:t>
                      </m:r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92" y="5669207"/>
                <a:ext cx="18529866" cy="10138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2764486" y="5688765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0" grpId="0" animBg="1"/>
      <p:bldP spid="9" grpId="0"/>
      <p:bldP spid="10" grpId="0"/>
      <p:bldP spid="11" grpId="0"/>
      <p:bldP spid="12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883432"/>
            <a:chOff x="1270511" y="5867400"/>
            <a:chExt cx="22062025" cy="7620340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7348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4" y="3476108"/>
            <a:ext cx="20454277" cy="310732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1048033"/>
              <a:chOff x="1175570" y="1834705"/>
              <a:chExt cx="3903662" cy="1048033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3"/>
                <a:ext cx="1803641" cy="92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3" y="7727301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A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50978" y="4179874"/>
                <a:ext cx="7507835" cy="95349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Tính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978" y="4179874"/>
                <a:ext cx="7507835" cy="953498"/>
              </a:xfrm>
              <a:prstGeom prst="rect">
                <a:avLst/>
              </a:prstGeom>
              <a:blipFill rotWithShape="1">
                <a:blip r:embed="rId2"/>
                <a:stretch>
                  <a:fillRect l="-3247" b="-2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58403" y="5429273"/>
                <a:ext cx="13590579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   	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00" y="5429269"/>
                <a:ext cx="1359058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795" t="-15079" r="-897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834556" y="10743522"/>
                <a:ext cx="12191999" cy="25501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Chú ý:</a:t>
                </a: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 Có thể kết luận kết quả của các giới hạn sau: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556" y="10743522"/>
                <a:ext cx="12191999" cy="2550186"/>
              </a:xfrm>
              <a:prstGeom prst="rect">
                <a:avLst/>
              </a:prstGeom>
              <a:blipFill rotWithShape="1">
                <a:blip r:embed="rId4"/>
                <a:stretch>
                  <a:fillRect l="-2000" t="-4535" b="-8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24896" y="8582319"/>
                <a:ext cx="11501482" cy="2289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  <a:cs typeface="Times New Roman"/>
                            </a:rPr>
                            <m:t>lim</m:t>
                          </m:r>
                          <m:r>
                            <a:rPr lang="en-US" sz="4400" b="0" i="1" smtClean="0">
                              <a:latin typeface="Cambria Math"/>
                              <a:cs typeface="Times New Roman"/>
                            </a:rPr>
                            <m:t>⁡(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rad>
                      <m:r>
                        <a:rPr lang="en-US" sz="4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)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lim</m:t>
                      </m:r>
                      <m:r>
                        <a:rPr lang="en-US" sz="4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⁡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96" y="8582319"/>
                <a:ext cx="11501482" cy="22890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743882" y="9373641"/>
                <a:ext cx="17920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=+∞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3882" y="9373641"/>
                <a:ext cx="1792093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73247" y="10735942"/>
                <a:ext cx="7385676" cy="2290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 </a:t>
                </a:r>
                <a:endParaRPr lang="en-US" sz="4400" smtClean="0">
                  <a:effectLst/>
                  <a:latin typeface="Times New Roman"/>
                  <a:ea typeface="Times New Roman"/>
                </a:endParaRPr>
              </a:p>
              <a:p>
                <a:r>
                  <a:rPr lang="en-US" sz="4400" smtClean="0">
                    <a:effectLst/>
                    <a:latin typeface="Times New Roman"/>
                    <a:ea typeface="Times New Roman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effectLst/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47" y="10735942"/>
                <a:ext cx="7385676" cy="2290820"/>
              </a:xfrm>
              <a:prstGeom prst="rect">
                <a:avLst/>
              </a:prstGeom>
              <a:blipFill rotWithShape="1">
                <a:blip r:embed="rId7"/>
                <a:stretch>
                  <a:fillRect l="-3300" t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5121103" y="5326619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3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3" grpId="0" animBg="1"/>
      <p:bldP spid="15" grpId="0"/>
      <p:bldP spid="16" grpId="0"/>
      <p:bldP spid="17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B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38170" y="3942326"/>
                <a:ext cx="10772693" cy="1272464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𝟖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bằng bao nhiêu? 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70" y="3942326"/>
                <a:ext cx="10772693" cy="1272464"/>
              </a:xfrm>
              <a:prstGeom prst="rect">
                <a:avLst/>
              </a:prstGeom>
              <a:blipFill rotWithShape="1">
                <a:blip r:embed="rId2"/>
                <a:stretch>
                  <a:fillRect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85777" y="5538012"/>
                <a:ext cx="15384593" cy="81682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777" y="5538012"/>
                <a:ext cx="15384593" cy="816828"/>
              </a:xfrm>
              <a:prstGeom prst="rect">
                <a:avLst/>
              </a:prstGeom>
              <a:blipFill rotWithShape="1">
                <a:blip r:embed="rId3"/>
                <a:stretch>
                  <a:fillRect l="-1585" t="-1492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9149" y="8585469"/>
                <a:ext cx="14026866" cy="184191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fr-FR" sz="4400"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ad>
                          <m:radPr>
                            <m:ctrlP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g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8</m:t>
                            </m:r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49" y="8585469"/>
                <a:ext cx="14026866" cy="18419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71596" y="10484114"/>
                <a:ext cx="16678439" cy="161371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fr-FR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func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.</a:t>
                </a:r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96" y="10484114"/>
                <a:ext cx="16678439" cy="1613712"/>
              </a:xfrm>
              <a:prstGeom prst="rect">
                <a:avLst/>
              </a:prstGeom>
              <a:blipFill rotWithShape="1">
                <a:blip r:embed="rId5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653556" y="9246129"/>
                <a:ext cx="1804918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fr-FR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556" y="9246129"/>
                <a:ext cx="1804918" cy="871008"/>
              </a:xfrm>
              <a:prstGeom prst="rect">
                <a:avLst/>
              </a:prstGeom>
              <a:blipFill rotWithShape="1">
                <a:blip r:embed="rId6"/>
                <a:stretch>
                  <a:fillRect t="-9091" r="-12500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245568" y="5395989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1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0454" y="6934200"/>
            <a:ext cx="22059472" cy="6248400"/>
            <a:chOff x="1270511" y="5867400"/>
            <a:chExt cx="22062025" cy="809305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2060326" cy="78214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084528"/>
            <a:chOff x="1175570" y="3048677"/>
            <a:chExt cx="22124988" cy="3084885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260013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8765860" y="10902360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D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56772" y="4199412"/>
                <a:ext cx="5157576" cy="1237551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72" y="4199412"/>
                <a:ext cx="5157576" cy="1237551"/>
              </a:xfrm>
              <a:prstGeom prst="rect">
                <a:avLst/>
              </a:prstGeom>
              <a:blipFill rotWithShape="1">
                <a:blip r:embed="rId2"/>
                <a:stretch>
                  <a:fillRect l="-4728" b="-8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2384" y="5512209"/>
                <a:ext cx="15075621" cy="76940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 algn="ctr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   	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   C. </a:t>
                </a: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2.</a:t>
                </a: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	                D. </a:t>
                </a: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0.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384" y="5512209"/>
                <a:ext cx="15075621" cy="769409"/>
              </a:xfrm>
              <a:prstGeom prst="rect">
                <a:avLst/>
              </a:prstGeom>
              <a:blipFill rotWithShape="1">
                <a:blip r:embed="rId3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43274" y="7829629"/>
                <a:ext cx="20387344" cy="301425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smtClean="0">
                    <a:latin typeface="Times New Roman"/>
                    <a:ea typeface="MS Mincho"/>
                    <a:cs typeface="Times New Roman"/>
                  </a:rPr>
                  <a:t>Hướng 1:</a:t>
                </a: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</a:t>
                </a: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   Không xác </a:t>
                </a: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định được vì rơi vào giới hạn vô </a:t>
                </a: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định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den>
                    </m:f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74" y="7829629"/>
                <a:ext cx="20387344" cy="3014254"/>
              </a:xfrm>
              <a:prstGeom prst="rect">
                <a:avLst/>
              </a:prstGeom>
              <a:blipFill rotWithShape="1">
                <a:blip r:embed="rId4"/>
                <a:stretch>
                  <a:fillRect l="-1226" r="-1406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29150" y="7734419"/>
                <a:ext cx="21296453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fr-FR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fr-FR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fr-FR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fr-FR" sz="4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fr-FR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50" y="7734419"/>
                <a:ext cx="21296453" cy="2204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07585" y="9987752"/>
                <a:ext cx="8013796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85" y="9987752"/>
                <a:ext cx="8013796" cy="2204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821381" y="9159031"/>
                <a:ext cx="7427611" cy="386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381" y="9159031"/>
                <a:ext cx="7427611" cy="38623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7334706" y="10843883"/>
            <a:ext cx="878767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>
                <a:ea typeface="Calibri"/>
                <a:cs typeface="Times New Roman"/>
              </a:rPr>
              <a:t>= 0</a:t>
            </a:r>
          </a:p>
        </p:txBody>
      </p:sp>
      <p:sp>
        <p:nvSpPr>
          <p:cNvPr id="41" name="Oval 40"/>
          <p:cNvSpPr/>
          <p:nvPr/>
        </p:nvSpPr>
        <p:spPr>
          <a:xfrm>
            <a:off x="17494583" y="534849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1" grpId="1"/>
      <p:bldP spid="14" grpId="0"/>
      <p:bldP spid="15" grpId="0"/>
      <p:bldP spid="16" grpId="0"/>
      <p:bldP spid="17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4896" y="3048003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6293" y="3950367"/>
                <a:ext cx="19507200" cy="1710854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1620033" algn="l"/>
                    <a:tab pos="3059781" algn="l"/>
                    <a:tab pos="4499529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(trong đó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>
                    <a:latin typeface="Times New Roman"/>
                    <a:ea typeface="Calibri"/>
                    <a:cs typeface="Times New Roman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Calibri"/>
                    <a:cs typeface="Times New Roman"/>
                  </a:rPr>
                  <a:t> là các biểu thức chứa hàm mũ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,...</m:t>
                    </m:r>
                  </m:oMath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950367"/>
                <a:ext cx="19507200" cy="1710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76728" y="5796172"/>
                <a:ext cx="19758080" cy="1107996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i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 Phương pháp giải</a:t>
                </a:r>
                <a:r>
                  <a:rPr lang="en-US" sz="4400" b="1" i="1">
                    <a:latin typeface="Times New Roman"/>
                    <a:ea typeface="Times New Roman"/>
                    <a:cs typeface="Times New Roman"/>
                  </a:rPr>
                  <a:t>: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Chia cả tử và mẫu cho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trong đó </a:t>
                </a:r>
                <a:r>
                  <a:rPr lang="en-US" sz="4400" i="1"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là cơ số lớn nhất.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728" y="5796172"/>
                <a:ext cx="19758080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525" b="-1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0258" y="7383584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D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30988" y="3937895"/>
                <a:ext cx="3830353" cy="114675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88" y="3937895"/>
                <a:ext cx="3830353" cy="1146756"/>
              </a:xfrm>
              <a:prstGeom prst="rect">
                <a:avLst/>
              </a:prstGeom>
              <a:blipFill rotWithShape="1">
                <a:blip r:embed="rId2"/>
                <a:stretch>
                  <a:fillRect l="-6529" r="-5573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6560" y="5568915"/>
                <a:ext cx="14180430" cy="105320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 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	        D.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b="0" i="0" smtClean="0">
                        <a:latin typeface="Cambria Math"/>
                        <a:ea typeface="MS Mincho"/>
                        <a:cs typeface="Times New Roman"/>
                      </a:rPr>
                      <m:t>3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60" y="5568915"/>
                <a:ext cx="14180430" cy="1053205"/>
              </a:xfrm>
              <a:prstGeom prst="rect">
                <a:avLst/>
              </a:prstGeom>
              <a:blipFill rotWithShape="1">
                <a:blip r:embed="rId3"/>
                <a:stretch>
                  <a:fillRect l="-1720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1374" y="9371531"/>
                <a:ext cx="4542536" cy="140714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=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.  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374" y="9371531"/>
                <a:ext cx="4542536" cy="14071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22743" y="9318726"/>
                <a:ext cx="3381310" cy="1460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43" y="9318726"/>
                <a:ext cx="3381310" cy="14608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3110615" y="9688400"/>
                <a:ext cx="1358010" cy="76940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</m:oMath>
                </a14:m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 -3</a:t>
                </a: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0615" y="9688400"/>
                <a:ext cx="1358010" cy="769409"/>
              </a:xfrm>
              <a:prstGeom prst="rect">
                <a:avLst/>
              </a:prstGeom>
              <a:blipFill rotWithShape="1">
                <a:blip r:embed="rId6"/>
                <a:stretch>
                  <a:fillRect t="-14961" r="-16667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34821" y="8837063"/>
                <a:ext cx="4448664" cy="2542587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821" y="8837063"/>
                <a:ext cx="4448664" cy="25425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6074532" y="5573970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33" grpId="0"/>
      <p:bldP spid="34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084528"/>
            <a:chOff x="1175570" y="3048677"/>
            <a:chExt cx="22124988" cy="3084885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260013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91611" y="7468087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B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59083" y="4117761"/>
                <a:ext cx="4824921" cy="108013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MS Mincho"/>
                  </a:rPr>
                  <a:t>Tìm </a:t>
                </a:r>
                <a:r>
                  <a:rPr lang="en-US"/>
                  <a:t>:</a:t>
                </a:r>
                <a:r>
                  <a:rPr lang="en-US" smtClean="0"/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83" y="4117761"/>
                <a:ext cx="4824921" cy="1080135"/>
              </a:xfrm>
              <a:prstGeom prst="rect">
                <a:avLst/>
              </a:prstGeom>
              <a:blipFill rotWithShape="1">
                <a:blip r:embed="rId2"/>
                <a:stretch>
                  <a:fillRect l="-5183"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98299" y="5284229"/>
                <a:ext cx="17136751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</a:t>
                </a:r>
                <a:r>
                  <a:rPr lang="en-US" sz="4400" b="1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C</a:t>
                </a:r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</a:t>
                </a:r>
                <a:r>
                  <a:rPr lang="en-US" sz="4400" b="1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  <a:cs typeface="Times New Roman"/>
                  </a:rPr>
                  <a:t> 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9" y="5284229"/>
                <a:ext cx="17136751" cy="1213345"/>
              </a:xfrm>
              <a:prstGeom prst="rect">
                <a:avLst/>
              </a:prstGeom>
              <a:blipFill rotWithShape="1">
                <a:blip r:embed="rId3"/>
                <a:stretch>
                  <a:fillRect l="-1423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918488" y="7338955"/>
                <a:ext cx="9166548" cy="3256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4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7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400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 smtClean="0">
                                              <a:effectLst/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8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b="0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88" y="7338955"/>
                <a:ext cx="9166548" cy="32560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5085036" y="8643453"/>
                <a:ext cx="17920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</a:rPr>
                        <m:t>∞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036" y="8643453"/>
                <a:ext cx="1792093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293308" y="10595522"/>
                <a:ext cx="16708035" cy="13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smtClean="0">
                    <a:latin typeface="Times New Roman"/>
                    <a:ea typeface="Times New Roman"/>
                    <a:cs typeface="Times New Roman"/>
                  </a:rPr>
                  <a:t>Vì lim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en-US" sz="4400" smtClean="0">
                    <a:effectLst/>
                    <a:latin typeface="Times New Roman"/>
                    <a:ea typeface="Times New Roman"/>
                    <a:cs typeface="Times New Roman"/>
                  </a:rPr>
                  <a:t>1 &gt; 0;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lim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en-US" sz="4000" smtClean="0">
                    <a:ea typeface="Times New Roman"/>
                    <a:cs typeface="Times New Roman"/>
                  </a:rPr>
                  <a:t>0;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 smtClean="0">
                    <a:ea typeface="Times New Roman"/>
                    <a:cs typeface="Times New Roman"/>
                  </a:rPr>
                  <a:t> &gt; 0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308" y="10595522"/>
                <a:ext cx="16708035" cy="1348126"/>
              </a:xfrm>
              <a:prstGeom prst="rect">
                <a:avLst/>
              </a:prstGeom>
              <a:blipFill rotWithShape="1">
                <a:blip r:embed="rId6"/>
                <a:stretch>
                  <a:fillRect l="-949" r="-766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6563828" y="5459762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2" grpId="0"/>
      <p:bldP spid="9" grpId="0"/>
      <p:bldP spid="10" grpId="0"/>
      <p:bldP spid="16" grpId="0"/>
      <p:bldP spid="17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2042784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4400" smtClean="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C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19106" y="4030227"/>
                <a:ext cx="5035844" cy="81687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 bằng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06" y="4030227"/>
                <a:ext cx="5035844" cy="816870"/>
              </a:xfrm>
              <a:prstGeom prst="rect">
                <a:avLst/>
              </a:prstGeom>
              <a:blipFill rotWithShape="1">
                <a:blip r:embed="rId2"/>
                <a:stretch>
                  <a:fillRect t="-14925" r="-399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33694" y="5267636"/>
                <a:ext cx="13639800" cy="122495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 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94" y="5267636"/>
                <a:ext cx="13639800" cy="1224952"/>
              </a:xfrm>
              <a:prstGeom prst="rect">
                <a:avLst/>
              </a:prstGeom>
              <a:blipFill rotWithShape="1">
                <a:blip r:embed="rId3"/>
                <a:stretch>
                  <a:fillRect l="-1787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0670" y="8780103"/>
                <a:ext cx="7516545" cy="134812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fr-FR" sz="4400">
                    <a:latin typeface="Times New Roman"/>
                    <a:ea typeface="Times New Roman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70" y="8780103"/>
                <a:ext cx="7516545" cy="1348126"/>
              </a:xfrm>
              <a:prstGeom prst="rect">
                <a:avLst/>
              </a:prstGeom>
              <a:blipFill rotWithShape="1">
                <a:blip r:embed="rId4"/>
                <a:stretch>
                  <a:fillRect l="-3244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16316" y="10182464"/>
                <a:ext cx="10685361" cy="118430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fr-FR" sz="4400"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e>
                          <m:sup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fr-FR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16" y="10182464"/>
                <a:ext cx="10685361" cy="1184300"/>
              </a:xfrm>
              <a:prstGeom prst="rect">
                <a:avLst/>
              </a:prstGeom>
              <a:blipFill rotWithShape="1">
                <a:blip r:embed="rId5"/>
                <a:stretch>
                  <a:fillRect l="-2339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915505" y="9069445"/>
                <a:ext cx="18049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fr-FR" sz="44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fr-FR" sz="440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.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505" y="9069445"/>
                <a:ext cx="1804918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7460" r="-125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0720423" y="551220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13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9" y="1447807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81871" y="5018835"/>
            <a:ext cx="4484695" cy="264879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 HẠN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DÃY 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86135" y="3768847"/>
            <a:ext cx="2735800" cy="5521031"/>
            <a:chOff x="2438669" y="1738902"/>
            <a:chExt cx="4102995" cy="342812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438669" y="1738902"/>
              <a:ext cx="4102995" cy="169680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2438669" y="3404346"/>
              <a:ext cx="4102995" cy="1762681"/>
              <a:chOff x="2438669" y="3404346"/>
              <a:chExt cx="4102995" cy="176268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2438669" y="3411281"/>
                <a:ext cx="3824730" cy="175574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438669" y="3404346"/>
                <a:ext cx="4102995" cy="2185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sp>
        <p:nvSpPr>
          <p:cNvPr id="34" name="Rounded Rectangle 33"/>
          <p:cNvSpPr/>
          <p:nvPr/>
        </p:nvSpPr>
        <p:spPr>
          <a:xfrm>
            <a:off x="7163300" y="8458053"/>
            <a:ext cx="4889938" cy="1663649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Hai định lí về giới hạn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285352" y="5433437"/>
            <a:ext cx="5309364" cy="2234194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của cấp số nhân lùi vô hạn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21935" y="2358274"/>
            <a:ext cx="5334000" cy="241775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Các giới hạn đặc biệt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2971353" y="2376714"/>
            <a:ext cx="0" cy="109267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683800" y="2707179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DẠNG BÀI TẬP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642198" y="3954519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</a:t>
            </a:r>
            <a:endParaRPr lang="fr-FR" sz="4400" b="1" smtClean="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4400" b="1" smtClean="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              hoặc </a:t>
            </a:r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595447" y="5431665"/>
            <a:ext cx="10406439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557621" y="6587360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895470" y="7995745"/>
            <a:ext cx="120471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THÊM MỘT SỐ DẠNG BÀI TẬP KHÁC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970312" y="8692606"/>
            <a:ext cx="1172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4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 Giới 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hạn dãy số </a:t>
            </a:r>
            <a:r>
              <a:rPr lang="en-US" sz="4400">
                <a:latin typeface="Times New Roman"/>
                <a:ea typeface="Calibri"/>
                <a:cs typeface="Times New Roman"/>
              </a:rPr>
              <a:t>cho bằng công </a:t>
            </a:r>
            <a:r>
              <a:rPr lang="en-US" sz="4400" smtClean="0">
                <a:latin typeface="Times New Roman"/>
                <a:ea typeface="Calibri"/>
                <a:cs typeface="Times New Roman"/>
              </a:rPr>
              <a:t>thức </a:t>
            </a:r>
            <a:r>
              <a:rPr lang="en-US" sz="4400">
                <a:latin typeface="Times New Roman"/>
                <a:ea typeface="Calibri"/>
                <a:cs typeface="Times New Roman"/>
              </a:rPr>
              <a:t>truy hồi</a:t>
            </a:r>
            <a:endParaRPr lang="en-US" sz="4000">
              <a:ea typeface="Calibri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971278" y="9817525"/>
            <a:ext cx="11126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2. Bài tập liên quan tới tổng cấp số nhân lùi vô hạn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7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 THUYẾT CẦN NHỚ </a:t>
              </a:r>
              <a:endParaRPr lang="en-US" sz="46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52200" y="3303335"/>
            <a:ext cx="21868725" cy="9592042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80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083474" y="5643633"/>
                <a:ext cx="6315702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MS Mincho"/>
                  </a:rPr>
                  <a:t>b.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</a:rPr>
                  <a:t> nếu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73" y="5643630"/>
                <a:ext cx="631570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95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114458" y="6490217"/>
                <a:ext cx="16987094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c. 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là hằng số)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𝑐</m:t>
                        </m:r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58" y="6490214"/>
                <a:ext cx="16987093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72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058239" y="4553252"/>
                <a:ext cx="8585812" cy="105202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.   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𝑘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nguyên dương.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238" y="4553252"/>
                <a:ext cx="8585812" cy="1052019"/>
              </a:xfrm>
              <a:prstGeom prst="rect">
                <a:avLst/>
              </a:prstGeom>
              <a:blipFill rotWithShape="1">
                <a:blip r:embed="rId5"/>
                <a:stretch>
                  <a:fillRect r="-213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853222" y="3657600"/>
            <a:ext cx="8991601" cy="800220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pPr lvl="0"/>
            <a:r>
              <a:rPr lang="en-US" sz="46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Các giới hạn đặc biệt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65206" y="7382965"/>
                <a:ext cx="12191999" cy="1535614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2809032" algn="l"/>
                    <a:tab pos="2913778" algn="l"/>
                  </a:tabLst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d.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𝑘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nguyên dương.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e.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𝑞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05" y="7382965"/>
                <a:ext cx="12192000" cy="1535613"/>
              </a:xfrm>
              <a:prstGeom prst="rect">
                <a:avLst/>
              </a:prstGeom>
              <a:blipFill rotWithShape="1">
                <a:blip r:embed="rId6"/>
                <a:stretch>
                  <a:fillRect l="-2000" t="-6746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015176" y="9037228"/>
            <a:ext cx="12384802" cy="800220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r>
              <a:rPr lang="en-US" sz="46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Tổng của cấp số nhận lùi vô hạn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976020" y="10138200"/>
                <a:ext cx="12191999" cy="1826848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Cấp số nhân vô hạn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có công bội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𝑆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+...+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+...=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fr-FR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19" y="10138200"/>
                <a:ext cx="12192000" cy="1826847"/>
              </a:xfrm>
              <a:prstGeom prst="rect">
                <a:avLst/>
              </a:prstGeom>
              <a:blipFill rotWithShape="1">
                <a:blip r:embed="rId7"/>
                <a:stretch>
                  <a:fillRect l="-2000" t="-6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3" grpId="0"/>
      <p:bldP spid="47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Các định lí về giới hạn.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96798" y="3303332"/>
            <a:ext cx="21868725" cy="8507668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9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34218" y="3461615"/>
                <a:ext cx="9257553" cy="152349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Định lí 1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a)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 Khi đó: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218" y="3461612"/>
                <a:ext cx="9257554" cy="1523494"/>
              </a:xfrm>
              <a:prstGeom prst="rect">
                <a:avLst/>
              </a:prstGeom>
              <a:blipFill rotWithShape="1">
                <a:blip r:embed="rId3"/>
                <a:stretch>
                  <a:fillRect l="-2633" t="-7600" r="-2238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64586" y="5089213"/>
                <a:ext cx="9965283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82" y="5089210"/>
                <a:ext cx="9965284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7460" r="-201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617053" y="6110903"/>
                <a:ext cx="5521299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054" y="6110899"/>
                <a:ext cx="5521298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7323" r="-408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631237" y="7288530"/>
                <a:ext cx="4934468" cy="1082220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𝑏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𝑏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≠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233" y="7288529"/>
                <a:ext cx="4934468" cy="1082219"/>
              </a:xfrm>
              <a:prstGeom prst="rect">
                <a:avLst/>
              </a:prstGeom>
              <a:blipFill rotWithShape="1">
                <a:blip r:embed="rId6"/>
                <a:stretch>
                  <a:fillRect t="-3955" r="-4574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39084" y="8820429"/>
                <a:ext cx="16605956" cy="81176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b)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∀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𝑡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h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ì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83" y="8820425"/>
                <a:ext cx="16605956" cy="811761"/>
              </a:xfrm>
              <a:prstGeom prst="rect">
                <a:avLst/>
              </a:prstGeom>
              <a:blipFill rotWithShape="1">
                <a:blip r:embed="rId7"/>
                <a:stretch>
                  <a:fillRect l="-1468"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02149" y="10070133"/>
                <a:ext cx="8395575" cy="81176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deg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145" y="10070130"/>
                <a:ext cx="8395576" cy="811761"/>
              </a:xfrm>
              <a:prstGeom prst="rect">
                <a:avLst/>
              </a:prstGeom>
              <a:blipFill rotWithShape="1">
                <a:blip r:embed="rId8"/>
                <a:stretch>
                  <a:fillRect l="-2977" t="-12782" r="-2469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1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Các định lí về giới hạn.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96798" y="3303332"/>
            <a:ext cx="21868725" cy="8507668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9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934218" y="3461613"/>
            <a:ext cx="9257553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marL="457063" indent="-457063">
              <a:spcBef>
                <a:spcPts val="600"/>
              </a:spcBef>
            </a:pPr>
            <a:r>
              <a:rPr lang="en-US" sz="4400" b="1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Định lí 2</a:t>
            </a:r>
            <a:endParaRPr lang="en-US" sz="480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86833" y="4634748"/>
                <a:ext cx="12191999" cy="4257320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a)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=±∞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b)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c)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833" y="4634748"/>
                <a:ext cx="12192000" cy="4257319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001" b="-5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9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92039" y="3918177"/>
            <a:ext cx="10406439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17275" y="5105403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6293" y="3734199"/>
                <a:ext cx="19457493" cy="1710854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1620033" algn="l"/>
                    <a:tab pos="3059781" algn="l"/>
                    <a:tab pos="4499529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en-US" sz="4400" b="1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* )</a:t>
                </a:r>
                <a:r>
                  <a:rPr lang="en-US" sz="4400" b="1" smtClean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Khi</a:t>
                </a:r>
                <a:r>
                  <a:rPr lang="en-US" sz="4400" b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(trong đó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là các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là các đa thức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</m:oMath>
                </a14:m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)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734199"/>
                <a:ext cx="19457493" cy="1710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92978" y="5417248"/>
                <a:ext cx="17311212" cy="214186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i="1">
                    <a:latin typeface="Times New Roman"/>
                    <a:ea typeface="Times New Roman"/>
                    <a:cs typeface="Times New Roman"/>
                  </a:rPr>
                  <a:t>Phương pháp giải: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Chia tử và mẫu cho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là lũy thừa có số mũ cao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, sau đó áp dụng các định lí về giới hạn hữu hạn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978" y="5417248"/>
                <a:ext cx="17311212" cy="2141868"/>
              </a:xfrm>
              <a:prstGeom prst="rect">
                <a:avLst/>
              </a:prstGeom>
              <a:blipFill rotWithShape="1">
                <a:blip r:embed="rId3"/>
                <a:stretch>
                  <a:fillRect l="-1444" r="-211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15156" y="7912489"/>
                <a:ext cx="18255083" cy="1510478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r>
                  <a:rPr lang="en-US" sz="4400" b="1" smtClean="0">
                    <a:solidFill>
                      <a:srgbClr val="FF0000"/>
                    </a:solidFill>
                  </a:rPr>
                  <a:t>*)</a:t>
                </a:r>
                <a:r>
                  <a:rPr lang="en-US" sz="4400" smtClean="0"/>
                  <a:t> </a:t>
                </a:r>
                <a:r>
                  <a:rPr lang="en-US" sz="4400"/>
                  <a:t>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n</m:t>
                        </m:r>
                      </m:sub>
                    </m:sSub>
                    <m:r>
                      <a:rPr lang="vi-VN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l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à đ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th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ứ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c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ậ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c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k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ta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đặ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k</m:t>
                        </m:r>
                      </m:sup>
                    </m:sSup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m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â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t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chung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,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sau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đó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s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d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ụ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ng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đị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2 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v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ề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gi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ớ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i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ạ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56" y="7912489"/>
                <a:ext cx="18255083" cy="1510478"/>
              </a:xfrm>
              <a:prstGeom prst="rect">
                <a:avLst/>
              </a:prstGeom>
              <a:blipFill rotWithShape="1">
                <a:blip r:embed="rId4"/>
                <a:stretch>
                  <a:fillRect l="-1336" t="-6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180278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</a:t>
            </a:r>
            <a:r>
              <a:rPr lang="en-US" b="1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80501" y="4073800"/>
                <a:ext cx="4738413" cy="1265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 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501" y="4073800"/>
                <a:ext cx="4738413" cy="1265603"/>
              </a:xfrm>
              <a:prstGeom prst="rect">
                <a:avLst/>
              </a:prstGeom>
              <a:blipFill rotWithShape="1">
                <a:blip r:embed="rId3"/>
                <a:stretch>
                  <a:fillRect l="-5148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92387" y="5296122"/>
                <a:ext cx="19659600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A. 0</a:t>
                </a:r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	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                  </a:t>
                </a:r>
                <a:r>
                  <a:rPr lang="en-US" sz="4400" b="1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Không tồn tại.	</a:t>
                </a:r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        </a:t>
                </a:r>
                <a:r>
                  <a:rPr lang="en-US" sz="4400" b="1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5296122"/>
                <a:ext cx="19659600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240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01047" y="8314296"/>
                <a:ext cx="9399048" cy="2981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47" y="8314296"/>
                <a:ext cx="9399048" cy="29815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05502" y="9094348"/>
                <a:ext cx="1562735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502" y="9094348"/>
                <a:ext cx="1562735" cy="13599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264532" y="9459032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= 0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2330279" y="5181188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  <p:bldP spid="14" grpId="0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056210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C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68201" y="3887967"/>
                <a:ext cx="6474401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01" y="3887967"/>
                <a:ext cx="6474401" cy="769442"/>
              </a:xfrm>
              <a:prstGeom prst="rect">
                <a:avLst/>
              </a:prstGeom>
              <a:blipFill rotWithShape="1">
                <a:blip r:embed="rId3"/>
                <a:stretch>
                  <a:fillRect l="-386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40172" y="5210570"/>
                <a:ext cx="17906831" cy="87100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 .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 .                </a:t>
                </a:r>
                <a:r>
                  <a:rPr lang="en-US" sz="4400" b="1">
                    <a:latin typeface="Times New Roman"/>
                    <a:ea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</a:rPr>
                      <m:t>−∞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</a:rPr>
                  <a:t> .	      D</a:t>
                </a:r>
                <a:r>
                  <a:rPr lang="en-US" sz="4400">
                    <a:latin typeface="Times New Roman"/>
                    <a:ea typeface="Times New Roman"/>
                  </a:rPr>
                  <a:t>. Không tồn tại </a:t>
                </a: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72" y="5210570"/>
                <a:ext cx="17906831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396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6190" y="8229600"/>
                <a:ext cx="15874261" cy="1970156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d>
                        <m:dPr>
                          <m:ctrlP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=−∞</m:t>
                      </m:r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90" y="8229600"/>
                <a:ext cx="15874261" cy="19701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28928" y="10248817"/>
                <a:ext cx="10941072" cy="125771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Vì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.</a:t>
                </a:r>
                <a:endParaRPr lang="en-US" sz="400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28" y="10248817"/>
                <a:ext cx="10941072" cy="1257718"/>
              </a:xfrm>
              <a:prstGeom prst="rect">
                <a:avLst/>
              </a:prstGeom>
              <a:blipFill rotWithShape="1">
                <a:blip r:embed="rId6"/>
                <a:stretch>
                  <a:fillRect l="-2228" r="-128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11266057" y="5181188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056210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3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A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7989" y="3810440"/>
                <a:ext cx="5721311" cy="137198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9" y="3810440"/>
                <a:ext cx="5721311" cy="1371980"/>
              </a:xfrm>
              <a:prstGeom prst="rect">
                <a:avLst/>
              </a:prstGeom>
              <a:blipFill rotWithShape="1">
                <a:blip r:embed="rId3"/>
                <a:stretch>
                  <a:fillRect l="-4260" b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96265" y="5492886"/>
                <a:ext cx="17344420" cy="87100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	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𝟐𝟕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 	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65" y="5492886"/>
                <a:ext cx="17344420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441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422610" y="8538873"/>
                <a:ext cx="6296285" cy="183104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4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400" i="1">
                                                <a:latin typeface="Cambria Math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 </a:t>
                </a:r>
                <a:endParaRPr lang="en-US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610" y="8538873"/>
                <a:ext cx="6296285" cy="18310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757539" y="7753554"/>
                <a:ext cx="6876828" cy="3077477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f>
                        <m:fPr>
                          <m:ctrlP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539" y="7753554"/>
                <a:ext cx="6876828" cy="30774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68243" y="11300260"/>
                <a:ext cx="4776894" cy="8709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Vì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; </a:t>
                </a:r>
                <a:r>
                  <a:rPr lang="en-US" sz="4400" smtClean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400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243" y="11300260"/>
                <a:ext cx="4776894" cy="870975"/>
              </a:xfrm>
              <a:prstGeom prst="rect">
                <a:avLst/>
              </a:prstGeom>
              <a:blipFill rotWithShape="1">
                <a:blip r:embed="rId7"/>
                <a:stretch>
                  <a:fillRect l="-5230" t="-9091" r="-1148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21319057" y="9016910"/>
                <a:ext cx="1804863" cy="8709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9057" y="9016910"/>
                <a:ext cx="1804863" cy="870975"/>
              </a:xfrm>
              <a:prstGeom prst="rect">
                <a:avLst/>
              </a:prstGeom>
              <a:blipFill rotWithShape="1">
                <a:blip r:embed="rId8"/>
                <a:stretch>
                  <a:fillRect t="-9091" r="-12838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/>
              <p:cNvSpPr/>
              <p:nvPr/>
            </p:nvSpPr>
            <p:spPr>
              <a:xfrm>
                <a:off x="1077009" y="8709259"/>
                <a:ext cx="6065901" cy="128820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</a:t>
                </a:r>
                <a:endParaRPr lang="en-US"/>
              </a:p>
            </p:txBody>
          </p:sp>
        </mc:Choice>
        <mc:Fallback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09" y="8709259"/>
                <a:ext cx="6065901" cy="12882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228331" y="10535194"/>
                <a:ext cx="5839163" cy="2022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lim</m:t>
                    </m:r>
                    <m:r>
                      <a:rPr lang="en-US" sz="4400" b="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f>
                      <m:fPr>
                        <m:ctrlP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rgbClr val="F79646">
                                            <a:lumMod val="75000"/>
                                          </a:srgb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srgbClr val="F79646">
                                            <a:lumMod val="75000"/>
                                          </a:srgb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4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4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27</m:t>
                    </m:r>
                  </m:oMath>
                </a14:m>
                <a:r>
                  <a:rPr lang="en-US" sz="4400">
                    <a:solidFill>
                      <a:srgbClr val="F79646">
                        <a:lumMod val="75000"/>
                      </a:srgbClr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4000">
                  <a:solidFill>
                    <a:srgbClr val="F79646">
                      <a:lumMod val="75000"/>
                    </a:srgb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31" y="10535194"/>
                <a:ext cx="5839163" cy="20227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>
          <a:xfrm>
            <a:off x="3496926" y="5433436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420189" y="7253760"/>
                <a:ext cx="9296400" cy="763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Chia cả tử và mẫu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mtClean="0"/>
                  <a:t> ta có :  </a:t>
                </a:r>
                <a:endParaRPr lang="en-US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89" y="7253760"/>
                <a:ext cx="9296400" cy="763607"/>
              </a:xfrm>
              <a:prstGeom prst="rect">
                <a:avLst/>
              </a:prstGeom>
              <a:blipFill rotWithShape="1">
                <a:blip r:embed="rId11"/>
                <a:stretch>
                  <a:fillRect l="-2492" t="-11200" b="-3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/>
              <p:cNvSpPr/>
              <p:nvPr/>
            </p:nvSpPr>
            <p:spPr>
              <a:xfrm>
                <a:off x="5460673" y="8405846"/>
                <a:ext cx="6709987" cy="203475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0" i="1" smtClean="0">
                            <a:latin typeface="Cambria Math"/>
                            <a:cs typeface="Times New Roman"/>
                          </a:rPr>
                          <m:t>=</m:t>
                        </m:r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4400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    </m:t>
                                    </m:r>
                                    <m:d>
                                      <m:dPr>
                                        <m:ctrlP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+</m:t>
                                        </m:r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 smtClean="0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6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 .  </m:t>
                            </m:r>
                            <m:f>
                              <m:fPr>
                                <m:ctrlPr>
                                  <a:rPr lang="en-US" sz="4400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 smtClean="0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   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</a:t>
                </a:r>
                <a:endParaRPr lang="en-US"/>
              </a:p>
            </p:txBody>
          </p:sp>
        </mc:Choice>
        <mc:Fallback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673" y="8405846"/>
                <a:ext cx="6709987" cy="20347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6" grpId="0"/>
      <p:bldP spid="92" grpId="0"/>
      <p:bldP spid="93" grpId="0"/>
      <p:bldP spid="8" grpId="0"/>
      <p:bldP spid="94" grpId="0" animBg="1"/>
      <p:bldP spid="10" grpId="0"/>
      <p:bldP spid="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2503</Words>
  <PresentationFormat>Custom</PresentationFormat>
  <Paragraphs>226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2020-04-07T07:40:24Z</dcterms:modified>
</cp:coreProperties>
</file>