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0" r:id="rId2"/>
    <p:sldId id="385" r:id="rId3"/>
    <p:sldId id="302" r:id="rId4"/>
    <p:sldId id="292" r:id="rId5"/>
    <p:sldId id="396" r:id="rId6"/>
    <p:sldId id="334" r:id="rId7"/>
    <p:sldId id="280" r:id="rId8"/>
    <p:sldId id="260" r:id="rId9"/>
    <p:sldId id="290" r:id="rId10"/>
    <p:sldId id="281" r:id="rId11"/>
    <p:sldId id="306" r:id="rId12"/>
    <p:sldId id="308" r:id="rId13"/>
    <p:sldId id="263" r:id="rId14"/>
    <p:sldId id="429" r:id="rId15"/>
    <p:sldId id="428" r:id="rId16"/>
    <p:sldId id="426" r:id="rId17"/>
    <p:sldId id="287" r:id="rId18"/>
    <p:sldId id="309" r:id="rId19"/>
    <p:sldId id="299" r:id="rId20"/>
    <p:sldId id="315" r:id="rId21"/>
    <p:sldId id="425" r:id="rId22"/>
    <p:sldId id="331" r:id="rId23"/>
    <p:sldId id="295" r:id="rId24"/>
    <p:sldId id="329" r:id="rId25"/>
    <p:sldId id="343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57"/>
  </p:normalViewPr>
  <p:slideViewPr>
    <p:cSldViewPr snapToGrid="0">
      <p:cViewPr varScale="1">
        <p:scale>
          <a:sx n="60" d="100"/>
          <a:sy n="60" d="100"/>
        </p:scale>
        <p:origin x="4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3A8F48-68D5-98E5-21A5-9F85106250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C3295-1370-8F7F-F55E-B5B2A9A62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19B8C-2A78-4F2D-901A-06847F34A1EA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A179E-4AE5-4D85-65D3-92F997A9CB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178CD-3970-DD7F-B46A-FE8FD56F68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0704-9D8D-410E-B3EC-90A226C5C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1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5100" y="44450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5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34778" y="22639"/>
            <a:ext cx="174842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5e - Grammar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  <p:sldLayoutId id="2147483655" r:id="rId5"/>
    <p:sldLayoutId id="214748365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392002" y="1905506"/>
            <a:ext cx="74753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Travel &amp; Transportation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86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01F90-6A14-5FDA-DA1C-ABE0B2EAF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6" y="818976"/>
            <a:ext cx="11689984" cy="38183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7ADF0-1579-E808-10DD-DC60D48AB9B5}"/>
              </a:ext>
            </a:extLst>
          </p:cNvPr>
          <p:cNvCxnSpPr/>
          <p:nvPr/>
        </p:nvCxnSpPr>
        <p:spPr>
          <a:xfrm>
            <a:off x="6498771" y="2254354"/>
            <a:ext cx="50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B6102-48CF-6FFA-33D7-6BA7B95E9620}"/>
              </a:ext>
            </a:extLst>
          </p:cNvPr>
          <p:cNvCxnSpPr>
            <a:cxnSpLocks/>
          </p:cNvCxnSpPr>
          <p:nvPr/>
        </p:nvCxnSpPr>
        <p:spPr>
          <a:xfrm>
            <a:off x="4731868" y="2830538"/>
            <a:ext cx="1094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8BA178-5889-C8F4-CF9B-CFD3B2969141}"/>
              </a:ext>
            </a:extLst>
          </p:cNvPr>
          <p:cNvCxnSpPr>
            <a:cxnSpLocks/>
          </p:cNvCxnSpPr>
          <p:nvPr/>
        </p:nvCxnSpPr>
        <p:spPr>
          <a:xfrm>
            <a:off x="4659338" y="3407734"/>
            <a:ext cx="468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3C7238-76B4-F034-1CCF-A0F9D3B92BBB}"/>
              </a:ext>
            </a:extLst>
          </p:cNvPr>
          <p:cNvCxnSpPr>
            <a:cxnSpLocks/>
          </p:cNvCxnSpPr>
          <p:nvPr/>
        </p:nvCxnSpPr>
        <p:spPr>
          <a:xfrm>
            <a:off x="5491843" y="3962400"/>
            <a:ext cx="468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819C13-6DE0-8BE4-6594-4F8F77A46320}"/>
              </a:ext>
            </a:extLst>
          </p:cNvPr>
          <p:cNvCxnSpPr>
            <a:cxnSpLocks/>
          </p:cNvCxnSpPr>
          <p:nvPr/>
        </p:nvCxnSpPr>
        <p:spPr>
          <a:xfrm>
            <a:off x="3575957" y="4561870"/>
            <a:ext cx="930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7311A7-484D-3F0D-C53A-ABF60FAB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9" y="463486"/>
            <a:ext cx="11526285" cy="57631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3F377D-24DB-D00D-BB1C-C0060F0F15D3}"/>
              </a:ext>
            </a:extLst>
          </p:cNvPr>
          <p:cNvSpPr txBox="1"/>
          <p:nvPr/>
        </p:nvSpPr>
        <p:spPr>
          <a:xfrm>
            <a:off x="4191001" y="2600307"/>
            <a:ext cx="3326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so/as noisy 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977B0-E01A-BB1C-CC0B-DF65B9DB3E4B}"/>
              </a:ext>
            </a:extLst>
          </p:cNvPr>
          <p:cNvSpPr txBox="1"/>
          <p:nvPr/>
        </p:nvSpPr>
        <p:spPr>
          <a:xfrm>
            <a:off x="3714407" y="3504385"/>
            <a:ext cx="1888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as old 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8040B2-09E1-9CBE-0935-E32A7ECCCB38}"/>
              </a:ext>
            </a:extLst>
          </p:cNvPr>
          <p:cNvSpPr txBox="1"/>
          <p:nvPr/>
        </p:nvSpPr>
        <p:spPr>
          <a:xfrm>
            <a:off x="4391769" y="4408463"/>
            <a:ext cx="3837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so/as expensive 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5230223" y="5734186"/>
            <a:ext cx="3328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so/as crowded as</a:t>
            </a:r>
          </a:p>
        </p:txBody>
      </p:sp>
    </p:spTree>
    <p:extLst>
      <p:ext uri="{BB962C8B-B14F-4D97-AF65-F5344CB8AC3E}">
        <p14:creationId xmlns:p14="http://schemas.microsoft.com/office/powerpoint/2010/main" val="21926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DA943-9F70-526C-9A68-4138CF17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6" y="489856"/>
            <a:ext cx="11270774" cy="52360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40A221-B9AE-BB44-184A-EDD3D8155DFE}"/>
              </a:ext>
            </a:extLst>
          </p:cNvPr>
          <p:cNvSpPr txBox="1"/>
          <p:nvPr/>
        </p:nvSpPr>
        <p:spPr>
          <a:xfrm>
            <a:off x="1436913" y="2563384"/>
            <a:ext cx="10109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The department store is much larger than the clothes shop.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8A0CF-F41E-DF52-87AE-BC8BB656751F}"/>
              </a:ext>
            </a:extLst>
          </p:cNvPr>
          <p:cNvSpPr txBox="1"/>
          <p:nvPr/>
        </p:nvSpPr>
        <p:spPr>
          <a:xfrm>
            <a:off x="1436915" y="3467255"/>
            <a:ext cx="10109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The stadium is much bigger than the post office.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BFF164-0FB5-D9DD-37F3-3A5476BAB304}"/>
              </a:ext>
            </a:extLst>
          </p:cNvPr>
          <p:cNvSpPr txBox="1"/>
          <p:nvPr/>
        </p:nvSpPr>
        <p:spPr>
          <a:xfrm>
            <a:off x="1436914" y="4371126"/>
            <a:ext cx="10109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The Eiffel Tower is much taller than the Statue of Liberty.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1D697F-B508-06CD-5353-B50991C65781}"/>
              </a:ext>
            </a:extLst>
          </p:cNvPr>
          <p:cNvSpPr txBox="1"/>
          <p:nvPr/>
        </p:nvSpPr>
        <p:spPr>
          <a:xfrm>
            <a:off x="1436914" y="5274997"/>
            <a:ext cx="10109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Cruise ships are much bigger than canoes.</a:t>
            </a:r>
          </a:p>
        </p:txBody>
      </p:sp>
    </p:spTree>
    <p:extLst>
      <p:ext uri="{BB962C8B-B14F-4D97-AF65-F5344CB8AC3E}">
        <p14:creationId xmlns:p14="http://schemas.microsoft.com/office/powerpoint/2010/main" val="39439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" y="468157"/>
            <a:ext cx="12055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9EB4"/>
                </a:solidFill>
                <a:latin typeface="+mj-lt"/>
              </a:rPr>
              <a:t>57 </a:t>
            </a:r>
            <a:r>
              <a:rPr lang="en-US" sz="3000" dirty="0">
                <a:solidFill>
                  <a:srgbClr val="009EB4"/>
                </a:solidFill>
                <a:latin typeface="+mj-lt"/>
              </a:rPr>
              <a:t>★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Choose the correct option. </a:t>
            </a:r>
            <a:endParaRPr lang="en-US" sz="30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en-US" sz="3000" b="1" dirty="0">
                <a:solidFill>
                  <a:srgbClr val="211D1E"/>
                </a:solidFill>
                <a:latin typeface="+mj-lt"/>
              </a:rPr>
              <a:t>1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The traffic is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heavy/heavier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on High Street than on Corner Street. </a:t>
            </a:r>
          </a:p>
          <a:p>
            <a:r>
              <a:rPr lang="en-US" sz="3000" b="1" dirty="0">
                <a:solidFill>
                  <a:srgbClr val="211D1E"/>
                </a:solidFill>
                <a:latin typeface="+mj-lt"/>
              </a:rPr>
              <a:t>2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The market is as busy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as/than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the supermarket. </a:t>
            </a:r>
          </a:p>
          <a:p>
            <a:r>
              <a:rPr lang="en-US" sz="3000" b="1" dirty="0">
                <a:solidFill>
                  <a:srgbClr val="211D1E"/>
                </a:solidFill>
                <a:latin typeface="+mj-lt"/>
              </a:rPr>
              <a:t>3 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It takes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longer/long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to cross the city by car than on the underground train. </a:t>
            </a:r>
          </a:p>
          <a:p>
            <a:r>
              <a:rPr lang="en-US" sz="3000" b="1" dirty="0">
                <a:solidFill>
                  <a:srgbClr val="211D1E"/>
                </a:solidFill>
                <a:latin typeface="+mj-lt"/>
              </a:rPr>
              <a:t>4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This part of town is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much/more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dangerous at night than in the daytime. </a:t>
            </a:r>
          </a:p>
          <a:p>
            <a:r>
              <a:rPr lang="en-US" sz="3000" b="1" dirty="0">
                <a:solidFill>
                  <a:srgbClr val="211D1E"/>
                </a:solidFill>
                <a:latin typeface="+mj-lt"/>
              </a:rPr>
              <a:t>5 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He feels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more/much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tired today than yesterday. </a:t>
            </a:r>
          </a:p>
          <a:p>
            <a:r>
              <a:rPr lang="en-US" sz="3000" b="1" dirty="0">
                <a:solidFill>
                  <a:srgbClr val="211D1E"/>
                </a:solidFill>
                <a:latin typeface="+mj-lt"/>
              </a:rPr>
              <a:t>6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Tickets for the 2:30 performance are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more cheap/cheaper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than tickets for the 7:30 one. </a:t>
            </a:r>
          </a:p>
          <a:p>
            <a:pPr algn="just"/>
            <a:r>
              <a:rPr lang="en-US" sz="3000" b="1" dirty="0">
                <a:solidFill>
                  <a:srgbClr val="211D1E"/>
                </a:solidFill>
                <a:latin typeface="+mj-lt"/>
              </a:rPr>
              <a:t>7 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Steve is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more tall/taller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than James. </a:t>
            </a:r>
          </a:p>
          <a:p>
            <a:r>
              <a:rPr lang="en-US" sz="3000" b="1" dirty="0">
                <a:solidFill>
                  <a:srgbClr val="211D1E"/>
                </a:solidFill>
                <a:latin typeface="+mj-lt"/>
              </a:rPr>
              <a:t>8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This restaurant is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more expensive/ </a:t>
            </a:r>
            <a:r>
              <a:rPr lang="en-US" sz="3000" b="1" dirty="0" err="1">
                <a:solidFill>
                  <a:srgbClr val="211D1E"/>
                </a:solidFill>
                <a:latin typeface="+mj-lt"/>
              </a:rPr>
              <a:t>expensiver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than that one. </a:t>
            </a:r>
          </a:p>
          <a:p>
            <a:pPr algn="just"/>
            <a:r>
              <a:rPr lang="en-US" sz="3000" b="1" dirty="0">
                <a:solidFill>
                  <a:srgbClr val="211D1E"/>
                </a:solidFill>
                <a:latin typeface="+mj-lt"/>
              </a:rPr>
              <a:t>9 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Alex is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more good/better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than Tom at </a:t>
            </a:r>
            <a:r>
              <a:rPr lang="en-US" sz="3000" dirty="0" err="1">
                <a:solidFill>
                  <a:srgbClr val="211D1E"/>
                </a:solidFill>
                <a:latin typeface="+mj-lt"/>
              </a:rPr>
              <a:t>maths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. </a:t>
            </a:r>
          </a:p>
          <a:p>
            <a:r>
              <a:rPr lang="en-US" sz="3000" b="1" dirty="0">
                <a:solidFill>
                  <a:srgbClr val="211D1E"/>
                </a:solidFill>
                <a:latin typeface="+mj-lt"/>
              </a:rPr>
              <a:t>10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Vietnamese cuisine is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tasty/tastier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than any other cuisine to me. </a:t>
            </a:r>
            <a:endParaRPr lang="en-US" sz="3000" dirty="0">
              <a:latin typeface="+mj-lt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3540643" y="1389969"/>
            <a:ext cx="1086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3731121" y="1850827"/>
            <a:ext cx="5039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617304" y="2291702"/>
            <a:ext cx="10073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463145" y="2757776"/>
            <a:ext cx="8708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747898" y="3214663"/>
            <a:ext cx="8005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8221131" y="3671768"/>
            <a:ext cx="12192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234267" y="4594610"/>
            <a:ext cx="8495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3154079" y="5038027"/>
            <a:ext cx="2501654" cy="11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352802" y="5517971"/>
            <a:ext cx="9651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898572" y="5977352"/>
            <a:ext cx="1075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A6ACD-EDB6-427A-0E8B-D0208ED2EB62}"/>
              </a:ext>
            </a:extLst>
          </p:cNvPr>
          <p:cNvSpPr/>
          <p:nvPr/>
        </p:nvSpPr>
        <p:spPr>
          <a:xfrm>
            <a:off x="9355120" y="452533"/>
            <a:ext cx="2612937" cy="545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Grammar Bank, WB p. 73</a:t>
            </a:r>
          </a:p>
        </p:txBody>
      </p:sp>
    </p:spTree>
    <p:extLst>
      <p:ext uri="{BB962C8B-B14F-4D97-AF65-F5344CB8AC3E}">
        <p14:creationId xmlns:p14="http://schemas.microsoft.com/office/powerpoint/2010/main" val="11723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935" y="793837"/>
            <a:ext cx="118498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9EB4"/>
                </a:solidFill>
                <a:latin typeface="+mj-lt"/>
              </a:rPr>
              <a:t>62 </a:t>
            </a:r>
            <a:r>
              <a:rPr lang="en-US" sz="3600" dirty="0">
                <a:solidFill>
                  <a:srgbClr val="009EB4"/>
                </a:solidFill>
                <a:latin typeface="+mj-lt"/>
              </a:rPr>
              <a:t>★ </a:t>
            </a:r>
            <a:r>
              <a:rPr lang="en-US" sz="3600" b="1" dirty="0">
                <a:solidFill>
                  <a:srgbClr val="211D1E"/>
                </a:solidFill>
                <a:latin typeface="+mj-lt"/>
              </a:rPr>
              <a:t>Choose the correct option. </a:t>
            </a:r>
          </a:p>
          <a:p>
            <a:r>
              <a:rPr lang="en-US" sz="3600" b="1" dirty="0">
                <a:solidFill>
                  <a:srgbClr val="211D1E"/>
                </a:solidFill>
                <a:latin typeface="+mj-lt"/>
              </a:rPr>
              <a:t>1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New York is as beautiful </a:t>
            </a:r>
            <a:r>
              <a:rPr lang="en-US" sz="3600" b="1" dirty="0">
                <a:solidFill>
                  <a:srgbClr val="211D1E"/>
                </a:solidFill>
                <a:latin typeface="+mj-lt"/>
              </a:rPr>
              <a:t>as/than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London to me. </a:t>
            </a:r>
          </a:p>
          <a:p>
            <a:r>
              <a:rPr lang="en-US" sz="3600" b="1" dirty="0">
                <a:solidFill>
                  <a:srgbClr val="211D1E"/>
                </a:solidFill>
                <a:latin typeface="+mj-lt"/>
              </a:rPr>
              <a:t>2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This museum is </a:t>
            </a:r>
            <a:r>
              <a:rPr lang="en-US" sz="3600" b="1" dirty="0">
                <a:solidFill>
                  <a:srgbClr val="211D1E"/>
                </a:solidFill>
                <a:latin typeface="+mj-lt"/>
              </a:rPr>
              <a:t>as/so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interesting as the one we visited last week. </a:t>
            </a:r>
          </a:p>
          <a:p>
            <a:r>
              <a:rPr lang="en-US" sz="3600" b="1" dirty="0">
                <a:solidFill>
                  <a:srgbClr val="211D1E"/>
                </a:solidFill>
                <a:latin typeface="+mj-lt"/>
              </a:rPr>
              <a:t>3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Julia isn’t </a:t>
            </a:r>
            <a:r>
              <a:rPr lang="en-US" sz="3600" b="1" dirty="0">
                <a:solidFill>
                  <a:srgbClr val="211D1E"/>
                </a:solidFill>
                <a:latin typeface="+mj-lt"/>
              </a:rPr>
              <a:t>so/much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popular as her sister. </a:t>
            </a:r>
          </a:p>
          <a:p>
            <a:r>
              <a:rPr lang="en-US" sz="3600" b="1" dirty="0">
                <a:solidFill>
                  <a:srgbClr val="211D1E"/>
                </a:solidFill>
                <a:latin typeface="+mj-lt"/>
              </a:rPr>
              <a:t>4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Departments stores are </a:t>
            </a:r>
            <a:r>
              <a:rPr lang="en-US" sz="3600" b="1" dirty="0">
                <a:solidFill>
                  <a:srgbClr val="211D1E"/>
                </a:solidFill>
                <a:latin typeface="+mj-lt"/>
              </a:rPr>
              <a:t>much/as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nosier than clothes shops. </a:t>
            </a:r>
          </a:p>
          <a:p>
            <a:r>
              <a:rPr lang="en-US" sz="3600" b="1" dirty="0">
                <a:solidFill>
                  <a:srgbClr val="211D1E"/>
                </a:solidFill>
                <a:latin typeface="+mj-lt"/>
              </a:rPr>
              <a:t>5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Villages aren’t so crowded </a:t>
            </a:r>
            <a:r>
              <a:rPr lang="en-US" sz="3600" b="1" dirty="0">
                <a:solidFill>
                  <a:srgbClr val="211D1E"/>
                </a:solidFill>
                <a:latin typeface="+mj-lt"/>
              </a:rPr>
              <a:t>as/than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big cities. </a:t>
            </a:r>
          </a:p>
          <a:p>
            <a:r>
              <a:rPr lang="en-US" sz="3600" b="1" dirty="0">
                <a:solidFill>
                  <a:srgbClr val="211D1E"/>
                </a:solidFill>
                <a:latin typeface="+mj-lt"/>
              </a:rPr>
              <a:t>6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Travelling by plane is </a:t>
            </a:r>
            <a:r>
              <a:rPr lang="en-US" sz="3600" b="1" dirty="0">
                <a:solidFill>
                  <a:srgbClr val="211D1E"/>
                </a:solidFill>
                <a:latin typeface="+mj-lt"/>
              </a:rPr>
              <a:t>much/so </a:t>
            </a:r>
            <a:r>
              <a:rPr lang="en-US" sz="3600" dirty="0">
                <a:solidFill>
                  <a:srgbClr val="211D1E"/>
                </a:solidFill>
                <a:latin typeface="+mj-lt"/>
              </a:rPr>
              <a:t>more comfortable than travelling by train. </a:t>
            </a:r>
            <a:endParaRPr lang="en-US" sz="36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7347B-057D-5242-8F24-2FA4D20EE5ED}"/>
              </a:ext>
            </a:extLst>
          </p:cNvPr>
          <p:cNvSpPr/>
          <p:nvPr/>
        </p:nvSpPr>
        <p:spPr>
          <a:xfrm>
            <a:off x="8705461" y="442144"/>
            <a:ext cx="2808209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Grammar Bank, WB p. 75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7ADF0-1579-E808-10DD-DC60D48AB9B5}"/>
              </a:ext>
            </a:extLst>
          </p:cNvPr>
          <p:cNvCxnSpPr/>
          <p:nvPr/>
        </p:nvCxnSpPr>
        <p:spPr>
          <a:xfrm>
            <a:off x="5127169" y="2166252"/>
            <a:ext cx="500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27ADF0-1579-E808-10DD-DC60D48AB9B5}"/>
              </a:ext>
            </a:extLst>
          </p:cNvPr>
          <p:cNvCxnSpPr/>
          <p:nvPr/>
        </p:nvCxnSpPr>
        <p:spPr>
          <a:xfrm>
            <a:off x="3560128" y="2697297"/>
            <a:ext cx="500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7ADF0-1579-E808-10DD-DC60D48AB9B5}"/>
              </a:ext>
            </a:extLst>
          </p:cNvPr>
          <p:cNvCxnSpPr/>
          <p:nvPr/>
        </p:nvCxnSpPr>
        <p:spPr>
          <a:xfrm>
            <a:off x="2454119" y="3811549"/>
            <a:ext cx="500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27ADF0-1579-E808-10DD-DC60D48AB9B5}"/>
              </a:ext>
            </a:extLst>
          </p:cNvPr>
          <p:cNvCxnSpPr>
            <a:cxnSpLocks/>
          </p:cNvCxnSpPr>
          <p:nvPr/>
        </p:nvCxnSpPr>
        <p:spPr>
          <a:xfrm>
            <a:off x="5159482" y="4371389"/>
            <a:ext cx="9365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27ADF0-1579-E808-10DD-DC60D48AB9B5}"/>
              </a:ext>
            </a:extLst>
          </p:cNvPr>
          <p:cNvCxnSpPr/>
          <p:nvPr/>
        </p:nvCxnSpPr>
        <p:spPr>
          <a:xfrm>
            <a:off x="5559491" y="4923626"/>
            <a:ext cx="500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7ADF0-1579-E808-10DD-DC60D48AB9B5}"/>
              </a:ext>
            </a:extLst>
          </p:cNvPr>
          <p:cNvCxnSpPr/>
          <p:nvPr/>
        </p:nvCxnSpPr>
        <p:spPr>
          <a:xfrm>
            <a:off x="4603502" y="5474125"/>
            <a:ext cx="9758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61EA2-CF53-2977-3A29-599D4106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624" y="179614"/>
            <a:ext cx="7060148" cy="64987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D7347B-057D-5242-8F24-2FA4D20EE5ED}"/>
              </a:ext>
            </a:extLst>
          </p:cNvPr>
          <p:cNvSpPr/>
          <p:nvPr/>
        </p:nvSpPr>
        <p:spPr>
          <a:xfrm>
            <a:off x="86720" y="277744"/>
            <a:ext cx="1573823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Extra Practice </a:t>
            </a:r>
          </a:p>
          <a:p>
            <a:pPr algn="ctr"/>
            <a:r>
              <a:rPr lang="en-US" b="1" dirty="0">
                <a:latin typeface="+mj-lt"/>
              </a:rPr>
              <a:t>WB p. 46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0CA645-F9BC-F955-A02B-D343BC8D1557}"/>
              </a:ext>
            </a:extLst>
          </p:cNvPr>
          <p:cNvCxnSpPr>
            <a:cxnSpLocks/>
          </p:cNvCxnSpPr>
          <p:nvPr/>
        </p:nvCxnSpPr>
        <p:spPr>
          <a:xfrm>
            <a:off x="9198428" y="2569029"/>
            <a:ext cx="696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0BE356-A3D2-F19D-F392-950A8A48E96B}"/>
              </a:ext>
            </a:extLst>
          </p:cNvPr>
          <p:cNvSpPr txBox="1"/>
          <p:nvPr/>
        </p:nvSpPr>
        <p:spPr>
          <a:xfrm>
            <a:off x="4214023" y="2477084"/>
            <a:ext cx="1365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easier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EF0B62-26E6-DDE1-E919-FCEC5CC56786}"/>
              </a:ext>
            </a:extLst>
          </p:cNvPr>
          <p:cNvCxnSpPr>
            <a:cxnSpLocks/>
          </p:cNvCxnSpPr>
          <p:nvPr/>
        </p:nvCxnSpPr>
        <p:spPr>
          <a:xfrm>
            <a:off x="4912177" y="3516994"/>
            <a:ext cx="739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4A4F74-DB11-AE90-8AFE-9FE472321060}"/>
              </a:ext>
            </a:extLst>
          </p:cNvPr>
          <p:cNvSpPr txBox="1"/>
          <p:nvPr/>
        </p:nvSpPr>
        <p:spPr>
          <a:xfrm>
            <a:off x="6256203" y="3069974"/>
            <a:ext cx="1166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nicer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71C306-43BF-5719-3A3D-C503E5073C61}"/>
              </a:ext>
            </a:extLst>
          </p:cNvPr>
          <p:cNvCxnSpPr>
            <a:cxnSpLocks/>
          </p:cNvCxnSpPr>
          <p:nvPr/>
        </p:nvCxnSpPr>
        <p:spPr>
          <a:xfrm>
            <a:off x="9644742" y="3836308"/>
            <a:ext cx="402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531C2D-08D8-95BB-6982-C6956851A262}"/>
              </a:ext>
            </a:extLst>
          </p:cNvPr>
          <p:cNvSpPr txBox="1"/>
          <p:nvPr/>
        </p:nvSpPr>
        <p:spPr>
          <a:xfrm>
            <a:off x="3684518" y="3749087"/>
            <a:ext cx="1705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expensive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3FB7B-48ED-2915-531D-673215DC1CB1}"/>
              </a:ext>
            </a:extLst>
          </p:cNvPr>
          <p:cNvSpPr txBox="1"/>
          <p:nvPr/>
        </p:nvSpPr>
        <p:spPr>
          <a:xfrm>
            <a:off x="4213657" y="4305091"/>
            <a:ext cx="128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pretty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B9ADEA-2EF6-D5F9-B68B-B305BAB03FC7}"/>
              </a:ext>
            </a:extLst>
          </p:cNvPr>
          <p:cNvCxnSpPr>
            <a:cxnSpLocks/>
          </p:cNvCxnSpPr>
          <p:nvPr/>
        </p:nvCxnSpPr>
        <p:spPr>
          <a:xfrm>
            <a:off x="6936379" y="4754891"/>
            <a:ext cx="351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F56221-5BAD-B687-A93E-CD8BF78B9377}"/>
              </a:ext>
            </a:extLst>
          </p:cNvPr>
          <p:cNvCxnSpPr>
            <a:cxnSpLocks/>
          </p:cNvCxnSpPr>
          <p:nvPr/>
        </p:nvCxnSpPr>
        <p:spPr>
          <a:xfrm>
            <a:off x="9324520" y="5066394"/>
            <a:ext cx="7229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D7DC37-CFDA-94E1-A732-66ABBDC35940}"/>
              </a:ext>
            </a:extLst>
          </p:cNvPr>
          <p:cNvSpPr txBox="1"/>
          <p:nvPr/>
        </p:nvSpPr>
        <p:spPr>
          <a:xfrm>
            <a:off x="4152445" y="4946835"/>
            <a:ext cx="112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better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2115B-2A02-110C-23C1-117A72D9AC10}"/>
              </a:ext>
            </a:extLst>
          </p:cNvPr>
          <p:cNvCxnSpPr>
            <a:cxnSpLocks/>
          </p:cNvCxnSpPr>
          <p:nvPr/>
        </p:nvCxnSpPr>
        <p:spPr>
          <a:xfrm>
            <a:off x="4918527" y="5999491"/>
            <a:ext cx="351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00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63C93E-DD19-6B12-2611-112833D242CD}"/>
              </a:ext>
            </a:extLst>
          </p:cNvPr>
          <p:cNvSpPr/>
          <p:nvPr/>
        </p:nvSpPr>
        <p:spPr>
          <a:xfrm>
            <a:off x="452120" y="323263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04BE8-D453-69FC-397A-33F54AD6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6" y="1257479"/>
            <a:ext cx="11527970" cy="2279369"/>
          </a:xfrm>
          <a:prstGeom prst="rect">
            <a:avLst/>
          </a:prstGeom>
        </p:spPr>
      </p:pic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F0156D91-2654-5B73-FDD9-1AC4B71F98C2}"/>
              </a:ext>
            </a:extLst>
          </p:cNvPr>
          <p:cNvSpPr/>
          <p:nvPr/>
        </p:nvSpPr>
        <p:spPr>
          <a:xfrm>
            <a:off x="452121" y="3929743"/>
            <a:ext cx="5437050" cy="1681664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9243F"/>
                </a:solidFill>
                <a:latin typeface="+mj-lt"/>
                <a:cs typeface="Arial" panose="020B0604020202020204" pitchFamily="34" charset="0"/>
              </a:rPr>
              <a:t>My town/village is much quieter than the city </a:t>
            </a:r>
            <a:r>
              <a:rPr lang="en-US" sz="3600" i="1" dirty="0" err="1">
                <a:solidFill>
                  <a:srgbClr val="C9243F"/>
                </a:solidFill>
                <a:latin typeface="+mj-lt"/>
                <a:cs typeface="Arial" panose="020B0604020202020204" pitchFamily="34" charset="0"/>
              </a:rPr>
              <a:t>centre</a:t>
            </a:r>
            <a:r>
              <a:rPr lang="en-US" sz="3600" i="1" dirty="0">
                <a:solidFill>
                  <a:srgbClr val="C9243F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3600" i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B5CECA06-EC06-0807-2D94-B8AB8C736287}"/>
              </a:ext>
            </a:extLst>
          </p:cNvPr>
          <p:cNvSpPr/>
          <p:nvPr/>
        </p:nvSpPr>
        <p:spPr>
          <a:xfrm>
            <a:off x="6679474" y="3929743"/>
            <a:ext cx="5060405" cy="1784499"/>
          </a:xfrm>
          <a:prstGeom prst="wedgeRoundRectCallout">
            <a:avLst>
              <a:gd name="adj1" fmla="val -58747"/>
              <a:gd name="adj2" fmla="val 5026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  <a:latin typeface="+mj-lt"/>
              </a:rPr>
              <a:t>The city </a:t>
            </a:r>
            <a:r>
              <a:rPr lang="en-US" sz="3600" i="1" dirty="0" err="1">
                <a:solidFill>
                  <a:srgbClr val="00B050"/>
                </a:solidFill>
                <a:latin typeface="+mj-lt"/>
              </a:rPr>
              <a:t>centre</a:t>
            </a:r>
            <a:r>
              <a:rPr lang="en-US" sz="3600" i="1" dirty="0">
                <a:solidFill>
                  <a:srgbClr val="00B050"/>
                </a:solidFill>
                <a:latin typeface="+mj-lt"/>
              </a:rPr>
              <a:t> isn’t as quiet as my town/ village.</a:t>
            </a:r>
          </a:p>
        </p:txBody>
      </p:sp>
    </p:spTree>
    <p:extLst>
      <p:ext uri="{BB962C8B-B14F-4D97-AF65-F5344CB8AC3E}">
        <p14:creationId xmlns:p14="http://schemas.microsoft.com/office/powerpoint/2010/main" val="29869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C7619-563D-4788-BDA9-C0E4484EB0A1}"/>
              </a:ext>
            </a:extLst>
          </p:cNvPr>
          <p:cNvSpPr txBox="1"/>
          <p:nvPr/>
        </p:nvSpPr>
        <p:spPr>
          <a:xfrm>
            <a:off x="251879" y="506437"/>
            <a:ext cx="1080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Report about your comparison of places in your city/ town.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1B94-932C-46CD-AEAF-909CC288F051}"/>
              </a:ext>
            </a:extLst>
          </p:cNvPr>
          <p:cNvSpPr txBox="1"/>
          <p:nvPr/>
        </p:nvSpPr>
        <p:spPr>
          <a:xfrm>
            <a:off x="1001486" y="2061028"/>
            <a:ext cx="10508342" cy="147732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Hi, my name is ……. I live in ……. There are some similarities in places here. …… as …… as………. There are also some differences in this city/ town ……….. not so/as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3330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88" y="1943184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88" y="3141211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471842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96988" y="960546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00098" y="4273327"/>
            <a:ext cx="3255962" cy="66198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751" y="484814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355938" y="805074"/>
            <a:ext cx="11756571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Calibri" pitchFamily="34" charset="0"/>
              </a:rPr>
              <a:t>Write a paragraph (60-80 words) to compare things / places around you. Remember to use structures: </a:t>
            </a:r>
            <a:r>
              <a:rPr lang="en-US" sz="3600" b="1" i="1" dirty="0">
                <a:latin typeface="Calibri" pitchFamily="34" charset="0"/>
              </a:rPr>
              <a:t>as… as</a:t>
            </a:r>
            <a:r>
              <a:rPr lang="en-US" sz="3600" b="1" dirty="0">
                <a:latin typeface="Calibri" pitchFamily="34" charset="0"/>
              </a:rPr>
              <a:t>, </a:t>
            </a:r>
            <a:r>
              <a:rPr lang="en-US" sz="3600" b="1" i="1" dirty="0">
                <a:latin typeface="Calibri" pitchFamily="34" charset="0"/>
              </a:rPr>
              <a:t>not so/as … as</a:t>
            </a:r>
            <a:r>
              <a:rPr lang="en-US" sz="3600" b="1" dirty="0">
                <a:latin typeface="Calibri" pitchFamily="34" charset="0"/>
              </a:rPr>
              <a:t>, </a:t>
            </a:r>
            <a:r>
              <a:rPr lang="en-US" sz="3600" b="1" i="1" dirty="0">
                <a:latin typeface="Calibri" pitchFamily="34" charset="0"/>
              </a:rPr>
              <a:t>much</a:t>
            </a:r>
            <a:r>
              <a:rPr lang="en-US" sz="3600" b="1" dirty="0">
                <a:latin typeface="Calibri" pitchFamily="34" charset="0"/>
              </a:rPr>
              <a:t> + comparative.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E.g.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My school is not as famous as other schools in the town, but it is much larger than many others. It has many rooms and a large playground. My school is as old as me because my mum told me that it was built the year I was born. The canteen is as large as the library. Both are much larger than other rooms in the school. 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22489" y="437583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083" y="1400856"/>
            <a:ext cx="1037317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Grammar</a:t>
            </a:r>
          </a:p>
          <a:p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learn and </a:t>
            </a: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structures: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as ... as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not/so ... as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much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+ comparative.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grammar points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46)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87 SB)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 40)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39971" y="1674674"/>
            <a:ext cx="110259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use structures: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as ... as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not/so ... as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much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+ comparative.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ree Speech bubble 1195466 PNG with Transparent Background">
            <a:extLst>
              <a:ext uri="{FF2B5EF4-FFF2-40B4-BE49-F238E27FC236}">
                <a16:creationId xmlns:a16="http://schemas.microsoft.com/office/drawing/2014/main" id="{5E8ED63D-F34C-EFC0-824C-29374A36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8" y="619037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9D1D6-9DBC-2FCF-F290-34D9ACA6CC61}"/>
              </a:ext>
            </a:extLst>
          </p:cNvPr>
          <p:cNvSpPr txBox="1"/>
          <p:nvPr/>
        </p:nvSpPr>
        <p:spPr>
          <a:xfrm>
            <a:off x="1023257" y="1660207"/>
            <a:ext cx="106493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Teacher prepares 5 pairs of things (e.g. pencils and erasers, 2 notebooks, 2 pens, etc.), some pairs have equal prices and some have different prices. Teacher divides the whole class to some groups and asks them to compare the prices of each pair by saying: “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A is as expensive as B.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” or “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A is not as expensive as B.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”.</a:t>
            </a:r>
          </a:p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The group with the most correct answers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80644950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8147" y="4262109"/>
            <a:ext cx="10722544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rgbClr val="0070C0"/>
                </a:solidFill>
              </a:rPr>
              <a:t>as ... as, not/so ... as, much</a:t>
            </a:r>
            <a:r>
              <a:rPr lang="en-US" sz="4800" b="1" dirty="0">
                <a:solidFill>
                  <a:srgbClr val="0070C0"/>
                </a:solidFill>
              </a:rPr>
              <a:t> + comparative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C4AF52-1791-D86C-6658-31ECCFE6B612}"/>
              </a:ext>
            </a:extLst>
          </p:cNvPr>
          <p:cNvSpPr txBox="1"/>
          <p:nvPr/>
        </p:nvSpPr>
        <p:spPr>
          <a:xfrm>
            <a:off x="141514" y="283027"/>
            <a:ext cx="1123405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+mj-lt"/>
              </a:rPr>
              <a:t>Choose suitable uses for the following structures:</a:t>
            </a:r>
          </a:p>
          <a:p>
            <a:endParaRPr lang="en-US" sz="2000" b="1" dirty="0">
              <a:solidFill>
                <a:srgbClr val="0000CC"/>
              </a:solidFill>
              <a:latin typeface="+mj-lt"/>
            </a:endParaRPr>
          </a:p>
          <a:p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r>
              <a:rPr lang="en-US" sz="3200" dirty="0">
                <a:solidFill>
                  <a:srgbClr val="0000CC"/>
                </a:solidFill>
                <a:latin typeface="+mj-lt"/>
              </a:rPr>
              <a:t>•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as ... a</a:t>
            </a:r>
            <a:r>
              <a:rPr lang="en-US" sz="2800" b="1" dirty="0">
                <a:solidFill>
                  <a:srgbClr val="0000CC"/>
                </a:solidFill>
                <a:latin typeface="+mj-lt"/>
              </a:rPr>
              <a:t>s</a:t>
            </a:r>
            <a:r>
              <a:rPr lang="en-US" sz="2800" dirty="0">
                <a:solidFill>
                  <a:srgbClr val="0000CC"/>
                </a:solidFill>
                <a:latin typeface="+mj-lt"/>
              </a:rPr>
              <a:t>: ______________________________________</a:t>
            </a:r>
          </a:p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e.g. 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His car is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as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 expensive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as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 yours.</a:t>
            </a:r>
          </a:p>
          <a:p>
            <a:endParaRPr lang="en-US" sz="2800" dirty="0">
              <a:solidFill>
                <a:srgbClr val="0000CC"/>
              </a:solidFill>
              <a:latin typeface="+mj-lt"/>
            </a:endParaRPr>
          </a:p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•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not so/as ... as</a:t>
            </a:r>
            <a:r>
              <a:rPr lang="en-US" sz="2800" dirty="0">
                <a:solidFill>
                  <a:srgbClr val="0000CC"/>
                </a:solidFill>
                <a:latin typeface="+mj-lt"/>
              </a:rPr>
              <a:t>: __________________________________</a:t>
            </a:r>
          </a:p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e.g. 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Her house is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n’t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so/as 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big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as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 yours.</a:t>
            </a:r>
          </a:p>
          <a:p>
            <a:endParaRPr lang="en-US" sz="2800" dirty="0">
              <a:solidFill>
                <a:srgbClr val="0000CC"/>
              </a:solidFill>
              <a:latin typeface="+mj-lt"/>
            </a:endParaRPr>
          </a:p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•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much</a:t>
            </a:r>
            <a:r>
              <a:rPr lang="en-US" sz="2800" b="1" dirty="0">
                <a:solidFill>
                  <a:srgbClr val="0000CC"/>
                </a:solidFill>
                <a:latin typeface="+mj-lt"/>
              </a:rPr>
              <a:t> + comparative</a:t>
            </a:r>
            <a:r>
              <a:rPr lang="en-US" sz="2800" dirty="0">
                <a:solidFill>
                  <a:srgbClr val="0000CC"/>
                </a:solidFill>
                <a:latin typeface="+mj-lt"/>
              </a:rPr>
              <a:t>: _____________________________</a:t>
            </a:r>
          </a:p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e.g. 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Planes are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much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 fast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er</a:t>
            </a:r>
            <a:r>
              <a:rPr lang="en-US" sz="2800" i="1" dirty="0">
                <a:solidFill>
                  <a:srgbClr val="0000CC"/>
                </a:solidFill>
                <a:latin typeface="+mj-lt"/>
              </a:rPr>
              <a:t> than cars.</a:t>
            </a:r>
            <a:endParaRPr lang="en-US" sz="3200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955C4-981D-4732-8E73-417AEB38362F}"/>
              </a:ext>
            </a:extLst>
          </p:cNvPr>
          <p:cNvSpPr txBox="1"/>
          <p:nvPr/>
        </p:nvSpPr>
        <p:spPr>
          <a:xfrm>
            <a:off x="1080407" y="1425673"/>
            <a:ext cx="50400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for two people, animals, things, etc. that are the same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06769-B28F-C81D-F6DD-141AA45C820E}"/>
              </a:ext>
            </a:extLst>
          </p:cNvPr>
          <p:cNvSpPr txBox="1"/>
          <p:nvPr/>
        </p:nvSpPr>
        <p:spPr>
          <a:xfrm>
            <a:off x="6287862" y="847596"/>
            <a:ext cx="494211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for two people, animals, things, etc. that aren’t the same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8B4B41-92D9-BAFD-5CB3-BAA1FFE3365B}"/>
              </a:ext>
            </a:extLst>
          </p:cNvPr>
          <p:cNvSpPr txBox="1"/>
          <p:nvPr/>
        </p:nvSpPr>
        <p:spPr>
          <a:xfrm>
            <a:off x="787855" y="847596"/>
            <a:ext cx="43379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make comparative stronger</a:t>
            </a:r>
            <a:endParaRPr lang="en-US" sz="28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CD4C91-263F-4571-F7FC-F0459385AF6C}"/>
              </a:ext>
            </a:extLst>
          </p:cNvPr>
          <p:cNvSpPr txBox="1"/>
          <p:nvPr/>
        </p:nvSpPr>
        <p:spPr>
          <a:xfrm>
            <a:off x="1707917" y="2603090"/>
            <a:ext cx="8964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for two people, animals, things, etc. that are the same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852D4A-5783-E7D0-6041-38541407B0E2}"/>
              </a:ext>
            </a:extLst>
          </p:cNvPr>
          <p:cNvSpPr txBox="1"/>
          <p:nvPr/>
        </p:nvSpPr>
        <p:spPr>
          <a:xfrm>
            <a:off x="2710257" y="3885166"/>
            <a:ext cx="8379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for two people, animals, things, etc. that aren’t the same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1A4DD4-5DD9-DCC8-66ED-694C46080FFC}"/>
              </a:ext>
            </a:extLst>
          </p:cNvPr>
          <p:cNvSpPr txBox="1"/>
          <p:nvPr/>
        </p:nvSpPr>
        <p:spPr>
          <a:xfrm>
            <a:off x="3557918" y="5163497"/>
            <a:ext cx="5532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make comparative stronger</a:t>
            </a:r>
          </a:p>
        </p:txBody>
      </p:sp>
    </p:spTree>
    <p:extLst>
      <p:ext uri="{BB962C8B-B14F-4D97-AF65-F5344CB8AC3E}">
        <p14:creationId xmlns:p14="http://schemas.microsoft.com/office/powerpoint/2010/main" val="4028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2EA55B-DA1C-4AA2-803D-A5AEB8D56B0B}"/>
              </a:ext>
            </a:extLst>
          </p:cNvPr>
          <p:cNvSpPr/>
          <p:nvPr/>
        </p:nvSpPr>
        <p:spPr>
          <a:xfrm>
            <a:off x="349919" y="394881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6E769-A8FB-2F95-B9B4-C355ADA2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2" y="1944228"/>
            <a:ext cx="9600334" cy="2263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9A622-6109-0A96-E8A3-C5A191F3A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801" y="471792"/>
            <a:ext cx="2505425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1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11073</TotalTime>
  <Words>872</Words>
  <Application>Microsoft Office PowerPoint</Application>
  <PresentationFormat>Widescreen</PresentationFormat>
  <Paragraphs>98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214</cp:revision>
  <dcterms:created xsi:type="dcterms:W3CDTF">2020-12-08T03:17:05Z</dcterms:created>
  <dcterms:modified xsi:type="dcterms:W3CDTF">2022-12-20T07:34:07Z</dcterms:modified>
</cp:coreProperties>
</file>