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6" r:id="rId4"/>
    <p:sldId id="259" r:id="rId5"/>
    <p:sldId id="263" r:id="rId6"/>
    <p:sldId id="260" r:id="rId7"/>
    <p:sldId id="273" r:id="rId8"/>
    <p:sldId id="274" r:id="rId9"/>
    <p:sldId id="275" r:id="rId10"/>
    <p:sldId id="277" r:id="rId11"/>
    <p:sldId id="278" r:id="rId12"/>
    <p:sldId id="279" r:id="rId13"/>
    <p:sldId id="281" r:id="rId14"/>
    <p:sldId id="280" r:id="rId15"/>
    <p:sldId id="283" r:id="rId16"/>
    <p:sldId id="284" r:id="rId17"/>
    <p:sldId id="285" r:id="rId18"/>
    <p:sldId id="286" r:id="rId19"/>
    <p:sldId id="282" r:id="rId20"/>
    <p:sldId id="287" r:id="rId21"/>
    <p:sldId id="289" r:id="rId22"/>
    <p:sldId id="290" r:id="rId23"/>
    <p:sldId id="291" r:id="rId24"/>
    <p:sldId id="292" r:id="rId25"/>
    <p:sldId id="293" r:id="rId26"/>
    <p:sldId id="268" r:id="rId27"/>
    <p:sldId id="294" r:id="rId28"/>
    <p:sldId id="295" r:id="rId29"/>
    <p:sldId id="296" r:id="rId30"/>
    <p:sldId id="269" r:id="rId31"/>
    <p:sldId id="272"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png"/><Relationship Id="rId1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png"/><Relationship Id="rId14" Type="http://schemas.openxmlformats.org/officeDocument/2006/relationships/image" Target="../media/image3.sv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5.sv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png"/><Relationship Id="rId1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2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2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8.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3.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77.svg"/><Relationship Id="rId4" Type="http://schemas.openxmlformats.org/officeDocument/2006/relationships/image" Target="../media/image75.sv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png"/><Relationship Id="rId1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8.png"/><Relationship Id="rId12" Type="http://schemas.openxmlformats.org/officeDocument/2006/relationships/image" Target="../media/image32.sv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png"/><Relationship Id="rId1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3" name="TextBox 3"/>
          <p:cNvSpPr txBox="1"/>
          <p:nvPr/>
        </p:nvSpPr>
        <p:spPr>
          <a:xfrm>
            <a:off x="2514600" y="3291433"/>
            <a:ext cx="14322777" cy="3145028"/>
          </a:xfrm>
          <a:prstGeom prst="rect">
            <a:avLst/>
          </a:prstGeom>
        </p:spPr>
        <p:txBody>
          <a:bodyPr wrap="square" lIns="0" tIns="0" rIns="0" bIns="0" rtlCol="0" anchor="t">
            <a:spAutoFit/>
          </a:bodyPr>
          <a:lstStyle/>
          <a:p>
            <a:pPr algn="ctr">
              <a:lnSpc>
                <a:spcPct val="150000"/>
              </a:lnSpc>
            </a:pPr>
            <a:r>
              <a:rPr lang="vi-VN" sz="7200" b="1" dirty="0" smtClean="0">
                <a:solidFill>
                  <a:srgbClr val="B45F45"/>
                </a:solidFill>
              </a:rPr>
              <a:t>CHÀO MỪNG CÁC EM ĐẾN VỚI BÀI HỌC NGÀY HÔM NAY!</a:t>
            </a:r>
            <a:endParaRPr lang="en-US" sz="7200" b="1" dirty="0">
              <a:solidFill>
                <a:srgbClr val="B45F45"/>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17154" y="7664817"/>
            <a:ext cx="6253692" cy="551106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274565">
            <a:off x="13862578" y="5980001"/>
            <a:ext cx="8119329" cy="492234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2022057" y="975200"/>
            <a:ext cx="4876070" cy="2267372"/>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33206" y="7810500"/>
            <a:ext cx="6098367" cy="179139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44800" y="1464000"/>
            <a:ext cx="1073001" cy="1043494"/>
          </a:xfrm>
          <a:prstGeom prst="rect">
            <a:avLst/>
          </a:prstGeom>
        </p:spPr>
      </p:pic>
    </p:spTree>
    <p:extLst>
      <p:ext uri="{BB962C8B-B14F-4D97-AF65-F5344CB8AC3E}">
        <p14:creationId xmlns:p14="http://schemas.microsoft.com/office/powerpoint/2010/main" val="379170337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Hãy cho biết mỗi từ ngữ in đậm trong các đoạn trích sau đây là thành phần gì của câu. Ghi kết quả phân tích vào bảng tổng kết.</a:t>
            </a:r>
            <a:endParaRPr lang="en-US" sz="4200" b="1" dirty="0"/>
          </a:p>
        </p:txBody>
      </p:sp>
      <p:sp>
        <p:nvSpPr>
          <p:cNvPr id="3" name="TextBox 2"/>
          <p:cNvSpPr txBox="1"/>
          <p:nvPr/>
        </p:nvSpPr>
        <p:spPr>
          <a:xfrm>
            <a:off x="517478" y="2933700"/>
            <a:ext cx="17389522" cy="7201972"/>
          </a:xfrm>
          <a:prstGeom prst="rect">
            <a:avLst/>
          </a:prstGeom>
          <a:noFill/>
        </p:spPr>
        <p:txBody>
          <a:bodyPr wrap="square" rtlCol="0">
            <a:spAutoFit/>
          </a:bodyPr>
          <a:lstStyle/>
          <a:p>
            <a:pPr marL="742950" indent="-742950">
              <a:lnSpc>
                <a:spcPct val="165000"/>
              </a:lnSpc>
              <a:buAutoNum type="alphaLcPeriod"/>
            </a:pPr>
            <a:r>
              <a:rPr lang="vi-VN" sz="3500" b="1" i="1" dirty="0" smtClean="0">
                <a:solidFill>
                  <a:srgbClr val="FF0000"/>
                </a:solidFill>
              </a:rPr>
              <a:t>Xây cái lăng ấy </a:t>
            </a:r>
            <a:r>
              <a:rPr lang="vi-VN" sz="3500" i="1" dirty="0" smtClean="0"/>
              <a:t>cả làng phục dịch, cả làng gánh gạch, đập đá, làm phu hồ cho nó.</a:t>
            </a:r>
          </a:p>
          <a:p>
            <a:pPr marL="742950" indent="-742950">
              <a:lnSpc>
                <a:spcPct val="165000"/>
              </a:lnSpc>
              <a:buAutoNum type="alphaLcPeriod"/>
            </a:pPr>
            <a:r>
              <a:rPr lang="vi-VN" sz="3500" i="1" dirty="0" smtClean="0"/>
              <a:t>Tim tôi cũng đập không rõ. </a:t>
            </a:r>
            <a:r>
              <a:rPr lang="vi-VN" sz="3500" b="1" i="1" dirty="0" smtClean="0">
                <a:solidFill>
                  <a:srgbClr val="FF0000"/>
                </a:solidFill>
              </a:rPr>
              <a:t>Dường như </a:t>
            </a:r>
            <a:r>
              <a:rPr lang="vi-VN" sz="3500" i="1" dirty="0" smtClean="0"/>
              <a:t>vật duy nhất vẫn bình tĩnh, phớt lờ mọi biến động chung là chiếc kim đồng hồ.</a:t>
            </a:r>
          </a:p>
          <a:p>
            <a:pPr marL="742950" indent="-742950">
              <a:lnSpc>
                <a:spcPct val="165000"/>
              </a:lnSpc>
              <a:buAutoNum type="alphaLcPeriod"/>
            </a:pPr>
            <a:r>
              <a:rPr lang="vi-VN" sz="3500" i="1" dirty="0" smtClean="0"/>
              <a:t>Đến lượt cô gái từ biệt. Cô chìa tay ra cho anh nắm, cẩn trọng, rõ ràng, như người ta cho nhau cái gì chứ không phải cái bắt tay. Cô nhìn thẳng vào mắt anh – </a:t>
            </a:r>
            <a:r>
              <a:rPr lang="vi-VN" sz="3500" b="1" i="1" dirty="0" smtClean="0">
                <a:solidFill>
                  <a:srgbClr val="FF0000"/>
                </a:solidFill>
              </a:rPr>
              <a:t>những người con gái sắp xa ta, biết không bao giờ gặp ta nữa, hay nhìn ta như vậy.</a:t>
            </a:r>
          </a:p>
          <a:p>
            <a:pPr marL="742950" indent="-742950">
              <a:lnSpc>
                <a:spcPct val="165000"/>
              </a:lnSpc>
              <a:buAutoNum type="alphaLcPeriod"/>
            </a:pPr>
            <a:r>
              <a:rPr lang="vi-VN" sz="3500" i="1" dirty="0" smtClean="0"/>
              <a:t>- </a:t>
            </a:r>
            <a:r>
              <a:rPr lang="vi-VN" sz="3500" b="1" i="1" dirty="0" smtClean="0">
                <a:solidFill>
                  <a:srgbClr val="FF0000"/>
                </a:solidFill>
              </a:rPr>
              <a:t>Thưa ông</a:t>
            </a:r>
            <a:r>
              <a:rPr lang="vi-VN" sz="3500" i="1" dirty="0" smtClean="0"/>
              <a:t>, chúng cháu ở Gia Lâm lên đấy ạ. Đi bốn năm hôm mới lên đến đây, </a:t>
            </a:r>
            <a:r>
              <a:rPr lang="vi-VN" sz="3500" b="1" i="1" dirty="0" smtClean="0">
                <a:solidFill>
                  <a:srgbClr val="FF0000"/>
                </a:solidFill>
              </a:rPr>
              <a:t>vất vả quá</a:t>
            </a:r>
            <a:r>
              <a:rPr lang="vi-VN" sz="3500" i="1" dirty="0" smtClean="0"/>
              <a:t>!</a:t>
            </a:r>
            <a:endParaRPr lang="en-US" sz="3500" i="1" dirty="0"/>
          </a:p>
        </p:txBody>
      </p:sp>
    </p:spTree>
    <p:extLst>
      <p:ext uri="{BB962C8B-B14F-4D97-AF65-F5344CB8AC3E}">
        <p14:creationId xmlns:p14="http://schemas.microsoft.com/office/powerpoint/2010/main" val="39561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Hãy cho biết mỗi từ ngữ in đậm trong các đoạn trích sau đây là thành phần gì của câu. Ghi kết quả phân tích vào bảng tổng kết.</a:t>
            </a:r>
            <a:endParaRPr lang="en-US" sz="4200" b="1" dirty="0"/>
          </a:p>
        </p:txBody>
      </p:sp>
      <p:graphicFrame>
        <p:nvGraphicFramePr>
          <p:cNvPr id="4" name="Table 3"/>
          <p:cNvGraphicFramePr>
            <a:graphicFrameLocks noGrp="1"/>
          </p:cNvGraphicFramePr>
          <p:nvPr>
            <p:extLst>
              <p:ext uri="{D42A27DB-BD31-4B8C-83A1-F6EECF244321}">
                <p14:modId xmlns:p14="http://schemas.microsoft.com/office/powerpoint/2010/main" val="2711434933"/>
              </p:ext>
            </p:extLst>
          </p:nvPr>
        </p:nvGraphicFramePr>
        <p:xfrm>
          <a:off x="1333500" y="3619500"/>
          <a:ext cx="15621000" cy="5715000"/>
        </p:xfrm>
        <a:graphic>
          <a:graphicData uri="http://schemas.openxmlformats.org/drawingml/2006/table">
            <a:tbl>
              <a:tblPr firstRow="1" bandRow="1">
                <a:tableStyleId>{5940675A-B579-460E-94D1-54222C63F5DA}</a:tableStyleId>
              </a:tblPr>
              <a:tblGrid>
                <a:gridCol w="3124200">
                  <a:extLst>
                    <a:ext uri="{9D8B030D-6E8A-4147-A177-3AD203B41FA5}">
                      <a16:colId xmlns:a16="http://schemas.microsoft.com/office/drawing/2014/main" val="4166808609"/>
                    </a:ext>
                  </a:extLst>
                </a:gridCol>
                <a:gridCol w="3124200">
                  <a:extLst>
                    <a:ext uri="{9D8B030D-6E8A-4147-A177-3AD203B41FA5}">
                      <a16:colId xmlns:a16="http://schemas.microsoft.com/office/drawing/2014/main" val="2353790958"/>
                    </a:ext>
                  </a:extLst>
                </a:gridCol>
                <a:gridCol w="3124200">
                  <a:extLst>
                    <a:ext uri="{9D8B030D-6E8A-4147-A177-3AD203B41FA5}">
                      <a16:colId xmlns:a16="http://schemas.microsoft.com/office/drawing/2014/main" val="1966175282"/>
                    </a:ext>
                  </a:extLst>
                </a:gridCol>
                <a:gridCol w="3124200">
                  <a:extLst>
                    <a:ext uri="{9D8B030D-6E8A-4147-A177-3AD203B41FA5}">
                      <a16:colId xmlns:a16="http://schemas.microsoft.com/office/drawing/2014/main" val="1706626604"/>
                    </a:ext>
                  </a:extLst>
                </a:gridCol>
                <a:gridCol w="3124200">
                  <a:extLst>
                    <a:ext uri="{9D8B030D-6E8A-4147-A177-3AD203B41FA5}">
                      <a16:colId xmlns:a16="http://schemas.microsoft.com/office/drawing/2014/main" val="2986898921"/>
                    </a:ext>
                  </a:extLst>
                </a:gridCol>
              </a:tblGrid>
              <a:tr h="1500188">
                <a:tc rowSpan="2">
                  <a:txBody>
                    <a:bodyPr/>
                    <a:lstStyle/>
                    <a:p>
                      <a:pPr algn="ctr"/>
                      <a:r>
                        <a:rPr lang="vi-VN" sz="3800" b="1" dirty="0" smtClean="0"/>
                        <a:t>KHỞI</a:t>
                      </a:r>
                      <a:r>
                        <a:rPr lang="vi-VN" sz="3800" b="1" baseline="0" dirty="0" smtClean="0"/>
                        <a:t> NGỮ</a:t>
                      </a:r>
                      <a:endParaRPr lang="en-US" sz="3800" b="1" dirty="0"/>
                    </a:p>
                  </a:txBody>
                  <a:tcPr anchor="ctr">
                    <a:solidFill>
                      <a:schemeClr val="accent6">
                        <a:lumMod val="60000"/>
                        <a:lumOff val="40000"/>
                      </a:schemeClr>
                    </a:solidFill>
                  </a:tcPr>
                </a:tc>
                <a:tc gridSpan="4">
                  <a:txBody>
                    <a:bodyPr/>
                    <a:lstStyle/>
                    <a:p>
                      <a:pPr algn="ctr"/>
                      <a:r>
                        <a:rPr lang="vi-VN" sz="3800" b="1" dirty="0" smtClean="0"/>
                        <a:t>CÁC</a:t>
                      </a:r>
                      <a:r>
                        <a:rPr lang="vi-VN" sz="3800" b="1" baseline="0" dirty="0" smtClean="0"/>
                        <a:t> THÀNH PHẦN BIỆT LẬP</a:t>
                      </a:r>
                      <a:endParaRPr lang="en-US" sz="3800" b="1" dirty="0"/>
                    </a:p>
                  </a:txBody>
                  <a:tcPr anchor="ctr">
                    <a:solidFill>
                      <a:schemeClr val="accent6">
                        <a:lumMod val="60000"/>
                        <a:lumOff val="4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78495654"/>
                  </a:ext>
                </a:extLst>
              </a:tr>
              <a:tr h="1393031">
                <a:tc vMerge="1">
                  <a:txBody>
                    <a:bodyPr/>
                    <a:lstStyle/>
                    <a:p>
                      <a:pPr algn="ctr"/>
                      <a:endParaRPr lang="en-US" sz="3800" dirty="0"/>
                    </a:p>
                  </a:txBody>
                  <a:tcPr/>
                </a:tc>
                <a:tc>
                  <a:txBody>
                    <a:bodyPr/>
                    <a:lstStyle/>
                    <a:p>
                      <a:pPr algn="ctr"/>
                      <a:r>
                        <a:rPr lang="vi-VN" sz="3800" b="0" i="0" dirty="0" smtClean="0"/>
                        <a:t>Tình</a:t>
                      </a:r>
                      <a:r>
                        <a:rPr lang="vi-VN" sz="3800" b="0" i="0" baseline="0" dirty="0" smtClean="0"/>
                        <a:t> thái</a:t>
                      </a:r>
                      <a:endParaRPr lang="en-US" sz="3800" b="0" i="0" dirty="0"/>
                    </a:p>
                  </a:txBody>
                  <a:tcPr anchor="ctr">
                    <a:solidFill>
                      <a:schemeClr val="accent6">
                        <a:lumMod val="60000"/>
                        <a:lumOff val="40000"/>
                      </a:schemeClr>
                    </a:solidFill>
                  </a:tcPr>
                </a:tc>
                <a:tc>
                  <a:txBody>
                    <a:bodyPr/>
                    <a:lstStyle/>
                    <a:p>
                      <a:pPr algn="ctr"/>
                      <a:r>
                        <a:rPr lang="vi-VN" sz="3800" b="0" i="0" dirty="0" smtClean="0"/>
                        <a:t>Cảm</a:t>
                      </a:r>
                      <a:r>
                        <a:rPr lang="vi-VN" sz="3800" b="0" i="0" baseline="0" dirty="0" smtClean="0"/>
                        <a:t> thán</a:t>
                      </a:r>
                      <a:endParaRPr lang="en-US" sz="3800" b="0" i="0" dirty="0"/>
                    </a:p>
                  </a:txBody>
                  <a:tcPr anchor="ctr">
                    <a:solidFill>
                      <a:schemeClr val="accent6">
                        <a:lumMod val="60000"/>
                        <a:lumOff val="40000"/>
                      </a:schemeClr>
                    </a:solidFill>
                  </a:tcPr>
                </a:tc>
                <a:tc>
                  <a:txBody>
                    <a:bodyPr/>
                    <a:lstStyle/>
                    <a:p>
                      <a:pPr algn="ctr"/>
                      <a:r>
                        <a:rPr lang="vi-VN" sz="3800" b="0" i="0" dirty="0" smtClean="0"/>
                        <a:t>Gọi</a:t>
                      </a:r>
                      <a:r>
                        <a:rPr lang="vi-VN" sz="3800" b="0" i="0" baseline="0" dirty="0" smtClean="0"/>
                        <a:t> - đáp</a:t>
                      </a:r>
                      <a:endParaRPr lang="en-US" sz="3800" b="0" i="0" dirty="0"/>
                    </a:p>
                  </a:txBody>
                  <a:tcPr anchor="ctr">
                    <a:solidFill>
                      <a:schemeClr val="accent6">
                        <a:lumMod val="60000"/>
                        <a:lumOff val="40000"/>
                      </a:schemeClr>
                    </a:solidFill>
                  </a:tcPr>
                </a:tc>
                <a:tc>
                  <a:txBody>
                    <a:bodyPr/>
                    <a:lstStyle/>
                    <a:p>
                      <a:pPr algn="ctr"/>
                      <a:r>
                        <a:rPr lang="vi-VN" sz="3800" b="0" i="0" dirty="0" smtClean="0"/>
                        <a:t>Phụ</a:t>
                      </a:r>
                      <a:r>
                        <a:rPr lang="vi-VN" sz="3800" b="0" i="0" baseline="0" dirty="0" smtClean="0"/>
                        <a:t> chú</a:t>
                      </a:r>
                      <a:endParaRPr lang="en-US" sz="3800" b="0" i="0" dirty="0"/>
                    </a:p>
                  </a:txBody>
                  <a:tcPr anchor="ctr">
                    <a:solidFill>
                      <a:schemeClr val="accent6">
                        <a:lumMod val="60000"/>
                        <a:lumOff val="40000"/>
                      </a:schemeClr>
                    </a:solidFill>
                  </a:tcPr>
                </a:tc>
                <a:extLst>
                  <a:ext uri="{0D108BD9-81ED-4DB2-BD59-A6C34878D82A}">
                    <a16:rowId xmlns:a16="http://schemas.microsoft.com/office/drawing/2014/main" val="2184873534"/>
                  </a:ext>
                </a:extLst>
              </a:tr>
              <a:tr h="2821781">
                <a:tc>
                  <a:txBody>
                    <a:bodyPr/>
                    <a:lstStyle/>
                    <a:p>
                      <a:pPr algn="ctr">
                        <a:lnSpc>
                          <a:spcPct val="150000"/>
                        </a:lnSpc>
                      </a:pPr>
                      <a:r>
                        <a:rPr lang="vi-VN" sz="3800" dirty="0" smtClean="0">
                          <a:solidFill>
                            <a:srgbClr val="FF0000"/>
                          </a:solidFill>
                        </a:rPr>
                        <a:t>Xây</a:t>
                      </a:r>
                      <a:r>
                        <a:rPr lang="vi-VN" sz="3800" baseline="0" dirty="0" smtClean="0">
                          <a:solidFill>
                            <a:srgbClr val="FF0000"/>
                          </a:solidFill>
                        </a:rPr>
                        <a:t> cái </a:t>
                      </a:r>
                    </a:p>
                    <a:p>
                      <a:pPr algn="ctr">
                        <a:lnSpc>
                          <a:spcPct val="150000"/>
                        </a:lnSpc>
                      </a:pPr>
                      <a:r>
                        <a:rPr lang="vi-VN" sz="3800" baseline="0" dirty="0" smtClean="0">
                          <a:solidFill>
                            <a:srgbClr val="FF0000"/>
                          </a:solidFill>
                        </a:rPr>
                        <a:t>lăng ấy</a:t>
                      </a:r>
                      <a:endParaRPr lang="en-US" sz="3800" dirty="0">
                        <a:solidFill>
                          <a:srgbClr val="FF0000"/>
                        </a:solidFill>
                      </a:endParaRPr>
                    </a:p>
                  </a:txBody>
                  <a:tcPr anchor="ctr">
                    <a:solidFill>
                      <a:schemeClr val="bg1"/>
                    </a:solidFill>
                  </a:tcPr>
                </a:tc>
                <a:tc>
                  <a:txBody>
                    <a:bodyPr/>
                    <a:lstStyle/>
                    <a:p>
                      <a:pPr algn="ctr">
                        <a:lnSpc>
                          <a:spcPct val="150000"/>
                        </a:lnSpc>
                      </a:pPr>
                      <a:r>
                        <a:rPr lang="vi-VN" sz="3800" dirty="0" smtClean="0">
                          <a:solidFill>
                            <a:srgbClr val="FF0000"/>
                          </a:solidFill>
                        </a:rPr>
                        <a:t>Dường</a:t>
                      </a:r>
                      <a:r>
                        <a:rPr lang="vi-VN" sz="3800" baseline="0" dirty="0" smtClean="0">
                          <a:solidFill>
                            <a:srgbClr val="FF0000"/>
                          </a:solidFill>
                        </a:rPr>
                        <a:t> như</a:t>
                      </a:r>
                      <a:endParaRPr lang="en-US" sz="3800" dirty="0">
                        <a:solidFill>
                          <a:srgbClr val="FF0000"/>
                        </a:solidFill>
                      </a:endParaRPr>
                    </a:p>
                  </a:txBody>
                  <a:tcPr anchor="ctr">
                    <a:solidFill>
                      <a:schemeClr val="bg1"/>
                    </a:solidFill>
                  </a:tcPr>
                </a:tc>
                <a:tc>
                  <a:txBody>
                    <a:bodyPr/>
                    <a:lstStyle/>
                    <a:p>
                      <a:pPr algn="ctr">
                        <a:lnSpc>
                          <a:spcPct val="150000"/>
                        </a:lnSpc>
                      </a:pPr>
                      <a:r>
                        <a:rPr lang="vi-VN" sz="3800" dirty="0" smtClean="0">
                          <a:solidFill>
                            <a:srgbClr val="FF0000"/>
                          </a:solidFill>
                        </a:rPr>
                        <a:t>Vất</a:t>
                      </a:r>
                      <a:r>
                        <a:rPr lang="vi-VN" sz="3800" baseline="0" dirty="0" smtClean="0">
                          <a:solidFill>
                            <a:srgbClr val="FF0000"/>
                          </a:solidFill>
                        </a:rPr>
                        <a:t> vả quá</a:t>
                      </a:r>
                      <a:endParaRPr lang="en-US" sz="3800" dirty="0">
                        <a:solidFill>
                          <a:srgbClr val="FF0000"/>
                        </a:solidFill>
                      </a:endParaRPr>
                    </a:p>
                  </a:txBody>
                  <a:tcPr anchor="ctr">
                    <a:solidFill>
                      <a:schemeClr val="bg1"/>
                    </a:solidFill>
                  </a:tcPr>
                </a:tc>
                <a:tc>
                  <a:txBody>
                    <a:bodyPr/>
                    <a:lstStyle/>
                    <a:p>
                      <a:pPr algn="ctr">
                        <a:lnSpc>
                          <a:spcPct val="150000"/>
                        </a:lnSpc>
                      </a:pPr>
                      <a:r>
                        <a:rPr lang="vi-VN" sz="3800" dirty="0" smtClean="0">
                          <a:solidFill>
                            <a:srgbClr val="FF0000"/>
                          </a:solidFill>
                        </a:rPr>
                        <a:t>Thưa</a:t>
                      </a:r>
                      <a:r>
                        <a:rPr lang="vi-VN" sz="3800" baseline="0" dirty="0" smtClean="0">
                          <a:solidFill>
                            <a:srgbClr val="FF0000"/>
                          </a:solidFill>
                        </a:rPr>
                        <a:t> ông</a:t>
                      </a:r>
                      <a:endParaRPr lang="en-US" sz="3800" dirty="0">
                        <a:solidFill>
                          <a:srgbClr val="FF0000"/>
                        </a:solidFill>
                      </a:endParaRPr>
                    </a:p>
                  </a:txBody>
                  <a:tcPr anchor="ctr">
                    <a:solidFill>
                      <a:schemeClr val="bg1"/>
                    </a:solidFill>
                  </a:tcPr>
                </a:tc>
                <a:tc>
                  <a:txBody>
                    <a:bodyPr/>
                    <a:lstStyle/>
                    <a:p>
                      <a:pPr algn="ctr">
                        <a:lnSpc>
                          <a:spcPct val="150000"/>
                        </a:lnSpc>
                      </a:pPr>
                      <a:r>
                        <a:rPr lang="vi-VN" sz="3800" dirty="0" smtClean="0">
                          <a:solidFill>
                            <a:srgbClr val="FF0000"/>
                          </a:solidFill>
                        </a:rPr>
                        <a:t>Những</a:t>
                      </a:r>
                      <a:r>
                        <a:rPr lang="vi-VN" sz="3800" baseline="0" dirty="0" smtClean="0">
                          <a:solidFill>
                            <a:srgbClr val="FF0000"/>
                          </a:solidFill>
                        </a:rPr>
                        <a:t> người con gái...nhìn ta như vậy</a:t>
                      </a:r>
                      <a:endParaRPr lang="en-US" sz="3800" dirty="0">
                        <a:solidFill>
                          <a:srgbClr val="FF0000"/>
                        </a:solidFill>
                      </a:endParaRPr>
                    </a:p>
                  </a:txBody>
                  <a:tcPr anchor="ctr">
                    <a:solidFill>
                      <a:schemeClr val="bg1"/>
                    </a:solidFill>
                  </a:tcPr>
                </a:tc>
                <a:extLst>
                  <a:ext uri="{0D108BD9-81ED-4DB2-BD59-A6C34878D82A}">
                    <a16:rowId xmlns:a16="http://schemas.microsoft.com/office/drawing/2014/main" val="507580206"/>
                  </a:ext>
                </a:extLst>
              </a:tr>
            </a:tbl>
          </a:graphicData>
        </a:graphic>
      </p:graphicFrame>
    </p:spTree>
    <p:extLst>
      <p:ext uri="{BB962C8B-B14F-4D97-AF65-F5344CB8AC3E}">
        <p14:creationId xmlns:p14="http://schemas.microsoft.com/office/powerpoint/2010/main" val="132365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93109" y="1010056"/>
            <a:ext cx="17101782" cy="3000821"/>
          </a:xfrm>
          <a:prstGeom prst="rect">
            <a:avLst/>
          </a:prstGeom>
          <a:noFill/>
        </p:spPr>
        <p:txBody>
          <a:bodyPr wrap="square" rtlCol="0">
            <a:spAutoFit/>
          </a:bodyPr>
          <a:lstStyle/>
          <a:p>
            <a:pPr algn="just">
              <a:lnSpc>
                <a:spcPct val="150000"/>
              </a:lnSpc>
            </a:pPr>
            <a:r>
              <a:rPr lang="vi-VN" sz="4200" b="1" i="1" u="sng" dirty="0" smtClean="0"/>
              <a:t>Bài 2:</a:t>
            </a:r>
            <a:r>
              <a:rPr lang="vi-VN" sz="4200" i="1" dirty="0" smtClean="0"/>
              <a:t>  </a:t>
            </a:r>
            <a:r>
              <a:rPr lang="vi-VN" sz="4200" b="1" dirty="0" smtClean="0"/>
              <a:t>Việt một đoạn văn ngắn giới thiệu truyện ngắn </a:t>
            </a:r>
            <a:r>
              <a:rPr lang="vi-VN" sz="4200" b="1" i="1" dirty="0" smtClean="0"/>
              <a:t>Bến quê </a:t>
            </a:r>
            <a:r>
              <a:rPr lang="vi-VN" sz="4200" b="1" dirty="0" smtClean="0"/>
              <a:t>của Nguyễn Minh Châu, trong đó có ít nhất một câu chứa khởi ngữ và một câu chứa thành phần tình thái.</a:t>
            </a:r>
            <a:endParaRPr lang="en-US" sz="4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75" y="3981876"/>
            <a:ext cx="6648450" cy="6648450"/>
          </a:xfrm>
          <a:prstGeom prst="rect">
            <a:avLst/>
          </a:prstGeom>
        </p:spPr>
      </p:pic>
    </p:spTree>
    <p:extLst>
      <p:ext uri="{BB962C8B-B14F-4D97-AF65-F5344CB8AC3E}">
        <p14:creationId xmlns:p14="http://schemas.microsoft.com/office/powerpoint/2010/main" val="308531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3" name="TextBox 3"/>
          <p:cNvSpPr txBox="1"/>
          <p:nvPr/>
        </p:nvSpPr>
        <p:spPr>
          <a:xfrm>
            <a:off x="2971800" y="3267700"/>
            <a:ext cx="12829369" cy="3145028"/>
          </a:xfrm>
          <a:prstGeom prst="rect">
            <a:avLst/>
          </a:prstGeom>
        </p:spPr>
        <p:txBody>
          <a:bodyPr wrap="square" lIns="0" tIns="0" rIns="0" bIns="0" rtlCol="0" anchor="t">
            <a:spAutoFit/>
          </a:bodyPr>
          <a:lstStyle/>
          <a:p>
            <a:pPr algn="ctr">
              <a:lnSpc>
                <a:spcPct val="150000"/>
              </a:lnSpc>
            </a:pPr>
            <a:r>
              <a:rPr lang="vi-VN" sz="7200" b="1" dirty="0" smtClean="0">
                <a:solidFill>
                  <a:srgbClr val="B45F45"/>
                </a:solidFill>
              </a:rPr>
              <a:t>II. LIÊN KẾT CÂU VÀ </a:t>
            </a:r>
          </a:p>
          <a:p>
            <a:pPr algn="ctr">
              <a:lnSpc>
                <a:spcPct val="150000"/>
              </a:lnSpc>
            </a:pPr>
            <a:r>
              <a:rPr lang="vi-VN" sz="7200" b="1" dirty="0" smtClean="0">
                <a:solidFill>
                  <a:srgbClr val="B45F45"/>
                </a:solidFill>
              </a:rPr>
              <a:t>LIÊN KẾT ĐOẠN VĂN</a:t>
            </a:r>
            <a:endParaRPr lang="en-US" sz="7200" b="1" dirty="0">
              <a:solidFill>
                <a:srgbClr val="B45F45"/>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17154" y="7664817"/>
            <a:ext cx="6253692" cy="551106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274565">
            <a:off x="13858519" y="5510926"/>
            <a:ext cx="8119329" cy="492234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2022057" y="975200"/>
            <a:ext cx="4876070" cy="2267372"/>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33206" y="7076400"/>
            <a:ext cx="6098367" cy="179139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44800" y="1943100"/>
            <a:ext cx="1073001" cy="1043494"/>
          </a:xfrm>
          <a:prstGeom prst="rect">
            <a:avLst/>
          </a:prstGeom>
        </p:spPr>
      </p:pic>
    </p:spTree>
    <p:extLst>
      <p:ext uri="{BB962C8B-B14F-4D97-AF65-F5344CB8AC3E}">
        <p14:creationId xmlns:p14="http://schemas.microsoft.com/office/powerpoint/2010/main" val="8905443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nSpc>
                <a:spcPts val="8500"/>
              </a:lnSpc>
            </a:pPr>
            <a:r>
              <a:rPr lang="vi-VN" sz="4800" b="1" dirty="0" smtClean="0">
                <a:solidFill>
                  <a:srgbClr val="B45F45"/>
                </a:solidFill>
              </a:rPr>
              <a:t>II. Liên kết câu và liên kết đoạn văn</a:t>
            </a:r>
            <a:endParaRPr lang="en-US" sz="4800" b="1" dirty="0">
              <a:solidFill>
                <a:srgbClr val="B45F45"/>
              </a:solidFill>
            </a:endParaRPr>
          </a:p>
        </p:txBody>
      </p:sp>
      <p:sp>
        <p:nvSpPr>
          <p:cNvPr id="20" name="TextBox 19"/>
          <p:cNvSpPr txBox="1"/>
          <p:nvPr/>
        </p:nvSpPr>
        <p:spPr>
          <a:xfrm>
            <a:off x="914400" y="1798049"/>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sp>
        <p:nvSpPr>
          <p:cNvPr id="5" name="Vertical Scroll 4"/>
          <p:cNvSpPr/>
          <p:nvPr/>
        </p:nvSpPr>
        <p:spPr>
          <a:xfrm>
            <a:off x="1447800" y="3162300"/>
            <a:ext cx="5943600" cy="6096000"/>
          </a:xfrm>
          <a:prstGeom prst="verticalScroll">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800" i="1" dirty="0" smtClean="0">
                <a:solidFill>
                  <a:schemeClr val="accent6">
                    <a:lumMod val="50000"/>
                  </a:schemeClr>
                </a:solidFill>
              </a:rPr>
              <a:t>Liên kết câu và liên kết đoạn văn được thể hiện trên những phương diện nào?</a:t>
            </a:r>
            <a:endParaRPr lang="en-US" sz="3800" i="1" dirty="0">
              <a:solidFill>
                <a:schemeClr val="accent6">
                  <a:lumMod val="50000"/>
                </a:schemeClr>
              </a:solidFill>
            </a:endParaRPr>
          </a:p>
        </p:txBody>
      </p:sp>
      <p:sp>
        <p:nvSpPr>
          <p:cNvPr id="6" name="Rectangle 5"/>
          <p:cNvSpPr/>
          <p:nvPr/>
        </p:nvSpPr>
        <p:spPr>
          <a:xfrm>
            <a:off x="9144000" y="2933700"/>
            <a:ext cx="6477000" cy="12954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latin typeface="Arial" panose="020B0604020202020204" pitchFamily="34" charset="0"/>
                <a:cs typeface="Arial" panose="020B0604020202020204" pitchFamily="34" charset="0"/>
              </a:rPr>
              <a:t>A. Liên kết về nội dung</a:t>
            </a:r>
            <a:endParaRPr lang="en-US" sz="38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9144000" y="4686300"/>
            <a:ext cx="6477000" cy="12954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latin typeface="Arial" panose="020B0604020202020204" pitchFamily="34" charset="0"/>
                <a:cs typeface="Arial" panose="020B0604020202020204" pitchFamily="34" charset="0"/>
              </a:rPr>
              <a:t>B. Liên kết về hình thức</a:t>
            </a:r>
            <a:endParaRPr lang="en-US" sz="38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9144000" y="6438900"/>
            <a:ext cx="6477000" cy="12954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latin typeface="Arial" panose="020B0604020202020204" pitchFamily="34" charset="0"/>
                <a:cs typeface="Arial" panose="020B0604020202020204" pitchFamily="34" charset="0"/>
              </a:rPr>
              <a:t>C. Cả A và B đúng</a:t>
            </a:r>
            <a:endParaRPr lang="en-US" sz="38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9167884" y="8191500"/>
            <a:ext cx="6477000" cy="1295400"/>
          </a:xfrm>
          <a:prstGeom prst="rect">
            <a:avLst/>
          </a:prstGeom>
          <a:solidFill>
            <a:schemeClr val="bg1"/>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latin typeface="Arial" panose="020B0604020202020204" pitchFamily="34" charset="0"/>
                <a:cs typeface="Arial" panose="020B0604020202020204" pitchFamily="34" charset="0"/>
              </a:rPr>
              <a:t>D. Cả A và B sai</a:t>
            </a:r>
            <a:endParaRPr lang="en-US" sz="38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9144000" y="6438900"/>
            <a:ext cx="6500884" cy="1295400"/>
          </a:xfrm>
          <a:prstGeom prst="rect">
            <a:avLst/>
          </a:prstGeom>
          <a:solidFill>
            <a:schemeClr val="accent6">
              <a:lumMod val="60000"/>
              <a:lumOff val="4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dirty="0" smtClean="0">
                <a:solidFill>
                  <a:schemeClr val="tx1"/>
                </a:solidFill>
                <a:latin typeface="Arial" panose="020B0604020202020204" pitchFamily="34" charset="0"/>
                <a:cs typeface="Arial" panose="020B0604020202020204" pitchFamily="34" charset="0"/>
              </a:rPr>
              <a:t>C. Cả A và B đúng</a:t>
            </a:r>
            <a:endParaRPr lang="en-US" sz="3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nSpc>
                <a:spcPts val="8500"/>
              </a:lnSpc>
            </a:pPr>
            <a:r>
              <a:rPr lang="vi-VN" sz="4800" b="1" dirty="0" smtClean="0">
                <a:solidFill>
                  <a:srgbClr val="B45F45"/>
                </a:solidFill>
              </a:rPr>
              <a:t>II. Liên kết câu và liên kết đoạn văn</a:t>
            </a:r>
            <a:endParaRPr lang="en-US" sz="4800" b="1" dirty="0">
              <a:solidFill>
                <a:srgbClr val="B45F45"/>
              </a:solidFill>
            </a:endParaRPr>
          </a:p>
        </p:txBody>
      </p:sp>
      <p:sp>
        <p:nvSpPr>
          <p:cNvPr id="20" name="TextBox 19"/>
          <p:cNvSpPr txBox="1"/>
          <p:nvPr/>
        </p:nvSpPr>
        <p:spPr>
          <a:xfrm>
            <a:off x="914400" y="1798049"/>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pic>
        <p:nvPicPr>
          <p:cNvPr id="1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180"/>
          <a:stretch>
            <a:fillRect/>
          </a:stretch>
        </p:blipFill>
        <p:spPr>
          <a:xfrm>
            <a:off x="996855" y="2991743"/>
            <a:ext cx="5294013" cy="6440566"/>
          </a:xfrm>
          <a:prstGeom prst="rect">
            <a:avLst/>
          </a:prstGeom>
        </p:spPr>
      </p:pic>
      <p:sp>
        <p:nvSpPr>
          <p:cNvPr id="3" name="TextBox 2"/>
          <p:cNvSpPr txBox="1"/>
          <p:nvPr/>
        </p:nvSpPr>
        <p:spPr>
          <a:xfrm>
            <a:off x="1210671" y="3627461"/>
            <a:ext cx="4800600" cy="5355312"/>
          </a:xfrm>
          <a:prstGeom prst="rect">
            <a:avLst/>
          </a:prstGeom>
          <a:noFill/>
        </p:spPr>
        <p:txBody>
          <a:bodyPr wrap="square" rtlCol="0">
            <a:spAutoFit/>
          </a:bodyPr>
          <a:lstStyle/>
          <a:p>
            <a:pPr algn="just">
              <a:lnSpc>
                <a:spcPct val="150000"/>
              </a:lnSpc>
            </a:pPr>
            <a:r>
              <a:rPr lang="vi-VN" sz="3800" dirty="0" smtClean="0"/>
              <a:t>Liên kết là sự nối kết ý nghĩa giữa câu với câu, giữa đoạn văn với đoạn văn bằng các từ ngữ có tác dụng liên kết.</a:t>
            </a:r>
            <a:endParaRPr lang="en-US" sz="3800" dirty="0"/>
          </a:p>
        </p:txBody>
      </p:sp>
      <p:sp>
        <p:nvSpPr>
          <p:cNvPr id="4" name="Rounded Rectangle 3"/>
          <p:cNvSpPr/>
          <p:nvPr/>
        </p:nvSpPr>
        <p:spPr>
          <a:xfrm>
            <a:off x="7040358" y="1931628"/>
            <a:ext cx="10415697" cy="3311857"/>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vi-VN" sz="3500" b="1" dirty="0" smtClean="0">
                <a:solidFill>
                  <a:srgbClr val="FF0000"/>
                </a:solidFill>
              </a:rPr>
              <a:t>LIÊN KẾT VỀ NỘI DUNG</a:t>
            </a:r>
          </a:p>
          <a:p>
            <a:pPr marL="457200" indent="-457200" algn="just">
              <a:lnSpc>
                <a:spcPct val="125000"/>
              </a:lnSpc>
              <a:buFont typeface="Wingdings" panose="05000000000000000000" pitchFamily="2" charset="2"/>
              <a:buChar char="§"/>
            </a:pPr>
            <a:r>
              <a:rPr lang="vi-VN" sz="2800" dirty="0" smtClean="0">
                <a:solidFill>
                  <a:schemeClr val="tx1"/>
                </a:solidFill>
              </a:rPr>
              <a:t>Các đoạn văn phải phục vụ chủ đề chung của văn bản, các câu phải phục vụ chủ đề của đoạn văn (liên kết chủ đề).</a:t>
            </a:r>
          </a:p>
          <a:p>
            <a:pPr marL="457200" indent="-457200" algn="just">
              <a:lnSpc>
                <a:spcPct val="125000"/>
              </a:lnSpc>
              <a:buFont typeface="Wingdings" panose="05000000000000000000" pitchFamily="2" charset="2"/>
              <a:buChar char="§"/>
            </a:pPr>
            <a:r>
              <a:rPr lang="vi-VN" sz="2800" dirty="0" smtClean="0">
                <a:solidFill>
                  <a:schemeClr val="tx1"/>
                </a:solidFill>
              </a:rPr>
              <a:t>Các đoạn văn và các câu phải được sắp xếp theo một trình tự hợp lý (liên kết logic).</a:t>
            </a:r>
          </a:p>
        </p:txBody>
      </p:sp>
      <p:sp>
        <p:nvSpPr>
          <p:cNvPr id="18" name="Rounded Rectangle 17"/>
          <p:cNvSpPr/>
          <p:nvPr/>
        </p:nvSpPr>
        <p:spPr>
          <a:xfrm>
            <a:off x="7122813" y="5600700"/>
            <a:ext cx="10415697" cy="4161999"/>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vi-VN" sz="3500" b="1" dirty="0" smtClean="0">
                <a:solidFill>
                  <a:srgbClr val="FF0000"/>
                </a:solidFill>
              </a:rPr>
              <a:t>LIÊN KẾT VỀ HÌNH THỨC</a:t>
            </a:r>
          </a:p>
          <a:p>
            <a:pPr marL="457200" indent="-457200" algn="just">
              <a:lnSpc>
                <a:spcPct val="125000"/>
              </a:lnSpc>
              <a:buFont typeface="Wingdings" panose="05000000000000000000" pitchFamily="2" charset="2"/>
              <a:buChar char="§"/>
            </a:pPr>
            <a:r>
              <a:rPr lang="vi-VN" sz="2800" dirty="0" smtClean="0">
                <a:solidFill>
                  <a:schemeClr val="tx1"/>
                </a:solidFill>
              </a:rPr>
              <a:t>Các câu và các đoạn văn có thể được liên kết với nhau bằng một số biện pháp chính như sau:</a:t>
            </a:r>
          </a:p>
          <a:p>
            <a:pPr algn="just">
              <a:lnSpc>
                <a:spcPct val="125000"/>
              </a:lnSpc>
            </a:pPr>
            <a:r>
              <a:rPr lang="vi-VN" sz="2800" dirty="0">
                <a:solidFill>
                  <a:schemeClr val="tx1"/>
                </a:solidFill>
              </a:rPr>
              <a:t>	</a:t>
            </a:r>
            <a:r>
              <a:rPr lang="vi-VN" sz="2800" dirty="0" smtClean="0">
                <a:solidFill>
                  <a:schemeClr val="tx1"/>
                </a:solidFill>
              </a:rPr>
              <a:t>- Phép lặp từ ngữ</a:t>
            </a:r>
          </a:p>
          <a:p>
            <a:pPr algn="just">
              <a:lnSpc>
                <a:spcPct val="125000"/>
              </a:lnSpc>
            </a:pPr>
            <a:r>
              <a:rPr lang="vi-VN" sz="2800" dirty="0">
                <a:solidFill>
                  <a:schemeClr val="tx1"/>
                </a:solidFill>
              </a:rPr>
              <a:t>	</a:t>
            </a:r>
            <a:r>
              <a:rPr lang="vi-VN" sz="2800" dirty="0" smtClean="0">
                <a:solidFill>
                  <a:schemeClr val="tx1"/>
                </a:solidFill>
              </a:rPr>
              <a:t>- Phép đồng nghĩa, trái nghĩa và liên tưởng</a:t>
            </a:r>
          </a:p>
          <a:p>
            <a:pPr algn="just">
              <a:lnSpc>
                <a:spcPct val="125000"/>
              </a:lnSpc>
            </a:pPr>
            <a:r>
              <a:rPr lang="vi-VN" sz="2800" dirty="0">
                <a:solidFill>
                  <a:schemeClr val="tx1"/>
                </a:solidFill>
              </a:rPr>
              <a:t>	</a:t>
            </a:r>
            <a:r>
              <a:rPr lang="vi-VN" sz="2800" dirty="0" smtClean="0">
                <a:solidFill>
                  <a:schemeClr val="tx1"/>
                </a:solidFill>
              </a:rPr>
              <a:t>- Phép thế</a:t>
            </a:r>
          </a:p>
          <a:p>
            <a:pPr algn="just">
              <a:lnSpc>
                <a:spcPct val="125000"/>
              </a:lnSpc>
            </a:pPr>
            <a:r>
              <a:rPr lang="vi-VN" sz="2800" dirty="0">
                <a:solidFill>
                  <a:schemeClr val="tx1"/>
                </a:solidFill>
              </a:rPr>
              <a:t>	</a:t>
            </a:r>
            <a:r>
              <a:rPr lang="vi-VN" sz="2800" dirty="0" smtClean="0">
                <a:solidFill>
                  <a:schemeClr val="tx1"/>
                </a:solidFill>
              </a:rPr>
              <a:t>- Phép nối</a:t>
            </a:r>
          </a:p>
        </p:txBody>
      </p:sp>
      <p:cxnSp>
        <p:nvCxnSpPr>
          <p:cNvPr id="9" name="Straight Arrow Connector 8"/>
          <p:cNvCxnSpPr>
            <a:stCxn id="11" idx="3"/>
            <a:endCxn id="4" idx="1"/>
          </p:cNvCxnSpPr>
          <p:nvPr/>
        </p:nvCxnSpPr>
        <p:spPr>
          <a:xfrm flipV="1">
            <a:off x="6290868" y="3587557"/>
            <a:ext cx="749490" cy="2624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11" idx="3"/>
            <a:endCxn id="18" idx="1"/>
          </p:cNvCxnSpPr>
          <p:nvPr/>
        </p:nvCxnSpPr>
        <p:spPr>
          <a:xfrm>
            <a:off x="6290868" y="6212026"/>
            <a:ext cx="831945" cy="14696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765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Hãy cho biết mỗi từ ngữ in đậm trong các đoạn trích sau đây là thành phần gì của câu. Ghi kết quả phân tích vào bảng tổng kết.</a:t>
            </a:r>
            <a:endParaRPr lang="en-US" sz="4200" b="1" dirty="0"/>
          </a:p>
        </p:txBody>
      </p:sp>
      <p:sp>
        <p:nvSpPr>
          <p:cNvPr id="3" name="TextBox 2"/>
          <p:cNvSpPr txBox="1"/>
          <p:nvPr/>
        </p:nvSpPr>
        <p:spPr>
          <a:xfrm>
            <a:off x="517478" y="2933700"/>
            <a:ext cx="17389522" cy="5424562"/>
          </a:xfrm>
          <a:prstGeom prst="rect">
            <a:avLst/>
          </a:prstGeom>
          <a:noFill/>
        </p:spPr>
        <p:txBody>
          <a:bodyPr wrap="square" rtlCol="0">
            <a:spAutoFit/>
          </a:bodyPr>
          <a:lstStyle/>
          <a:p>
            <a:pPr marL="742950" indent="-742950">
              <a:lnSpc>
                <a:spcPct val="165000"/>
              </a:lnSpc>
              <a:buAutoNum type="alphaLcPeriod"/>
            </a:pPr>
            <a:r>
              <a:rPr lang="vi-VN" sz="3500" i="1" dirty="0" smtClean="0"/>
              <a:t>Ở rừng mùa này, thường như thế. Mưa. </a:t>
            </a:r>
            <a:r>
              <a:rPr lang="vi-VN" sz="3500" b="1" i="1" dirty="0" smtClean="0">
                <a:solidFill>
                  <a:srgbClr val="FF0000"/>
                </a:solidFill>
              </a:rPr>
              <a:t>Nhưng</a:t>
            </a:r>
            <a:r>
              <a:rPr lang="vi-VN" sz="3500" i="1" dirty="0" smtClean="0"/>
              <a:t> mưa đá. Lúc đầu tôi không biết. </a:t>
            </a:r>
            <a:r>
              <a:rPr lang="vi-VN" sz="3500" b="1" i="1" dirty="0" smtClean="0">
                <a:solidFill>
                  <a:srgbClr val="FF0000"/>
                </a:solidFill>
              </a:rPr>
              <a:t>Nhưng rồi </a:t>
            </a:r>
            <a:r>
              <a:rPr lang="vi-VN" sz="3500" i="1" dirty="0" smtClean="0"/>
              <a:t>có tiếng lanh canh gõ trên nóc hang. Có cái gì vô cùng sắc xé không khí từng mảnh vụn. Gió. </a:t>
            </a:r>
            <a:r>
              <a:rPr lang="vi-VN" sz="3500" b="1" i="1" dirty="0" smtClean="0">
                <a:solidFill>
                  <a:srgbClr val="FF0000"/>
                </a:solidFill>
              </a:rPr>
              <a:t>Và</a:t>
            </a:r>
            <a:r>
              <a:rPr lang="vi-VN" sz="3500" i="1" dirty="0" smtClean="0"/>
              <a:t> tôi thấy đau, ướt ở má.</a:t>
            </a:r>
          </a:p>
          <a:p>
            <a:pPr marL="742950" indent="-742950">
              <a:lnSpc>
                <a:spcPct val="165000"/>
              </a:lnSpc>
              <a:buAutoNum type="alphaLcPeriod"/>
            </a:pPr>
            <a:r>
              <a:rPr lang="vi-VN" sz="3500" i="1" dirty="0" smtClean="0"/>
              <a:t>Từ phòng bên kia một cô bé rất xinh mặc chiếc áo may ô con trai và vẫn còn cầm thu thu một đoạn dây sau lưng chạy sang. </a:t>
            </a:r>
            <a:r>
              <a:rPr lang="vi-VN" sz="3500" b="1" i="1" dirty="0" smtClean="0">
                <a:solidFill>
                  <a:srgbClr val="FF0000"/>
                </a:solidFill>
              </a:rPr>
              <a:t>Cô bé </a:t>
            </a:r>
            <a:r>
              <a:rPr lang="vi-VN" sz="3500" i="1" dirty="0" smtClean="0"/>
              <a:t>bên nhà hàng xóm đã quen với công việc này. </a:t>
            </a:r>
            <a:r>
              <a:rPr lang="vi-VN" sz="3500" b="1" i="1" dirty="0" smtClean="0">
                <a:solidFill>
                  <a:srgbClr val="FF0000"/>
                </a:solidFill>
              </a:rPr>
              <a:t>Nó</a:t>
            </a:r>
            <a:r>
              <a:rPr lang="vi-VN" sz="3500" i="1" dirty="0" smtClean="0"/>
              <a:t> lễ phép hỏi Nhĩ: “Bác cần nằm xuống phải không ạ?”.</a:t>
            </a:r>
            <a:endParaRPr lang="en-US" sz="3500" i="1" dirty="0"/>
          </a:p>
        </p:txBody>
      </p:sp>
    </p:spTree>
    <p:extLst>
      <p:ext uri="{BB962C8B-B14F-4D97-AF65-F5344CB8AC3E}">
        <p14:creationId xmlns:p14="http://schemas.microsoft.com/office/powerpoint/2010/main" val="263637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Hãy cho biết mỗi từ ngữ in đậm trong các đoạn trích sau đây là thành phần gì của câu. Ghi kết quả phân tích vào bảng tổng kết.</a:t>
            </a:r>
            <a:endParaRPr lang="en-US" sz="4200" b="1" dirty="0"/>
          </a:p>
        </p:txBody>
      </p:sp>
      <p:sp>
        <p:nvSpPr>
          <p:cNvPr id="3" name="TextBox 2"/>
          <p:cNvSpPr txBox="1"/>
          <p:nvPr/>
        </p:nvSpPr>
        <p:spPr>
          <a:xfrm>
            <a:off x="517478" y="2933700"/>
            <a:ext cx="17389522" cy="5424562"/>
          </a:xfrm>
          <a:prstGeom prst="rect">
            <a:avLst/>
          </a:prstGeom>
          <a:noFill/>
        </p:spPr>
        <p:txBody>
          <a:bodyPr wrap="square" rtlCol="0">
            <a:spAutoFit/>
          </a:bodyPr>
          <a:lstStyle/>
          <a:p>
            <a:pPr marL="514350" indent="-514350">
              <a:lnSpc>
                <a:spcPct val="165000"/>
              </a:lnSpc>
              <a:buAutoNum type="alphaLcPeriod" startAt="3"/>
            </a:pPr>
            <a:r>
              <a:rPr lang="vi-VN" sz="3500" i="1" dirty="0" smtClean="0"/>
              <a:t>Nhưng cái “com-pa” kia lấy làm bất bình lắm, tỏ vẻ khinh bỉ, cười kháy tôi như cười kháy một người Pháp không biết đến Nã Phá Luân, một người Mĩ không biết đến Hoa Thịnh Đốn vậy! Rồi nói:</a:t>
            </a:r>
          </a:p>
          <a:p>
            <a:pPr>
              <a:lnSpc>
                <a:spcPct val="165000"/>
              </a:lnSpc>
            </a:pPr>
            <a:r>
              <a:rPr lang="vi-VN" sz="3500" i="1" dirty="0"/>
              <a:t>	</a:t>
            </a:r>
            <a:r>
              <a:rPr lang="vi-VN" sz="3500" i="1" dirty="0" smtClean="0"/>
              <a:t>- Quên à! Phải, bây giờ cao sang rồi thì để ý đâu đến bọn chúng tôi nữa!</a:t>
            </a:r>
          </a:p>
          <a:p>
            <a:pPr>
              <a:lnSpc>
                <a:spcPct val="165000"/>
              </a:lnSpc>
            </a:pPr>
            <a:r>
              <a:rPr lang="vi-VN" sz="3500" i="1" dirty="0"/>
              <a:t>	</a:t>
            </a:r>
            <a:r>
              <a:rPr lang="vi-VN" sz="3500" i="1" dirty="0" smtClean="0"/>
              <a:t>Tôi hoảng hốt, đứng dậy nói:</a:t>
            </a:r>
          </a:p>
          <a:p>
            <a:pPr>
              <a:lnSpc>
                <a:spcPct val="165000"/>
              </a:lnSpc>
            </a:pPr>
            <a:r>
              <a:rPr lang="vi-VN" sz="3500" i="1" dirty="0"/>
              <a:t>	</a:t>
            </a:r>
            <a:r>
              <a:rPr lang="vi-VN" sz="3500" i="1" dirty="0" smtClean="0"/>
              <a:t>- Đâu có phải </a:t>
            </a:r>
            <a:r>
              <a:rPr lang="vi-VN" sz="3500" b="1" i="1" dirty="0" smtClean="0">
                <a:solidFill>
                  <a:srgbClr val="FF0000"/>
                </a:solidFill>
              </a:rPr>
              <a:t>thế</a:t>
            </a:r>
            <a:r>
              <a:rPr lang="vi-VN" sz="3500" i="1" dirty="0" smtClean="0"/>
              <a:t>! Tôi...</a:t>
            </a:r>
            <a:endParaRPr lang="en-US" sz="3500" i="1" dirty="0"/>
          </a:p>
        </p:txBody>
      </p:sp>
    </p:spTree>
    <p:extLst>
      <p:ext uri="{BB962C8B-B14F-4D97-AF65-F5344CB8AC3E}">
        <p14:creationId xmlns:p14="http://schemas.microsoft.com/office/powerpoint/2010/main" val="1719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Hãy cho biết mỗi từ ngữ in đậm trong các đoạn trích sau đây là thành phần gì của câu. Ghi kết quả phân tích vào bảng tổng kết.</a:t>
            </a:r>
            <a:endParaRPr lang="en-US" sz="4200" b="1" dirty="0"/>
          </a:p>
        </p:txBody>
      </p:sp>
      <p:graphicFrame>
        <p:nvGraphicFramePr>
          <p:cNvPr id="4" name="Table 3"/>
          <p:cNvGraphicFramePr>
            <a:graphicFrameLocks noGrp="1"/>
          </p:cNvGraphicFramePr>
          <p:nvPr>
            <p:extLst>
              <p:ext uri="{D42A27DB-BD31-4B8C-83A1-F6EECF244321}">
                <p14:modId xmlns:p14="http://schemas.microsoft.com/office/powerpoint/2010/main" val="3069348409"/>
              </p:ext>
            </p:extLst>
          </p:nvPr>
        </p:nvGraphicFramePr>
        <p:xfrm>
          <a:off x="685800" y="3467100"/>
          <a:ext cx="16668750" cy="5319637"/>
        </p:xfrm>
        <a:graphic>
          <a:graphicData uri="http://schemas.openxmlformats.org/drawingml/2006/table">
            <a:tbl>
              <a:tblPr firstRow="1" bandRow="1">
                <a:tableStyleId>{5940675A-B579-460E-94D1-54222C63F5DA}</a:tableStyleId>
              </a:tblPr>
              <a:tblGrid>
                <a:gridCol w="2791137">
                  <a:extLst>
                    <a:ext uri="{9D8B030D-6E8A-4147-A177-3AD203B41FA5}">
                      <a16:colId xmlns:a16="http://schemas.microsoft.com/office/drawing/2014/main" val="1959592471"/>
                    </a:ext>
                  </a:extLst>
                </a:gridCol>
                <a:gridCol w="3122951">
                  <a:extLst>
                    <a:ext uri="{9D8B030D-6E8A-4147-A177-3AD203B41FA5}">
                      <a16:colId xmlns:a16="http://schemas.microsoft.com/office/drawing/2014/main" val="2786673618"/>
                    </a:ext>
                  </a:extLst>
                </a:gridCol>
                <a:gridCol w="4762500">
                  <a:extLst>
                    <a:ext uri="{9D8B030D-6E8A-4147-A177-3AD203B41FA5}">
                      <a16:colId xmlns:a16="http://schemas.microsoft.com/office/drawing/2014/main" val="484841243"/>
                    </a:ext>
                  </a:extLst>
                </a:gridCol>
                <a:gridCol w="2429812">
                  <a:extLst>
                    <a:ext uri="{9D8B030D-6E8A-4147-A177-3AD203B41FA5}">
                      <a16:colId xmlns:a16="http://schemas.microsoft.com/office/drawing/2014/main" val="78635635"/>
                    </a:ext>
                  </a:extLst>
                </a:gridCol>
                <a:gridCol w="3562350">
                  <a:extLst>
                    <a:ext uri="{9D8B030D-6E8A-4147-A177-3AD203B41FA5}">
                      <a16:colId xmlns:a16="http://schemas.microsoft.com/office/drawing/2014/main" val="2799030484"/>
                    </a:ext>
                  </a:extLst>
                </a:gridCol>
              </a:tblGrid>
              <a:tr h="1128637">
                <a:tc rowSpan="2">
                  <a:txBody>
                    <a:bodyPr/>
                    <a:lstStyle/>
                    <a:p>
                      <a:pPr algn="ctr"/>
                      <a:endParaRPr lang="en-US" sz="38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gridSpan="4">
                  <a:txBody>
                    <a:bodyPr/>
                    <a:lstStyle/>
                    <a:p>
                      <a:pPr algn="ctr"/>
                      <a:r>
                        <a:rPr lang="vi-VN" sz="3800" b="1" dirty="0" smtClean="0">
                          <a:latin typeface="Arial" panose="020B0604020202020204" pitchFamily="34" charset="0"/>
                          <a:cs typeface="Arial" panose="020B0604020202020204" pitchFamily="34" charset="0"/>
                        </a:rPr>
                        <a:t>PHÉP</a:t>
                      </a:r>
                      <a:r>
                        <a:rPr lang="vi-VN" sz="3800" b="1" baseline="0" dirty="0" smtClean="0">
                          <a:latin typeface="Arial" panose="020B0604020202020204" pitchFamily="34" charset="0"/>
                          <a:cs typeface="Arial" panose="020B0604020202020204" pitchFamily="34" charset="0"/>
                        </a:rPr>
                        <a:t> LIÊN KẾT</a:t>
                      </a:r>
                      <a:endParaRPr lang="en-US" sz="38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044182991"/>
                  </a:ext>
                </a:extLst>
              </a:tr>
              <a:tr h="2362200">
                <a:tc vMerge="1">
                  <a:txBody>
                    <a:bodyPr/>
                    <a:lstStyle/>
                    <a:p>
                      <a:endParaRPr lang="en-US" sz="3800" dirty="0">
                        <a:latin typeface="Arial" panose="020B0604020202020204" pitchFamily="34" charset="0"/>
                        <a:cs typeface="Arial" panose="020B0604020202020204" pitchFamily="34" charset="0"/>
                      </a:endParaRPr>
                    </a:p>
                  </a:txBody>
                  <a:tcPr/>
                </a:tc>
                <a:tc>
                  <a:txBody>
                    <a:bodyPr/>
                    <a:lstStyle/>
                    <a:p>
                      <a:pPr algn="ctr"/>
                      <a:r>
                        <a:rPr lang="vi-VN" sz="3800" dirty="0" smtClean="0">
                          <a:latin typeface="Arial" panose="020B0604020202020204" pitchFamily="34" charset="0"/>
                          <a:cs typeface="Arial" panose="020B0604020202020204" pitchFamily="34" charset="0"/>
                        </a:rPr>
                        <a:t>Lặp</a:t>
                      </a:r>
                      <a:r>
                        <a:rPr lang="vi-VN" sz="3800" baseline="0" dirty="0" smtClean="0">
                          <a:latin typeface="Arial" panose="020B0604020202020204" pitchFamily="34" charset="0"/>
                          <a:cs typeface="Arial" panose="020B0604020202020204" pitchFamily="34" charset="0"/>
                        </a:rPr>
                        <a:t> từ ngữ</a:t>
                      </a:r>
                      <a:endParaRPr lang="en-US" sz="38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lnSpc>
                          <a:spcPct val="150000"/>
                        </a:lnSpc>
                      </a:pPr>
                      <a:r>
                        <a:rPr lang="vi-VN" sz="3800" dirty="0" smtClean="0">
                          <a:latin typeface="Arial" panose="020B0604020202020204" pitchFamily="34" charset="0"/>
                          <a:cs typeface="Arial" panose="020B0604020202020204" pitchFamily="34" charset="0"/>
                        </a:rPr>
                        <a:t>Đồng</a:t>
                      </a:r>
                      <a:r>
                        <a:rPr lang="vi-VN" sz="3800" baseline="0" dirty="0" smtClean="0">
                          <a:latin typeface="Arial" panose="020B0604020202020204" pitchFamily="34" charset="0"/>
                          <a:cs typeface="Arial" panose="020B0604020202020204" pitchFamily="34" charset="0"/>
                        </a:rPr>
                        <a:t> nghĩa, trái nghĩa và liên tưởng</a:t>
                      </a:r>
                      <a:endParaRPr lang="en-US" sz="38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vi-VN" sz="3800" dirty="0" smtClean="0">
                          <a:latin typeface="Arial" panose="020B0604020202020204" pitchFamily="34" charset="0"/>
                          <a:cs typeface="Arial" panose="020B0604020202020204" pitchFamily="34" charset="0"/>
                        </a:rPr>
                        <a:t>Thế</a:t>
                      </a:r>
                      <a:endParaRPr lang="en-US" sz="38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vi-VN" sz="3800" dirty="0" smtClean="0">
                          <a:latin typeface="Arial" panose="020B0604020202020204" pitchFamily="34" charset="0"/>
                          <a:cs typeface="Arial" panose="020B0604020202020204" pitchFamily="34" charset="0"/>
                        </a:rPr>
                        <a:t>Nối</a:t>
                      </a:r>
                      <a:endParaRPr lang="en-US" sz="3800"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2254795178"/>
                  </a:ext>
                </a:extLst>
              </a:tr>
              <a:tr h="1634067">
                <a:tc>
                  <a:txBody>
                    <a:bodyPr/>
                    <a:lstStyle/>
                    <a:p>
                      <a:pPr algn="ctr">
                        <a:lnSpc>
                          <a:spcPct val="150000"/>
                        </a:lnSpc>
                      </a:pPr>
                      <a:r>
                        <a:rPr lang="vi-VN" sz="3800" b="1" dirty="0" smtClean="0">
                          <a:solidFill>
                            <a:srgbClr val="FF0000"/>
                          </a:solidFill>
                          <a:latin typeface="Arial" panose="020B0604020202020204" pitchFamily="34" charset="0"/>
                          <a:cs typeface="Arial" panose="020B0604020202020204" pitchFamily="34" charset="0"/>
                        </a:rPr>
                        <a:t>Từ</a:t>
                      </a:r>
                      <a:r>
                        <a:rPr lang="vi-VN" sz="3800" b="1" baseline="0" dirty="0" smtClean="0">
                          <a:solidFill>
                            <a:srgbClr val="FF0000"/>
                          </a:solidFill>
                          <a:latin typeface="Arial" panose="020B0604020202020204" pitchFamily="34" charset="0"/>
                          <a:cs typeface="Arial" panose="020B0604020202020204" pitchFamily="34" charset="0"/>
                        </a:rPr>
                        <a:t> ngữ tương ứng</a:t>
                      </a:r>
                      <a:endParaRPr lang="en-US" sz="3800" b="1" dirty="0">
                        <a:solidFill>
                          <a:srgbClr val="FF000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800" dirty="0" smtClean="0">
                          <a:latin typeface="Arial" panose="020B0604020202020204" pitchFamily="34" charset="0"/>
                          <a:cs typeface="Arial" panose="020B0604020202020204" pitchFamily="34" charset="0"/>
                        </a:rPr>
                        <a:t>Cô</a:t>
                      </a:r>
                      <a:r>
                        <a:rPr lang="en-US" sz="3800" baseline="0" dirty="0" smtClean="0">
                          <a:latin typeface="Arial" panose="020B0604020202020204" pitchFamily="34" charset="0"/>
                          <a:cs typeface="Arial" panose="020B0604020202020204" pitchFamily="34" charset="0"/>
                        </a:rPr>
                        <a:t> bé</a:t>
                      </a:r>
                      <a:endParaRPr lang="en-US" sz="38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endParaRPr lang="en-US" sz="38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800" dirty="0" smtClean="0">
                          <a:latin typeface="Arial" panose="020B0604020202020204" pitchFamily="34" charset="0"/>
                          <a:cs typeface="Arial" panose="020B0604020202020204" pitchFamily="34" charset="0"/>
                        </a:rPr>
                        <a:t>Cô</a:t>
                      </a:r>
                      <a:r>
                        <a:rPr lang="en-US" sz="3800" baseline="0" dirty="0" smtClean="0">
                          <a:latin typeface="Arial" panose="020B0604020202020204" pitchFamily="34" charset="0"/>
                          <a:cs typeface="Arial" panose="020B0604020202020204" pitchFamily="34" charset="0"/>
                        </a:rPr>
                        <a:t> bé – </a:t>
                      </a:r>
                    </a:p>
                    <a:p>
                      <a:pPr algn="ctr">
                        <a:lnSpc>
                          <a:spcPct val="150000"/>
                        </a:lnSpc>
                      </a:pPr>
                      <a:r>
                        <a:rPr lang="en-US" sz="3800" baseline="0" dirty="0" smtClean="0">
                          <a:latin typeface="Arial" panose="020B0604020202020204" pitchFamily="34" charset="0"/>
                          <a:cs typeface="Arial" panose="020B0604020202020204" pitchFamily="34" charset="0"/>
                        </a:rPr>
                        <a:t>Nó thế</a:t>
                      </a:r>
                      <a:endParaRPr lang="en-US" sz="38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lnSpc>
                          <a:spcPct val="150000"/>
                        </a:lnSpc>
                      </a:pPr>
                      <a:r>
                        <a:rPr lang="en-US" sz="3800" dirty="0" smtClean="0">
                          <a:latin typeface="Arial" panose="020B0604020202020204" pitchFamily="34" charset="0"/>
                          <a:cs typeface="Arial" panose="020B0604020202020204" pitchFamily="34" charset="0"/>
                        </a:rPr>
                        <a:t>Nhưng,</a:t>
                      </a:r>
                      <a:r>
                        <a:rPr lang="en-US" sz="3800" baseline="0" dirty="0" smtClean="0">
                          <a:latin typeface="Arial" panose="020B0604020202020204" pitchFamily="34" charset="0"/>
                          <a:cs typeface="Arial" panose="020B0604020202020204" pitchFamily="34" charset="0"/>
                        </a:rPr>
                        <a:t> </a:t>
                      </a:r>
                    </a:p>
                    <a:p>
                      <a:pPr algn="ctr">
                        <a:lnSpc>
                          <a:spcPct val="150000"/>
                        </a:lnSpc>
                      </a:pPr>
                      <a:r>
                        <a:rPr lang="en-US" sz="3800" baseline="0" dirty="0" smtClean="0">
                          <a:latin typeface="Arial" panose="020B0604020202020204" pitchFamily="34" charset="0"/>
                          <a:cs typeface="Arial" panose="020B0604020202020204" pitchFamily="34" charset="0"/>
                        </a:rPr>
                        <a:t>nhưng rồi, </a:t>
                      </a:r>
                      <a:r>
                        <a:rPr lang="en-US" sz="3800" baseline="0" dirty="0" err="1" smtClean="0">
                          <a:latin typeface="Arial" panose="020B0604020202020204" pitchFamily="34" charset="0"/>
                          <a:cs typeface="Arial" panose="020B0604020202020204" pitchFamily="34" charset="0"/>
                        </a:rPr>
                        <a:t>và</a:t>
                      </a:r>
                      <a:endParaRPr lang="en-US" sz="380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192528186"/>
                  </a:ext>
                </a:extLst>
              </a:tr>
            </a:tbl>
          </a:graphicData>
        </a:graphic>
      </p:graphicFrame>
    </p:spTree>
    <p:extLst>
      <p:ext uri="{BB962C8B-B14F-4D97-AF65-F5344CB8AC3E}">
        <p14:creationId xmlns:p14="http://schemas.microsoft.com/office/powerpoint/2010/main" val="35928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3" name="TextBox 3"/>
          <p:cNvSpPr txBox="1"/>
          <p:nvPr/>
        </p:nvSpPr>
        <p:spPr>
          <a:xfrm>
            <a:off x="2971800" y="3267700"/>
            <a:ext cx="12829369" cy="3145028"/>
          </a:xfrm>
          <a:prstGeom prst="rect">
            <a:avLst/>
          </a:prstGeom>
        </p:spPr>
        <p:txBody>
          <a:bodyPr wrap="square" lIns="0" tIns="0" rIns="0" bIns="0" rtlCol="0" anchor="t">
            <a:spAutoFit/>
          </a:bodyPr>
          <a:lstStyle/>
          <a:p>
            <a:pPr algn="ctr">
              <a:lnSpc>
                <a:spcPct val="150000"/>
              </a:lnSpc>
            </a:pPr>
            <a:r>
              <a:rPr lang="vi-VN" sz="7200" b="1" dirty="0" smtClean="0">
                <a:solidFill>
                  <a:srgbClr val="B45F45"/>
                </a:solidFill>
              </a:rPr>
              <a:t>III. NGHĨA TƯỜNG MINH</a:t>
            </a:r>
          </a:p>
          <a:p>
            <a:pPr algn="ctr">
              <a:lnSpc>
                <a:spcPct val="150000"/>
              </a:lnSpc>
            </a:pPr>
            <a:r>
              <a:rPr lang="vi-VN" sz="7200" b="1" dirty="0" smtClean="0">
                <a:solidFill>
                  <a:srgbClr val="B45F45"/>
                </a:solidFill>
              </a:rPr>
              <a:t> VÀ HÀM Ý</a:t>
            </a:r>
            <a:endParaRPr lang="en-US" sz="7200" b="1" dirty="0">
              <a:solidFill>
                <a:srgbClr val="B45F45"/>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17154" y="7664817"/>
            <a:ext cx="6253692" cy="551106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274565">
            <a:off x="13858519" y="5510926"/>
            <a:ext cx="8119329" cy="492234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2022057" y="975200"/>
            <a:ext cx="4876070" cy="2267372"/>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33206" y="7076400"/>
            <a:ext cx="6098367" cy="179139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44800" y="1943100"/>
            <a:ext cx="1073001" cy="1043494"/>
          </a:xfrm>
          <a:prstGeom prst="rect">
            <a:avLst/>
          </a:prstGeom>
        </p:spPr>
      </p:pic>
    </p:spTree>
    <p:extLst>
      <p:ext uri="{BB962C8B-B14F-4D97-AF65-F5344CB8AC3E}">
        <p14:creationId xmlns:p14="http://schemas.microsoft.com/office/powerpoint/2010/main" val="580552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9" name="TextBox 9"/>
          <p:cNvSpPr txBox="1"/>
          <p:nvPr/>
        </p:nvSpPr>
        <p:spPr>
          <a:xfrm>
            <a:off x="762000" y="723900"/>
            <a:ext cx="5732938" cy="1090042"/>
          </a:xfrm>
          <a:prstGeom prst="rect">
            <a:avLst/>
          </a:prstGeom>
        </p:spPr>
        <p:txBody>
          <a:bodyPr lIns="0" tIns="0" rIns="0" bIns="0" rtlCol="0" anchor="t">
            <a:spAutoFit/>
          </a:bodyPr>
          <a:lstStyle/>
          <a:p>
            <a:pPr algn="ctr">
              <a:lnSpc>
                <a:spcPts val="8500"/>
              </a:lnSpc>
            </a:pPr>
            <a:r>
              <a:rPr lang="vi-VN" sz="7200" b="1" dirty="0" smtClean="0">
                <a:solidFill>
                  <a:srgbClr val="B45F45"/>
                </a:solidFill>
              </a:rPr>
              <a:t>KHỞI ĐỘNG</a:t>
            </a:r>
            <a:endParaRPr lang="en-US" sz="7200" b="1" dirty="0">
              <a:solidFill>
                <a:srgbClr val="B45F45"/>
              </a:solidFill>
            </a:endParaRPr>
          </a:p>
        </p:txBody>
      </p:sp>
      <p:sp>
        <p:nvSpPr>
          <p:cNvPr id="5" name="Cloud 4"/>
          <p:cNvSpPr/>
          <p:nvPr/>
        </p:nvSpPr>
        <p:spPr>
          <a:xfrm>
            <a:off x="4629150" y="4000500"/>
            <a:ext cx="9029700" cy="3810000"/>
          </a:xfrm>
          <a:prstGeom prst="cloud">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b="1" i="1" dirty="0" smtClean="0">
                <a:solidFill>
                  <a:srgbClr val="FF0000"/>
                </a:solidFill>
              </a:rPr>
              <a:t>Những đơn vị kiến thức</a:t>
            </a:r>
          </a:p>
          <a:p>
            <a:pPr algn="ctr">
              <a:lnSpc>
                <a:spcPct val="150000"/>
              </a:lnSpc>
            </a:pPr>
            <a:r>
              <a:rPr lang="vi-VN" sz="3200" b="1" i="1" dirty="0" smtClean="0">
                <a:solidFill>
                  <a:srgbClr val="FF0000"/>
                </a:solidFill>
              </a:rPr>
              <a:t> Tiếng Việt đã được học trong chương trình kì II là gì?</a:t>
            </a:r>
            <a:endParaRPr lang="en-US" sz="3200" b="1" i="1" dirty="0">
              <a:solidFill>
                <a:srgbClr val="FF0000"/>
              </a:solidFill>
            </a:endParaRPr>
          </a:p>
        </p:txBody>
      </p:sp>
      <p:sp>
        <p:nvSpPr>
          <p:cNvPr id="6" name="Rounded Rectangular Callout 5"/>
          <p:cNvSpPr/>
          <p:nvPr/>
        </p:nvSpPr>
        <p:spPr>
          <a:xfrm>
            <a:off x="762000" y="2537842"/>
            <a:ext cx="4419600" cy="1790700"/>
          </a:xfrm>
          <a:prstGeom prst="wedgeRoundRectCallout">
            <a:avLst>
              <a:gd name="adj1" fmla="val 47873"/>
              <a:gd name="adj2" fmla="val 95160"/>
              <a:gd name="adj3" fmla="val 16667"/>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800" b="1" dirty="0" smtClean="0">
                <a:solidFill>
                  <a:schemeClr val="tx1"/>
                </a:solidFill>
              </a:rPr>
              <a:t>KHỞI NGỮ</a:t>
            </a:r>
            <a:endParaRPr lang="en-US" sz="3800" b="1" dirty="0">
              <a:solidFill>
                <a:schemeClr val="tx1"/>
              </a:solidFill>
            </a:endParaRPr>
          </a:p>
        </p:txBody>
      </p:sp>
      <p:sp>
        <p:nvSpPr>
          <p:cNvPr id="8" name="Rounded Rectangular Callout 7"/>
          <p:cNvSpPr/>
          <p:nvPr/>
        </p:nvSpPr>
        <p:spPr>
          <a:xfrm>
            <a:off x="13258800" y="2324100"/>
            <a:ext cx="4648200" cy="1981200"/>
          </a:xfrm>
          <a:prstGeom prst="wedgeRoundRectCallout">
            <a:avLst>
              <a:gd name="adj1" fmla="val -40211"/>
              <a:gd name="adj2" fmla="val 85516"/>
              <a:gd name="adj3" fmla="val 16667"/>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chemeClr val="tx1"/>
                </a:solidFill>
              </a:rPr>
              <a:t>CÁC THÀNH PHẦN BIỆT LẬP</a:t>
            </a:r>
            <a:endParaRPr lang="en-US" sz="3800" b="1" dirty="0">
              <a:solidFill>
                <a:schemeClr val="tx1"/>
              </a:solidFill>
            </a:endParaRPr>
          </a:p>
        </p:txBody>
      </p:sp>
      <p:sp>
        <p:nvSpPr>
          <p:cNvPr id="10" name="Rounded Rectangular Callout 9"/>
          <p:cNvSpPr/>
          <p:nvPr/>
        </p:nvSpPr>
        <p:spPr>
          <a:xfrm>
            <a:off x="533400" y="7810500"/>
            <a:ext cx="5486400" cy="1981200"/>
          </a:xfrm>
          <a:prstGeom prst="wedgeRoundRectCallout">
            <a:avLst>
              <a:gd name="adj1" fmla="val 63487"/>
              <a:gd name="adj2" fmla="val -55701"/>
              <a:gd name="adj3" fmla="val 16667"/>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chemeClr val="tx1"/>
                </a:solidFill>
              </a:rPr>
              <a:t>LIÊN KẾT CÂU &amp; </a:t>
            </a:r>
          </a:p>
          <a:p>
            <a:pPr algn="ctr">
              <a:lnSpc>
                <a:spcPct val="150000"/>
              </a:lnSpc>
            </a:pPr>
            <a:r>
              <a:rPr lang="vi-VN" sz="3800" b="1" dirty="0" smtClean="0">
                <a:solidFill>
                  <a:schemeClr val="tx1"/>
                </a:solidFill>
              </a:rPr>
              <a:t>LIÊN KẾT ĐOẠN VĂN</a:t>
            </a:r>
            <a:endParaRPr lang="en-US" sz="3800" b="1" dirty="0">
              <a:solidFill>
                <a:schemeClr val="tx1"/>
              </a:solidFill>
            </a:endParaRPr>
          </a:p>
        </p:txBody>
      </p:sp>
      <p:sp>
        <p:nvSpPr>
          <p:cNvPr id="11" name="Rounded Rectangular Callout 10"/>
          <p:cNvSpPr/>
          <p:nvPr/>
        </p:nvSpPr>
        <p:spPr>
          <a:xfrm>
            <a:off x="13095027" y="7315200"/>
            <a:ext cx="4648200" cy="1981200"/>
          </a:xfrm>
          <a:prstGeom prst="wedgeRoundRectCallout">
            <a:avLst>
              <a:gd name="adj1" fmla="val -59883"/>
              <a:gd name="adj2" fmla="val -76367"/>
              <a:gd name="adj3" fmla="val 16667"/>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chemeClr val="tx1"/>
                </a:solidFill>
              </a:rPr>
              <a:t>NGHĨA TƯỜNG MINH, HÀM Ý</a:t>
            </a:r>
            <a:endParaRPr lang="en-US" sz="3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nSpc>
                <a:spcPts val="8500"/>
              </a:lnSpc>
            </a:pPr>
            <a:r>
              <a:rPr lang="vi-VN" sz="4800" b="1" dirty="0" smtClean="0">
                <a:solidFill>
                  <a:srgbClr val="B45F45"/>
                </a:solidFill>
              </a:rPr>
              <a:t>III. Nghĩa tường minh và hàm ý</a:t>
            </a:r>
            <a:endParaRPr lang="en-US" sz="4800" b="1" dirty="0">
              <a:solidFill>
                <a:srgbClr val="B45F45"/>
              </a:solidFill>
            </a:endParaRPr>
          </a:p>
        </p:txBody>
      </p:sp>
      <p:sp>
        <p:nvSpPr>
          <p:cNvPr id="20" name="TextBox 19"/>
          <p:cNvSpPr txBox="1"/>
          <p:nvPr/>
        </p:nvSpPr>
        <p:spPr>
          <a:xfrm>
            <a:off x="914400" y="1798049"/>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79563808"/>
              </p:ext>
            </p:extLst>
          </p:nvPr>
        </p:nvGraphicFramePr>
        <p:xfrm>
          <a:off x="914400" y="3333671"/>
          <a:ext cx="16535401" cy="4906645"/>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1968542475"/>
                    </a:ext>
                  </a:extLst>
                </a:gridCol>
                <a:gridCol w="7543800">
                  <a:extLst>
                    <a:ext uri="{9D8B030D-6E8A-4147-A177-3AD203B41FA5}">
                      <a16:colId xmlns:a16="http://schemas.microsoft.com/office/drawing/2014/main" val="1585713301"/>
                    </a:ext>
                  </a:extLst>
                </a:gridCol>
                <a:gridCol w="7239001">
                  <a:extLst>
                    <a:ext uri="{9D8B030D-6E8A-4147-A177-3AD203B41FA5}">
                      <a16:colId xmlns:a16="http://schemas.microsoft.com/office/drawing/2014/main" val="832317121"/>
                    </a:ext>
                  </a:extLst>
                </a:gridCol>
              </a:tblGrid>
              <a:tr h="1447800">
                <a:tc>
                  <a:txBody>
                    <a:bodyPr/>
                    <a:lstStyle/>
                    <a:p>
                      <a:endParaRPr lang="en-US" sz="3800"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r>
                        <a:rPr lang="vi-VN" sz="4800" b="1" dirty="0" smtClean="0">
                          <a:latin typeface="Arial" panose="020B0604020202020204" pitchFamily="34" charset="0"/>
                          <a:cs typeface="Arial" panose="020B0604020202020204" pitchFamily="34" charset="0"/>
                        </a:rPr>
                        <a:t>NGHĨA</a:t>
                      </a:r>
                      <a:r>
                        <a:rPr lang="vi-VN" sz="4800" b="1" baseline="0" dirty="0" smtClean="0">
                          <a:latin typeface="Arial" panose="020B0604020202020204" pitchFamily="34" charset="0"/>
                          <a:cs typeface="Arial" panose="020B0604020202020204" pitchFamily="34" charset="0"/>
                        </a:rPr>
                        <a:t> TƯỜNG MINH</a:t>
                      </a:r>
                      <a:endParaRPr lang="en-US" sz="48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vi-VN" sz="4800" b="1" dirty="0" smtClean="0">
                          <a:latin typeface="Arial" panose="020B0604020202020204" pitchFamily="34" charset="0"/>
                          <a:cs typeface="Arial" panose="020B0604020202020204" pitchFamily="34" charset="0"/>
                        </a:rPr>
                        <a:t>HÀM</a:t>
                      </a:r>
                      <a:r>
                        <a:rPr lang="vi-VN" sz="4800" b="1" baseline="0" dirty="0" smtClean="0">
                          <a:latin typeface="Arial" panose="020B0604020202020204" pitchFamily="34" charset="0"/>
                          <a:cs typeface="Arial" panose="020B0604020202020204" pitchFamily="34" charset="0"/>
                        </a:rPr>
                        <a:t> Ý</a:t>
                      </a:r>
                      <a:endParaRPr lang="en-US" sz="48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4002733220"/>
                  </a:ext>
                </a:extLst>
              </a:tr>
              <a:tr h="2260600">
                <a:tc>
                  <a:txBody>
                    <a:bodyPr/>
                    <a:lstStyle/>
                    <a:p>
                      <a:pPr algn="ctr">
                        <a:lnSpc>
                          <a:spcPct val="150000"/>
                        </a:lnSpc>
                      </a:pPr>
                      <a:r>
                        <a:rPr lang="vi-VN" sz="4200" b="1" dirty="0" smtClean="0">
                          <a:solidFill>
                            <a:srgbClr val="FF0000"/>
                          </a:solidFill>
                          <a:latin typeface="Arial" panose="020B0604020202020204" pitchFamily="34" charset="0"/>
                          <a:cs typeface="Arial" panose="020B0604020202020204" pitchFamily="34" charset="0"/>
                        </a:rPr>
                        <a:t>Khái</a:t>
                      </a:r>
                      <a:r>
                        <a:rPr lang="vi-VN" sz="4200" b="1" baseline="0" dirty="0" smtClean="0">
                          <a:solidFill>
                            <a:srgbClr val="FF0000"/>
                          </a:solidFill>
                          <a:latin typeface="Arial" panose="020B0604020202020204" pitchFamily="34" charset="0"/>
                          <a:cs typeface="Arial" panose="020B0604020202020204" pitchFamily="34" charset="0"/>
                        </a:rPr>
                        <a:t> niệm</a:t>
                      </a:r>
                      <a:endParaRPr lang="en-US" sz="4200" b="1" dirty="0">
                        <a:solidFill>
                          <a:srgbClr val="FF0000"/>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just">
                        <a:lnSpc>
                          <a:spcPct val="150000"/>
                        </a:lnSpc>
                      </a:pPr>
                      <a:r>
                        <a:rPr lang="vi-VN" sz="3800" dirty="0" smtClean="0">
                          <a:latin typeface="Arial" panose="020B0604020202020204" pitchFamily="34" charset="0"/>
                          <a:cs typeface="Arial" panose="020B0604020202020204" pitchFamily="34" charset="0"/>
                        </a:rPr>
                        <a:t>Là</a:t>
                      </a:r>
                      <a:r>
                        <a:rPr lang="vi-VN" sz="3800" baseline="0" dirty="0" smtClean="0">
                          <a:latin typeface="Arial" panose="020B0604020202020204" pitchFamily="34" charset="0"/>
                          <a:cs typeface="Arial" panose="020B0604020202020204" pitchFamily="34" charset="0"/>
                        </a:rPr>
                        <a:t> phần thông báo được diễn đạt trực tiếp bằng từ ngữ trong câu.</a:t>
                      </a:r>
                      <a:endParaRPr lang="en-US" sz="3800" dirty="0">
                        <a:latin typeface="Arial" panose="020B0604020202020204" pitchFamily="34" charset="0"/>
                        <a:cs typeface="Arial" panose="020B0604020202020204" pitchFamily="34" charset="0"/>
                      </a:endParaRPr>
                    </a:p>
                  </a:txBody>
                  <a:tcPr>
                    <a:solidFill>
                      <a:schemeClr val="bg1"/>
                    </a:solidFill>
                  </a:tcPr>
                </a:tc>
                <a:tc>
                  <a:txBody>
                    <a:bodyPr/>
                    <a:lstStyle/>
                    <a:p>
                      <a:pPr algn="just">
                        <a:lnSpc>
                          <a:spcPct val="150000"/>
                        </a:lnSpc>
                      </a:pPr>
                      <a:r>
                        <a:rPr lang="vi-VN" sz="3800" dirty="0" smtClean="0">
                          <a:latin typeface="Arial" panose="020B0604020202020204" pitchFamily="34" charset="0"/>
                          <a:cs typeface="Arial" panose="020B0604020202020204" pitchFamily="34" charset="0"/>
                        </a:rPr>
                        <a:t>Là</a:t>
                      </a:r>
                      <a:r>
                        <a:rPr lang="vi-VN" sz="3800" baseline="0" dirty="0" smtClean="0">
                          <a:latin typeface="Arial" panose="020B0604020202020204" pitchFamily="34" charset="0"/>
                          <a:cs typeface="Arial" panose="020B0604020202020204" pitchFamily="34" charset="0"/>
                        </a:rPr>
                        <a:t> phần thông báo tuy không được diễn đạt trực tiếp bằng từ ngữ trong câu nhưng có thể suy ra từ những từ nghữ ấy.</a:t>
                      </a:r>
                      <a:endParaRPr lang="en-US" sz="38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899697858"/>
                  </a:ext>
                </a:extLst>
              </a:tr>
            </a:tbl>
          </a:graphicData>
        </a:graphic>
      </p:graphicFrame>
    </p:spTree>
    <p:extLst>
      <p:ext uri="{BB962C8B-B14F-4D97-AF65-F5344CB8AC3E}">
        <p14:creationId xmlns:p14="http://schemas.microsoft.com/office/powerpoint/2010/main" val="371150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Đọc truyện cười sau đây và cho biết người ăn mày muốn nói điều gì với người nhà giàu qua câu nói được in đậm ở cuối truyện.</a:t>
            </a:r>
            <a:endParaRPr lang="en-US" sz="4200" b="1" dirty="0"/>
          </a:p>
        </p:txBody>
      </p:sp>
      <p:sp>
        <p:nvSpPr>
          <p:cNvPr id="3" name="TextBox 2"/>
          <p:cNvSpPr txBox="1"/>
          <p:nvPr/>
        </p:nvSpPr>
        <p:spPr>
          <a:xfrm>
            <a:off x="1207827" y="3041320"/>
            <a:ext cx="16187382" cy="6802631"/>
          </a:xfrm>
          <a:prstGeom prst="rect">
            <a:avLst/>
          </a:prstGeom>
          <a:noFill/>
        </p:spPr>
        <p:txBody>
          <a:bodyPr wrap="square" rtlCol="0">
            <a:spAutoFit/>
          </a:bodyPr>
          <a:lstStyle/>
          <a:p>
            <a:pPr algn="ctr">
              <a:lnSpc>
                <a:spcPct val="135000"/>
              </a:lnSpc>
            </a:pPr>
            <a:r>
              <a:rPr lang="vi-VN" sz="3500" b="1" dirty="0" smtClean="0"/>
              <a:t>CHIẾM HẾT CHỖ</a:t>
            </a:r>
          </a:p>
          <a:p>
            <a:pPr>
              <a:lnSpc>
                <a:spcPct val="135000"/>
              </a:lnSpc>
            </a:pPr>
            <a:r>
              <a:rPr lang="vi-VN" sz="3200" i="1" dirty="0" smtClean="0"/>
              <a:t>Một người ăn mày hom hem, rách rưới, đến cửa nhà người giàu xin ăn. Người nhà giàu không cho, lại còn mắng:</a:t>
            </a:r>
          </a:p>
          <a:p>
            <a:pPr marL="457200" indent="-457200">
              <a:lnSpc>
                <a:spcPct val="135000"/>
              </a:lnSpc>
              <a:buFontTx/>
              <a:buChar char="-"/>
            </a:pPr>
            <a:r>
              <a:rPr lang="vi-VN" sz="3200" i="1" dirty="0" smtClean="0"/>
              <a:t>Bước ngay! Rõ trông nhưu người ở dưới địa ngục mới lên ấy!</a:t>
            </a:r>
          </a:p>
          <a:p>
            <a:pPr>
              <a:lnSpc>
                <a:spcPct val="135000"/>
              </a:lnSpc>
            </a:pPr>
            <a:r>
              <a:rPr lang="vi-VN" sz="3200" i="1" dirty="0" smtClean="0"/>
              <a:t>Người ăn mày nghe nói, vội trả lời:</a:t>
            </a:r>
          </a:p>
          <a:p>
            <a:pPr marL="457200" indent="-457200">
              <a:lnSpc>
                <a:spcPct val="135000"/>
              </a:lnSpc>
              <a:buFontTx/>
              <a:buChar char="-"/>
            </a:pPr>
            <a:r>
              <a:rPr lang="vi-VN" sz="3200" i="1" dirty="0" smtClean="0"/>
              <a:t>Phải, tôi ở dưới địa ngục mới lên đấy!</a:t>
            </a:r>
          </a:p>
          <a:p>
            <a:pPr>
              <a:lnSpc>
                <a:spcPct val="135000"/>
              </a:lnSpc>
            </a:pPr>
            <a:r>
              <a:rPr lang="vi-VN" sz="3200" i="1" dirty="0" smtClean="0"/>
              <a:t>Người nhà giàu nói:</a:t>
            </a:r>
          </a:p>
          <a:p>
            <a:pPr marL="457200" indent="-457200">
              <a:lnSpc>
                <a:spcPct val="135000"/>
              </a:lnSpc>
              <a:buFontTx/>
              <a:buChar char="-"/>
            </a:pPr>
            <a:r>
              <a:rPr lang="vi-VN" sz="3200" i="1" dirty="0" smtClean="0"/>
              <a:t>Đã xuống địa ngục, sao không ở hẳn dưới ấy, còn lên đây làm gì cho bẩn mắt?</a:t>
            </a:r>
          </a:p>
          <a:p>
            <a:pPr>
              <a:lnSpc>
                <a:spcPct val="135000"/>
              </a:lnSpc>
            </a:pPr>
            <a:r>
              <a:rPr lang="vi-VN" sz="3200" i="1" dirty="0" smtClean="0"/>
              <a:t>Người ăn mày đáp:</a:t>
            </a:r>
          </a:p>
          <a:p>
            <a:pPr>
              <a:lnSpc>
                <a:spcPct val="135000"/>
              </a:lnSpc>
            </a:pPr>
            <a:r>
              <a:rPr lang="vi-VN" sz="3200" i="1" dirty="0" smtClean="0"/>
              <a:t>- Thế không ở được nên mới phải lên. </a:t>
            </a:r>
            <a:r>
              <a:rPr lang="vi-VN" sz="3200" b="1" i="1" dirty="0" smtClean="0">
                <a:solidFill>
                  <a:srgbClr val="FF0000"/>
                </a:solidFill>
              </a:rPr>
              <a:t>Ở dưới ấy các nhà giàu chiếm hết cả chỗ rồi!</a:t>
            </a:r>
          </a:p>
        </p:txBody>
      </p:sp>
    </p:spTree>
    <p:extLst>
      <p:ext uri="{BB962C8B-B14F-4D97-AF65-F5344CB8AC3E}">
        <p14:creationId xmlns:p14="http://schemas.microsoft.com/office/powerpoint/2010/main" val="27008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2031325"/>
          </a:xfrm>
          <a:prstGeom prst="rect">
            <a:avLst/>
          </a:prstGeom>
          <a:noFill/>
        </p:spPr>
        <p:txBody>
          <a:bodyPr wrap="square" rtlCol="0">
            <a:spAutoFit/>
          </a:bodyPr>
          <a:lstStyle/>
          <a:p>
            <a:pPr>
              <a:lnSpc>
                <a:spcPct val="150000"/>
              </a:lnSpc>
            </a:pPr>
            <a:r>
              <a:rPr lang="vi-VN" sz="4200" b="1" i="1" u="sng" dirty="0" smtClean="0"/>
              <a:t>Bài 1:</a:t>
            </a:r>
            <a:r>
              <a:rPr lang="vi-VN" sz="4200" i="1" dirty="0" smtClean="0"/>
              <a:t>  </a:t>
            </a:r>
            <a:r>
              <a:rPr lang="vi-VN" sz="4200" b="1" dirty="0" smtClean="0"/>
              <a:t>Đọc truyện cười sau đây và cho biết người ăn mày muốn nói điều gì với người nhà giàu qua câu nói được in đậm ở cuối truyện.</a:t>
            </a:r>
            <a:endParaRPr lang="en-US" sz="4200" b="1" dirty="0"/>
          </a:p>
        </p:txBody>
      </p:sp>
      <p:sp>
        <p:nvSpPr>
          <p:cNvPr id="3" name="TextBox 2"/>
          <p:cNvSpPr txBox="1"/>
          <p:nvPr/>
        </p:nvSpPr>
        <p:spPr>
          <a:xfrm>
            <a:off x="1207827" y="3238500"/>
            <a:ext cx="16187382" cy="1741887"/>
          </a:xfrm>
          <a:prstGeom prst="rect">
            <a:avLst/>
          </a:prstGeom>
          <a:noFill/>
        </p:spPr>
        <p:txBody>
          <a:bodyPr wrap="square" rtlCol="0">
            <a:spAutoFit/>
          </a:bodyPr>
          <a:lstStyle/>
          <a:p>
            <a:pPr>
              <a:lnSpc>
                <a:spcPct val="135000"/>
              </a:lnSpc>
            </a:pPr>
            <a:r>
              <a:rPr lang="vi-VN" sz="4200" i="1" dirty="0" smtClean="0"/>
              <a:t>- Thế không ở được nên mới phải lên. </a:t>
            </a:r>
            <a:r>
              <a:rPr lang="vi-VN" sz="4200" b="1" i="1" dirty="0" smtClean="0">
                <a:solidFill>
                  <a:srgbClr val="FF0000"/>
                </a:solidFill>
              </a:rPr>
              <a:t>Ở dưới ấy các nhà giàu chiếm hết cả chỗ rồi!</a:t>
            </a:r>
          </a:p>
        </p:txBody>
      </p:sp>
      <p:cxnSp>
        <p:nvCxnSpPr>
          <p:cNvPr id="5" name="Straight Connector 4"/>
          <p:cNvCxnSpPr/>
          <p:nvPr/>
        </p:nvCxnSpPr>
        <p:spPr>
          <a:xfrm>
            <a:off x="10363200" y="4109443"/>
            <a:ext cx="58674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1295400" y="4980387"/>
            <a:ext cx="5334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8" name="Right Arrow 7"/>
          <p:cNvSpPr/>
          <p:nvPr/>
        </p:nvSpPr>
        <p:spPr>
          <a:xfrm>
            <a:off x="1295400" y="5829300"/>
            <a:ext cx="838200" cy="685800"/>
          </a:xfrm>
          <a:prstGeom prst="rightArrow">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38400" y="5551599"/>
            <a:ext cx="14249400" cy="1927002"/>
          </a:xfrm>
          <a:prstGeom prst="rect">
            <a:avLst/>
          </a:prstGeom>
        </p:spPr>
        <p:txBody>
          <a:bodyPr wrap="square">
            <a:spAutoFit/>
          </a:bodyPr>
          <a:lstStyle/>
          <a:p>
            <a:pPr algn="just">
              <a:lnSpc>
                <a:spcPct val="150000"/>
              </a:lnSpc>
            </a:pPr>
            <a:r>
              <a:rPr lang="vi-VN" sz="4200" b="1" dirty="0">
                <a:solidFill>
                  <a:srgbClr val="000000"/>
                </a:solidFill>
              </a:rPr>
              <a:t>Đ</a:t>
            </a:r>
            <a:r>
              <a:rPr lang="vi-VN" sz="4200" b="1" dirty="0" smtClean="0">
                <a:solidFill>
                  <a:srgbClr val="000000"/>
                </a:solidFill>
              </a:rPr>
              <a:t>ịa </a:t>
            </a:r>
            <a:r>
              <a:rPr lang="vi-VN" sz="4200" b="1" dirty="0">
                <a:solidFill>
                  <a:srgbClr val="000000"/>
                </a:solidFill>
              </a:rPr>
              <a:t>ngục là nơi dành cho bọn nhà giàu </a:t>
            </a:r>
            <a:r>
              <a:rPr lang="vi-VN" sz="4200" b="1" i="1" dirty="0">
                <a:solidFill>
                  <a:srgbClr val="000000"/>
                </a:solidFill>
              </a:rPr>
              <a:t>(bọn người chất đầy tội lỗi ở trần gian).</a:t>
            </a:r>
            <a:endParaRPr lang="en-US" sz="4200" b="1" i="1" dirty="0"/>
          </a:p>
        </p:txBody>
      </p:sp>
    </p:spTree>
    <p:extLst>
      <p:ext uri="{BB962C8B-B14F-4D97-AF65-F5344CB8AC3E}">
        <p14:creationId xmlns:p14="http://schemas.microsoft.com/office/powerpoint/2010/main" val="89798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3000821"/>
          </a:xfrm>
          <a:prstGeom prst="rect">
            <a:avLst/>
          </a:prstGeom>
          <a:noFill/>
        </p:spPr>
        <p:txBody>
          <a:bodyPr wrap="square" rtlCol="0">
            <a:spAutoFit/>
          </a:bodyPr>
          <a:lstStyle/>
          <a:p>
            <a:pPr>
              <a:lnSpc>
                <a:spcPct val="150000"/>
              </a:lnSpc>
            </a:pPr>
            <a:r>
              <a:rPr lang="vi-VN" sz="4200" b="1" i="1" u="sng" dirty="0" smtClean="0"/>
              <a:t>Bài 2:</a:t>
            </a:r>
            <a:r>
              <a:rPr lang="vi-VN" sz="4200" i="1" dirty="0" smtClean="0"/>
              <a:t>  </a:t>
            </a:r>
            <a:r>
              <a:rPr lang="vi-VN" sz="4200" b="1" dirty="0" smtClean="0"/>
              <a:t>Tìm hàm ý của các câu in đậm dưới đây. Cho biết trong mỗi trường hợp, hàm ý đã được tạo ra bằng cách cố ý vi phạm phương châm hội thoại nào.</a:t>
            </a:r>
            <a:endParaRPr lang="en-US" sz="4200" b="1" dirty="0"/>
          </a:p>
        </p:txBody>
      </p:sp>
      <p:sp>
        <p:nvSpPr>
          <p:cNvPr id="3" name="TextBox 2"/>
          <p:cNvSpPr txBox="1"/>
          <p:nvPr/>
        </p:nvSpPr>
        <p:spPr>
          <a:xfrm>
            <a:off x="1207827" y="3758261"/>
            <a:ext cx="16187382" cy="6232475"/>
          </a:xfrm>
          <a:prstGeom prst="rect">
            <a:avLst/>
          </a:prstGeom>
          <a:noFill/>
        </p:spPr>
        <p:txBody>
          <a:bodyPr wrap="square" rtlCol="0">
            <a:spAutoFit/>
          </a:bodyPr>
          <a:lstStyle/>
          <a:p>
            <a:pPr marL="514350" indent="-514350">
              <a:lnSpc>
                <a:spcPct val="150000"/>
              </a:lnSpc>
              <a:buAutoNum type="alphaLcPeriod"/>
            </a:pPr>
            <a:r>
              <a:rPr lang="vi-VN" sz="3800" i="1" dirty="0" smtClean="0"/>
              <a:t>Tuấn hỏi Nam:</a:t>
            </a:r>
          </a:p>
          <a:p>
            <a:pPr>
              <a:lnSpc>
                <a:spcPct val="150000"/>
              </a:lnSpc>
            </a:pPr>
            <a:r>
              <a:rPr lang="vi-VN" sz="3800" b="1" i="1" dirty="0">
                <a:solidFill>
                  <a:srgbClr val="FF0000"/>
                </a:solidFill>
              </a:rPr>
              <a:t> </a:t>
            </a:r>
            <a:r>
              <a:rPr lang="vi-VN" sz="3800" b="1" i="1" dirty="0" smtClean="0">
                <a:solidFill>
                  <a:srgbClr val="FF0000"/>
                </a:solidFill>
              </a:rPr>
              <a:t>	</a:t>
            </a:r>
            <a:r>
              <a:rPr lang="vi-VN" sz="3800" i="1" dirty="0" smtClean="0"/>
              <a:t>- Cậu thấy đội bóng đá huyện mình chơi có hay không?</a:t>
            </a:r>
          </a:p>
          <a:p>
            <a:pPr>
              <a:lnSpc>
                <a:spcPct val="150000"/>
              </a:lnSpc>
            </a:pPr>
            <a:r>
              <a:rPr lang="vi-VN" sz="3800" i="1" dirty="0"/>
              <a:t> </a:t>
            </a:r>
            <a:r>
              <a:rPr lang="vi-VN" sz="3800" i="1" dirty="0" smtClean="0"/>
              <a:t>    Nam bảo:</a:t>
            </a:r>
          </a:p>
          <a:p>
            <a:pPr>
              <a:lnSpc>
                <a:spcPct val="150000"/>
              </a:lnSpc>
            </a:pPr>
            <a:r>
              <a:rPr lang="vi-VN" sz="3800" i="1" dirty="0"/>
              <a:t>	</a:t>
            </a:r>
            <a:r>
              <a:rPr lang="vi-VN" sz="3800" b="1" i="1" dirty="0" smtClean="0">
                <a:solidFill>
                  <a:srgbClr val="FF0000"/>
                </a:solidFill>
              </a:rPr>
              <a:t>- Tớ thấy họ ăn mặc rất đẹp.</a:t>
            </a:r>
          </a:p>
          <a:p>
            <a:pPr marL="514350" indent="-514350">
              <a:lnSpc>
                <a:spcPct val="150000"/>
              </a:lnSpc>
              <a:buAutoNum type="alphaLcPeriod" startAt="2"/>
            </a:pPr>
            <a:r>
              <a:rPr lang="vi-VN" sz="3800" i="1" dirty="0" smtClean="0"/>
              <a:t>Lan hỏi Huệ:</a:t>
            </a:r>
          </a:p>
          <a:p>
            <a:pPr>
              <a:lnSpc>
                <a:spcPct val="150000"/>
              </a:lnSpc>
            </a:pPr>
            <a:r>
              <a:rPr lang="vi-VN" sz="3800" i="1" dirty="0"/>
              <a:t>	</a:t>
            </a:r>
            <a:r>
              <a:rPr lang="vi-VN" sz="3800" i="1" dirty="0" smtClean="0"/>
              <a:t>- Huệ báo cho Nam, Tuấn và Chi sáng mai đến trường chưa?</a:t>
            </a:r>
          </a:p>
          <a:p>
            <a:pPr>
              <a:lnSpc>
                <a:spcPct val="150000"/>
              </a:lnSpc>
            </a:pPr>
            <a:r>
              <a:rPr lang="vi-VN" sz="3800" i="1" dirty="0"/>
              <a:t>	</a:t>
            </a:r>
            <a:r>
              <a:rPr lang="vi-VN" sz="3800" b="1" i="1" dirty="0" smtClean="0">
                <a:solidFill>
                  <a:srgbClr val="FF0000"/>
                </a:solidFill>
              </a:rPr>
              <a:t>- Tớ bảo cho Chi rồi. </a:t>
            </a:r>
            <a:r>
              <a:rPr lang="vi-VN" sz="3800" i="1" dirty="0" smtClean="0"/>
              <a:t>– Huệ đáp.</a:t>
            </a:r>
          </a:p>
        </p:txBody>
      </p:sp>
    </p:spTree>
    <p:extLst>
      <p:ext uri="{BB962C8B-B14F-4D97-AF65-F5344CB8AC3E}">
        <p14:creationId xmlns:p14="http://schemas.microsoft.com/office/powerpoint/2010/main" val="6608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3000821"/>
          </a:xfrm>
          <a:prstGeom prst="rect">
            <a:avLst/>
          </a:prstGeom>
          <a:noFill/>
        </p:spPr>
        <p:txBody>
          <a:bodyPr wrap="square" rtlCol="0">
            <a:spAutoFit/>
          </a:bodyPr>
          <a:lstStyle/>
          <a:p>
            <a:pPr>
              <a:lnSpc>
                <a:spcPct val="150000"/>
              </a:lnSpc>
            </a:pPr>
            <a:r>
              <a:rPr lang="vi-VN" sz="4200" b="1" i="1" u="sng" dirty="0" smtClean="0"/>
              <a:t>Bài 2:</a:t>
            </a:r>
            <a:r>
              <a:rPr lang="vi-VN" sz="4200" i="1" dirty="0" smtClean="0"/>
              <a:t>  </a:t>
            </a:r>
            <a:r>
              <a:rPr lang="vi-VN" sz="4200" b="1" dirty="0" smtClean="0"/>
              <a:t>Tìm hàm ý của các câu in đậm dưới đây. Cho biết trong mỗi trường hợp, hàm ý đã được tạo ra bằng cách cố ý vi phạm phương châm hội thoại nào.</a:t>
            </a:r>
            <a:endParaRPr lang="en-US" sz="4200" b="1" dirty="0"/>
          </a:p>
        </p:txBody>
      </p:sp>
      <p:sp>
        <p:nvSpPr>
          <p:cNvPr id="3" name="TextBox 2"/>
          <p:cNvSpPr txBox="1"/>
          <p:nvPr/>
        </p:nvSpPr>
        <p:spPr>
          <a:xfrm>
            <a:off x="1207827" y="3758261"/>
            <a:ext cx="16187382" cy="3600986"/>
          </a:xfrm>
          <a:prstGeom prst="rect">
            <a:avLst/>
          </a:prstGeom>
          <a:noFill/>
        </p:spPr>
        <p:txBody>
          <a:bodyPr wrap="square" rtlCol="0">
            <a:spAutoFit/>
          </a:bodyPr>
          <a:lstStyle/>
          <a:p>
            <a:pPr marL="514350" indent="-514350">
              <a:lnSpc>
                <a:spcPct val="150000"/>
              </a:lnSpc>
              <a:buAutoNum type="alphaLcPeriod"/>
            </a:pPr>
            <a:r>
              <a:rPr lang="vi-VN" sz="3800" i="1" dirty="0" smtClean="0"/>
              <a:t>Tuấn hỏi Nam:</a:t>
            </a:r>
          </a:p>
          <a:p>
            <a:pPr>
              <a:lnSpc>
                <a:spcPct val="150000"/>
              </a:lnSpc>
            </a:pPr>
            <a:r>
              <a:rPr lang="vi-VN" sz="3800" b="1" i="1" dirty="0">
                <a:solidFill>
                  <a:srgbClr val="FF0000"/>
                </a:solidFill>
              </a:rPr>
              <a:t> </a:t>
            </a:r>
            <a:r>
              <a:rPr lang="vi-VN" sz="3800" b="1" i="1" dirty="0" smtClean="0">
                <a:solidFill>
                  <a:srgbClr val="FF0000"/>
                </a:solidFill>
              </a:rPr>
              <a:t>	</a:t>
            </a:r>
            <a:r>
              <a:rPr lang="vi-VN" sz="3800" i="1" dirty="0" smtClean="0"/>
              <a:t>- Cậu thấy đội bóng đá huyện mình chơi có hay không?</a:t>
            </a:r>
          </a:p>
          <a:p>
            <a:pPr>
              <a:lnSpc>
                <a:spcPct val="150000"/>
              </a:lnSpc>
            </a:pPr>
            <a:r>
              <a:rPr lang="vi-VN" sz="3800" i="1" dirty="0"/>
              <a:t> </a:t>
            </a:r>
            <a:r>
              <a:rPr lang="vi-VN" sz="3800" i="1" dirty="0" smtClean="0"/>
              <a:t>    Nam bảo:</a:t>
            </a:r>
          </a:p>
          <a:p>
            <a:pPr>
              <a:lnSpc>
                <a:spcPct val="150000"/>
              </a:lnSpc>
            </a:pPr>
            <a:r>
              <a:rPr lang="vi-VN" sz="3800" i="1" dirty="0"/>
              <a:t>	</a:t>
            </a:r>
            <a:r>
              <a:rPr lang="vi-VN" sz="3800" b="1" i="1" dirty="0" smtClean="0">
                <a:solidFill>
                  <a:srgbClr val="FF0000"/>
                </a:solidFill>
              </a:rPr>
              <a:t>- Tớ thấy họ ăn mặc rất đẹp.</a:t>
            </a:r>
          </a:p>
        </p:txBody>
      </p:sp>
      <p:cxnSp>
        <p:nvCxnSpPr>
          <p:cNvPr id="5" name="Straight Connector 4"/>
          <p:cNvCxnSpPr/>
          <p:nvPr/>
        </p:nvCxnSpPr>
        <p:spPr>
          <a:xfrm>
            <a:off x="2514600" y="7200900"/>
            <a:ext cx="60960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8" name="Right Arrow 7"/>
          <p:cNvSpPr/>
          <p:nvPr/>
        </p:nvSpPr>
        <p:spPr>
          <a:xfrm>
            <a:off x="1371600" y="7753371"/>
            <a:ext cx="838200" cy="685800"/>
          </a:xfrm>
          <a:prstGeom prst="rightArrow">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4600" y="7475670"/>
            <a:ext cx="14249400" cy="2031325"/>
          </a:xfrm>
          <a:prstGeom prst="rect">
            <a:avLst/>
          </a:prstGeom>
        </p:spPr>
        <p:txBody>
          <a:bodyPr wrap="square">
            <a:spAutoFit/>
          </a:bodyPr>
          <a:lstStyle/>
          <a:p>
            <a:pPr algn="just">
              <a:lnSpc>
                <a:spcPct val="150000"/>
              </a:lnSpc>
            </a:pPr>
            <a:r>
              <a:rPr lang="vi-VN" sz="4200" b="1" dirty="0" smtClean="0">
                <a:solidFill>
                  <a:srgbClr val="000000"/>
                </a:solidFill>
              </a:rPr>
              <a:t>Hàm ý: đội bóng chơi không hay hoặc không thích bình luận về việc này.</a:t>
            </a:r>
            <a:endParaRPr lang="en-US" sz="4200" b="1" i="1" dirty="0"/>
          </a:p>
        </p:txBody>
      </p:sp>
    </p:spTree>
    <p:extLst>
      <p:ext uri="{BB962C8B-B14F-4D97-AF65-F5344CB8AC3E}">
        <p14:creationId xmlns:p14="http://schemas.microsoft.com/office/powerpoint/2010/main" val="51883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20" name="TextBox 19"/>
          <p:cNvSpPr txBox="1"/>
          <p:nvPr/>
        </p:nvSpPr>
        <p:spPr>
          <a:xfrm>
            <a:off x="500418" y="225226"/>
            <a:ext cx="2749471" cy="784830"/>
          </a:xfrm>
          <a:prstGeom prst="rect">
            <a:avLst/>
          </a:prstGeom>
          <a:noFill/>
        </p:spPr>
        <p:txBody>
          <a:bodyPr wrap="none" rtlCol="0">
            <a:spAutoFit/>
          </a:bodyPr>
          <a:lstStyle/>
          <a:p>
            <a:r>
              <a:rPr lang="vi-VN" sz="4500" b="1" dirty="0" smtClean="0">
                <a:solidFill>
                  <a:srgbClr val="FF0000"/>
                </a:solidFill>
              </a:rPr>
              <a:t>2. Bài tập</a:t>
            </a:r>
            <a:endParaRPr lang="en-US" sz="4500" b="1" dirty="0">
              <a:solidFill>
                <a:srgbClr val="FF0000"/>
              </a:solidFill>
            </a:endParaRPr>
          </a:p>
        </p:txBody>
      </p:sp>
      <p:sp>
        <p:nvSpPr>
          <p:cNvPr id="21" name="TextBox 20"/>
          <p:cNvSpPr txBox="1"/>
          <p:nvPr/>
        </p:nvSpPr>
        <p:spPr>
          <a:xfrm>
            <a:off x="500418" y="1009995"/>
            <a:ext cx="17602200" cy="3000821"/>
          </a:xfrm>
          <a:prstGeom prst="rect">
            <a:avLst/>
          </a:prstGeom>
          <a:noFill/>
        </p:spPr>
        <p:txBody>
          <a:bodyPr wrap="square" rtlCol="0">
            <a:spAutoFit/>
          </a:bodyPr>
          <a:lstStyle/>
          <a:p>
            <a:pPr>
              <a:lnSpc>
                <a:spcPct val="150000"/>
              </a:lnSpc>
            </a:pPr>
            <a:r>
              <a:rPr lang="vi-VN" sz="4200" b="1" i="1" u="sng" dirty="0" smtClean="0"/>
              <a:t>Bài 2:</a:t>
            </a:r>
            <a:r>
              <a:rPr lang="vi-VN" sz="4200" i="1" dirty="0" smtClean="0"/>
              <a:t>  </a:t>
            </a:r>
            <a:r>
              <a:rPr lang="vi-VN" sz="4200" b="1" dirty="0" smtClean="0"/>
              <a:t>Tìm hàm ý của các câu in đậm dưới đây. Cho biết trong mỗi trường hợp, hàm ý đã được tạo ra bằng cách cố ý vi phạm phương châm hội thoại nào.</a:t>
            </a:r>
            <a:endParaRPr lang="en-US" sz="4200" b="1" dirty="0"/>
          </a:p>
        </p:txBody>
      </p:sp>
      <p:cxnSp>
        <p:nvCxnSpPr>
          <p:cNvPr id="5" name="Straight Connector 4"/>
          <p:cNvCxnSpPr/>
          <p:nvPr/>
        </p:nvCxnSpPr>
        <p:spPr>
          <a:xfrm>
            <a:off x="2362200" y="6675043"/>
            <a:ext cx="464820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8" name="Right Arrow 7"/>
          <p:cNvSpPr/>
          <p:nvPr/>
        </p:nvSpPr>
        <p:spPr>
          <a:xfrm>
            <a:off x="1219200" y="7229681"/>
            <a:ext cx="838200" cy="685800"/>
          </a:xfrm>
          <a:prstGeom prst="rightArrow">
            <a:avLst/>
          </a:prstGeom>
          <a:solidFill>
            <a:schemeClr val="accent6">
              <a:lumMod val="60000"/>
              <a:lumOff val="4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362200" y="6951980"/>
            <a:ext cx="14249400" cy="1927002"/>
          </a:xfrm>
          <a:prstGeom prst="rect">
            <a:avLst/>
          </a:prstGeom>
        </p:spPr>
        <p:txBody>
          <a:bodyPr wrap="square">
            <a:spAutoFit/>
          </a:bodyPr>
          <a:lstStyle/>
          <a:p>
            <a:pPr algn="just">
              <a:lnSpc>
                <a:spcPct val="150000"/>
              </a:lnSpc>
            </a:pPr>
            <a:r>
              <a:rPr lang="vi-VN" sz="4200" b="1" dirty="0">
                <a:solidFill>
                  <a:srgbClr val="000000"/>
                </a:solidFill>
              </a:rPr>
              <a:t>Hàm ý: </a:t>
            </a:r>
            <a:r>
              <a:rPr lang="vi-VN" sz="4200" b="1" dirty="0" smtClean="0">
                <a:solidFill>
                  <a:srgbClr val="000000"/>
                </a:solidFill>
              </a:rPr>
              <a:t>chưa </a:t>
            </a:r>
            <a:r>
              <a:rPr lang="vi-VN" sz="4200" b="1" dirty="0">
                <a:solidFill>
                  <a:srgbClr val="000000"/>
                </a:solidFill>
              </a:rPr>
              <a:t>báo cho Nam và Tuấn hoặc </a:t>
            </a:r>
            <a:r>
              <a:rPr lang="vi-VN" sz="4200" b="1" dirty="0" smtClean="0">
                <a:solidFill>
                  <a:srgbClr val="000000"/>
                </a:solidFill>
              </a:rPr>
              <a:t>không </a:t>
            </a:r>
            <a:r>
              <a:rPr lang="vi-VN" sz="4200" b="1" dirty="0">
                <a:solidFill>
                  <a:srgbClr val="000000"/>
                </a:solidFill>
              </a:rPr>
              <a:t>thích báo cho Nam và Tuấn.</a:t>
            </a:r>
            <a:endParaRPr lang="en-US" sz="4200" b="1" i="1" dirty="0"/>
          </a:p>
        </p:txBody>
      </p:sp>
      <p:sp>
        <p:nvSpPr>
          <p:cNvPr id="10" name="TextBox 9"/>
          <p:cNvSpPr txBox="1"/>
          <p:nvPr/>
        </p:nvSpPr>
        <p:spPr>
          <a:xfrm>
            <a:off x="1207827" y="3951220"/>
            <a:ext cx="16187382" cy="2723823"/>
          </a:xfrm>
          <a:prstGeom prst="rect">
            <a:avLst/>
          </a:prstGeom>
          <a:noFill/>
        </p:spPr>
        <p:txBody>
          <a:bodyPr wrap="square" rtlCol="0">
            <a:spAutoFit/>
          </a:bodyPr>
          <a:lstStyle/>
          <a:p>
            <a:pPr marL="514350" indent="-514350">
              <a:lnSpc>
                <a:spcPct val="150000"/>
              </a:lnSpc>
              <a:buAutoNum type="alphaLcPeriod" startAt="2"/>
            </a:pPr>
            <a:r>
              <a:rPr lang="vi-VN" sz="3800" i="1" dirty="0" smtClean="0"/>
              <a:t>Lan hỏi Huệ:</a:t>
            </a:r>
          </a:p>
          <a:p>
            <a:pPr>
              <a:lnSpc>
                <a:spcPct val="150000"/>
              </a:lnSpc>
            </a:pPr>
            <a:r>
              <a:rPr lang="vi-VN" sz="3800" i="1" dirty="0"/>
              <a:t>	</a:t>
            </a:r>
            <a:r>
              <a:rPr lang="vi-VN" sz="3800" i="1" dirty="0" smtClean="0"/>
              <a:t>- Huệ báo cho Nam, Tuấn và Chi sáng mai đến trường chưa?</a:t>
            </a:r>
          </a:p>
          <a:p>
            <a:pPr>
              <a:lnSpc>
                <a:spcPct val="150000"/>
              </a:lnSpc>
            </a:pPr>
            <a:r>
              <a:rPr lang="vi-VN" sz="3800" i="1" dirty="0"/>
              <a:t>	</a:t>
            </a:r>
            <a:r>
              <a:rPr lang="vi-VN" sz="3800" b="1" i="1" dirty="0" smtClean="0">
                <a:solidFill>
                  <a:srgbClr val="FF0000"/>
                </a:solidFill>
              </a:rPr>
              <a:t>- Tớ bảo cho Chi rồi. </a:t>
            </a:r>
            <a:r>
              <a:rPr lang="vi-VN" sz="3800" i="1" dirty="0" smtClean="0"/>
              <a:t>– Huệ đáp.</a:t>
            </a:r>
          </a:p>
        </p:txBody>
      </p:sp>
    </p:spTree>
    <p:extLst>
      <p:ext uri="{BB962C8B-B14F-4D97-AF65-F5344CB8AC3E}">
        <p14:creationId xmlns:p14="http://schemas.microsoft.com/office/powerpoint/2010/main" val="345123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26158"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611725" y="-325394"/>
            <a:ext cx="1271167" cy="1092409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328192" y="-190497"/>
            <a:ext cx="1271167" cy="10924094"/>
          </a:xfrm>
          <a:prstGeom prst="rect">
            <a:avLst/>
          </a:prstGeom>
        </p:spPr>
      </p:pic>
      <p:sp>
        <p:nvSpPr>
          <p:cNvPr id="16" name="TextBox 16"/>
          <p:cNvSpPr txBox="1"/>
          <p:nvPr/>
        </p:nvSpPr>
        <p:spPr>
          <a:xfrm>
            <a:off x="4721477" y="952500"/>
            <a:ext cx="8845045" cy="1090042"/>
          </a:xfrm>
          <a:prstGeom prst="rect">
            <a:avLst/>
          </a:prstGeom>
        </p:spPr>
        <p:txBody>
          <a:bodyPr lIns="0" tIns="0" rIns="0" bIns="0" rtlCol="0" anchor="t">
            <a:spAutoFit/>
          </a:bodyPr>
          <a:lstStyle/>
          <a:p>
            <a:pPr algn="ctr">
              <a:lnSpc>
                <a:spcPts val="8500"/>
              </a:lnSpc>
            </a:pPr>
            <a:r>
              <a:rPr lang="vi-VN" sz="7200" b="1" dirty="0" smtClean="0">
                <a:solidFill>
                  <a:srgbClr val="B45F45"/>
                </a:solidFill>
              </a:rPr>
              <a:t>VẬN DỤNG</a:t>
            </a:r>
            <a:endParaRPr lang="en-US" sz="7200" b="1" dirty="0">
              <a:solidFill>
                <a:srgbClr val="B45F45"/>
              </a:solidFill>
            </a:endParaRPr>
          </a:p>
        </p:txBody>
      </p:sp>
      <p:sp>
        <p:nvSpPr>
          <p:cNvPr id="25" name="Rectangle 24"/>
          <p:cNvSpPr/>
          <p:nvPr/>
        </p:nvSpPr>
        <p:spPr>
          <a:xfrm>
            <a:off x="1913775" y="2233039"/>
            <a:ext cx="14460448" cy="6663363"/>
          </a:xfrm>
          <a:prstGeom prst="rect">
            <a:avLst/>
          </a:prstGeom>
        </p:spPr>
        <p:txBody>
          <a:bodyPr wrap="square">
            <a:spAutoFit/>
          </a:bodyPr>
          <a:lstStyle/>
          <a:p>
            <a:pPr algn="just">
              <a:lnSpc>
                <a:spcPct val="150000"/>
              </a:lnSpc>
              <a:spcBef>
                <a:spcPts val="600"/>
              </a:spcBef>
              <a:spcAft>
                <a:spcPts val="600"/>
              </a:spcAft>
              <a:tabLst>
                <a:tab pos="394335" algn="l"/>
              </a:tabLst>
            </a:pPr>
            <a:r>
              <a:rPr lang="vi-VN" sz="4800" b="1" i="1" dirty="0" smtClean="0">
                <a:latin typeface="Arial" panose="020B0604020202020204" pitchFamily="34" charset="0"/>
                <a:ea typeface="Times New Roman" panose="02020603050405020304" pitchFamily="18" charset="0"/>
                <a:cs typeface="Arial" panose="020B0604020202020204" pitchFamily="34" charset="0"/>
              </a:rPr>
              <a:t>1. </a:t>
            </a:r>
            <a:r>
              <a:rPr lang="en-US" sz="4800" b="1" i="1" dirty="0" err="1" smtClean="0">
                <a:latin typeface="Arial" panose="020B0604020202020204" pitchFamily="34" charset="0"/>
                <a:ea typeface="Times New Roman" panose="02020603050405020304" pitchFamily="18" charset="0"/>
                <a:cs typeface="Arial" panose="020B0604020202020204" pitchFamily="34" charset="0"/>
              </a:rPr>
              <a:t>Tìm</a:t>
            </a:r>
            <a:r>
              <a:rPr lang="en-US" sz="4800" b="1" i="1" dirty="0" smtClean="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hàm</a:t>
            </a:r>
            <a:r>
              <a:rPr lang="en-US" sz="4800" b="1" i="1" dirty="0">
                <a:latin typeface="Arial" panose="020B0604020202020204" pitchFamily="34" charset="0"/>
                <a:ea typeface="Times New Roman" panose="02020603050405020304" pitchFamily="18" charset="0"/>
                <a:cs typeface="Arial" panose="020B0604020202020204" pitchFamily="34" charset="0"/>
              </a:rPr>
              <a:t> ý trong các </a:t>
            </a:r>
            <a:r>
              <a:rPr lang="en-US" sz="4800" b="1" i="1" dirty="0" err="1">
                <a:latin typeface="Arial" panose="020B0604020202020204" pitchFamily="34" charset="0"/>
                <a:ea typeface="Times New Roman" panose="02020603050405020304" pitchFamily="18" charset="0"/>
                <a:cs typeface="Arial" panose="020B0604020202020204" pitchFamily="34" charset="0"/>
              </a:rPr>
              <a:t>hội</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thoại</a:t>
            </a:r>
            <a:r>
              <a:rPr lang="en-US" sz="4800" b="1" i="1" dirty="0">
                <a:latin typeface="Arial" panose="020B0604020202020204" pitchFamily="34" charset="0"/>
                <a:ea typeface="Times New Roman" panose="02020603050405020304" pitchFamily="18" charset="0"/>
                <a:cs typeface="Arial" panose="020B0604020202020204" pitchFamily="34" charset="0"/>
              </a:rPr>
              <a:t> </a:t>
            </a:r>
            <a:r>
              <a:rPr lang="en-US" sz="4800" b="1" i="1" dirty="0" err="1">
                <a:latin typeface="Arial" panose="020B0604020202020204" pitchFamily="34" charset="0"/>
                <a:ea typeface="Times New Roman" panose="02020603050405020304" pitchFamily="18" charset="0"/>
                <a:cs typeface="Arial" panose="020B0604020202020204" pitchFamily="34" charset="0"/>
              </a:rPr>
              <a:t>sau</a:t>
            </a:r>
            <a:r>
              <a:rPr lang="en-US" sz="4800" b="1" i="1" dirty="0">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tabLst>
                <a:tab pos="394335" algn="l"/>
              </a:tabLst>
            </a:pPr>
            <a:r>
              <a:rPr lang="en-US" sz="4200" dirty="0">
                <a:latin typeface="Arial" panose="020B0604020202020204" pitchFamily="34" charset="0"/>
                <a:ea typeface="Times New Roman" panose="02020603050405020304" pitchFamily="18" charset="0"/>
                <a:cs typeface="Arial" panose="020B0604020202020204" pitchFamily="34" charset="0"/>
              </a:rPr>
              <a:t>a. Thấy B lại </a:t>
            </a:r>
            <a:r>
              <a:rPr lang="en-US" sz="4200" dirty="0" err="1">
                <a:latin typeface="Arial" panose="020B0604020202020204" pitchFamily="34" charset="0"/>
                <a:ea typeface="Times New Roman" panose="02020603050405020304" pitchFamily="18" charset="0"/>
                <a:cs typeface="Arial" panose="020B0604020202020204" pitchFamily="34" charset="0"/>
              </a:rPr>
              <a:t>châm</a:t>
            </a:r>
            <a:r>
              <a:rPr lang="en-US" sz="4200" dirty="0">
                <a:latin typeface="Arial" panose="020B0604020202020204" pitchFamily="34" charset="0"/>
                <a:ea typeface="Times New Roman" panose="02020603050405020304" pitchFamily="18" charset="0"/>
                <a:cs typeface="Arial" panose="020B0604020202020204" pitchFamily="34" charset="0"/>
              </a:rPr>
              <a:t> thuốc, </a:t>
            </a:r>
            <a:r>
              <a:rPr lang="en-US" sz="4200" dirty="0" err="1">
                <a:latin typeface="Arial" panose="020B0604020202020204" pitchFamily="34" charset="0"/>
                <a:ea typeface="Times New Roman" panose="02020603050405020304" pitchFamily="18" charset="0"/>
                <a:cs typeface="Arial" panose="020B0604020202020204" pitchFamily="34" charset="0"/>
              </a:rPr>
              <a:t>điếu</a:t>
            </a:r>
            <a:r>
              <a:rPr lang="en-US" sz="4200" dirty="0">
                <a:latin typeface="Arial" panose="020B0604020202020204" pitchFamily="34" charset="0"/>
                <a:ea typeface="Times New Roman" panose="02020603050405020304" pitchFamily="18" charset="0"/>
                <a:cs typeface="Arial" panose="020B0604020202020204" pitchFamily="34" charset="0"/>
              </a:rPr>
              <a:t> thuốc </a:t>
            </a:r>
            <a:r>
              <a:rPr lang="en-US" sz="4200" dirty="0" err="1">
                <a:latin typeface="Arial" panose="020B0604020202020204" pitchFamily="34" charset="0"/>
                <a:ea typeface="Times New Roman" panose="02020603050405020304" pitchFamily="18" charset="0"/>
                <a:cs typeface="Arial" panose="020B0604020202020204" pitchFamily="34" charset="0"/>
              </a:rPr>
              <a:t>thư</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hai</a:t>
            </a:r>
            <a:r>
              <a:rPr lang="en-US" sz="4200" dirty="0">
                <a:latin typeface="Arial" panose="020B0604020202020204" pitchFamily="34" charset="0"/>
                <a:ea typeface="Times New Roman" panose="02020603050405020304" pitchFamily="18" charset="0"/>
                <a:cs typeface="Arial" panose="020B0604020202020204" pitchFamily="34" charset="0"/>
              </a:rPr>
              <a:t> tiếp </a:t>
            </a:r>
            <a:r>
              <a:rPr lang="en-US" sz="4200" dirty="0" err="1">
                <a:latin typeface="Arial" panose="020B0604020202020204" pitchFamily="34" charset="0"/>
                <a:ea typeface="Times New Roman" panose="02020603050405020304" pitchFamily="18" charset="0"/>
                <a:cs typeface="Arial" panose="020B0604020202020204" pitchFamily="34" charset="0"/>
              </a:rPr>
              <a:t>ngay</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điếu</a:t>
            </a:r>
            <a:r>
              <a:rPr lang="en-US" sz="4200" dirty="0">
                <a:latin typeface="Arial" panose="020B0604020202020204" pitchFamily="34" charset="0"/>
                <a:ea typeface="Times New Roman" panose="02020603050405020304" pitchFamily="18" charset="0"/>
                <a:cs typeface="Arial" panose="020B0604020202020204" pitchFamily="34" charset="0"/>
              </a:rPr>
              <a:t> thứ nhất A </a:t>
            </a:r>
            <a:r>
              <a:rPr lang="en-US" sz="4200" dirty="0" err="1">
                <a:latin typeface="Arial" panose="020B0604020202020204" pitchFamily="34" charset="0"/>
                <a:ea typeface="Times New Roman" panose="02020603050405020304" pitchFamily="18" charset="0"/>
                <a:cs typeface="Arial" panose="020B0604020202020204" pitchFamily="34" charset="0"/>
              </a:rPr>
              <a:t>liền</a:t>
            </a:r>
            <a:r>
              <a:rPr lang="en-US" sz="4200" dirty="0">
                <a:latin typeface="Arial" panose="020B0604020202020204" pitchFamily="34" charset="0"/>
                <a:ea typeface="Times New Roman" panose="02020603050405020304" pitchFamily="18" charset="0"/>
                <a:cs typeface="Arial" panose="020B0604020202020204" pitchFamily="34" charset="0"/>
              </a:rPr>
              <a:t> bảo B:</a:t>
            </a:r>
          </a:p>
          <a:p>
            <a:pPr algn="just">
              <a:lnSpc>
                <a:spcPct val="150000"/>
              </a:lnSpc>
              <a:spcBef>
                <a:spcPts val="600"/>
              </a:spcBef>
              <a:spcAft>
                <a:spcPts val="600"/>
              </a:spcAft>
              <a:tabLst>
                <a:tab pos="394335" algn="l"/>
              </a:tabLst>
            </a:pP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Anh</a:t>
            </a:r>
            <a:r>
              <a:rPr lang="en-US" sz="4200" dirty="0">
                <a:latin typeface="Arial" panose="020B0604020202020204" pitchFamily="34" charset="0"/>
                <a:ea typeface="Times New Roman" panose="02020603050405020304" pitchFamily="18" charset="0"/>
                <a:cs typeface="Arial" panose="020B0604020202020204" pitchFamily="34" charset="0"/>
              </a:rPr>
              <a:t> Tư thôi </a:t>
            </a:r>
            <a:r>
              <a:rPr lang="en-US" sz="4200" dirty="0" err="1">
                <a:latin typeface="Arial" panose="020B0604020202020204" pitchFamily="34" charset="0"/>
                <a:ea typeface="Times New Roman" panose="02020603050405020304" pitchFamily="18" charset="0"/>
                <a:cs typeface="Arial" panose="020B0604020202020204" pitchFamily="34" charset="0"/>
              </a:rPr>
              <a:t>hút</a:t>
            </a:r>
            <a:r>
              <a:rPr lang="en-US" sz="4200" dirty="0">
                <a:latin typeface="Arial" panose="020B0604020202020204" pitchFamily="34" charset="0"/>
                <a:ea typeface="Times New Roman" panose="02020603050405020304" pitchFamily="18" charset="0"/>
                <a:cs typeface="Arial" panose="020B0604020202020204" pitchFamily="34" charset="0"/>
              </a:rPr>
              <a:t> thuốc rồi!</a:t>
            </a:r>
          </a:p>
          <a:p>
            <a:pPr algn="just">
              <a:lnSpc>
                <a:spcPct val="150000"/>
              </a:lnSpc>
              <a:spcBef>
                <a:spcPts val="600"/>
              </a:spcBef>
              <a:spcAft>
                <a:spcPts val="600"/>
              </a:spcAft>
              <a:tabLst>
                <a:tab pos="394335" algn="l"/>
              </a:tabLst>
            </a:pPr>
            <a:r>
              <a:rPr lang="en-US" sz="4200" dirty="0">
                <a:latin typeface="Arial" panose="020B0604020202020204" pitchFamily="34" charset="0"/>
                <a:ea typeface="Times New Roman" panose="02020603050405020304" pitchFamily="18" charset="0"/>
                <a:cs typeface="Arial" panose="020B0604020202020204" pitchFamily="34" charset="0"/>
              </a:rPr>
              <a:t>b. A: Mình vừa bị cô giáo </a:t>
            </a:r>
            <a:r>
              <a:rPr lang="en-US" sz="4200" dirty="0" err="1">
                <a:latin typeface="Arial" panose="020B0604020202020204" pitchFamily="34" charset="0"/>
                <a:ea typeface="Times New Roman" panose="02020603050405020304" pitchFamily="18" charset="0"/>
                <a:cs typeface="Arial" panose="020B0604020202020204" pitchFamily="34" charset="0"/>
              </a:rPr>
              <a:t>mắng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dữ</a:t>
            </a:r>
            <a:r>
              <a:rPr lang="en-US" sz="4200" dirty="0">
                <a:latin typeface="Arial" panose="020B0604020202020204" pitchFamily="34" charset="0"/>
                <a:ea typeface="Times New Roman" panose="02020603050405020304" pitchFamily="18" charset="0"/>
                <a:cs typeface="Arial" panose="020B0604020202020204" pitchFamily="34" charset="0"/>
              </a:rPr>
              <a:t> quá!</a:t>
            </a:r>
          </a:p>
          <a:p>
            <a:pPr algn="just">
              <a:lnSpc>
                <a:spcPct val="150000"/>
              </a:lnSpc>
              <a:spcBef>
                <a:spcPts val="600"/>
              </a:spcBef>
              <a:spcAft>
                <a:spcPts val="600"/>
              </a:spcAft>
              <a:tabLst>
                <a:tab pos="394335" algn="l"/>
              </a:tabLst>
            </a:pPr>
            <a:r>
              <a:rPr lang="en-US" sz="4200" dirty="0">
                <a:latin typeface="Arial" panose="020B0604020202020204" pitchFamily="34" charset="0"/>
                <a:ea typeface="Times New Roman" panose="02020603050405020304" pitchFamily="18" charset="0"/>
                <a:cs typeface="Arial" panose="020B0604020202020204" pitchFamily="34" charset="0"/>
              </a:rPr>
              <a:t>    B: Xin </a:t>
            </a:r>
            <a:r>
              <a:rPr lang="en-US" sz="4200" dirty="0" err="1">
                <a:latin typeface="Arial" panose="020B0604020202020204" pitchFamily="34" charset="0"/>
                <a:ea typeface="Times New Roman" panose="02020603050405020304" pitchFamily="18" charset="0"/>
                <a:cs typeface="Arial" panose="020B0604020202020204" pitchFamily="34" charset="0"/>
              </a:rPr>
              <a:t>chúc</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mừng</a:t>
            </a:r>
            <a:r>
              <a:rPr lang="en-US" sz="4200" dirty="0">
                <a:latin typeface="Arial" panose="020B0604020202020204" pitchFamily="34" charset="0"/>
                <a:ea typeface="Times New Roman" panose="02020603050405020304" pitchFamily="18" charset="0"/>
                <a:cs typeface="Arial" panose="020B0604020202020204" pitchFamily="34" charset="0"/>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26158"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611725" y="-325394"/>
            <a:ext cx="1271167" cy="1092409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328192" y="-190497"/>
            <a:ext cx="1271167" cy="10924094"/>
          </a:xfrm>
          <a:prstGeom prst="rect">
            <a:avLst/>
          </a:prstGeom>
        </p:spPr>
      </p:pic>
      <p:sp>
        <p:nvSpPr>
          <p:cNvPr id="16" name="TextBox 16"/>
          <p:cNvSpPr txBox="1"/>
          <p:nvPr/>
        </p:nvSpPr>
        <p:spPr>
          <a:xfrm>
            <a:off x="4721477" y="952500"/>
            <a:ext cx="8845045" cy="1090042"/>
          </a:xfrm>
          <a:prstGeom prst="rect">
            <a:avLst/>
          </a:prstGeom>
        </p:spPr>
        <p:txBody>
          <a:bodyPr lIns="0" tIns="0" rIns="0" bIns="0" rtlCol="0" anchor="t">
            <a:spAutoFit/>
          </a:bodyPr>
          <a:lstStyle/>
          <a:p>
            <a:pPr algn="ctr">
              <a:lnSpc>
                <a:spcPts val="8500"/>
              </a:lnSpc>
            </a:pPr>
            <a:r>
              <a:rPr lang="vi-VN" sz="7200" b="1" dirty="0" smtClean="0">
                <a:solidFill>
                  <a:srgbClr val="B45F45"/>
                </a:solidFill>
              </a:rPr>
              <a:t>VẬN DỤNG</a:t>
            </a:r>
            <a:endParaRPr lang="en-US" sz="7200" b="1" dirty="0">
              <a:solidFill>
                <a:srgbClr val="B45F45"/>
              </a:solidFill>
            </a:endParaRPr>
          </a:p>
        </p:txBody>
      </p:sp>
      <p:sp>
        <p:nvSpPr>
          <p:cNvPr id="25" name="Rectangle 24"/>
          <p:cNvSpPr/>
          <p:nvPr/>
        </p:nvSpPr>
        <p:spPr>
          <a:xfrm>
            <a:off x="1913775" y="2050996"/>
            <a:ext cx="14460448" cy="7648248"/>
          </a:xfrm>
          <a:prstGeom prst="rect">
            <a:avLst/>
          </a:prstGeom>
        </p:spPr>
        <p:txBody>
          <a:bodyPr wrap="square">
            <a:spAutoFit/>
          </a:bodyPr>
          <a:lstStyle/>
          <a:p>
            <a:pPr algn="just">
              <a:lnSpc>
                <a:spcPct val="150000"/>
              </a:lnSpc>
              <a:spcBef>
                <a:spcPts val="600"/>
              </a:spcBef>
              <a:spcAft>
                <a:spcPts val="600"/>
              </a:spcAft>
              <a:tabLst>
                <a:tab pos="394335" algn="l"/>
              </a:tabLst>
            </a:pPr>
            <a:r>
              <a:rPr lang="en-US" sz="4200" dirty="0" smtClean="0">
                <a:latin typeface="Arial" panose="020B0604020202020204" pitchFamily="34" charset="0"/>
                <a:ea typeface="Times New Roman" panose="02020603050405020304" pitchFamily="18" charset="0"/>
                <a:cs typeface="Arial" panose="020B0604020202020204" pitchFamily="34" charset="0"/>
              </a:rPr>
              <a:t>a</a:t>
            </a:r>
            <a:r>
              <a:rPr lang="en-US" sz="4200" dirty="0">
                <a:latin typeface="Arial" panose="020B0604020202020204" pitchFamily="34" charset="0"/>
                <a:ea typeface="Times New Roman" panose="02020603050405020304" pitchFamily="18" charset="0"/>
                <a:cs typeface="Arial" panose="020B0604020202020204" pitchFamily="34" charset="0"/>
              </a:rPr>
              <a:t>. Thấy B lại </a:t>
            </a:r>
            <a:r>
              <a:rPr lang="en-US" sz="4200" dirty="0" err="1">
                <a:latin typeface="Arial" panose="020B0604020202020204" pitchFamily="34" charset="0"/>
                <a:ea typeface="Times New Roman" panose="02020603050405020304" pitchFamily="18" charset="0"/>
                <a:cs typeface="Arial" panose="020B0604020202020204" pitchFamily="34" charset="0"/>
              </a:rPr>
              <a:t>châm</a:t>
            </a:r>
            <a:r>
              <a:rPr lang="en-US" sz="4200" dirty="0">
                <a:latin typeface="Arial" panose="020B0604020202020204" pitchFamily="34" charset="0"/>
                <a:ea typeface="Times New Roman" panose="02020603050405020304" pitchFamily="18" charset="0"/>
                <a:cs typeface="Arial" panose="020B0604020202020204" pitchFamily="34" charset="0"/>
              </a:rPr>
              <a:t> thuốc, </a:t>
            </a:r>
            <a:r>
              <a:rPr lang="en-US" sz="4200" dirty="0" err="1">
                <a:latin typeface="Arial" panose="020B0604020202020204" pitchFamily="34" charset="0"/>
                <a:ea typeface="Times New Roman" panose="02020603050405020304" pitchFamily="18" charset="0"/>
                <a:cs typeface="Arial" panose="020B0604020202020204" pitchFamily="34" charset="0"/>
              </a:rPr>
              <a:t>điếu</a:t>
            </a:r>
            <a:r>
              <a:rPr lang="en-US" sz="4200" dirty="0">
                <a:latin typeface="Arial" panose="020B0604020202020204" pitchFamily="34" charset="0"/>
                <a:ea typeface="Times New Roman" panose="02020603050405020304" pitchFamily="18" charset="0"/>
                <a:cs typeface="Arial" panose="020B0604020202020204" pitchFamily="34" charset="0"/>
              </a:rPr>
              <a:t> thuốc </a:t>
            </a:r>
            <a:r>
              <a:rPr lang="en-US" sz="4200" dirty="0" err="1">
                <a:latin typeface="Arial" panose="020B0604020202020204" pitchFamily="34" charset="0"/>
                <a:ea typeface="Times New Roman" panose="02020603050405020304" pitchFamily="18" charset="0"/>
                <a:cs typeface="Arial" panose="020B0604020202020204" pitchFamily="34" charset="0"/>
              </a:rPr>
              <a:t>thư</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hai</a:t>
            </a:r>
            <a:r>
              <a:rPr lang="en-US" sz="4200" dirty="0">
                <a:latin typeface="Arial" panose="020B0604020202020204" pitchFamily="34" charset="0"/>
                <a:ea typeface="Times New Roman" panose="02020603050405020304" pitchFamily="18" charset="0"/>
                <a:cs typeface="Arial" panose="020B0604020202020204" pitchFamily="34" charset="0"/>
              </a:rPr>
              <a:t> tiếp </a:t>
            </a:r>
            <a:r>
              <a:rPr lang="en-US" sz="4200" dirty="0" err="1">
                <a:latin typeface="Arial" panose="020B0604020202020204" pitchFamily="34" charset="0"/>
                <a:ea typeface="Times New Roman" panose="02020603050405020304" pitchFamily="18" charset="0"/>
                <a:cs typeface="Arial" panose="020B0604020202020204" pitchFamily="34" charset="0"/>
              </a:rPr>
              <a:t>ngay</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điếu</a:t>
            </a:r>
            <a:r>
              <a:rPr lang="en-US" sz="4200" dirty="0">
                <a:latin typeface="Arial" panose="020B0604020202020204" pitchFamily="34" charset="0"/>
                <a:ea typeface="Times New Roman" panose="02020603050405020304" pitchFamily="18" charset="0"/>
                <a:cs typeface="Arial" panose="020B0604020202020204" pitchFamily="34" charset="0"/>
              </a:rPr>
              <a:t> thứ nhất A </a:t>
            </a:r>
            <a:r>
              <a:rPr lang="en-US" sz="4200" dirty="0" err="1">
                <a:latin typeface="Arial" panose="020B0604020202020204" pitchFamily="34" charset="0"/>
                <a:ea typeface="Times New Roman" panose="02020603050405020304" pitchFamily="18" charset="0"/>
                <a:cs typeface="Arial" panose="020B0604020202020204" pitchFamily="34" charset="0"/>
              </a:rPr>
              <a:t>liền</a:t>
            </a:r>
            <a:r>
              <a:rPr lang="en-US" sz="4200" dirty="0">
                <a:latin typeface="Arial" panose="020B0604020202020204" pitchFamily="34" charset="0"/>
                <a:ea typeface="Times New Roman" panose="02020603050405020304" pitchFamily="18" charset="0"/>
                <a:cs typeface="Arial" panose="020B0604020202020204" pitchFamily="34" charset="0"/>
              </a:rPr>
              <a:t> bảo B:</a:t>
            </a:r>
          </a:p>
          <a:p>
            <a:pPr marL="571500" indent="-571500" algn="just">
              <a:lnSpc>
                <a:spcPct val="150000"/>
              </a:lnSpc>
              <a:spcBef>
                <a:spcPts val="600"/>
              </a:spcBef>
              <a:spcAft>
                <a:spcPts val="600"/>
              </a:spcAft>
              <a:buFontTx/>
              <a:buChar char="-"/>
              <a:tabLst>
                <a:tab pos="394335" algn="l"/>
              </a:tabLst>
            </a:pPr>
            <a:r>
              <a:rPr lang="en-US" sz="4200" b="1" dirty="0" err="1" smtClean="0">
                <a:latin typeface="Arial" panose="020B0604020202020204" pitchFamily="34" charset="0"/>
                <a:ea typeface="Times New Roman" panose="02020603050405020304" pitchFamily="18" charset="0"/>
                <a:cs typeface="Arial" panose="020B0604020202020204" pitchFamily="34" charset="0"/>
              </a:rPr>
              <a:t>Anh</a:t>
            </a:r>
            <a:r>
              <a:rPr lang="en-US" sz="4200" b="1" dirty="0" smtClean="0">
                <a:latin typeface="Arial" panose="020B0604020202020204" pitchFamily="34" charset="0"/>
                <a:ea typeface="Times New Roman" panose="02020603050405020304" pitchFamily="18" charset="0"/>
                <a:cs typeface="Arial" panose="020B0604020202020204" pitchFamily="34" charset="0"/>
              </a:rPr>
              <a:t> </a:t>
            </a:r>
            <a:r>
              <a:rPr lang="en-US" sz="4200" b="1" dirty="0">
                <a:latin typeface="Arial" panose="020B0604020202020204" pitchFamily="34" charset="0"/>
                <a:ea typeface="Times New Roman" panose="02020603050405020304" pitchFamily="18" charset="0"/>
                <a:cs typeface="Arial" panose="020B0604020202020204" pitchFamily="34" charset="0"/>
              </a:rPr>
              <a:t>Tư thôi </a:t>
            </a:r>
            <a:r>
              <a:rPr lang="en-US" sz="4200" b="1" dirty="0" err="1">
                <a:latin typeface="Arial" panose="020B0604020202020204" pitchFamily="34" charset="0"/>
                <a:ea typeface="Times New Roman" panose="02020603050405020304" pitchFamily="18" charset="0"/>
                <a:cs typeface="Arial" panose="020B0604020202020204" pitchFamily="34" charset="0"/>
              </a:rPr>
              <a:t>hút</a:t>
            </a:r>
            <a:r>
              <a:rPr lang="en-US" sz="4200" b="1" dirty="0">
                <a:latin typeface="Arial" panose="020B0604020202020204" pitchFamily="34" charset="0"/>
                <a:ea typeface="Times New Roman" panose="02020603050405020304" pitchFamily="18" charset="0"/>
                <a:cs typeface="Arial" panose="020B0604020202020204" pitchFamily="34" charset="0"/>
              </a:rPr>
              <a:t> thuốc rồi</a:t>
            </a:r>
            <a:r>
              <a:rPr lang="en-US" sz="4200" b="1" dirty="0" smtClean="0">
                <a:latin typeface="Arial" panose="020B0604020202020204" pitchFamily="34" charset="0"/>
                <a:ea typeface="Times New Roman" panose="02020603050405020304" pitchFamily="18" charset="0"/>
                <a:cs typeface="Arial" panose="020B0604020202020204" pitchFamily="34" charset="0"/>
              </a:rPr>
              <a:t>!</a:t>
            </a:r>
            <a:r>
              <a:rPr lang="vi-VN" sz="4200" b="1" dirty="0" smtClean="0">
                <a:latin typeface="Arial" panose="020B0604020202020204" pitchFamily="34" charset="0"/>
                <a:ea typeface="Times New Roman" panose="02020603050405020304" pitchFamily="18" charset="0"/>
                <a:cs typeface="Arial" panose="020B0604020202020204" pitchFamily="34" charset="0"/>
              </a:rPr>
              <a:t> </a:t>
            </a:r>
          </a:p>
          <a:p>
            <a:pPr marL="571500" indent="-571500" algn="just">
              <a:lnSpc>
                <a:spcPct val="150000"/>
              </a:lnSpc>
              <a:spcBef>
                <a:spcPts val="600"/>
              </a:spcBef>
              <a:spcAft>
                <a:spcPts val="600"/>
              </a:spcAft>
              <a:buFont typeface="Symbol" panose="05050102010706020507" pitchFamily="18" charset="2"/>
              <a:buChar char="Þ"/>
              <a:tabLst>
                <a:tab pos="394335" algn="l"/>
              </a:tabLst>
            </a:pPr>
            <a:r>
              <a:rPr lang="vi-VN" sz="4200" b="1" i="1" dirty="0" smtClean="0">
                <a:solidFill>
                  <a:srgbClr val="FF0000"/>
                </a:solidFill>
                <a:ea typeface="Times New Roman" panose="02020603050405020304" pitchFamily="18" charset="0"/>
                <a:cs typeface="Arial" panose="020B0604020202020204" pitchFamily="34" charset="0"/>
              </a:rPr>
              <a:t>Anh </a:t>
            </a:r>
            <a:r>
              <a:rPr lang="vi-VN" sz="4200" b="1" i="1" dirty="0">
                <a:solidFill>
                  <a:srgbClr val="FF0000"/>
                </a:solidFill>
                <a:ea typeface="Times New Roman" panose="02020603050405020304" pitchFamily="18" charset="0"/>
                <a:cs typeface="Arial" panose="020B0604020202020204" pitchFamily="34" charset="0"/>
              </a:rPr>
              <a:t>Tư bỏ được thuốc rồi</a:t>
            </a:r>
            <a:r>
              <a:rPr lang="vi-VN" sz="4200" b="1" i="1" dirty="0" smtClean="0">
                <a:solidFill>
                  <a:srgbClr val="FF0000"/>
                </a:solidFill>
                <a:ea typeface="Times New Roman" panose="02020603050405020304" pitchFamily="18" charset="0"/>
                <a:cs typeface="Arial" panose="020B0604020202020204" pitchFamily="34" charset="0"/>
              </a:rPr>
              <a:t>.</a:t>
            </a:r>
            <a:endParaRPr lang="en-US" sz="4200" b="1" i="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600"/>
              </a:spcBef>
              <a:spcAft>
                <a:spcPts val="600"/>
              </a:spcAft>
              <a:tabLst>
                <a:tab pos="394335" algn="l"/>
              </a:tabLst>
            </a:pPr>
            <a:r>
              <a:rPr lang="en-US" sz="4200" dirty="0">
                <a:latin typeface="Arial" panose="020B0604020202020204" pitchFamily="34" charset="0"/>
                <a:ea typeface="Times New Roman" panose="02020603050405020304" pitchFamily="18" charset="0"/>
                <a:cs typeface="Arial" panose="020B0604020202020204" pitchFamily="34" charset="0"/>
              </a:rPr>
              <a:t>b. A: Mình vừa bị cô giáo </a:t>
            </a:r>
            <a:r>
              <a:rPr lang="en-US" sz="4200" dirty="0" err="1">
                <a:latin typeface="Arial" panose="020B0604020202020204" pitchFamily="34" charset="0"/>
                <a:ea typeface="Times New Roman" panose="02020603050405020304" pitchFamily="18" charset="0"/>
                <a:cs typeface="Arial" panose="020B0604020202020204" pitchFamily="34" charset="0"/>
              </a:rPr>
              <a:t>mắng</a:t>
            </a:r>
            <a:r>
              <a:rPr lang="en-US" sz="4200" dirty="0">
                <a:latin typeface="Arial" panose="020B0604020202020204" pitchFamily="34" charset="0"/>
                <a:ea typeface="Times New Roman" panose="02020603050405020304" pitchFamily="18" charset="0"/>
                <a:cs typeface="Arial" panose="020B0604020202020204" pitchFamily="34" charset="0"/>
              </a:rPr>
              <a:t> </a:t>
            </a:r>
            <a:r>
              <a:rPr lang="en-US" sz="4200" dirty="0" err="1">
                <a:latin typeface="Arial" panose="020B0604020202020204" pitchFamily="34" charset="0"/>
                <a:ea typeface="Times New Roman" panose="02020603050405020304" pitchFamily="18" charset="0"/>
                <a:cs typeface="Arial" panose="020B0604020202020204" pitchFamily="34" charset="0"/>
              </a:rPr>
              <a:t>dữ</a:t>
            </a:r>
            <a:r>
              <a:rPr lang="en-US" sz="4200" dirty="0">
                <a:latin typeface="Arial" panose="020B0604020202020204" pitchFamily="34" charset="0"/>
                <a:ea typeface="Times New Roman" panose="02020603050405020304" pitchFamily="18" charset="0"/>
                <a:cs typeface="Arial" panose="020B0604020202020204" pitchFamily="34" charset="0"/>
              </a:rPr>
              <a:t> quá!</a:t>
            </a:r>
          </a:p>
          <a:p>
            <a:pPr algn="just">
              <a:lnSpc>
                <a:spcPct val="150000"/>
              </a:lnSpc>
              <a:spcBef>
                <a:spcPts val="600"/>
              </a:spcBef>
              <a:spcAft>
                <a:spcPts val="600"/>
              </a:spcAft>
              <a:tabLst>
                <a:tab pos="394335" algn="l"/>
              </a:tabLst>
            </a:pPr>
            <a:r>
              <a:rPr lang="en-US" sz="4200" b="1" dirty="0">
                <a:latin typeface="Arial" panose="020B0604020202020204" pitchFamily="34" charset="0"/>
                <a:ea typeface="Times New Roman" panose="02020603050405020304" pitchFamily="18" charset="0"/>
                <a:cs typeface="Arial" panose="020B0604020202020204" pitchFamily="34" charset="0"/>
              </a:rPr>
              <a:t>    B: Xin </a:t>
            </a:r>
            <a:r>
              <a:rPr lang="en-US" sz="4200" b="1" dirty="0" err="1">
                <a:latin typeface="Arial" panose="020B0604020202020204" pitchFamily="34" charset="0"/>
                <a:ea typeface="Times New Roman" panose="02020603050405020304" pitchFamily="18" charset="0"/>
                <a:cs typeface="Arial" panose="020B0604020202020204" pitchFamily="34" charset="0"/>
              </a:rPr>
              <a:t>chúc</a:t>
            </a:r>
            <a:r>
              <a:rPr lang="en-US" sz="4200" b="1" dirty="0">
                <a:latin typeface="Arial" panose="020B0604020202020204" pitchFamily="34" charset="0"/>
                <a:ea typeface="Times New Roman" panose="02020603050405020304" pitchFamily="18" charset="0"/>
                <a:cs typeface="Arial" panose="020B0604020202020204" pitchFamily="34" charset="0"/>
              </a:rPr>
              <a:t> </a:t>
            </a:r>
            <a:r>
              <a:rPr lang="en-US" sz="4200" b="1" dirty="0" err="1">
                <a:latin typeface="Arial" panose="020B0604020202020204" pitchFamily="34" charset="0"/>
                <a:ea typeface="Times New Roman" panose="02020603050405020304" pitchFamily="18" charset="0"/>
                <a:cs typeface="Arial" panose="020B0604020202020204" pitchFamily="34" charset="0"/>
              </a:rPr>
              <a:t>mừng</a:t>
            </a:r>
            <a:r>
              <a:rPr lang="en-US" sz="4200" b="1" dirty="0" smtClean="0">
                <a:latin typeface="Arial" panose="020B0604020202020204" pitchFamily="34" charset="0"/>
                <a:ea typeface="Times New Roman" panose="02020603050405020304" pitchFamily="18" charset="0"/>
                <a:cs typeface="Arial" panose="020B0604020202020204" pitchFamily="34" charset="0"/>
              </a:rPr>
              <a:t>.</a:t>
            </a:r>
            <a:endParaRPr lang="vi-VN" sz="4200" b="1" dirty="0" smtClean="0">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spcBef>
                <a:spcPts val="600"/>
              </a:spcBef>
              <a:spcAft>
                <a:spcPts val="600"/>
              </a:spcAft>
              <a:buFont typeface="Symbol" panose="05050102010706020507" pitchFamily="18" charset="2"/>
              <a:buChar char="Þ"/>
              <a:tabLst>
                <a:tab pos="394335" algn="l"/>
              </a:tabLst>
            </a:pPr>
            <a:r>
              <a:rPr lang="vi-VN" sz="4200" b="1" i="1" dirty="0" smtClean="0">
                <a:solidFill>
                  <a:srgbClr val="FF0000"/>
                </a:solidFill>
                <a:ea typeface="Times New Roman" panose="02020603050405020304" pitchFamily="18" charset="0"/>
                <a:cs typeface="Arial" panose="020B0604020202020204" pitchFamily="34" charset="0"/>
              </a:rPr>
              <a:t>Mình </a:t>
            </a:r>
            <a:r>
              <a:rPr lang="vi-VN" sz="4200" b="1" i="1" dirty="0">
                <a:solidFill>
                  <a:srgbClr val="FF0000"/>
                </a:solidFill>
                <a:ea typeface="Times New Roman" panose="02020603050405020304" pitchFamily="18" charset="0"/>
                <a:cs typeface="Arial" panose="020B0604020202020204" pitchFamily="34" charset="0"/>
              </a:rPr>
              <a:t>xin chia buồn với bạn</a:t>
            </a:r>
            <a:r>
              <a:rPr lang="vi-VN" sz="4200" b="1" i="1" dirty="0" smtClean="0">
                <a:solidFill>
                  <a:srgbClr val="FF0000"/>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62154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anim calcmode="lin" valueType="num">
                                      <p:cBhvr additive="base">
                                        <p:cTn id="1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 calcmode="lin" valueType="num">
                                      <p:cBhvr>
                                        <p:cTn id="17" dur="500" fill="hold"/>
                                        <p:tgtEl>
                                          <p:spTgt spid="2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5">
                                            <p:txEl>
                                              <p:pRg st="3" end="3"/>
                                            </p:txEl>
                                          </p:spTgt>
                                        </p:tgtEl>
                                        <p:attrNameLst>
                                          <p:attrName>style.visibility</p:attrName>
                                        </p:attrNameLst>
                                      </p:cBhvr>
                                      <p:to>
                                        <p:strVal val="visible"/>
                                      </p:to>
                                    </p:set>
                                    <p:animEffect transition="in" filter="barn(inVertical)">
                                      <p:cBhvr>
                                        <p:cTn id="24" dur="500"/>
                                        <p:tgtEl>
                                          <p:spTgt spid="25">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5">
                                            <p:txEl>
                                              <p:pRg st="4" end="4"/>
                                            </p:txEl>
                                          </p:spTgt>
                                        </p:tgtEl>
                                        <p:attrNameLst>
                                          <p:attrName>style.visibility</p:attrName>
                                        </p:attrNameLst>
                                      </p:cBhvr>
                                      <p:to>
                                        <p:strVal val="visible"/>
                                      </p:to>
                                    </p:set>
                                    <p:animEffect transition="in" filter="barn(inVertical)">
                                      <p:cBhvr>
                                        <p:cTn id="27" dur="500"/>
                                        <p:tgtEl>
                                          <p:spTgt spid="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5">
                                            <p:txEl>
                                              <p:pRg st="5" end="5"/>
                                            </p:txEl>
                                          </p:spTgt>
                                        </p:tgtEl>
                                        <p:attrNameLst>
                                          <p:attrName>style.visibility</p:attrName>
                                        </p:attrNameLst>
                                      </p:cBhvr>
                                      <p:to>
                                        <p:strVal val="visible"/>
                                      </p:to>
                                    </p:set>
                                    <p:anim calcmode="lin" valueType="num">
                                      <p:cBhvr>
                                        <p:cTn id="32" dur="500" fill="hold"/>
                                        <p:tgtEl>
                                          <p:spTgt spid="2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26158"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611725" y="-325394"/>
            <a:ext cx="1271167" cy="1092409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328192" y="-190497"/>
            <a:ext cx="1271167" cy="10924094"/>
          </a:xfrm>
          <a:prstGeom prst="rect">
            <a:avLst/>
          </a:prstGeom>
        </p:spPr>
      </p:pic>
      <p:sp>
        <p:nvSpPr>
          <p:cNvPr id="16" name="TextBox 16"/>
          <p:cNvSpPr txBox="1"/>
          <p:nvPr/>
        </p:nvSpPr>
        <p:spPr>
          <a:xfrm>
            <a:off x="4721477" y="952500"/>
            <a:ext cx="8845045" cy="1090042"/>
          </a:xfrm>
          <a:prstGeom prst="rect">
            <a:avLst/>
          </a:prstGeom>
        </p:spPr>
        <p:txBody>
          <a:bodyPr lIns="0" tIns="0" rIns="0" bIns="0" rtlCol="0" anchor="t">
            <a:spAutoFit/>
          </a:bodyPr>
          <a:lstStyle/>
          <a:p>
            <a:pPr algn="ctr">
              <a:lnSpc>
                <a:spcPts val="8500"/>
              </a:lnSpc>
            </a:pPr>
            <a:r>
              <a:rPr lang="vi-VN" sz="7200" b="1" dirty="0" smtClean="0">
                <a:solidFill>
                  <a:srgbClr val="B45F45"/>
                </a:solidFill>
              </a:rPr>
              <a:t>VẬN DỤNG</a:t>
            </a:r>
            <a:endParaRPr lang="en-US" sz="7200" b="1" dirty="0">
              <a:solidFill>
                <a:srgbClr val="B45F45"/>
              </a:solidFill>
            </a:endParaRPr>
          </a:p>
        </p:txBody>
      </p:sp>
      <p:sp>
        <p:nvSpPr>
          <p:cNvPr id="25" name="Rectangle 24"/>
          <p:cNvSpPr/>
          <p:nvPr/>
        </p:nvSpPr>
        <p:spPr>
          <a:xfrm>
            <a:off x="1913775" y="2050996"/>
            <a:ext cx="14460448" cy="6663363"/>
          </a:xfrm>
          <a:prstGeom prst="rect">
            <a:avLst/>
          </a:prstGeom>
        </p:spPr>
        <p:txBody>
          <a:bodyPr wrap="square">
            <a:spAutoFit/>
          </a:bodyPr>
          <a:lstStyle/>
          <a:p>
            <a:pPr algn="just">
              <a:lnSpc>
                <a:spcPct val="150000"/>
              </a:lnSpc>
              <a:spcBef>
                <a:spcPts val="600"/>
              </a:spcBef>
              <a:spcAft>
                <a:spcPts val="600"/>
              </a:spcAft>
              <a:tabLst>
                <a:tab pos="394335" algn="l"/>
              </a:tabLst>
            </a:pPr>
            <a:r>
              <a:rPr lang="vi-VN" sz="4800" b="1" i="1" dirty="0" smtClean="0">
                <a:latin typeface="Arial" panose="020B0604020202020204" pitchFamily="34" charset="0"/>
                <a:ea typeface="Times New Roman" panose="02020603050405020304" pitchFamily="18" charset="0"/>
                <a:cs typeface="Arial" panose="020B0604020202020204" pitchFamily="34" charset="0"/>
              </a:rPr>
              <a:t>2. Đọc các đoạn văn sau:</a:t>
            </a:r>
          </a:p>
          <a:p>
            <a:pPr marL="742950" indent="-742950" algn="just">
              <a:lnSpc>
                <a:spcPct val="150000"/>
              </a:lnSpc>
              <a:spcBef>
                <a:spcPts val="600"/>
              </a:spcBef>
              <a:spcAft>
                <a:spcPts val="600"/>
              </a:spcAft>
              <a:buAutoNum type="alphaLcPeriod"/>
              <a:tabLst>
                <a:tab pos="394335" algn="l"/>
              </a:tabLst>
            </a:pPr>
            <a:r>
              <a:rPr lang="vi-VN" sz="4200" i="1" dirty="0" smtClean="0">
                <a:latin typeface="Arial" panose="020B0604020202020204" pitchFamily="34" charset="0"/>
                <a:ea typeface="Times New Roman" panose="02020603050405020304" pitchFamily="18" charset="0"/>
                <a:cs typeface="Arial" panose="020B0604020202020204" pitchFamily="34" charset="0"/>
              </a:rPr>
              <a:t>– Sau hôm nay chị dọn hàng muộn thế?</a:t>
            </a:r>
          </a:p>
          <a:p>
            <a:pPr algn="just">
              <a:lnSpc>
                <a:spcPct val="150000"/>
              </a:lnSpc>
              <a:spcBef>
                <a:spcPts val="600"/>
              </a:spcBef>
              <a:spcAft>
                <a:spcPts val="600"/>
              </a:spcAft>
              <a:tabLst>
                <a:tab pos="394335" algn="l"/>
              </a:tabLst>
            </a:pPr>
            <a:r>
              <a:rPr lang="vi-VN" sz="4200" i="1" dirty="0">
                <a:latin typeface="Arial" panose="020B0604020202020204" pitchFamily="34" charset="0"/>
                <a:ea typeface="Times New Roman" panose="02020603050405020304" pitchFamily="18" charset="0"/>
                <a:cs typeface="Arial" panose="020B0604020202020204" pitchFamily="34" charset="0"/>
              </a:rPr>
              <a:t>	</a:t>
            </a:r>
            <a:r>
              <a:rPr lang="vi-VN" sz="4200" i="1" dirty="0" smtClean="0">
                <a:latin typeface="Arial" panose="020B0604020202020204" pitchFamily="34" charset="0"/>
                <a:ea typeface="Times New Roman" panose="02020603050405020304" pitchFamily="18" charset="0"/>
                <a:cs typeface="Arial" panose="020B0604020202020204" pitchFamily="34" charset="0"/>
              </a:rPr>
              <a:t>Chị Tí để chõng xuống bàn, bầy biện các bát uống nước rồi mãi mới chép miệng trả lời Liên:</a:t>
            </a:r>
          </a:p>
          <a:p>
            <a:pPr algn="just">
              <a:lnSpc>
                <a:spcPct val="150000"/>
              </a:lnSpc>
              <a:spcBef>
                <a:spcPts val="600"/>
              </a:spcBef>
              <a:spcAft>
                <a:spcPts val="600"/>
              </a:spcAft>
              <a:tabLst>
                <a:tab pos="394335" algn="l"/>
              </a:tabLst>
            </a:pPr>
            <a:r>
              <a:rPr lang="vi-VN" sz="4200" i="1" dirty="0">
                <a:latin typeface="Arial" panose="020B0604020202020204" pitchFamily="34" charset="0"/>
                <a:ea typeface="Times New Roman" panose="02020603050405020304" pitchFamily="18" charset="0"/>
                <a:cs typeface="Arial" panose="020B0604020202020204" pitchFamily="34" charset="0"/>
              </a:rPr>
              <a:t>	</a:t>
            </a:r>
            <a:r>
              <a:rPr lang="vi-VN" sz="4200" i="1" dirty="0" smtClean="0">
                <a:latin typeface="Arial" panose="020B0604020202020204" pitchFamily="34" charset="0"/>
                <a:ea typeface="Times New Roman" panose="02020603050405020304" pitchFamily="18" charset="0"/>
                <a:cs typeface="Arial" panose="020B0604020202020204" pitchFamily="34" charset="0"/>
              </a:rPr>
              <a:t>- </a:t>
            </a:r>
            <a:r>
              <a:rPr lang="vi-VN" sz="42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Ối chao</a:t>
            </a:r>
            <a:r>
              <a:rPr lang="vi-VN" sz="4200" i="1" dirty="0" smtClean="0">
                <a:latin typeface="Arial" panose="020B0604020202020204" pitchFamily="34" charset="0"/>
                <a:ea typeface="Times New Roman" panose="02020603050405020304" pitchFamily="18" charset="0"/>
                <a:cs typeface="Arial" panose="020B0604020202020204" pitchFamily="34" charset="0"/>
              </a:rPr>
              <a:t>, sớm với muộn ăn thua gì?</a:t>
            </a:r>
          </a:p>
          <a:p>
            <a:pPr algn="just">
              <a:lnSpc>
                <a:spcPct val="150000"/>
              </a:lnSpc>
              <a:spcBef>
                <a:spcPts val="600"/>
              </a:spcBef>
              <a:spcAft>
                <a:spcPts val="600"/>
              </a:spcAft>
              <a:tabLst>
                <a:tab pos="394335" algn="l"/>
              </a:tabLst>
            </a:pPr>
            <a:r>
              <a:rPr lang="vi-VN" sz="4200" i="1" dirty="0" smtClean="0">
                <a:latin typeface="Arial" panose="020B0604020202020204" pitchFamily="34" charset="0"/>
                <a:ea typeface="Times New Roman" panose="02020603050405020304" pitchFamily="18" charset="0"/>
                <a:cs typeface="Arial" panose="020B0604020202020204" pitchFamily="34" charset="0"/>
              </a:rPr>
              <a:t>b. </a:t>
            </a:r>
            <a:r>
              <a:rPr lang="vi-VN" sz="42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Than ôi! </a:t>
            </a:r>
            <a:r>
              <a:rPr lang="vi-VN" sz="4200" i="1" dirty="0" smtClean="0">
                <a:latin typeface="Arial" panose="020B0604020202020204" pitchFamily="34" charset="0"/>
                <a:ea typeface="Times New Roman" panose="02020603050405020304" pitchFamily="18" charset="0"/>
                <a:cs typeface="Arial" panose="020B0604020202020204" pitchFamily="34" charset="0"/>
              </a:rPr>
              <a:t>Thời oanh liệt nay còn đâu?</a:t>
            </a:r>
            <a:endParaRPr lang="en-US" sz="4200" i="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694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26158"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7611725" y="-325394"/>
            <a:ext cx="1271167" cy="1092409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328192" y="-190497"/>
            <a:ext cx="1271167" cy="10924094"/>
          </a:xfrm>
          <a:prstGeom prst="rect">
            <a:avLst/>
          </a:prstGeom>
        </p:spPr>
      </p:pic>
      <p:sp>
        <p:nvSpPr>
          <p:cNvPr id="16" name="TextBox 16"/>
          <p:cNvSpPr txBox="1"/>
          <p:nvPr/>
        </p:nvSpPr>
        <p:spPr>
          <a:xfrm>
            <a:off x="4721477" y="952500"/>
            <a:ext cx="8845045" cy="1090042"/>
          </a:xfrm>
          <a:prstGeom prst="rect">
            <a:avLst/>
          </a:prstGeom>
        </p:spPr>
        <p:txBody>
          <a:bodyPr lIns="0" tIns="0" rIns="0" bIns="0" rtlCol="0" anchor="t">
            <a:spAutoFit/>
          </a:bodyPr>
          <a:lstStyle/>
          <a:p>
            <a:pPr algn="ctr">
              <a:lnSpc>
                <a:spcPts val="8500"/>
              </a:lnSpc>
            </a:pPr>
            <a:r>
              <a:rPr lang="vi-VN" sz="7200" b="1" dirty="0" smtClean="0">
                <a:solidFill>
                  <a:srgbClr val="B45F45"/>
                </a:solidFill>
              </a:rPr>
              <a:t>VẬN DỤNG</a:t>
            </a:r>
            <a:endParaRPr lang="en-US" sz="7200" b="1" dirty="0">
              <a:solidFill>
                <a:srgbClr val="B45F45"/>
              </a:solidFill>
            </a:endParaRPr>
          </a:p>
        </p:txBody>
      </p:sp>
      <p:sp>
        <p:nvSpPr>
          <p:cNvPr id="25" name="Rectangle 24"/>
          <p:cNvSpPr/>
          <p:nvPr/>
        </p:nvSpPr>
        <p:spPr>
          <a:xfrm>
            <a:off x="1808910" y="2233039"/>
            <a:ext cx="14722495" cy="6801862"/>
          </a:xfrm>
          <a:prstGeom prst="rect">
            <a:avLst/>
          </a:prstGeom>
        </p:spPr>
        <p:txBody>
          <a:bodyPr wrap="square">
            <a:spAutoFit/>
          </a:bodyPr>
          <a:lstStyle/>
          <a:p>
            <a:pPr algn="just">
              <a:lnSpc>
                <a:spcPct val="150000"/>
              </a:lnSpc>
              <a:spcBef>
                <a:spcPts val="600"/>
              </a:spcBef>
              <a:spcAft>
                <a:spcPts val="600"/>
              </a:spcAft>
              <a:tabLst>
                <a:tab pos="394335" algn="l"/>
              </a:tabLst>
            </a:pPr>
            <a:r>
              <a:rPr lang="vi-VN" sz="4800" b="1" i="1" dirty="0" smtClean="0">
                <a:latin typeface="Arial" panose="020B0604020202020204" pitchFamily="34" charset="0"/>
                <a:ea typeface="Times New Roman" panose="02020603050405020304" pitchFamily="18" charset="0"/>
                <a:cs typeface="Arial" panose="020B0604020202020204" pitchFamily="34" charset="0"/>
              </a:rPr>
              <a:t>2. Đọc các đoạn văn sau:</a:t>
            </a:r>
          </a:p>
          <a:p>
            <a:pPr algn="just">
              <a:lnSpc>
                <a:spcPct val="150000"/>
              </a:lnSpc>
              <a:spcBef>
                <a:spcPts val="600"/>
              </a:spcBef>
              <a:spcAft>
                <a:spcPts val="600"/>
              </a:spcAft>
              <a:tabLst>
                <a:tab pos="394335" algn="l"/>
              </a:tabLst>
            </a:pPr>
            <a:r>
              <a:rPr lang="vi-VN" sz="4500" b="1" i="1" dirty="0" smtClean="0">
                <a:latin typeface="Arial" panose="020B0604020202020204" pitchFamily="34" charset="0"/>
                <a:ea typeface="Times New Roman" panose="02020603050405020304" pitchFamily="18" charset="0"/>
                <a:cs typeface="Arial" panose="020B0604020202020204" pitchFamily="34" charset="0"/>
              </a:rPr>
              <a:t>Xác định chức năng của từ ngữ của: </a:t>
            </a:r>
            <a:r>
              <a:rPr lang="vi-VN" sz="4500"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Ối chao, than ôi </a:t>
            </a:r>
            <a:r>
              <a:rPr lang="vi-VN" sz="4500" b="1" i="1" dirty="0" smtClean="0">
                <a:latin typeface="Arial" panose="020B0604020202020204" pitchFamily="34" charset="0"/>
                <a:ea typeface="Times New Roman" panose="02020603050405020304" pitchFamily="18" charset="0"/>
                <a:cs typeface="Arial" panose="020B0604020202020204" pitchFamily="34" charset="0"/>
              </a:rPr>
              <a:t>trong hai câu trên.</a:t>
            </a:r>
          </a:p>
          <a:p>
            <a:pPr marL="914400" indent="-914400" algn="just">
              <a:lnSpc>
                <a:spcPct val="150000"/>
              </a:lnSpc>
              <a:spcBef>
                <a:spcPts val="600"/>
              </a:spcBef>
              <a:spcAft>
                <a:spcPts val="600"/>
              </a:spcAft>
              <a:buAutoNum type="alphaUcPeriod"/>
              <a:tabLst>
                <a:tab pos="394335" algn="l"/>
              </a:tabLst>
            </a:pPr>
            <a:r>
              <a:rPr lang="vi-VN" sz="4200" i="1" dirty="0" smtClean="0">
                <a:latin typeface="Arial" panose="020B0604020202020204" pitchFamily="34" charset="0"/>
                <a:ea typeface="Times New Roman" panose="02020603050405020304" pitchFamily="18" charset="0"/>
                <a:cs typeface="Arial" panose="020B0604020202020204" pitchFamily="34" charset="0"/>
              </a:rPr>
              <a:t>“Ối chao, than ôi” </a:t>
            </a:r>
            <a:r>
              <a:rPr lang="vi-VN" sz="4200" dirty="0" smtClean="0">
                <a:latin typeface="Arial" panose="020B0604020202020204" pitchFamily="34" charset="0"/>
                <a:ea typeface="Times New Roman" panose="02020603050405020304" pitchFamily="18" charset="0"/>
                <a:cs typeface="Arial" panose="020B0604020202020204" pitchFamily="34" charset="0"/>
              </a:rPr>
              <a:t>đều là thành phần cảm thán của câu.</a:t>
            </a:r>
          </a:p>
          <a:p>
            <a:pPr marL="914400" indent="-914400" algn="just">
              <a:lnSpc>
                <a:spcPct val="150000"/>
              </a:lnSpc>
              <a:spcBef>
                <a:spcPts val="600"/>
              </a:spcBef>
              <a:spcAft>
                <a:spcPts val="600"/>
              </a:spcAft>
              <a:buAutoNum type="alphaUcPeriod"/>
              <a:tabLst>
                <a:tab pos="394335" algn="l"/>
              </a:tabLst>
            </a:pPr>
            <a:r>
              <a:rPr lang="vi-VN" sz="4200" i="1" dirty="0" smtClean="0">
                <a:latin typeface="Arial" panose="020B0604020202020204" pitchFamily="34" charset="0"/>
                <a:ea typeface="Times New Roman" panose="02020603050405020304" pitchFamily="18" charset="0"/>
                <a:cs typeface="Arial" panose="020B0604020202020204" pitchFamily="34" charset="0"/>
              </a:rPr>
              <a:t>“Than ôi” </a:t>
            </a:r>
            <a:r>
              <a:rPr lang="vi-VN" sz="4200" dirty="0" smtClean="0">
                <a:latin typeface="Arial" panose="020B0604020202020204" pitchFamily="34" charset="0"/>
                <a:ea typeface="Times New Roman" panose="02020603050405020304" pitchFamily="18" charset="0"/>
                <a:cs typeface="Arial" panose="020B0604020202020204" pitchFamily="34" charset="0"/>
              </a:rPr>
              <a:t>là câu cảm thán.</a:t>
            </a:r>
          </a:p>
          <a:p>
            <a:pPr marL="914400" indent="-914400" algn="just">
              <a:lnSpc>
                <a:spcPct val="150000"/>
              </a:lnSpc>
              <a:spcBef>
                <a:spcPts val="600"/>
              </a:spcBef>
              <a:spcAft>
                <a:spcPts val="600"/>
              </a:spcAft>
              <a:buAutoNum type="alphaUcPeriod"/>
              <a:tabLst>
                <a:tab pos="394335" algn="l"/>
              </a:tabLst>
            </a:pPr>
            <a:r>
              <a:rPr lang="vi-VN" sz="4200" i="1" dirty="0" smtClean="0">
                <a:latin typeface="Arial" panose="020B0604020202020204" pitchFamily="34" charset="0"/>
                <a:ea typeface="Times New Roman" panose="02020603050405020304" pitchFamily="18" charset="0"/>
                <a:cs typeface="Arial" panose="020B0604020202020204" pitchFamily="34" charset="0"/>
              </a:rPr>
              <a:t>“Ối chao” </a:t>
            </a:r>
            <a:r>
              <a:rPr lang="vi-VN" sz="4200" dirty="0" smtClean="0">
                <a:latin typeface="Arial" panose="020B0604020202020204" pitchFamily="34" charset="0"/>
                <a:ea typeface="Times New Roman" panose="02020603050405020304" pitchFamily="18" charset="0"/>
                <a:cs typeface="Arial" panose="020B0604020202020204" pitchFamily="34" charset="0"/>
              </a:rPr>
              <a:t>là thành phần tình thái.</a:t>
            </a:r>
          </a:p>
        </p:txBody>
      </p:sp>
      <p:sp>
        <p:nvSpPr>
          <p:cNvPr id="3" name="Oval 2"/>
          <p:cNvSpPr/>
          <p:nvPr/>
        </p:nvSpPr>
        <p:spPr>
          <a:xfrm>
            <a:off x="1676400" y="582930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5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97622" y="1328423"/>
            <a:ext cx="2298899" cy="223567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849965" y="1948197"/>
            <a:ext cx="4876070" cy="226737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108175" y="0"/>
            <a:ext cx="4124308" cy="191780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286000" y="6183472"/>
            <a:ext cx="4273142" cy="1987011"/>
          </a:xfrm>
          <a:prstGeom prst="rect">
            <a:avLst/>
          </a:prstGeom>
        </p:spPr>
      </p:pic>
      <p:sp>
        <p:nvSpPr>
          <p:cNvPr id="7" name="TextBox 7"/>
          <p:cNvSpPr txBox="1"/>
          <p:nvPr/>
        </p:nvSpPr>
        <p:spPr>
          <a:xfrm>
            <a:off x="1167315" y="4144259"/>
            <a:ext cx="16006027" cy="2039213"/>
          </a:xfrm>
          <a:prstGeom prst="rect">
            <a:avLst/>
          </a:prstGeom>
        </p:spPr>
        <p:txBody>
          <a:bodyPr wrap="square" lIns="0" tIns="0" rIns="0" bIns="0" rtlCol="0" anchor="t">
            <a:spAutoFit/>
          </a:bodyPr>
          <a:lstStyle/>
          <a:p>
            <a:pPr algn="ctr">
              <a:lnSpc>
                <a:spcPct val="150000"/>
              </a:lnSpc>
            </a:pPr>
            <a:r>
              <a:rPr lang="vi-VN" sz="9900" b="1" dirty="0" smtClean="0">
                <a:solidFill>
                  <a:srgbClr val="B45F45"/>
                </a:solidFill>
              </a:rPr>
              <a:t>ÔN TẬP PHẦN TIẾNG VIỆT</a:t>
            </a:r>
            <a:endParaRPr lang="en-US" sz="9900" b="1" dirty="0">
              <a:solidFill>
                <a:srgbClr val="B45F45"/>
              </a:solidFill>
            </a:endParaRPr>
          </a:p>
        </p:txBody>
      </p:sp>
      <p:sp>
        <p:nvSpPr>
          <p:cNvPr id="8" name="TextBox 8"/>
          <p:cNvSpPr txBox="1"/>
          <p:nvPr/>
        </p:nvSpPr>
        <p:spPr>
          <a:xfrm>
            <a:off x="6126047" y="3371643"/>
            <a:ext cx="6035906" cy="534698"/>
          </a:xfrm>
          <a:prstGeom prst="rect">
            <a:avLst/>
          </a:prstGeom>
        </p:spPr>
        <p:txBody>
          <a:bodyPr lIns="0" tIns="0" rIns="0" bIns="0" rtlCol="0" anchor="t">
            <a:spAutoFit/>
          </a:bodyPr>
          <a:lstStyle/>
          <a:p>
            <a:pPr algn="ctr">
              <a:lnSpc>
                <a:spcPts val="3139"/>
              </a:lnSpc>
            </a:pPr>
            <a:r>
              <a:rPr lang="vi-VN" sz="7200" spc="196" dirty="0" smtClean="0">
                <a:solidFill>
                  <a:srgbClr val="B45F45"/>
                </a:solidFill>
              </a:rPr>
              <a:t>Tiết...</a:t>
            </a:r>
            <a:endParaRPr lang="en-US" sz="7200" spc="196" dirty="0">
              <a:solidFill>
                <a:srgbClr val="B45F45"/>
              </a:solidFill>
            </a:endParaRPr>
          </a:p>
        </p:txBody>
      </p:sp>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111654" y="8317748"/>
            <a:ext cx="22601661" cy="20906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9180"/>
          <a:stretch>
            <a:fillRect/>
          </a:stretch>
        </p:blipFill>
        <p:spPr>
          <a:xfrm>
            <a:off x="2736909" y="627254"/>
            <a:ext cx="10962380" cy="897394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15849965" y="6093379"/>
            <a:ext cx="4876070" cy="226737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2497742" y="3826007"/>
            <a:ext cx="4876070" cy="2267372"/>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23101" y="3656111"/>
            <a:ext cx="952727" cy="1064500"/>
          </a:xfrm>
          <a:prstGeom prst="rect">
            <a:avLst/>
          </a:prstGeom>
        </p:spPr>
      </p:pic>
      <p:sp>
        <p:nvSpPr>
          <p:cNvPr id="9" name="TextBox 9"/>
          <p:cNvSpPr txBox="1"/>
          <p:nvPr/>
        </p:nvSpPr>
        <p:spPr>
          <a:xfrm>
            <a:off x="3826128" y="1608481"/>
            <a:ext cx="8958938" cy="1090042"/>
          </a:xfrm>
          <a:prstGeom prst="rect">
            <a:avLst/>
          </a:prstGeom>
        </p:spPr>
        <p:txBody>
          <a:bodyPr wrap="square" lIns="0" tIns="0" rIns="0" bIns="0" rtlCol="0" anchor="t">
            <a:spAutoFit/>
          </a:bodyPr>
          <a:lstStyle/>
          <a:p>
            <a:pPr>
              <a:lnSpc>
                <a:spcPts val="8500"/>
              </a:lnSpc>
            </a:pPr>
            <a:r>
              <a:rPr lang="vi-VN" sz="6400" b="1" dirty="0" smtClean="0">
                <a:solidFill>
                  <a:srgbClr val="B45F45"/>
                </a:solidFill>
              </a:rPr>
              <a:t>HƯỚNG DẪN VỀ NHÀ</a:t>
            </a:r>
            <a:endParaRPr lang="en-US" sz="6400" b="1" dirty="0">
              <a:solidFill>
                <a:srgbClr val="B45F45"/>
              </a:solidFill>
            </a:endParaRPr>
          </a:p>
        </p:txBody>
      </p:sp>
      <p:sp>
        <p:nvSpPr>
          <p:cNvPr id="19" name="Rectangle 18"/>
          <p:cNvSpPr/>
          <p:nvPr/>
        </p:nvSpPr>
        <p:spPr>
          <a:xfrm>
            <a:off x="3635572" y="2920930"/>
            <a:ext cx="9484882" cy="4077526"/>
          </a:xfrm>
          <a:prstGeom prst="rect">
            <a:avLst/>
          </a:prstGeom>
        </p:spPr>
        <p:txBody>
          <a:bodyPr wrap="square">
            <a:spAutoFit/>
          </a:bodyPr>
          <a:lstStyle/>
          <a:p>
            <a:pPr marL="742950" indent="-742950" algn="just">
              <a:lnSpc>
                <a:spcPct val="200000"/>
              </a:lnSpc>
              <a:spcBef>
                <a:spcPts val="600"/>
              </a:spcBef>
              <a:spcAft>
                <a:spcPts val="600"/>
              </a:spcAft>
              <a:buFont typeface="Wingdings" panose="05000000000000000000" pitchFamily="2" charset="2"/>
              <a:buChar char="q"/>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cũ, trả lời câu hỏi SGK.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200000"/>
              </a:lnSpc>
              <a:spcBef>
                <a:spcPts val="600"/>
              </a:spcBef>
              <a:spcAft>
                <a:spcPts val="600"/>
              </a:spcAft>
              <a:buFont typeface="Wingdings" panose="05000000000000000000" pitchFamily="2" charset="2"/>
              <a:buChar char="q"/>
            </a:pPr>
            <a:r>
              <a:rPr lang="pt-BR"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a:t>
            </a:r>
            <a:r>
              <a:rPr lang="pt-BR"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thành câu hỏi phần vận dụng. </a:t>
            </a:r>
            <a:endParaRPr lang="en-US" sz="4200" dirty="0">
              <a:latin typeface="Arial" panose="020B0604020202020204" pitchFamily="34" charset="0"/>
              <a:ea typeface="Times New Roman" panose="02020603050405020304" pitchFamily="18" charset="0"/>
              <a:cs typeface="Arial" panose="020B0604020202020204" pitchFamily="34" charset="0"/>
            </a:endParaRPr>
          </a:p>
          <a:p>
            <a:pPr marL="742950" indent="-742950" algn="just">
              <a:lnSpc>
                <a:spcPct val="200000"/>
              </a:lnSpc>
              <a:spcBef>
                <a:spcPts val="600"/>
              </a:spcBef>
              <a:spcAft>
                <a:spcPts val="600"/>
              </a:spcAft>
              <a:buFont typeface="Wingdings" panose="05000000000000000000" pitchFamily="2" charset="2"/>
              <a:buChar char="q"/>
            </a:pP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Chuẩn</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bị bài </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mới</a:t>
            </a:r>
            <a:r>
              <a:rPr lang="vi-VN"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3" name="TextBox 3"/>
          <p:cNvSpPr txBox="1"/>
          <p:nvPr/>
        </p:nvSpPr>
        <p:spPr>
          <a:xfrm>
            <a:off x="2514600" y="3291433"/>
            <a:ext cx="14322777" cy="3145028"/>
          </a:xfrm>
          <a:prstGeom prst="rect">
            <a:avLst/>
          </a:prstGeom>
        </p:spPr>
        <p:txBody>
          <a:bodyPr wrap="square" lIns="0" tIns="0" rIns="0" bIns="0" rtlCol="0" anchor="t">
            <a:spAutoFit/>
          </a:bodyPr>
          <a:lstStyle/>
          <a:p>
            <a:pPr algn="ctr">
              <a:lnSpc>
                <a:spcPct val="150000"/>
              </a:lnSpc>
            </a:pPr>
            <a:r>
              <a:rPr lang="vi-VN" sz="7200" b="1" dirty="0" smtClean="0">
                <a:solidFill>
                  <a:srgbClr val="B45F45"/>
                </a:solidFill>
              </a:rPr>
              <a:t>CẢM ƠN CÁC EM ĐÃ </a:t>
            </a:r>
          </a:p>
          <a:p>
            <a:pPr algn="ctr">
              <a:lnSpc>
                <a:spcPct val="150000"/>
              </a:lnSpc>
            </a:pPr>
            <a:r>
              <a:rPr lang="vi-VN" sz="7200" b="1" dirty="0" smtClean="0">
                <a:solidFill>
                  <a:srgbClr val="B45F45"/>
                </a:solidFill>
              </a:rPr>
              <a:t>LẮNG NGHE BÀI GIẢNG!</a:t>
            </a:r>
            <a:endParaRPr lang="en-US" sz="7200" b="1" dirty="0">
              <a:solidFill>
                <a:srgbClr val="B45F45"/>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17154" y="7664817"/>
            <a:ext cx="6253692" cy="551106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274565">
            <a:off x="13862578" y="5980001"/>
            <a:ext cx="8119329" cy="492234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2022057" y="975200"/>
            <a:ext cx="4876070" cy="2267372"/>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33206" y="7810500"/>
            <a:ext cx="6098367" cy="179139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44800" y="1464000"/>
            <a:ext cx="1073001" cy="1043494"/>
          </a:xfrm>
          <a:prstGeom prst="rect">
            <a:avLst/>
          </a:prstGeom>
        </p:spPr>
      </p:pic>
    </p:spTree>
    <p:extLst>
      <p:ext uri="{BB962C8B-B14F-4D97-AF65-F5344CB8AC3E}">
        <p14:creationId xmlns:p14="http://schemas.microsoft.com/office/powerpoint/2010/main" val="341585174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03268" y="8329675"/>
            <a:ext cx="4442156" cy="3914650"/>
          </a:xfrm>
          <a:prstGeom prst="rect">
            <a:avLst/>
          </a:prstGeom>
        </p:spPr>
      </p:pic>
      <p:sp>
        <p:nvSpPr>
          <p:cNvPr id="4" name="TextBox 4"/>
          <p:cNvSpPr txBox="1"/>
          <p:nvPr/>
        </p:nvSpPr>
        <p:spPr>
          <a:xfrm>
            <a:off x="4407153" y="1116012"/>
            <a:ext cx="9473695" cy="1027845"/>
          </a:xfrm>
          <a:prstGeom prst="rect">
            <a:avLst/>
          </a:prstGeom>
        </p:spPr>
        <p:txBody>
          <a:bodyPr lIns="0" tIns="0" rIns="0" bIns="0" rtlCol="0" anchor="t">
            <a:spAutoFit/>
          </a:bodyPr>
          <a:lstStyle/>
          <a:p>
            <a:pPr algn="ctr">
              <a:lnSpc>
                <a:spcPts val="8500"/>
              </a:lnSpc>
            </a:pPr>
            <a:r>
              <a:rPr lang="vi-VN" sz="6400" b="1" dirty="0" smtClean="0">
                <a:solidFill>
                  <a:srgbClr val="B45F45"/>
                </a:solidFill>
              </a:rPr>
              <a:t>NỘI DUNG BÀI HỌC</a:t>
            </a:r>
            <a:endParaRPr lang="en-US" sz="6400" b="1" dirty="0">
              <a:solidFill>
                <a:srgbClr val="B45F45"/>
              </a:solidFill>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928063" y="8329675"/>
            <a:ext cx="4442156" cy="391465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473970" y="8329675"/>
            <a:ext cx="4442156" cy="3914650"/>
          </a:xfrm>
          <a:prstGeom prst="rect">
            <a:avLst/>
          </a:prstGeom>
        </p:spPr>
      </p:pic>
      <p:pic>
        <p:nvPicPr>
          <p:cNvPr id="15" name="Picture 1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2323735" y="663707"/>
            <a:ext cx="4876070" cy="2267372"/>
          </a:xfrm>
          <a:prstGeom prst="rect">
            <a:avLst/>
          </a:prstGeom>
        </p:spPr>
      </p:pic>
      <p:sp>
        <p:nvSpPr>
          <p:cNvPr id="16" name="TextBox 7"/>
          <p:cNvSpPr txBox="1"/>
          <p:nvPr/>
        </p:nvSpPr>
        <p:spPr>
          <a:xfrm>
            <a:off x="2209800" y="2892040"/>
            <a:ext cx="13844454" cy="975203"/>
          </a:xfrm>
          <a:prstGeom prst="rect">
            <a:avLst/>
          </a:prstGeom>
          <a:solidFill>
            <a:schemeClr val="accent3">
              <a:lumMod val="60000"/>
              <a:lumOff val="40000"/>
            </a:schemeClr>
          </a:solidFill>
          <a:ln w="38100">
            <a:solidFill>
              <a:srgbClr val="FF0000"/>
            </a:solidFill>
          </a:ln>
        </p:spPr>
        <p:txBody>
          <a:bodyPr wrap="square" lIns="0" tIns="0" rIns="0" bIns="0" rtlCol="0" anchor="t">
            <a:spAutoFit/>
          </a:bodyPr>
          <a:lstStyle/>
          <a:p>
            <a:pPr algn="ctr">
              <a:lnSpc>
                <a:spcPts val="8500"/>
              </a:lnSpc>
            </a:pPr>
            <a:r>
              <a:rPr lang="vi-VN" sz="4800" b="1" dirty="0" smtClean="0"/>
              <a:t>I. KHỞI NGỮ VÀ CÁC THÀNH PHẦN BIỆT LẬP</a:t>
            </a:r>
            <a:endParaRPr lang="en-US" sz="4800" b="1" dirty="0"/>
          </a:p>
        </p:txBody>
      </p:sp>
      <p:sp>
        <p:nvSpPr>
          <p:cNvPr id="17" name="TextBox 7"/>
          <p:cNvSpPr txBox="1"/>
          <p:nvPr/>
        </p:nvSpPr>
        <p:spPr>
          <a:xfrm>
            <a:off x="2209800" y="4657994"/>
            <a:ext cx="13844454" cy="975203"/>
          </a:xfrm>
          <a:prstGeom prst="rect">
            <a:avLst/>
          </a:prstGeom>
          <a:solidFill>
            <a:schemeClr val="accent3">
              <a:lumMod val="60000"/>
              <a:lumOff val="40000"/>
            </a:schemeClr>
          </a:solidFill>
          <a:ln w="38100">
            <a:solidFill>
              <a:srgbClr val="FF0000"/>
            </a:solidFill>
          </a:ln>
        </p:spPr>
        <p:txBody>
          <a:bodyPr wrap="square" lIns="0" tIns="0" rIns="0" bIns="0" rtlCol="0" anchor="t">
            <a:spAutoFit/>
          </a:bodyPr>
          <a:lstStyle/>
          <a:p>
            <a:pPr algn="ctr">
              <a:lnSpc>
                <a:spcPts val="8500"/>
              </a:lnSpc>
            </a:pPr>
            <a:r>
              <a:rPr lang="vi-VN" sz="4800" b="1" dirty="0" smtClean="0"/>
              <a:t>II. LIÊN KẾT CÂU VÀ LIÊN KẾT ĐOẠN VĂN</a:t>
            </a:r>
            <a:endParaRPr lang="en-US" sz="4800" b="1" dirty="0"/>
          </a:p>
        </p:txBody>
      </p:sp>
      <p:sp>
        <p:nvSpPr>
          <p:cNvPr id="18" name="TextBox 7"/>
          <p:cNvSpPr txBox="1"/>
          <p:nvPr/>
        </p:nvSpPr>
        <p:spPr>
          <a:xfrm>
            <a:off x="2221773" y="6418308"/>
            <a:ext cx="13844454" cy="975203"/>
          </a:xfrm>
          <a:prstGeom prst="rect">
            <a:avLst/>
          </a:prstGeom>
          <a:solidFill>
            <a:schemeClr val="accent3">
              <a:lumMod val="60000"/>
              <a:lumOff val="40000"/>
            </a:schemeClr>
          </a:solidFill>
          <a:ln w="38100">
            <a:solidFill>
              <a:srgbClr val="FF0000"/>
            </a:solidFill>
          </a:ln>
        </p:spPr>
        <p:txBody>
          <a:bodyPr wrap="square" lIns="0" tIns="0" rIns="0" bIns="0" rtlCol="0" anchor="t">
            <a:spAutoFit/>
          </a:bodyPr>
          <a:lstStyle/>
          <a:p>
            <a:pPr algn="ctr">
              <a:lnSpc>
                <a:spcPts val="8500"/>
              </a:lnSpc>
            </a:pPr>
            <a:r>
              <a:rPr lang="vi-VN" sz="4800" b="1" dirty="0" smtClean="0"/>
              <a:t>III. NGHĨA TƯỜNG MINH VÀ HÀM Ý</a:t>
            </a:r>
            <a:endParaRPr lang="en-US" sz="4800" b="1"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3" name="TextBox 3"/>
          <p:cNvSpPr txBox="1"/>
          <p:nvPr/>
        </p:nvSpPr>
        <p:spPr>
          <a:xfrm>
            <a:off x="2971800" y="3267700"/>
            <a:ext cx="12829369" cy="3323987"/>
          </a:xfrm>
          <a:prstGeom prst="rect">
            <a:avLst/>
          </a:prstGeom>
        </p:spPr>
        <p:txBody>
          <a:bodyPr wrap="square" lIns="0" tIns="0" rIns="0" bIns="0" rtlCol="0" anchor="t">
            <a:spAutoFit/>
          </a:bodyPr>
          <a:lstStyle/>
          <a:p>
            <a:pPr marL="1143000" indent="-1143000" algn="ctr">
              <a:lnSpc>
                <a:spcPct val="150000"/>
              </a:lnSpc>
              <a:buAutoNum type="romanUcPeriod"/>
            </a:pPr>
            <a:r>
              <a:rPr lang="vi-VN" sz="7200" b="1" dirty="0" smtClean="0">
                <a:solidFill>
                  <a:srgbClr val="B45F45"/>
                </a:solidFill>
              </a:rPr>
              <a:t>KHỞI NGỮ VÀ </a:t>
            </a:r>
          </a:p>
          <a:p>
            <a:pPr algn="ctr">
              <a:lnSpc>
                <a:spcPct val="150000"/>
              </a:lnSpc>
            </a:pPr>
            <a:r>
              <a:rPr lang="vi-VN" sz="7200" b="1" dirty="0" smtClean="0">
                <a:solidFill>
                  <a:srgbClr val="B45F45"/>
                </a:solidFill>
              </a:rPr>
              <a:t>CÁC THÀNH PHẦN BIỆT LẬP</a:t>
            </a:r>
            <a:endParaRPr lang="en-US" sz="7200" b="1" dirty="0">
              <a:solidFill>
                <a:srgbClr val="B45F45"/>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017154" y="7664817"/>
            <a:ext cx="6253692" cy="551106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274565">
            <a:off x="13858519" y="5510926"/>
            <a:ext cx="8119329" cy="492234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2022057" y="975200"/>
            <a:ext cx="4876070" cy="2267372"/>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633206" y="7076400"/>
            <a:ext cx="6098367" cy="1791395"/>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544800" y="1943100"/>
            <a:ext cx="1073001" cy="10434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gn="ctr">
              <a:lnSpc>
                <a:spcPts val="8500"/>
              </a:lnSpc>
            </a:pPr>
            <a:r>
              <a:rPr lang="vi-VN" sz="4800" b="1" dirty="0" smtClean="0">
                <a:solidFill>
                  <a:srgbClr val="B45F45"/>
                </a:solidFill>
              </a:rPr>
              <a:t>I. Khởi ngữ và các thành phần biệt lập</a:t>
            </a:r>
            <a:endParaRPr lang="en-US" sz="4800" b="1" dirty="0">
              <a:solidFill>
                <a:srgbClr val="B45F45"/>
              </a:solidFill>
            </a:endParaRPr>
          </a:p>
        </p:txBody>
      </p:sp>
      <p:sp>
        <p:nvSpPr>
          <p:cNvPr id="20" name="TextBox 19"/>
          <p:cNvSpPr txBox="1"/>
          <p:nvPr/>
        </p:nvSpPr>
        <p:spPr>
          <a:xfrm>
            <a:off x="914400" y="1638300"/>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sp>
        <p:nvSpPr>
          <p:cNvPr id="21" name="TextBox 20"/>
          <p:cNvSpPr txBox="1"/>
          <p:nvPr/>
        </p:nvSpPr>
        <p:spPr>
          <a:xfrm>
            <a:off x="1524000" y="2667127"/>
            <a:ext cx="3203121" cy="738664"/>
          </a:xfrm>
          <a:prstGeom prst="rect">
            <a:avLst/>
          </a:prstGeom>
          <a:noFill/>
        </p:spPr>
        <p:txBody>
          <a:bodyPr wrap="none" rtlCol="0">
            <a:spAutoFit/>
          </a:bodyPr>
          <a:lstStyle/>
          <a:p>
            <a:r>
              <a:rPr lang="vi-VN" sz="4200" b="1" i="1" dirty="0" smtClean="0"/>
              <a:t>a. Khởi ngữ</a:t>
            </a:r>
            <a:endParaRPr lang="en-US" sz="4200" b="1" i="1" dirty="0"/>
          </a:p>
        </p:txBody>
      </p:sp>
      <p:sp>
        <p:nvSpPr>
          <p:cNvPr id="22" name="Rectangle 21"/>
          <p:cNvSpPr/>
          <p:nvPr/>
        </p:nvSpPr>
        <p:spPr>
          <a:xfrm>
            <a:off x="1524000" y="3458565"/>
            <a:ext cx="15544800" cy="289649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solidFill>
                  <a:srgbClr val="000000"/>
                </a:solidFill>
              </a:rPr>
              <a:t>Là thành phần câu</a:t>
            </a:r>
            <a:r>
              <a:rPr lang="vi-VN" sz="4200" dirty="0" smtClean="0">
                <a:solidFill>
                  <a:srgbClr val="000000"/>
                </a:solidFill>
              </a:rPr>
              <a:t>, đứng </a:t>
            </a:r>
            <a:r>
              <a:rPr lang="vi-VN" sz="4200" dirty="0">
                <a:solidFill>
                  <a:srgbClr val="000000"/>
                </a:solidFill>
              </a:rPr>
              <a:t>trước </a:t>
            </a:r>
            <a:r>
              <a:rPr lang="vi-VN" sz="4200" dirty="0" smtClean="0">
                <a:solidFill>
                  <a:srgbClr val="000000"/>
                </a:solidFill>
              </a:rPr>
              <a:t>chủ ngữ ,nêu </a:t>
            </a:r>
            <a:r>
              <a:rPr lang="vi-VN" sz="4200" dirty="0">
                <a:solidFill>
                  <a:srgbClr val="000000"/>
                </a:solidFill>
              </a:rPr>
              <a:t>lên đề tài được nói đến trong câu. </a:t>
            </a:r>
            <a:endParaRPr lang="vi-VN" sz="4200" dirty="0" smtClean="0">
              <a:solidFill>
                <a:srgbClr val="000000"/>
              </a:solidFill>
            </a:endParaRPr>
          </a:p>
          <a:p>
            <a:pPr marL="571500" indent="-571500" algn="just">
              <a:lnSpc>
                <a:spcPct val="150000"/>
              </a:lnSpc>
              <a:buFont typeface="Wingdings" panose="05000000000000000000" pitchFamily="2" charset="2"/>
              <a:buChar char="§"/>
            </a:pPr>
            <a:r>
              <a:rPr lang="vi-VN" sz="4200" dirty="0" smtClean="0">
                <a:solidFill>
                  <a:srgbClr val="000000"/>
                </a:solidFill>
              </a:rPr>
              <a:t>Trước </a:t>
            </a:r>
            <a:r>
              <a:rPr lang="vi-VN" sz="4200" dirty="0">
                <a:solidFill>
                  <a:srgbClr val="000000"/>
                </a:solidFill>
              </a:rPr>
              <a:t>các khởi ngữ thường có thêm các quan hệ từ.</a:t>
            </a:r>
            <a:endParaRPr lang="en-US" sz="4200" dirty="0"/>
          </a:p>
        </p:txBody>
      </p:sp>
      <p:sp>
        <p:nvSpPr>
          <p:cNvPr id="23" name="TextBox 22"/>
          <p:cNvSpPr txBox="1"/>
          <p:nvPr/>
        </p:nvSpPr>
        <p:spPr>
          <a:xfrm>
            <a:off x="2873006" y="6667500"/>
            <a:ext cx="12846787" cy="738664"/>
          </a:xfrm>
          <a:prstGeom prst="rect">
            <a:avLst/>
          </a:prstGeom>
          <a:noFill/>
        </p:spPr>
        <p:txBody>
          <a:bodyPr wrap="none" rtlCol="0">
            <a:spAutoFit/>
          </a:bodyPr>
          <a:lstStyle/>
          <a:p>
            <a:r>
              <a:rPr lang="vi-VN" sz="4200" b="1" dirty="0" smtClean="0"/>
              <a:t>Ví dụ: </a:t>
            </a:r>
            <a:r>
              <a:rPr lang="vi-VN" sz="4200" dirty="0" smtClean="0"/>
              <a:t>Giàu tôi cũng đã giàu, sang tôi cũng đã sang.  </a:t>
            </a:r>
            <a:endParaRPr lang="en-US" sz="4200" dirty="0"/>
          </a:p>
        </p:txBody>
      </p:sp>
      <p:cxnSp>
        <p:nvCxnSpPr>
          <p:cNvPr id="28" name="Straight Connector 27"/>
          <p:cNvCxnSpPr/>
          <p:nvPr/>
        </p:nvCxnSpPr>
        <p:spPr>
          <a:xfrm>
            <a:off x="4572000" y="7353300"/>
            <a:ext cx="106407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9982200" y="7353300"/>
            <a:ext cx="106407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down)">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wipe(down)">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par>
                                <p:cTn id="28" presetID="14"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gn="ctr">
              <a:lnSpc>
                <a:spcPts val="8500"/>
              </a:lnSpc>
            </a:pPr>
            <a:r>
              <a:rPr lang="vi-VN" sz="4800" b="1" dirty="0" smtClean="0">
                <a:solidFill>
                  <a:srgbClr val="B45F45"/>
                </a:solidFill>
              </a:rPr>
              <a:t>I. Khởi ngữ và các thành phần biệt lập</a:t>
            </a:r>
            <a:endParaRPr lang="en-US" sz="4800" b="1" dirty="0">
              <a:solidFill>
                <a:srgbClr val="B45F45"/>
              </a:solidFill>
            </a:endParaRPr>
          </a:p>
        </p:txBody>
      </p:sp>
      <p:sp>
        <p:nvSpPr>
          <p:cNvPr id="20" name="TextBox 19"/>
          <p:cNvSpPr txBox="1"/>
          <p:nvPr/>
        </p:nvSpPr>
        <p:spPr>
          <a:xfrm>
            <a:off x="914400" y="1638300"/>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sp>
        <p:nvSpPr>
          <p:cNvPr id="21" name="TextBox 20"/>
          <p:cNvSpPr txBox="1"/>
          <p:nvPr/>
        </p:nvSpPr>
        <p:spPr>
          <a:xfrm>
            <a:off x="1524000" y="2667127"/>
            <a:ext cx="5892960" cy="738664"/>
          </a:xfrm>
          <a:prstGeom prst="rect">
            <a:avLst/>
          </a:prstGeom>
          <a:noFill/>
        </p:spPr>
        <p:txBody>
          <a:bodyPr wrap="none" rtlCol="0">
            <a:spAutoFit/>
          </a:bodyPr>
          <a:lstStyle/>
          <a:p>
            <a:r>
              <a:rPr lang="vi-VN" sz="4200" b="1" i="1" dirty="0" smtClean="0"/>
              <a:t>b. Thành phần biệt lập</a:t>
            </a:r>
            <a:endParaRPr lang="en-US" sz="4200" b="1" i="1" dirty="0"/>
          </a:p>
        </p:txBody>
      </p:sp>
      <p:sp>
        <p:nvSpPr>
          <p:cNvPr id="3" name="Rectangle 2"/>
          <p:cNvSpPr/>
          <p:nvPr/>
        </p:nvSpPr>
        <p:spPr>
          <a:xfrm>
            <a:off x="5905500" y="3649788"/>
            <a:ext cx="6477000" cy="1371600"/>
          </a:xfrm>
          <a:prstGeom prst="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200" b="1" dirty="0" smtClean="0">
                <a:solidFill>
                  <a:srgbClr val="FF0000"/>
                </a:solidFill>
              </a:rPr>
              <a:t>THÀNH PHẦN BIỆT LẬP</a:t>
            </a:r>
            <a:endParaRPr lang="en-US" sz="4200" b="1" dirty="0">
              <a:solidFill>
                <a:srgbClr val="FF0000"/>
              </a:solidFill>
            </a:endParaRPr>
          </a:p>
        </p:txBody>
      </p:sp>
      <p:sp>
        <p:nvSpPr>
          <p:cNvPr id="4" name="Hexagon 3"/>
          <p:cNvSpPr/>
          <p:nvPr/>
        </p:nvSpPr>
        <p:spPr>
          <a:xfrm>
            <a:off x="821037" y="6667500"/>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CẢM THÁN</a:t>
            </a:r>
            <a:endParaRPr lang="en-US" sz="3800" b="1" dirty="0">
              <a:solidFill>
                <a:srgbClr val="002060"/>
              </a:solidFill>
            </a:endParaRPr>
          </a:p>
        </p:txBody>
      </p:sp>
      <p:sp>
        <p:nvSpPr>
          <p:cNvPr id="12" name="Hexagon 11"/>
          <p:cNvSpPr/>
          <p:nvPr/>
        </p:nvSpPr>
        <p:spPr>
          <a:xfrm>
            <a:off x="5122562" y="6667500"/>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TÌNH THÁI</a:t>
            </a:r>
            <a:endParaRPr lang="en-US" sz="3800" b="1" dirty="0">
              <a:solidFill>
                <a:srgbClr val="002060"/>
              </a:solidFill>
            </a:endParaRPr>
          </a:p>
        </p:txBody>
      </p:sp>
      <p:sp>
        <p:nvSpPr>
          <p:cNvPr id="13" name="Hexagon 12"/>
          <p:cNvSpPr/>
          <p:nvPr/>
        </p:nvSpPr>
        <p:spPr>
          <a:xfrm>
            <a:off x="9424087" y="6667500"/>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GỌI ĐÁP</a:t>
            </a:r>
            <a:endParaRPr lang="en-US" sz="3800" b="1" dirty="0">
              <a:solidFill>
                <a:srgbClr val="002060"/>
              </a:solidFill>
            </a:endParaRPr>
          </a:p>
        </p:txBody>
      </p:sp>
      <p:sp>
        <p:nvSpPr>
          <p:cNvPr id="14" name="Hexagon 13"/>
          <p:cNvSpPr/>
          <p:nvPr/>
        </p:nvSpPr>
        <p:spPr>
          <a:xfrm>
            <a:off x="13716000" y="6667500"/>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PHỤ CHÚ</a:t>
            </a:r>
            <a:endParaRPr lang="en-US" sz="3800" b="1" dirty="0">
              <a:solidFill>
                <a:srgbClr val="002060"/>
              </a:solidFill>
            </a:endParaRPr>
          </a:p>
        </p:txBody>
      </p:sp>
      <p:cxnSp>
        <p:nvCxnSpPr>
          <p:cNvPr id="9" name="Straight Connector 8"/>
          <p:cNvCxnSpPr>
            <a:stCxn id="3" idx="2"/>
          </p:cNvCxnSpPr>
          <p:nvPr/>
        </p:nvCxnSpPr>
        <p:spPr>
          <a:xfrm>
            <a:off x="9144000" y="5021388"/>
            <a:ext cx="0" cy="731712"/>
          </a:xfrm>
          <a:prstGeom prst="line">
            <a:avLst/>
          </a:prstGeom>
          <a:ln>
            <a:solidFill>
              <a:schemeClr val="accent3">
                <a:lumMod val="50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552700" y="5715000"/>
            <a:ext cx="12877800" cy="76200"/>
          </a:xfrm>
          <a:prstGeom prst="line">
            <a:avLst/>
          </a:prstGeom>
          <a:ln>
            <a:solidFill>
              <a:schemeClr val="accent3">
                <a:lumMod val="50000"/>
              </a:schemeClr>
            </a:solidFill>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2552700" y="5715000"/>
            <a:ext cx="0" cy="952500"/>
          </a:xfrm>
          <a:prstGeom prst="straightConnector1">
            <a:avLst/>
          </a:prstGeom>
          <a:ln>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6837062" y="5715000"/>
            <a:ext cx="0" cy="952500"/>
          </a:xfrm>
          <a:prstGeom prst="straightConnector1">
            <a:avLst/>
          </a:prstGeom>
          <a:ln>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a:off x="11138587" y="5753100"/>
            <a:ext cx="0" cy="914400"/>
          </a:xfrm>
          <a:prstGeom prst="straightConnector1">
            <a:avLst/>
          </a:prstGeom>
          <a:ln>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a:off x="15443579" y="5791200"/>
            <a:ext cx="0" cy="876300"/>
          </a:xfrm>
          <a:prstGeom prst="straightConnector1">
            <a:avLst/>
          </a:prstGeom>
          <a:ln>
            <a:solidFill>
              <a:schemeClr val="accent3">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5784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randombar(horizontal)">
                                      <p:cBhvr>
                                        <p:cTn id="44" dur="500"/>
                                        <p:tgtEl>
                                          <p:spTgt spid="1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P spid="4"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gn="ctr">
              <a:lnSpc>
                <a:spcPts val="8500"/>
              </a:lnSpc>
            </a:pPr>
            <a:r>
              <a:rPr lang="vi-VN" sz="4800" b="1" dirty="0" smtClean="0">
                <a:solidFill>
                  <a:srgbClr val="B45F45"/>
                </a:solidFill>
              </a:rPr>
              <a:t>I. Khởi ngữ và các thành phần biệt lập</a:t>
            </a:r>
            <a:endParaRPr lang="en-US" sz="4800" b="1" dirty="0">
              <a:solidFill>
                <a:srgbClr val="B45F45"/>
              </a:solidFill>
            </a:endParaRPr>
          </a:p>
        </p:txBody>
      </p:sp>
      <p:sp>
        <p:nvSpPr>
          <p:cNvPr id="20" name="TextBox 19"/>
          <p:cNvSpPr txBox="1"/>
          <p:nvPr/>
        </p:nvSpPr>
        <p:spPr>
          <a:xfrm>
            <a:off x="914400" y="1638300"/>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sp>
        <p:nvSpPr>
          <p:cNvPr id="21" name="TextBox 20"/>
          <p:cNvSpPr txBox="1"/>
          <p:nvPr/>
        </p:nvSpPr>
        <p:spPr>
          <a:xfrm>
            <a:off x="1524000" y="2667127"/>
            <a:ext cx="5892960" cy="738664"/>
          </a:xfrm>
          <a:prstGeom prst="rect">
            <a:avLst/>
          </a:prstGeom>
          <a:noFill/>
        </p:spPr>
        <p:txBody>
          <a:bodyPr wrap="none" rtlCol="0">
            <a:spAutoFit/>
          </a:bodyPr>
          <a:lstStyle/>
          <a:p>
            <a:r>
              <a:rPr lang="vi-VN" sz="4200" b="1" i="1" dirty="0" smtClean="0"/>
              <a:t>b. Thành phần biệt lập</a:t>
            </a:r>
            <a:endParaRPr lang="en-US" sz="4200" b="1" i="1" dirty="0"/>
          </a:p>
        </p:txBody>
      </p:sp>
      <p:sp>
        <p:nvSpPr>
          <p:cNvPr id="4" name="Hexagon 3"/>
          <p:cNvSpPr/>
          <p:nvPr/>
        </p:nvSpPr>
        <p:spPr>
          <a:xfrm>
            <a:off x="1690150" y="3924300"/>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CẢM THÁN</a:t>
            </a:r>
            <a:endParaRPr lang="en-US" sz="3800" b="1" dirty="0">
              <a:solidFill>
                <a:srgbClr val="002060"/>
              </a:solidFill>
            </a:endParaRPr>
          </a:p>
        </p:txBody>
      </p:sp>
      <p:sp>
        <p:nvSpPr>
          <p:cNvPr id="12" name="Hexagon 11"/>
          <p:cNvSpPr/>
          <p:nvPr/>
        </p:nvSpPr>
        <p:spPr>
          <a:xfrm>
            <a:off x="1690150" y="6975067"/>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TÌNH THÁI</a:t>
            </a:r>
            <a:endParaRPr lang="en-US" sz="3800" b="1" dirty="0">
              <a:solidFill>
                <a:srgbClr val="002060"/>
              </a:solidFill>
            </a:endParaRPr>
          </a:p>
        </p:txBody>
      </p:sp>
      <p:sp>
        <p:nvSpPr>
          <p:cNvPr id="15" name="Chevron 14"/>
          <p:cNvSpPr/>
          <p:nvPr/>
        </p:nvSpPr>
        <p:spPr>
          <a:xfrm>
            <a:off x="5257800" y="3924300"/>
            <a:ext cx="12115800" cy="2274933"/>
          </a:xfrm>
          <a:prstGeom prst="chevron">
            <a:avLst/>
          </a:prstGeom>
          <a:solidFill>
            <a:schemeClr val="accent1">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rPr>
              <a:t>T</a:t>
            </a:r>
            <a:r>
              <a:rPr lang="vi-VN" sz="3500" dirty="0" smtClean="0">
                <a:solidFill>
                  <a:schemeClr val="tx1"/>
                </a:solidFill>
              </a:rPr>
              <a:t>hành </a:t>
            </a:r>
            <a:r>
              <a:rPr lang="vi-VN" sz="3500" dirty="0">
                <a:solidFill>
                  <a:schemeClr val="tx1"/>
                </a:solidFill>
              </a:rPr>
              <a:t>phần cảm thán được dùng để bộc lộ tâm lý của người nói </a:t>
            </a:r>
            <a:r>
              <a:rPr lang="vi-VN" sz="3500" i="1" dirty="0">
                <a:solidFill>
                  <a:schemeClr val="tx1"/>
                </a:solidFill>
              </a:rPr>
              <a:t>( vui, buồn, mừng, giận...)</a:t>
            </a:r>
            <a:endParaRPr lang="en-US" sz="3500" i="1" dirty="0">
              <a:solidFill>
                <a:schemeClr val="tx1"/>
              </a:solidFill>
            </a:endParaRPr>
          </a:p>
        </p:txBody>
      </p:sp>
      <p:sp>
        <p:nvSpPr>
          <p:cNvPr id="22" name="Chevron 21"/>
          <p:cNvSpPr/>
          <p:nvPr/>
        </p:nvSpPr>
        <p:spPr>
          <a:xfrm>
            <a:off x="5271448" y="6975066"/>
            <a:ext cx="12115800" cy="2274933"/>
          </a:xfrm>
          <a:prstGeom prst="chevron">
            <a:avLst/>
          </a:prstGeom>
          <a:solidFill>
            <a:schemeClr val="accent1">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rPr>
              <a:t>Thành phần tình thái được dùng để thể hiện cách nhìn nhận đánh giá của người nói đối với sự việc được nói đến trong </a:t>
            </a:r>
            <a:r>
              <a:rPr lang="vi-VN" sz="3500" dirty="0" smtClean="0">
                <a:solidFill>
                  <a:schemeClr val="tx1"/>
                </a:solidFill>
              </a:rPr>
              <a:t>câu.</a:t>
            </a:r>
            <a:endParaRPr lang="en-US" sz="3500" dirty="0">
              <a:solidFill>
                <a:schemeClr val="tx1"/>
              </a:solidFill>
            </a:endParaRPr>
          </a:p>
        </p:txBody>
      </p:sp>
    </p:spTree>
    <p:extLst>
      <p:ext uri="{BB962C8B-B14F-4D97-AF65-F5344CB8AC3E}">
        <p14:creationId xmlns:p14="http://schemas.microsoft.com/office/powerpoint/2010/main" val="34192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066" b="30066"/>
          <a:stretch>
            <a:fillRect/>
          </a:stretch>
        </p:blipFill>
        <p:spPr>
          <a:xfrm>
            <a:off x="0" y="0"/>
            <a:ext cx="18288000" cy="10287000"/>
          </a:xfrm>
          <a:prstGeom prst="rect">
            <a:avLst/>
          </a:prstGeom>
        </p:spPr>
      </p:pic>
      <p:sp>
        <p:nvSpPr>
          <p:cNvPr id="7" name="TextBox 7"/>
          <p:cNvSpPr txBox="1"/>
          <p:nvPr/>
        </p:nvSpPr>
        <p:spPr>
          <a:xfrm>
            <a:off x="914400" y="419100"/>
            <a:ext cx="11205175" cy="975203"/>
          </a:xfrm>
          <a:prstGeom prst="rect">
            <a:avLst/>
          </a:prstGeom>
        </p:spPr>
        <p:txBody>
          <a:bodyPr wrap="square" lIns="0" tIns="0" rIns="0" bIns="0" rtlCol="0" anchor="t">
            <a:spAutoFit/>
          </a:bodyPr>
          <a:lstStyle/>
          <a:p>
            <a:pPr algn="ctr">
              <a:lnSpc>
                <a:spcPts val="8500"/>
              </a:lnSpc>
            </a:pPr>
            <a:r>
              <a:rPr lang="vi-VN" sz="4800" b="1" dirty="0" smtClean="0">
                <a:solidFill>
                  <a:srgbClr val="B45F45"/>
                </a:solidFill>
              </a:rPr>
              <a:t>I. Khởi ngữ và các thành phần biệt lập</a:t>
            </a:r>
            <a:endParaRPr lang="en-US" sz="4800" b="1" dirty="0">
              <a:solidFill>
                <a:srgbClr val="B45F45"/>
              </a:solidFill>
            </a:endParaRPr>
          </a:p>
        </p:txBody>
      </p:sp>
      <p:sp>
        <p:nvSpPr>
          <p:cNvPr id="20" name="TextBox 19"/>
          <p:cNvSpPr txBox="1"/>
          <p:nvPr/>
        </p:nvSpPr>
        <p:spPr>
          <a:xfrm>
            <a:off x="914400" y="1638300"/>
            <a:ext cx="3390672" cy="784830"/>
          </a:xfrm>
          <a:prstGeom prst="rect">
            <a:avLst/>
          </a:prstGeom>
          <a:noFill/>
        </p:spPr>
        <p:txBody>
          <a:bodyPr wrap="none" rtlCol="0">
            <a:spAutoFit/>
          </a:bodyPr>
          <a:lstStyle/>
          <a:p>
            <a:r>
              <a:rPr lang="vi-VN" sz="4500" b="1" dirty="0" smtClean="0">
                <a:solidFill>
                  <a:srgbClr val="FF0000"/>
                </a:solidFill>
              </a:rPr>
              <a:t>1. Lý thuyết</a:t>
            </a:r>
            <a:endParaRPr lang="en-US" sz="4500" b="1" dirty="0">
              <a:solidFill>
                <a:srgbClr val="FF0000"/>
              </a:solidFill>
            </a:endParaRPr>
          </a:p>
        </p:txBody>
      </p:sp>
      <p:sp>
        <p:nvSpPr>
          <p:cNvPr id="21" name="TextBox 20"/>
          <p:cNvSpPr txBox="1"/>
          <p:nvPr/>
        </p:nvSpPr>
        <p:spPr>
          <a:xfrm>
            <a:off x="1524000" y="2667127"/>
            <a:ext cx="5892960" cy="738664"/>
          </a:xfrm>
          <a:prstGeom prst="rect">
            <a:avLst/>
          </a:prstGeom>
          <a:noFill/>
        </p:spPr>
        <p:txBody>
          <a:bodyPr wrap="none" rtlCol="0">
            <a:spAutoFit/>
          </a:bodyPr>
          <a:lstStyle/>
          <a:p>
            <a:r>
              <a:rPr lang="vi-VN" sz="4200" b="1" i="1" dirty="0" smtClean="0"/>
              <a:t>b. Thành phần biệt lập</a:t>
            </a:r>
            <a:endParaRPr lang="en-US" sz="4200" b="1" i="1" dirty="0"/>
          </a:p>
        </p:txBody>
      </p:sp>
      <p:sp>
        <p:nvSpPr>
          <p:cNvPr id="4" name="Hexagon 3"/>
          <p:cNvSpPr/>
          <p:nvPr/>
        </p:nvSpPr>
        <p:spPr>
          <a:xfrm>
            <a:off x="1690150" y="3924300"/>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GỌI ĐÁP</a:t>
            </a:r>
            <a:endParaRPr lang="en-US" sz="3800" b="1" dirty="0">
              <a:solidFill>
                <a:srgbClr val="002060"/>
              </a:solidFill>
            </a:endParaRPr>
          </a:p>
        </p:txBody>
      </p:sp>
      <p:sp>
        <p:nvSpPr>
          <p:cNvPr id="12" name="Hexagon 11"/>
          <p:cNvSpPr/>
          <p:nvPr/>
        </p:nvSpPr>
        <p:spPr>
          <a:xfrm>
            <a:off x="1690150" y="6975067"/>
            <a:ext cx="3429000" cy="2274933"/>
          </a:xfrm>
          <a:prstGeom prst="hexagon">
            <a:avLst/>
          </a:prstGeom>
          <a:solidFill>
            <a:schemeClr val="bg1">
              <a:lumMod val="95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b="1" dirty="0" smtClean="0">
                <a:solidFill>
                  <a:srgbClr val="002060"/>
                </a:solidFill>
              </a:rPr>
              <a:t>PHỤ CHÚ</a:t>
            </a:r>
            <a:endParaRPr lang="en-US" sz="3800" b="1" dirty="0">
              <a:solidFill>
                <a:srgbClr val="002060"/>
              </a:solidFill>
            </a:endParaRPr>
          </a:p>
        </p:txBody>
      </p:sp>
      <p:sp>
        <p:nvSpPr>
          <p:cNvPr id="15" name="Chevron 14"/>
          <p:cNvSpPr/>
          <p:nvPr/>
        </p:nvSpPr>
        <p:spPr>
          <a:xfrm>
            <a:off x="5257800" y="3924300"/>
            <a:ext cx="12115800" cy="2274933"/>
          </a:xfrm>
          <a:prstGeom prst="chevron">
            <a:avLst/>
          </a:prstGeom>
          <a:solidFill>
            <a:schemeClr val="accent1">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rPr>
              <a:t>Thành phần gọi- đáp được dùng để tạo lập cuộc thoại để duy trì quan hệ giao tiếp.</a:t>
            </a:r>
            <a:endParaRPr lang="en-US" sz="3500" i="1" dirty="0">
              <a:solidFill>
                <a:schemeClr val="tx1"/>
              </a:solidFill>
            </a:endParaRPr>
          </a:p>
        </p:txBody>
      </p:sp>
      <p:sp>
        <p:nvSpPr>
          <p:cNvPr id="22" name="Chevron 21"/>
          <p:cNvSpPr/>
          <p:nvPr/>
        </p:nvSpPr>
        <p:spPr>
          <a:xfrm>
            <a:off x="5271448" y="6975066"/>
            <a:ext cx="12115800" cy="2274933"/>
          </a:xfrm>
          <a:prstGeom prst="chevron">
            <a:avLst/>
          </a:prstGeom>
          <a:solidFill>
            <a:schemeClr val="accent1">
              <a:lumMod val="20000"/>
              <a:lumOff val="8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rPr>
              <a:t>Thành phần phụ chú được dùng để bổ sung một số chi tiết cho nội dung chính của câu.</a:t>
            </a:r>
            <a:endParaRPr lang="en-US" sz="3500" dirty="0">
              <a:solidFill>
                <a:schemeClr val="tx1"/>
              </a:solidFill>
            </a:endParaRPr>
          </a:p>
        </p:txBody>
      </p:sp>
    </p:spTree>
    <p:extLst>
      <p:ext uri="{BB962C8B-B14F-4D97-AF65-F5344CB8AC3E}">
        <p14:creationId xmlns:p14="http://schemas.microsoft.com/office/powerpoint/2010/main" val="331295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5"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1870</Words>
  <PresentationFormat>Custom</PresentationFormat>
  <Paragraphs>189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Wingdings</vt:lpstr>
      <vt:lpstr>Arial</vt:lpstr>
      <vt:lpstr>Times New Roman</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2021-12-15T15:01:22Z</dcterms:modified>
  <dc:identifier>DAEtUBLhDZE</dc:identifier>
</cp:coreProperties>
</file>