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2" r:id="rId3"/>
    <p:sldId id="491" r:id="rId4"/>
    <p:sldId id="492" r:id="rId5"/>
    <p:sldId id="479" r:id="rId6"/>
    <p:sldId id="487" r:id="rId7"/>
    <p:sldId id="485" r:id="rId8"/>
    <p:sldId id="490"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snapToObjects="1">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5" name="Footer Placeholder 4">
            <a:extLst>
              <a:ext uri="{FF2B5EF4-FFF2-40B4-BE49-F238E27FC236}">
                <a16:creationId xmlns=""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5" name="Footer Placeholder 4">
            <a:extLst>
              <a:ext uri="{FF2B5EF4-FFF2-40B4-BE49-F238E27FC236}">
                <a16:creationId xmlns=""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5" name="Footer Placeholder 4">
            <a:extLst>
              <a:ext uri="{FF2B5EF4-FFF2-40B4-BE49-F238E27FC236}">
                <a16:creationId xmlns=""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4" name="Footer Placeholder 3">
            <a:extLst>
              <a:ext uri="{FF2B5EF4-FFF2-40B4-BE49-F238E27FC236}">
                <a16:creationId xmlns=""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5" name="Footer Placeholder 4">
            <a:extLst>
              <a:ext uri="{FF2B5EF4-FFF2-40B4-BE49-F238E27FC236}">
                <a16:creationId xmlns=""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6" name="Footer Placeholder 5">
            <a:extLst>
              <a:ext uri="{FF2B5EF4-FFF2-40B4-BE49-F238E27FC236}">
                <a16:creationId xmlns=""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8" name="Footer Placeholder 7">
            <a:extLst>
              <a:ext uri="{FF2B5EF4-FFF2-40B4-BE49-F238E27FC236}">
                <a16:creationId xmlns=""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4" name="Footer Placeholder 3">
            <a:extLst>
              <a:ext uri="{FF2B5EF4-FFF2-40B4-BE49-F238E27FC236}">
                <a16:creationId xmlns=""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3" name="Footer Placeholder 2">
            <a:extLst>
              <a:ext uri="{FF2B5EF4-FFF2-40B4-BE49-F238E27FC236}">
                <a16:creationId xmlns=""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6" name="Footer Placeholder 5">
            <a:extLst>
              <a:ext uri="{FF2B5EF4-FFF2-40B4-BE49-F238E27FC236}">
                <a16:creationId xmlns=""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21/7/2021</a:t>
            </a:fld>
            <a:endParaRPr lang="x-none"/>
          </a:p>
        </p:txBody>
      </p:sp>
      <p:sp>
        <p:nvSpPr>
          <p:cNvPr id="6" name="Footer Placeholder 5">
            <a:extLst>
              <a:ext uri="{FF2B5EF4-FFF2-40B4-BE49-F238E27FC236}">
                <a16:creationId xmlns=""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21/7/2021</a:t>
            </a:fld>
            <a:endParaRPr lang="x-none"/>
          </a:p>
        </p:txBody>
      </p:sp>
      <p:sp>
        <p:nvSpPr>
          <p:cNvPr id="5" name="Footer Placeholder 4">
            <a:extLst>
              <a:ext uri="{FF2B5EF4-FFF2-40B4-BE49-F238E27FC236}">
                <a16:creationId xmlns=""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 xmlns:a16="http://schemas.microsoft.com/office/drawing/2014/main"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x-none"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14">
            <a:extLst>
              <a:ext uri="{FF2B5EF4-FFF2-40B4-BE49-F238E27FC236}">
                <a16:creationId xmlns=""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 xmlns:a16="http://schemas.microsoft.com/office/drawing/2014/main" id="{A5D2323F-5554-DA4C-9473-BAC21B4F9D34}"/>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1026" name="Picture 2" descr="Description: thi-tran-oc-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35" y="398582"/>
            <a:ext cx="4407877" cy="40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escription: kien-truc-oc-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438" y="398582"/>
            <a:ext cx="4665823" cy="40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11610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 xmlns:a16="http://schemas.microsoft.com/office/drawing/2014/main" id="{FF8EB499-0334-054E-A2C0-C7C85CDDF50A}"/>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2050" name="Picture 2" descr="khu-di-chi-van-hoa-oc-eo-khamphadis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1" y="363413"/>
            <a:ext cx="4548557" cy="42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Description: http://baotanglichsu.vn/DataFiles/asset/upload/data_hung_/thang_1_nam_2018/di_tich_ba_the_oc_e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067" y="363413"/>
            <a:ext cx="4712717" cy="4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05775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 xmlns:a16="http://schemas.microsoft.com/office/drawing/2014/main" id="{7692E260-6916-B24A-BE24-52DD2FFA2BE1}"/>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3074" name="Picture 1" descr="Description: C:\Users\HP\OneDrive\Desktop\Screenshot_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62" y="457200"/>
            <a:ext cx="6857999" cy="59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4527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10610" y="393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58C39CCC-1777-0643-880D-86EB4F8E01C1}"/>
              </a:ext>
            </a:extLst>
          </p:cNvPr>
          <p:cNvSpPr txBox="1"/>
          <p:nvPr/>
        </p:nvSpPr>
        <p:spPr>
          <a:xfrm>
            <a:off x="750276" y="174510"/>
            <a:ext cx="9624645" cy="1052596"/>
          </a:xfrm>
          <a:prstGeom prst="rect">
            <a:avLst/>
          </a:prstGeom>
          <a:noFill/>
        </p:spPr>
        <p:txBody>
          <a:bodyPr wrap="square" rtlCol="0">
            <a:spAutoFit/>
          </a:bodyPr>
          <a:lstStyle/>
          <a:p>
            <a:pPr marL="63500" algn="ctr">
              <a:lnSpc>
                <a:spcPct val="130000"/>
              </a:lnSpc>
              <a:spcAft>
                <a:spcPts val="0"/>
              </a:spcAft>
            </a:pPr>
            <a:r>
              <a:rPr lang="en-US" sz="2400" b="1">
                <a:solidFill>
                  <a:srgbClr val="FFFF00"/>
                </a:solidFill>
                <a:latin typeface="Times New Roman"/>
                <a:ea typeface="Arial"/>
              </a:rPr>
              <a:t>BÀI 13. GIAO LƯU THƯƠNG MẠI VÀ VÃN HOÁ Ở ĐÔNG NAM Á</a:t>
            </a:r>
            <a:endParaRPr lang="en-US" sz="4000" b="1">
              <a:solidFill>
                <a:srgbClr val="FFFF00"/>
              </a:solidFill>
              <a:latin typeface="Arial"/>
              <a:ea typeface="Arial"/>
            </a:endParaRPr>
          </a:p>
          <a:p>
            <a:pPr marL="63500" indent="622300" algn="ctr">
              <a:lnSpc>
                <a:spcPct val="130000"/>
              </a:lnSpc>
              <a:spcAft>
                <a:spcPts val="0"/>
              </a:spcAft>
            </a:pPr>
            <a:r>
              <a:rPr lang="en-US" sz="2400" b="1">
                <a:solidFill>
                  <a:srgbClr val="FFFF00"/>
                </a:solidFill>
                <a:latin typeface="Times New Roman"/>
                <a:ea typeface="Arial"/>
              </a:rPr>
              <a:t>(TỪ ĐẨU CÔNG NGUYÊN ĐẾN THÊ KỈ X)</a:t>
            </a:r>
            <a:endParaRPr lang="en-US" sz="4000" b="1">
              <a:solidFill>
                <a:srgbClr val="FFFF00"/>
              </a:solidFill>
              <a:effectLst/>
              <a:latin typeface="Arial"/>
              <a:ea typeface="Arial"/>
            </a:endParaRPr>
          </a:p>
        </p:txBody>
      </p:sp>
      <p:pic>
        <p:nvPicPr>
          <p:cNvPr id="11" name="Picture 10">
            <a:extLst>
              <a:ext uri="{FF2B5EF4-FFF2-40B4-BE49-F238E27FC236}">
                <a16:creationId xmlns=""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 xmlns:a16="http://schemas.microsoft.com/office/drawing/2014/main" id="{421FDA5A-C1E5-A04A-9A28-D0F32CA399B6}"/>
              </a:ext>
            </a:extLst>
          </p:cNvPr>
          <p:cNvSpPr txBox="1"/>
          <p:nvPr/>
        </p:nvSpPr>
        <p:spPr>
          <a:xfrm>
            <a:off x="94526" y="1656814"/>
            <a:ext cx="4780345" cy="461665"/>
          </a:xfrm>
          <a:prstGeom prst="rect">
            <a:avLst/>
          </a:prstGeom>
          <a:noFill/>
        </p:spPr>
        <p:txBody>
          <a:bodyPr wrap="square" rtlCol="0">
            <a:spAutoFit/>
          </a:bodyPr>
          <a:lstStyle/>
          <a:p>
            <a:r>
              <a:rPr lang="vi-VN" sz="2400" b="1">
                <a:solidFill>
                  <a:srgbClr val="FFFF00"/>
                </a:solidFill>
                <a:latin typeface="Times New Roman"/>
                <a:ea typeface="Times New Roman"/>
              </a:rPr>
              <a:t>1. </a:t>
            </a:r>
            <a:r>
              <a:rPr lang="nl-NL" sz="2400" b="1">
                <a:solidFill>
                  <a:srgbClr val="FFFF00"/>
                </a:solidFill>
                <a:latin typeface="Times New Roman"/>
                <a:ea typeface="Calibri"/>
              </a:rPr>
              <a:t>Quá trình giao lưu thương mại</a:t>
            </a:r>
            <a:endParaRPr lang="x-none" sz="2400" b="1"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1F7D5323-3BD2-2644-A456-20ED73ECFD59}"/>
              </a:ext>
            </a:extLst>
          </p:cNvPr>
          <p:cNvCxnSpPr/>
          <p:nvPr/>
        </p:nvCxnSpPr>
        <p:spPr>
          <a:xfrm>
            <a:off x="5467772" y="1641463"/>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E6AC8D1-070F-8D47-A097-CE3EE06F98F4}"/>
              </a:ext>
            </a:extLst>
          </p:cNvPr>
          <p:cNvSpPr txBox="1"/>
          <p:nvPr/>
        </p:nvSpPr>
        <p:spPr>
          <a:xfrm>
            <a:off x="115749" y="1883469"/>
            <a:ext cx="5352023" cy="1977464"/>
          </a:xfrm>
          <a:prstGeom prst="rect">
            <a:avLst/>
          </a:prstGeom>
          <a:noFill/>
        </p:spPr>
        <p:txBody>
          <a:bodyPr wrap="square" rtlCol="0">
            <a:spAutoFit/>
          </a:bodyPr>
          <a:lstStyle/>
          <a:p>
            <a:pPr algn="just">
              <a:lnSpc>
                <a:spcPts val="1700"/>
              </a:lnSpc>
              <a:spcBef>
                <a:spcPts val="700"/>
              </a:spcBef>
              <a:spcAft>
                <a:spcPts val="700"/>
              </a:spcAft>
            </a:pPr>
            <a:r>
              <a:rPr lang="nl-NL" sz="2400">
                <a:solidFill>
                  <a:srgbClr val="000000"/>
                </a:solidFill>
                <a:latin typeface="Times New Roman"/>
                <a:ea typeface="Calibri"/>
              </a:rPr>
              <a:t> </a:t>
            </a:r>
            <a:endParaRPr lang="en-US" sz="2400">
              <a:latin typeface="Times New Roman"/>
              <a:ea typeface="Calibri"/>
            </a:endParaRPr>
          </a:p>
          <a:p>
            <a:pPr algn="just">
              <a:lnSpc>
                <a:spcPts val="1700"/>
              </a:lnSpc>
              <a:spcBef>
                <a:spcPts val="700"/>
              </a:spcBef>
              <a:spcAft>
                <a:spcPts val="700"/>
              </a:spcAft>
            </a:pPr>
            <a:r>
              <a:rPr lang="nl-NL" sz="2400">
                <a:solidFill>
                  <a:schemeClr val="bg2"/>
                </a:solidFill>
                <a:latin typeface="Times New Roman"/>
                <a:ea typeface="Calibri"/>
              </a:rPr>
              <a:t>- Vào những thế kỉ đầu Công nguyên nhu cầu trao đổi hàng hóa giữa Trung Quốc, Ấn Độ và xa hơn là Địa Trung Hải đã mở ra tuyến đường thương mại quan trọng trên vùng biển Đông Nam Á.</a:t>
            </a:r>
            <a:endParaRPr lang="en-US" sz="2400">
              <a:solidFill>
                <a:schemeClr val="bg2"/>
              </a:solidFill>
              <a:latin typeface="Times New Roman"/>
              <a:ea typeface="Calibri"/>
            </a:endParaRPr>
          </a:p>
          <a:p>
            <a:pPr algn="just">
              <a:lnSpc>
                <a:spcPts val="1700"/>
              </a:lnSpc>
              <a:spcBef>
                <a:spcPts val="700"/>
              </a:spcBef>
              <a:spcAft>
                <a:spcPts val="700"/>
              </a:spcAft>
            </a:pPr>
            <a:r>
              <a:rPr lang="nl-NL" sz="2400">
                <a:solidFill>
                  <a:schemeClr val="bg2"/>
                </a:solidFill>
                <a:latin typeface="Times New Roman"/>
                <a:ea typeface="Calibri"/>
              </a:rPr>
              <a:t> </a:t>
            </a:r>
            <a:endParaRPr lang="en-US" sz="2400">
              <a:solidFill>
                <a:schemeClr val="bg2"/>
              </a:solidFill>
              <a:effectLst/>
              <a:latin typeface="Times New Roman"/>
              <a:ea typeface="Calibri"/>
            </a:endParaRPr>
          </a:p>
        </p:txBody>
      </p:sp>
      <p:sp>
        <p:nvSpPr>
          <p:cNvPr id="12" name="TextBox 11">
            <a:extLst>
              <a:ext uri="{FF2B5EF4-FFF2-40B4-BE49-F238E27FC236}">
                <a16:creationId xmlns="" xmlns:a16="http://schemas.microsoft.com/office/drawing/2014/main" id="{F5D2757B-0D57-3C49-87B7-328BB58C5779}"/>
              </a:ext>
            </a:extLst>
          </p:cNvPr>
          <p:cNvSpPr txBox="1"/>
          <p:nvPr/>
        </p:nvSpPr>
        <p:spPr>
          <a:xfrm>
            <a:off x="115749" y="3760199"/>
            <a:ext cx="5352023" cy="2349361"/>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Hoạt động giao lưu thương mại ở Đông Nam Á trong mười thế kỉ đầu Công nguyên:</a:t>
            </a:r>
            <a:endParaRPr lang="en-US" sz="2400">
              <a:solidFill>
                <a:schemeClr val="bg2"/>
              </a:solidFill>
              <a:latin typeface="Times New Roman"/>
              <a:ea typeface="Calibri"/>
            </a:endParaRPr>
          </a:p>
          <a:p>
            <a:pPr algn="just">
              <a:lnSpc>
                <a:spcPts val="1800"/>
              </a:lnSpc>
              <a:spcBef>
                <a:spcPts val="800"/>
              </a:spcBef>
              <a:spcAft>
                <a:spcPts val="800"/>
              </a:spcAft>
            </a:pPr>
            <a:r>
              <a:rPr lang="nl-NL" sz="2400">
                <a:solidFill>
                  <a:schemeClr val="bg2"/>
                </a:solidFill>
                <a:latin typeface="Times New Roman"/>
                <a:ea typeface="Calibri"/>
              </a:rPr>
              <a:t>+ Là nơi cung cấp nước ngọt, lương thực.</a:t>
            </a:r>
            <a:endParaRPr lang="en-US" sz="2400">
              <a:solidFill>
                <a:schemeClr val="bg2"/>
              </a:solidFill>
              <a:latin typeface="Times New Roman"/>
              <a:ea typeface="Calibri"/>
            </a:endParaRPr>
          </a:p>
          <a:p>
            <a:pPr algn="just">
              <a:lnSpc>
                <a:spcPts val="1800"/>
              </a:lnSpc>
              <a:spcBef>
                <a:spcPts val="800"/>
              </a:spcBef>
              <a:spcAft>
                <a:spcPts val="800"/>
              </a:spcAft>
            </a:pPr>
            <a:r>
              <a:rPr lang="nl-NL" sz="2400">
                <a:solidFill>
                  <a:schemeClr val="bg2"/>
                </a:solidFill>
                <a:latin typeface="Times New Roman"/>
                <a:ea typeface="Calibri"/>
              </a:rPr>
              <a:t>+ Là nơi trao đổi những sản vật có giá trị như: hồ tiêu, đậu khấu, ngọc trai, san hô, đặc biệt là trầm hương – một mặt hàng có giá trị cao. </a:t>
            </a:r>
            <a:endParaRPr lang="en-US" sz="2400">
              <a:solidFill>
                <a:schemeClr val="bg2"/>
              </a:solidFill>
              <a:effectLst/>
              <a:latin typeface="Times New Roman"/>
              <a:ea typeface="Calibri"/>
            </a:endParaRPr>
          </a:p>
        </p:txBody>
      </p:sp>
      <p:pic>
        <p:nvPicPr>
          <p:cNvPr id="4098" name="Picture 7" descr="Description: C:\Users\HP\OneDrive\Desktop\Screensho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869" y="1532327"/>
            <a:ext cx="2750299" cy="27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Description: C:\Users\HP\OneDrive\Desktop\Screensho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598" y="1532327"/>
            <a:ext cx="2355850" cy="27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Description: C:\Users\HP\OneDrive\Desktop\Screenshot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969" y="4443047"/>
            <a:ext cx="3453625" cy="22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trips(downLeft)">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strips(downLeft)">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strips(downLeft)">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strips(downLeft)">
                                      <p:cBhvr>
                                        <p:cTn id="4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58C39CCC-1777-0643-880D-86EB4F8E01C1}"/>
              </a:ext>
            </a:extLst>
          </p:cNvPr>
          <p:cNvSpPr txBox="1"/>
          <p:nvPr/>
        </p:nvSpPr>
        <p:spPr>
          <a:xfrm>
            <a:off x="1113692" y="291740"/>
            <a:ext cx="9527292" cy="1052596"/>
          </a:xfrm>
          <a:prstGeom prst="rect">
            <a:avLst/>
          </a:prstGeom>
          <a:noFill/>
        </p:spPr>
        <p:txBody>
          <a:bodyPr wrap="square" rtlCol="0">
            <a:spAutoFit/>
          </a:bodyPr>
          <a:lstStyle/>
          <a:p>
            <a:pPr marL="63500" lvl="0" algn="ctr">
              <a:lnSpc>
                <a:spcPct val="130000"/>
              </a:lnSpc>
            </a:pPr>
            <a:r>
              <a:rPr lang="en-US" sz="2400" b="1">
                <a:solidFill>
                  <a:srgbClr val="FFFF00"/>
                </a:solidFill>
                <a:latin typeface="Times New Roman"/>
                <a:ea typeface="Arial"/>
              </a:rPr>
              <a:t>BÀI 13. GIAO LƯU THƯƠNG MẠI VÀ VÃN HOÁ Ở ĐÔNG NAM Á</a:t>
            </a:r>
            <a:endParaRPr lang="en-US" sz="4000" b="1">
              <a:solidFill>
                <a:srgbClr val="FFFF00"/>
              </a:solidFill>
              <a:latin typeface="Arial"/>
              <a:ea typeface="Arial"/>
            </a:endParaRPr>
          </a:p>
          <a:p>
            <a:pPr marL="63500" lvl="0" indent="622300" algn="ctr">
              <a:lnSpc>
                <a:spcPct val="130000"/>
              </a:lnSpc>
            </a:pPr>
            <a:r>
              <a:rPr lang="en-US" sz="2400" b="1">
                <a:solidFill>
                  <a:srgbClr val="FFFF00"/>
                </a:solidFill>
                <a:latin typeface="Times New Roman"/>
                <a:ea typeface="Arial"/>
              </a:rPr>
              <a:t>(TỪ ĐẨU CÔNG NGUYÊN ĐẾN THÊ KỈ X)</a:t>
            </a:r>
            <a:endParaRPr lang="en-US" sz="4000" b="1">
              <a:solidFill>
                <a:srgbClr val="FFFF00"/>
              </a:solidFill>
              <a:latin typeface="Arial"/>
              <a:ea typeface="Arial"/>
            </a:endParaRPr>
          </a:p>
        </p:txBody>
      </p:sp>
      <p:pic>
        <p:nvPicPr>
          <p:cNvPr id="11" name="Picture 10">
            <a:extLst>
              <a:ext uri="{FF2B5EF4-FFF2-40B4-BE49-F238E27FC236}">
                <a16:creationId xmlns="" xmlns:a16="http://schemas.microsoft.com/office/drawing/2014/main"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sp>
        <p:nvSpPr>
          <p:cNvPr id="6" name="TextBox 5">
            <a:extLst>
              <a:ext uri="{FF2B5EF4-FFF2-40B4-BE49-F238E27FC236}">
                <a16:creationId xmlns="" xmlns:a16="http://schemas.microsoft.com/office/drawing/2014/main" id="{421FDA5A-C1E5-A04A-9A28-D0F32CA399B6}"/>
              </a:ext>
            </a:extLst>
          </p:cNvPr>
          <p:cNvSpPr txBox="1"/>
          <p:nvPr/>
        </p:nvSpPr>
        <p:spPr>
          <a:xfrm>
            <a:off x="94526" y="1551307"/>
            <a:ext cx="4780345" cy="461665"/>
          </a:xfrm>
          <a:prstGeom prst="rect">
            <a:avLst/>
          </a:prstGeom>
          <a:noFill/>
        </p:spPr>
        <p:txBody>
          <a:bodyPr wrap="square" rtlCol="0">
            <a:spAutoFit/>
          </a:bodyPr>
          <a:lstStyle/>
          <a:p>
            <a:r>
              <a:rPr lang="vi-VN" sz="2400" b="1">
                <a:solidFill>
                  <a:srgbClr val="FFFF00"/>
                </a:solidFill>
                <a:latin typeface="Times New Roman"/>
                <a:ea typeface="Times New Roman"/>
              </a:rPr>
              <a:t>2. </a:t>
            </a:r>
            <a:r>
              <a:rPr lang="nl-NL" sz="2400" b="1">
                <a:solidFill>
                  <a:srgbClr val="FFFF00"/>
                </a:solidFill>
                <a:latin typeface="Times New Roman"/>
                <a:ea typeface="Calibri"/>
              </a:rPr>
              <a:t>Quá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1F7D5323-3BD2-2644-A456-20ED73ECFD59}"/>
              </a:ext>
            </a:extLst>
          </p:cNvPr>
          <p:cNvCxnSpPr/>
          <p:nvPr/>
        </p:nvCxnSpPr>
        <p:spPr>
          <a:xfrm>
            <a:off x="6206719" y="1489064"/>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E6AC8D1-070F-8D47-A097-CE3EE06F98F4}"/>
              </a:ext>
            </a:extLst>
          </p:cNvPr>
          <p:cNvSpPr txBox="1"/>
          <p:nvPr/>
        </p:nvSpPr>
        <p:spPr>
          <a:xfrm>
            <a:off x="115749" y="2012971"/>
            <a:ext cx="5719166" cy="1913344"/>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Tôn giáo: Hin-đu giáo và Phật giáo nhanh chóng hoà quyện với tín ngưỡng bản địa </a:t>
            </a:r>
            <a:endParaRPr lang="en-US" sz="2400">
              <a:solidFill>
                <a:schemeClr val="bg2"/>
              </a:solidFill>
              <a:latin typeface="Times New Roman"/>
              <a:ea typeface="Calibri"/>
            </a:endParaRPr>
          </a:p>
          <a:p>
            <a:pPr algn="just">
              <a:lnSpc>
                <a:spcPts val="1800"/>
              </a:lnSpc>
              <a:spcBef>
                <a:spcPts val="800"/>
              </a:spcBef>
              <a:spcAft>
                <a:spcPts val="800"/>
              </a:spcAft>
            </a:pPr>
            <a:r>
              <a:rPr lang="nl-NL" sz="2400">
                <a:solidFill>
                  <a:schemeClr val="bg2"/>
                </a:solidFill>
                <a:latin typeface="Times New Roman"/>
                <a:ea typeface="Calibri"/>
              </a:rPr>
              <a:t>- Phù Nam, các vương quốc trên đảo Xu-ma-tra, đảo Gia-va và vương quốc Pa-gan của người Miến chịu ảnh hưởng từ Phật giáo. Hin-đu giáo lại khá phổ biến ở Chăm-pa, Chân Lạp.</a:t>
            </a:r>
            <a:endParaRPr lang="en-US" sz="2400">
              <a:solidFill>
                <a:schemeClr val="bg2"/>
              </a:solidFill>
              <a:effectLst/>
              <a:latin typeface="Times New Roman"/>
              <a:ea typeface="Calibri"/>
            </a:endParaRPr>
          </a:p>
        </p:txBody>
      </p:sp>
      <p:sp>
        <p:nvSpPr>
          <p:cNvPr id="12" name="TextBox 11">
            <a:extLst>
              <a:ext uri="{FF2B5EF4-FFF2-40B4-BE49-F238E27FC236}">
                <a16:creationId xmlns="" xmlns:a16="http://schemas.microsoft.com/office/drawing/2014/main" id="{F5D2757B-0D57-3C49-87B7-328BB58C5779}"/>
              </a:ext>
            </a:extLst>
          </p:cNvPr>
          <p:cNvSpPr txBox="1"/>
          <p:nvPr/>
        </p:nvSpPr>
        <p:spPr>
          <a:xfrm>
            <a:off x="115749" y="4229762"/>
            <a:ext cx="5786977" cy="799258"/>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Chữ viết: chữ Phạn trở thành văn tự chính của nhiều vương quốc trong buối đầu thành lập. </a:t>
            </a:r>
            <a:endParaRPr lang="en-US" sz="2400">
              <a:solidFill>
                <a:schemeClr val="bg2"/>
              </a:solidFill>
              <a:effectLst/>
              <a:latin typeface="Times New Roman"/>
              <a:ea typeface="Calibri"/>
            </a:endParaRPr>
          </a:p>
        </p:txBody>
      </p:sp>
      <p:sp>
        <p:nvSpPr>
          <p:cNvPr id="13" name="TextBox 12">
            <a:extLst>
              <a:ext uri="{FF2B5EF4-FFF2-40B4-BE49-F238E27FC236}">
                <a16:creationId xmlns="" xmlns:a16="http://schemas.microsoft.com/office/drawing/2014/main" id="{F5D2757B-0D57-3C49-87B7-328BB58C5779}"/>
              </a:ext>
            </a:extLst>
          </p:cNvPr>
          <p:cNvSpPr txBox="1"/>
          <p:nvPr/>
        </p:nvSpPr>
        <p:spPr>
          <a:xfrm>
            <a:off x="186088" y="5202772"/>
            <a:ext cx="5786977" cy="1030090"/>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Nghệ thuật: khu đền tháp Mỹ Sơn (Việt Nam) và quần thể Bô-rô-bu-đua (In-đô-nê-xi-a) là hai công trình kiến trúc tiêu biểu của Đông Nam Á trước thế kỉ X.</a:t>
            </a:r>
            <a:endParaRPr lang="en-US" sz="2400">
              <a:solidFill>
                <a:schemeClr val="bg2"/>
              </a:solidFill>
              <a:effectLst/>
              <a:latin typeface="Times New Roman"/>
              <a:ea typeface="Calibri"/>
            </a:endParaRP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strips(downLeft)">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strips(downLeft)">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58C39CCC-1777-0643-880D-86EB4F8E01C1}"/>
              </a:ext>
            </a:extLst>
          </p:cNvPr>
          <p:cNvSpPr txBox="1"/>
          <p:nvPr/>
        </p:nvSpPr>
        <p:spPr>
          <a:xfrm>
            <a:off x="410310" y="104172"/>
            <a:ext cx="10451107" cy="1052596"/>
          </a:xfrm>
          <a:prstGeom prst="rect">
            <a:avLst/>
          </a:prstGeom>
          <a:noFill/>
        </p:spPr>
        <p:txBody>
          <a:bodyPr wrap="square" rtlCol="0">
            <a:spAutoFit/>
          </a:bodyPr>
          <a:lstStyle/>
          <a:p>
            <a:pPr marL="63500" lvl="0" algn="ctr">
              <a:lnSpc>
                <a:spcPct val="130000"/>
              </a:lnSpc>
            </a:pPr>
            <a:r>
              <a:rPr lang="en-US" sz="2400" b="1">
                <a:solidFill>
                  <a:srgbClr val="FFFF00"/>
                </a:solidFill>
                <a:latin typeface="Times New Roman"/>
                <a:ea typeface="Arial"/>
              </a:rPr>
              <a:t>BÀI 13. GIAO LƯU THƯƠNG MẠI VÀ VÃN HOÁ Ở ĐÔNG NAM Á</a:t>
            </a:r>
            <a:endParaRPr lang="en-US" sz="4000" b="1">
              <a:solidFill>
                <a:srgbClr val="FFFF00"/>
              </a:solidFill>
              <a:latin typeface="Arial"/>
              <a:ea typeface="Arial"/>
            </a:endParaRPr>
          </a:p>
          <a:p>
            <a:pPr marL="63500" lvl="0" indent="622300" algn="ctr">
              <a:lnSpc>
                <a:spcPct val="130000"/>
              </a:lnSpc>
            </a:pPr>
            <a:r>
              <a:rPr lang="en-US" sz="2400" b="1">
                <a:solidFill>
                  <a:srgbClr val="FFFF00"/>
                </a:solidFill>
                <a:latin typeface="Times New Roman"/>
                <a:ea typeface="Arial"/>
              </a:rPr>
              <a:t>(TỪ ĐẨU CÔNG NGUYÊN ĐẾN THÊ KỈ X)</a:t>
            </a:r>
            <a:endParaRPr lang="en-US" sz="4000" b="1">
              <a:solidFill>
                <a:srgbClr val="FFFF00"/>
              </a:solidFill>
              <a:latin typeface="Arial"/>
              <a:ea typeface="Arial"/>
            </a:endParaRPr>
          </a:p>
        </p:txBody>
      </p:sp>
      <p:pic>
        <p:nvPicPr>
          <p:cNvPr id="11" name="Picture 10">
            <a:extLst>
              <a:ext uri="{FF2B5EF4-FFF2-40B4-BE49-F238E27FC236}">
                <a16:creationId xmlns="" xmlns:a16="http://schemas.microsoft.com/office/drawing/2014/main"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
        <p:nvSpPr>
          <p:cNvPr id="6" name="TextBox 5">
            <a:extLst>
              <a:ext uri="{FF2B5EF4-FFF2-40B4-BE49-F238E27FC236}">
                <a16:creationId xmlns="" xmlns:a16="http://schemas.microsoft.com/office/drawing/2014/main" id="{8719A0C6-B251-1547-975A-6FBA73099C3E}"/>
              </a:ext>
            </a:extLst>
          </p:cNvPr>
          <p:cNvSpPr txBox="1"/>
          <p:nvPr/>
        </p:nvSpPr>
        <p:spPr>
          <a:xfrm>
            <a:off x="94526" y="1211340"/>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 xmlns:a16="http://schemas.microsoft.com/office/drawing/2014/main" id="{0E61F672-A4ED-6E47-890D-EBB7B590D181}"/>
              </a:ext>
            </a:extLst>
          </p:cNvPr>
          <p:cNvSpPr txBox="1"/>
          <p:nvPr/>
        </p:nvSpPr>
        <p:spPr>
          <a:xfrm>
            <a:off x="258199" y="1656800"/>
            <a:ext cx="8492262" cy="602857"/>
          </a:xfrm>
          <a:prstGeom prst="rect">
            <a:avLst/>
          </a:prstGeom>
          <a:noFill/>
        </p:spPr>
        <p:txBody>
          <a:bodyPr wrap="square" rtlCol="0">
            <a:spAutoFit/>
          </a:bodyPr>
          <a:lstStyle/>
          <a:p>
            <a:pPr algn="just">
              <a:lnSpc>
                <a:spcPts val="1900"/>
              </a:lnSpc>
              <a:spcBef>
                <a:spcPts val="900"/>
              </a:spcBef>
              <a:spcAft>
                <a:spcPts val="900"/>
              </a:spcAft>
            </a:pPr>
            <a:r>
              <a:rPr lang="x-none" sz="2600" b="1" dirty="0">
                <a:solidFill>
                  <a:schemeClr val="bg1"/>
                </a:solidFill>
                <a:latin typeface="Times New Roman" panose="02020603050405020304" pitchFamily="18" charset="0"/>
                <a:cs typeface="Times New Roman" panose="02020603050405020304" pitchFamily="18" charset="0"/>
              </a:rPr>
              <a:t>Bài tập 1</a:t>
            </a:r>
            <a:r>
              <a:rPr lang="x-none" sz="2600">
                <a:solidFill>
                  <a:schemeClr val="bg1"/>
                </a:solidFill>
                <a:latin typeface="Times New Roman" panose="02020603050405020304" pitchFamily="18" charset="0"/>
                <a:cs typeface="Times New Roman" panose="02020603050405020304" pitchFamily="18" charset="0"/>
              </a:rPr>
              <a:t>: </a:t>
            </a:r>
            <a:r>
              <a:rPr lang="nl-NL" sz="2800" i="1">
                <a:solidFill>
                  <a:schemeClr val="bg2"/>
                </a:solidFill>
                <a:latin typeface="Times New Roman"/>
                <a:ea typeface="Calibri"/>
              </a:rPr>
              <a:t>Nêu một ví dụ cho thấy sự sáng tạo của cư dân Đông Nam Á khi tiếp thu văn hóa Ấn Độ.</a:t>
            </a:r>
            <a:endParaRPr lang="en-US" sz="2800">
              <a:solidFill>
                <a:schemeClr val="bg2"/>
              </a:solidFill>
              <a:effectLst/>
              <a:latin typeface="Times New Roman"/>
              <a:ea typeface="Calibri"/>
            </a:endParaRPr>
          </a:p>
        </p:txBody>
      </p:sp>
      <p:sp>
        <p:nvSpPr>
          <p:cNvPr id="8" name="TextBox 7">
            <a:extLst>
              <a:ext uri="{FF2B5EF4-FFF2-40B4-BE49-F238E27FC236}">
                <a16:creationId xmlns="" xmlns:a16="http://schemas.microsoft.com/office/drawing/2014/main" id="{7AF38D05-A2CC-DD4B-86DF-223207E59031}"/>
              </a:ext>
            </a:extLst>
          </p:cNvPr>
          <p:cNvSpPr txBox="1"/>
          <p:nvPr/>
        </p:nvSpPr>
        <p:spPr>
          <a:xfrm>
            <a:off x="228943" y="3596054"/>
            <a:ext cx="11212780" cy="846514"/>
          </a:xfrm>
          <a:prstGeom prst="rect">
            <a:avLst/>
          </a:prstGeom>
          <a:noFill/>
        </p:spPr>
        <p:txBody>
          <a:bodyPr wrap="square" rtlCol="0">
            <a:spAutoFit/>
          </a:bodyPr>
          <a:lstStyle/>
          <a:p>
            <a:pPr algn="just">
              <a:lnSpc>
                <a:spcPts val="1900"/>
              </a:lnSpc>
              <a:spcBef>
                <a:spcPts val="900"/>
              </a:spcBef>
              <a:spcAft>
                <a:spcPts val="900"/>
              </a:spcAft>
            </a:pPr>
            <a:r>
              <a:rPr lang="x-none" sz="2600" b="1" dirty="0">
                <a:solidFill>
                  <a:schemeClr val="bg1"/>
                </a:solidFill>
                <a:latin typeface="Times New Roman" panose="02020603050405020304" pitchFamily="18" charset="0"/>
                <a:cs typeface="Times New Roman" panose="02020603050405020304" pitchFamily="18" charset="0"/>
              </a:rPr>
              <a:t>Bài </a:t>
            </a:r>
            <a:r>
              <a:rPr lang="x-none" sz="2600" b="1">
                <a:solidFill>
                  <a:schemeClr val="bg1"/>
                </a:solidFill>
                <a:latin typeface="Times New Roman" panose="02020603050405020304" pitchFamily="18" charset="0"/>
                <a:cs typeface="Times New Roman" panose="02020603050405020304" pitchFamily="18" charset="0"/>
              </a:rPr>
              <a:t>tập </a:t>
            </a:r>
            <a:r>
              <a:rPr lang="en-US" sz="2600" b="1" smtClean="0">
                <a:solidFill>
                  <a:schemeClr val="bg1"/>
                </a:solidFill>
                <a:latin typeface="Times New Roman" panose="02020603050405020304" pitchFamily="18" charset="0"/>
                <a:cs typeface="Times New Roman" panose="02020603050405020304" pitchFamily="18" charset="0"/>
              </a:rPr>
              <a:t>3</a:t>
            </a:r>
            <a:r>
              <a:rPr lang="x-none" sz="2600" smtClean="0">
                <a:solidFill>
                  <a:schemeClr val="bg1"/>
                </a:solidFill>
                <a:latin typeface="Times New Roman" panose="02020603050405020304" pitchFamily="18" charset="0"/>
                <a:cs typeface="Times New Roman" panose="02020603050405020304" pitchFamily="18" charset="0"/>
              </a:rPr>
              <a:t>: </a:t>
            </a:r>
            <a:r>
              <a:rPr lang="nl-NL" sz="2800">
                <a:solidFill>
                  <a:schemeClr val="bg2"/>
                </a:solidFill>
                <a:latin typeface="Times New Roman"/>
                <a:ea typeface="Calibri"/>
              </a:rPr>
              <a:t>Dựa vào Lược đồ 13.4, đối chiếu với Bản đồ 12.1, em hãy cho biết con đường thương mại ở Đông Nam Á đi qua những vùng biển, đại dương nào ngày nay. </a:t>
            </a:r>
            <a:endParaRPr lang="en-US" sz="2800">
              <a:solidFill>
                <a:schemeClr val="bg2"/>
              </a:solidFill>
              <a:effectLst/>
              <a:latin typeface="Times New Roman"/>
              <a:ea typeface="Calibri"/>
            </a:endParaRPr>
          </a:p>
        </p:txBody>
      </p:sp>
      <p:sp>
        <p:nvSpPr>
          <p:cNvPr id="10" name="TextBox 9">
            <a:extLst>
              <a:ext uri="{FF2B5EF4-FFF2-40B4-BE49-F238E27FC236}">
                <a16:creationId xmlns="" xmlns:a16="http://schemas.microsoft.com/office/drawing/2014/main" id="{DCA3929C-81D4-6E40-9C04-2E29DE3B6472}"/>
              </a:ext>
            </a:extLst>
          </p:cNvPr>
          <p:cNvSpPr txBox="1"/>
          <p:nvPr/>
        </p:nvSpPr>
        <p:spPr>
          <a:xfrm>
            <a:off x="228943" y="2485041"/>
            <a:ext cx="11704857" cy="834524"/>
          </a:xfrm>
          <a:prstGeom prst="rect">
            <a:avLst/>
          </a:prstGeom>
          <a:noFill/>
        </p:spPr>
        <p:txBody>
          <a:bodyPr wrap="square" rtlCol="0">
            <a:spAutoFit/>
          </a:bodyPr>
          <a:lstStyle/>
          <a:p>
            <a:pPr algn="just">
              <a:lnSpc>
                <a:spcPts val="1900"/>
              </a:lnSpc>
              <a:spcBef>
                <a:spcPts val="900"/>
              </a:spcBef>
              <a:spcAft>
                <a:spcPts val="900"/>
              </a:spcAft>
            </a:pPr>
            <a:r>
              <a:rPr lang="nl-NL" sz="2400" smtClean="0">
                <a:solidFill>
                  <a:schemeClr val="bg2"/>
                </a:solidFill>
                <a:latin typeface="Times New Roman"/>
                <a:ea typeface="Calibri"/>
              </a:rPr>
              <a:t>- Sự </a:t>
            </a:r>
            <a:r>
              <a:rPr lang="nl-NL" sz="2400">
                <a:solidFill>
                  <a:schemeClr val="bg2"/>
                </a:solidFill>
                <a:latin typeface="Times New Roman"/>
                <a:ea typeface="Calibri"/>
              </a:rPr>
              <a:t>sáng tạo của cư dân Đông Nam Á khi tiếp thu văn hóa Ấn Độ:</a:t>
            </a:r>
            <a:r>
              <a:rPr lang="nl-NL" sz="2400">
                <a:solidFill>
                  <a:schemeClr val="bg2"/>
                </a:solidFill>
                <a:ea typeface="Calibri"/>
                <a:cs typeface="Times New Roman"/>
              </a:rPr>
              <a:t> </a:t>
            </a:r>
            <a:r>
              <a:rPr lang="nl-NL" sz="2400">
                <a:solidFill>
                  <a:schemeClr val="bg2"/>
                </a:solidFill>
                <a:latin typeface="Times New Roman"/>
                <a:ea typeface="Calibri"/>
              </a:rPr>
              <a:t>chữ Phạn trở thành văn tự chính của nhiều vương quốc trong buối đầu thành lập. Về sau, đã dần cải biến chữ Phạn thành chữ viết riêng như chữ Chăm cổ, chữ Khơ-me cổ, chữ Mã Lai cổ,...</a:t>
            </a:r>
            <a:endParaRPr lang="en-US" sz="2400">
              <a:solidFill>
                <a:schemeClr val="bg2"/>
              </a:solidFill>
              <a:effectLst/>
              <a:latin typeface="Times New Roman"/>
              <a:ea typeface="Calibri"/>
            </a:endParaRPr>
          </a:p>
        </p:txBody>
      </p:sp>
      <p:sp>
        <p:nvSpPr>
          <p:cNvPr id="13" name="TextBox 12">
            <a:extLst>
              <a:ext uri="{FF2B5EF4-FFF2-40B4-BE49-F238E27FC236}">
                <a16:creationId xmlns="" xmlns:a16="http://schemas.microsoft.com/office/drawing/2014/main" id="{BE14648F-829F-9D47-B678-EC2F15B05D22}"/>
              </a:ext>
            </a:extLst>
          </p:cNvPr>
          <p:cNvSpPr txBox="1"/>
          <p:nvPr/>
        </p:nvSpPr>
        <p:spPr>
          <a:xfrm>
            <a:off x="228943" y="4502089"/>
            <a:ext cx="10872811" cy="1078180"/>
          </a:xfrm>
          <a:prstGeom prst="rect">
            <a:avLst/>
          </a:prstGeom>
          <a:noFill/>
        </p:spPr>
        <p:txBody>
          <a:bodyPr wrap="square" rtlCol="0">
            <a:spAutoFit/>
          </a:bodyPr>
          <a:lstStyle/>
          <a:p>
            <a:pPr algn="just">
              <a:lnSpc>
                <a:spcPts val="1900"/>
              </a:lnSpc>
              <a:spcBef>
                <a:spcPts val="900"/>
              </a:spcBef>
              <a:spcAft>
                <a:spcPts val="900"/>
              </a:spcAft>
            </a:pPr>
            <a:r>
              <a:rPr lang="nl-NL" sz="2400" smtClean="0">
                <a:solidFill>
                  <a:schemeClr val="bg2"/>
                </a:solidFill>
                <a:latin typeface="Times New Roman"/>
                <a:ea typeface="Calibri"/>
              </a:rPr>
              <a:t>- Con </a:t>
            </a:r>
            <a:r>
              <a:rPr lang="nl-NL" sz="2400">
                <a:solidFill>
                  <a:schemeClr val="bg2"/>
                </a:solidFill>
                <a:latin typeface="Times New Roman"/>
                <a:ea typeface="Calibri"/>
              </a:rPr>
              <a:t>đường thương mại ở Đông Nam Á đi qua những vùng biển, đại dương ngày nay: biển An-da-man ở Đông nam vịnh Ben-ga-, miền Nam Mi-an-ma, miền Tây Thái Lan và miền Đông quần đảo An-da-man thuộc Ấn Độ Dương. Vịnh Ben-gan là điểm bắt đầu của con đường biển nối miền Nam Ấn Độ với eo Kra và bán đảo Ma-lai-xi-a.</a:t>
            </a:r>
            <a:endParaRPr lang="en-US" sz="2400">
              <a:solidFill>
                <a:schemeClr val="bg2"/>
              </a:solidFill>
              <a:effectLst/>
              <a:latin typeface="Times New Roman"/>
              <a:ea typeface="Calibri"/>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a:extLst>
              <a:ext uri="{FF2B5EF4-FFF2-40B4-BE49-F238E27FC236}">
                <a16:creationId xmlns=""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55545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500</Words>
  <Application>Microsoft Office PowerPoint</Application>
  <PresentationFormat>Custom</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31</cp:revision>
  <dcterms:created xsi:type="dcterms:W3CDTF">2021-07-16T02:46:11Z</dcterms:created>
  <dcterms:modified xsi:type="dcterms:W3CDTF">2021-07-21T09:31:02Z</dcterms:modified>
</cp:coreProperties>
</file>