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75" r:id="rId3"/>
    <p:sldId id="268" r:id="rId4"/>
    <p:sldId id="276" r:id="rId5"/>
    <p:sldId id="277" r:id="rId6"/>
    <p:sldId id="311" r:id="rId7"/>
    <p:sldId id="278" r:id="rId8"/>
    <p:sldId id="279" r:id="rId9"/>
    <p:sldId id="301" r:id="rId10"/>
    <p:sldId id="302" r:id="rId11"/>
    <p:sldId id="303" r:id="rId12"/>
    <p:sldId id="269" r:id="rId13"/>
    <p:sldId id="304" r:id="rId14"/>
    <p:sldId id="305" r:id="rId15"/>
    <p:sldId id="312" r:id="rId16"/>
    <p:sldId id="306" r:id="rId17"/>
    <p:sldId id="307" r:id="rId18"/>
    <p:sldId id="309" r:id="rId19"/>
    <p:sldId id="310" r:id="rId20"/>
    <p:sldId id="313" r:id="rId21"/>
    <p:sldId id="308" r:id="rId22"/>
    <p:sldId id="296" r:id="rId23"/>
    <p:sldId id="285" r:id="rId24"/>
    <p:sldId id="298" r:id="rId25"/>
    <p:sldId id="286" r:id="rId26"/>
    <p:sldId id="287" r:id="rId27"/>
    <p:sldId id="288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E4336"/>
    <a:srgbClr val="B1313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7971" autoAdjust="0"/>
  </p:normalViewPr>
  <p:slideViewPr>
    <p:cSldViewPr snapToGrid="0">
      <p:cViewPr varScale="1">
        <p:scale>
          <a:sx n="69" d="100"/>
          <a:sy n="69" d="100"/>
        </p:scale>
        <p:origin x="10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DB5918F3-C1E0-884B-A4FC-A092E9D4DB89}"/>
              </a:ext>
            </a:extLst>
          </p:cNvPr>
          <p:cNvSpPr txBox="1"/>
          <p:nvPr userDrawn="1"/>
        </p:nvSpPr>
        <p:spPr>
          <a:xfrm>
            <a:off x="153423" y="2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prstClr val="white"/>
                </a:solidFill>
              </a:rPr>
              <a:t>Unit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1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C67CAAE2-A1F2-895C-A893-40B3CEC15CE1}"/>
              </a:ext>
            </a:extLst>
          </p:cNvPr>
          <p:cNvSpPr txBox="1"/>
          <p:nvPr userDrawn="1"/>
        </p:nvSpPr>
        <p:spPr>
          <a:xfrm>
            <a:off x="10449771" y="-16944"/>
            <a:ext cx="161454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 1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9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C04E7A8-1F91-4292-83BC-4B11A559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861" y="2274837"/>
            <a:ext cx="66341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FF0000"/>
                </a:solidFill>
                <a:latin typeface="Calibri" pitchFamily="34" charset="0"/>
              </a:rPr>
              <a:t>Unit 1: Home and Places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  <a:latin typeface="Calibri" pitchFamily="34" charset="0"/>
              </a:rPr>
              <a:t>Lesson 1: Progress Check 1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Calibri" pitchFamily="34" charset="0"/>
              </a:rPr>
              <a:t>Page 34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316" y="393518"/>
            <a:ext cx="5852501" cy="5898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864" y="718456"/>
            <a:ext cx="4554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E6B3"/>
                </a:solidFill>
              </a:rPr>
              <a:t>2 </a:t>
            </a:r>
            <a:r>
              <a:rPr lang="en-US" sz="3200" b="1" dirty="0">
                <a:solidFill>
                  <a:srgbClr val="000000"/>
                </a:solidFill>
              </a:rPr>
              <a:t>Find the places and complete the crossword.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88274" y="2586446"/>
            <a:ext cx="314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 GYM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274" y="3109666"/>
            <a:ext cx="314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2. MUSEUM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273" y="3638828"/>
            <a:ext cx="314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3. HOSPITAL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272" y="4167990"/>
            <a:ext cx="314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4. LIBRARY</a:t>
            </a:r>
          </a:p>
        </p:txBody>
      </p:sp>
    </p:spTree>
    <p:extLst>
      <p:ext uri="{BB962C8B-B14F-4D97-AF65-F5344CB8AC3E}">
        <p14:creationId xmlns:p14="http://schemas.microsoft.com/office/powerpoint/2010/main" val="2819328840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76" y="548639"/>
            <a:ext cx="8582297" cy="5721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5794" y="3801290"/>
            <a:ext cx="24726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chemeClr val="bg1"/>
                </a:solidFill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2570117261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4935" y="783378"/>
            <a:ext cx="96417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>
                <a:solidFill>
                  <a:srgbClr val="00E6B3"/>
                </a:solidFill>
              </a:rPr>
              <a:t>3. </a:t>
            </a:r>
            <a:r>
              <a:rPr lang="en-US" sz="4200" b="1" dirty="0">
                <a:solidFill>
                  <a:srgbClr val="000000"/>
                </a:solidFill>
              </a:rPr>
              <a:t>Fill in the gaps with </a:t>
            </a:r>
            <a:r>
              <a:rPr lang="en-US" sz="4200" i="1" dirty="0">
                <a:solidFill>
                  <a:srgbClr val="000000"/>
                </a:solidFill>
              </a:rPr>
              <a:t>there is </a:t>
            </a:r>
            <a:r>
              <a:rPr lang="en-US" sz="4200" b="1" dirty="0">
                <a:solidFill>
                  <a:srgbClr val="000000"/>
                </a:solidFill>
              </a:rPr>
              <a:t>or </a:t>
            </a:r>
            <a:r>
              <a:rPr lang="en-US" sz="4200" i="1" dirty="0">
                <a:solidFill>
                  <a:srgbClr val="000000"/>
                </a:solidFill>
              </a:rPr>
              <a:t>there are</a:t>
            </a:r>
            <a:r>
              <a:rPr lang="en-US" sz="4200" b="1" dirty="0">
                <a:solidFill>
                  <a:srgbClr val="000000"/>
                </a:solidFill>
              </a:rPr>
              <a:t>.</a:t>
            </a:r>
            <a:endParaRPr lang="en-US" sz="4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56" y="2111188"/>
            <a:ext cx="9959454" cy="3667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3576" y="2111188"/>
            <a:ext cx="3361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There 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0128" y="3019882"/>
            <a:ext cx="3361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There 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0127" y="3898961"/>
            <a:ext cx="3361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There 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0126" y="4729958"/>
            <a:ext cx="3361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There is</a:t>
            </a:r>
          </a:p>
        </p:txBody>
      </p:sp>
    </p:spTree>
    <p:extLst>
      <p:ext uri="{BB962C8B-B14F-4D97-AF65-F5344CB8AC3E}">
        <p14:creationId xmlns:p14="http://schemas.microsoft.com/office/powerpoint/2010/main" val="32258121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753" y="2013955"/>
            <a:ext cx="115779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0000CC"/>
                </a:solidFill>
              </a:rPr>
              <a:t>1 </a:t>
            </a:r>
            <a:r>
              <a:rPr lang="en-US" sz="4000" dirty="0">
                <a:solidFill>
                  <a:srgbClr val="0000CC"/>
                </a:solidFill>
              </a:rPr>
              <a:t>Are there __________ books on the desk?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0000CC"/>
                </a:solidFill>
              </a:rPr>
              <a:t>2 </a:t>
            </a:r>
            <a:r>
              <a:rPr lang="en-US" sz="4000" dirty="0">
                <a:solidFill>
                  <a:srgbClr val="0000CC"/>
                </a:solidFill>
              </a:rPr>
              <a:t>There are __________ pillows on the bed.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0000CC"/>
                </a:solidFill>
              </a:rPr>
              <a:t>3 </a:t>
            </a:r>
            <a:r>
              <a:rPr lang="en-US" sz="4000" dirty="0">
                <a:solidFill>
                  <a:srgbClr val="0000CC"/>
                </a:solidFill>
              </a:rPr>
              <a:t>There aren’t ____________ posters on the wall.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0000CC"/>
                </a:solidFill>
              </a:rPr>
              <a:t>4 </a:t>
            </a:r>
            <a:r>
              <a:rPr lang="en-US" sz="4000" dirty="0">
                <a:solidFill>
                  <a:srgbClr val="0000CC"/>
                </a:solidFill>
              </a:rPr>
              <a:t>There are ____________ cupboards in the kitchen.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1869141"/>
            <a:ext cx="2003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2424" y="2861502"/>
            <a:ext cx="2003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8401" y="3752892"/>
            <a:ext cx="2003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4691029"/>
            <a:ext cx="2003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some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960" y="696214"/>
            <a:ext cx="872591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/>
              <a:t>4. Fill in the gaps with </a:t>
            </a:r>
            <a:r>
              <a:rPr lang="en-US" sz="4600" i="1" dirty="0"/>
              <a:t>some </a:t>
            </a:r>
            <a:r>
              <a:rPr lang="en-US" sz="4600" b="1" dirty="0"/>
              <a:t>or </a:t>
            </a:r>
            <a:r>
              <a:rPr lang="en-US" sz="4600" i="1" dirty="0"/>
              <a:t>any</a:t>
            </a:r>
            <a:r>
              <a:rPr lang="en-US" sz="4600" b="1" dirty="0"/>
              <a:t>.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25684467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3170" y="1641995"/>
            <a:ext cx="115779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0000CC"/>
                </a:solidFill>
              </a:rPr>
              <a:t>1 </a:t>
            </a:r>
            <a:r>
              <a:rPr lang="en-US" sz="4000" dirty="0">
                <a:solidFill>
                  <a:srgbClr val="0000CC"/>
                </a:solidFill>
              </a:rPr>
              <a:t>These are the </a:t>
            </a:r>
            <a:r>
              <a:rPr lang="en-US" sz="4000" b="1" dirty="0">
                <a:solidFill>
                  <a:srgbClr val="0000CC"/>
                </a:solidFill>
              </a:rPr>
              <a:t>men’s/</a:t>
            </a:r>
            <a:r>
              <a:rPr lang="en-US" sz="4000" b="1" dirty="0" err="1">
                <a:solidFill>
                  <a:srgbClr val="0000CC"/>
                </a:solidFill>
              </a:rPr>
              <a:t>mens</a:t>
            </a:r>
            <a:r>
              <a:rPr lang="en-US" sz="4000" b="1" dirty="0">
                <a:solidFill>
                  <a:srgbClr val="0000CC"/>
                </a:solidFill>
              </a:rPr>
              <a:t>’</a:t>
            </a:r>
            <a:r>
              <a:rPr lang="en-US" sz="4000" dirty="0">
                <a:solidFill>
                  <a:srgbClr val="0000CC"/>
                </a:solidFill>
              </a:rPr>
              <a:t> hats.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0000CC"/>
                </a:solidFill>
              </a:rPr>
              <a:t>2 </a:t>
            </a:r>
            <a:r>
              <a:rPr lang="en-US" sz="4000" dirty="0">
                <a:solidFill>
                  <a:srgbClr val="0000CC"/>
                </a:solidFill>
              </a:rPr>
              <a:t>The sofa is </a:t>
            </a:r>
            <a:r>
              <a:rPr lang="en-US" sz="4000" b="1" dirty="0">
                <a:solidFill>
                  <a:srgbClr val="0000CC"/>
                </a:solidFill>
              </a:rPr>
              <a:t>under/opposite</a:t>
            </a:r>
            <a:r>
              <a:rPr lang="en-US" sz="4000" dirty="0">
                <a:solidFill>
                  <a:srgbClr val="0000CC"/>
                </a:solidFill>
              </a:rPr>
              <a:t> the chair.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0000CC"/>
                </a:solidFill>
              </a:rPr>
              <a:t>3 </a:t>
            </a:r>
            <a:r>
              <a:rPr lang="en-US" sz="4000" dirty="0">
                <a:solidFill>
                  <a:srgbClr val="0000CC"/>
                </a:solidFill>
              </a:rPr>
              <a:t>These are the </a:t>
            </a:r>
            <a:r>
              <a:rPr lang="en-US" sz="4000" b="1" dirty="0">
                <a:solidFill>
                  <a:srgbClr val="0000CC"/>
                </a:solidFill>
              </a:rPr>
              <a:t>girls/girl’s</a:t>
            </a:r>
            <a:r>
              <a:rPr lang="en-US" sz="4000" dirty="0">
                <a:solidFill>
                  <a:srgbClr val="0000CC"/>
                </a:solidFill>
              </a:rPr>
              <a:t> dresses.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0000CC"/>
                </a:solidFill>
              </a:rPr>
              <a:t>4 </a:t>
            </a:r>
            <a:r>
              <a:rPr lang="en-US" sz="4000" dirty="0">
                <a:solidFill>
                  <a:srgbClr val="0000CC"/>
                </a:solidFill>
              </a:rPr>
              <a:t>The carpet is </a:t>
            </a:r>
            <a:r>
              <a:rPr lang="en-US" sz="4000" b="1" dirty="0">
                <a:solidFill>
                  <a:srgbClr val="0000CC"/>
                </a:solidFill>
              </a:rPr>
              <a:t>above/in front of</a:t>
            </a:r>
            <a:r>
              <a:rPr lang="en-US" sz="4000" dirty="0">
                <a:solidFill>
                  <a:srgbClr val="0000CC"/>
                </a:solidFill>
              </a:rPr>
              <a:t> the bed.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0000CC"/>
                </a:solidFill>
              </a:rPr>
              <a:t>5</a:t>
            </a:r>
            <a:r>
              <a:rPr lang="en-US" sz="4000" dirty="0">
                <a:solidFill>
                  <a:srgbClr val="0000CC"/>
                </a:solidFill>
              </a:rPr>
              <a:t> The wardrobe is </a:t>
            </a:r>
            <a:r>
              <a:rPr lang="en-US" sz="4000" b="1" dirty="0">
                <a:solidFill>
                  <a:srgbClr val="0000CC"/>
                </a:solidFill>
              </a:rPr>
              <a:t>in/near</a:t>
            </a:r>
            <a:r>
              <a:rPr lang="en-US" sz="4000" dirty="0">
                <a:solidFill>
                  <a:srgbClr val="0000CC"/>
                </a:solidFill>
              </a:rPr>
              <a:t> the bed.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960" y="696214"/>
            <a:ext cx="678519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/>
              <a:t>5. Choose the correct item.</a:t>
            </a:r>
            <a:endParaRPr lang="en-US" sz="46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1EB0CF-0422-0689-E65F-D7869031AA5C}"/>
              </a:ext>
            </a:extLst>
          </p:cNvPr>
          <p:cNvSpPr/>
          <p:nvPr/>
        </p:nvSpPr>
        <p:spPr>
          <a:xfrm>
            <a:off x="4466095" y="1751308"/>
            <a:ext cx="1477505" cy="5579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19F9CA-952A-C75A-2C56-523DD82B472A}"/>
              </a:ext>
            </a:extLst>
          </p:cNvPr>
          <p:cNvSpPr/>
          <p:nvPr/>
        </p:nvSpPr>
        <p:spPr>
          <a:xfrm>
            <a:off x="5342346" y="2608945"/>
            <a:ext cx="1979480" cy="7036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9C5F00-EA0A-D9B4-99A9-1FEC8C6F2835}"/>
              </a:ext>
            </a:extLst>
          </p:cNvPr>
          <p:cNvSpPr/>
          <p:nvPr/>
        </p:nvSpPr>
        <p:spPr>
          <a:xfrm>
            <a:off x="5548743" y="3563627"/>
            <a:ext cx="1166136" cy="5579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C06A8C-FAD3-1003-307A-9ED629A18C77}"/>
              </a:ext>
            </a:extLst>
          </p:cNvPr>
          <p:cNvSpPr/>
          <p:nvPr/>
        </p:nvSpPr>
        <p:spPr>
          <a:xfrm>
            <a:off x="5766790" y="4372577"/>
            <a:ext cx="2309305" cy="6971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617A35-06AB-47E2-CD36-DE17E8A84657}"/>
              </a:ext>
            </a:extLst>
          </p:cNvPr>
          <p:cNvSpPr/>
          <p:nvPr/>
        </p:nvSpPr>
        <p:spPr>
          <a:xfrm>
            <a:off x="5619862" y="5383734"/>
            <a:ext cx="1166136" cy="5579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3910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691" y="474240"/>
            <a:ext cx="107878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/>
              <a:t>6. Fill in the gaps with </a:t>
            </a:r>
            <a:r>
              <a:rPr lang="en-US" sz="4200" i="1" dirty="0"/>
              <a:t>this</a:t>
            </a:r>
            <a:r>
              <a:rPr lang="en-US" sz="4200" b="1" dirty="0"/>
              <a:t>, </a:t>
            </a:r>
            <a:r>
              <a:rPr lang="en-US" sz="4200" i="1" dirty="0"/>
              <a:t>these</a:t>
            </a:r>
            <a:r>
              <a:rPr lang="en-US" sz="4200" b="1" dirty="0"/>
              <a:t>, </a:t>
            </a:r>
            <a:r>
              <a:rPr lang="en-US" sz="4200" i="1" dirty="0"/>
              <a:t>that</a:t>
            </a:r>
            <a:r>
              <a:rPr lang="en-US" sz="4200" b="1" dirty="0"/>
              <a:t>, or </a:t>
            </a:r>
            <a:r>
              <a:rPr lang="en-US" sz="4200" i="1" dirty="0"/>
              <a:t>those</a:t>
            </a:r>
            <a:r>
              <a:rPr lang="en-US" sz="4200" b="1" dirty="0"/>
              <a:t>.</a:t>
            </a:r>
            <a:endParaRPr lang="en-US" sz="4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35" y="1212904"/>
            <a:ext cx="9888330" cy="5201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0506" y="3205806"/>
            <a:ext cx="1129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That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0811" y="3205806"/>
            <a:ext cx="1129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this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9824" y="5710278"/>
            <a:ext cx="15419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These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0811" y="5710278"/>
            <a:ext cx="15419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those</a:t>
            </a:r>
          </a:p>
        </p:txBody>
      </p:sp>
    </p:spTree>
    <p:extLst>
      <p:ext uri="{BB962C8B-B14F-4D97-AF65-F5344CB8AC3E}">
        <p14:creationId xmlns:p14="http://schemas.microsoft.com/office/powerpoint/2010/main" val="27584591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691" y="474240"/>
            <a:ext cx="107878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/>
              <a:t>6. Fill in the gaps with </a:t>
            </a:r>
            <a:r>
              <a:rPr lang="en-US" sz="4200" i="1" dirty="0"/>
              <a:t>this</a:t>
            </a:r>
            <a:r>
              <a:rPr lang="en-US" sz="4200" b="1" dirty="0"/>
              <a:t>, </a:t>
            </a:r>
            <a:r>
              <a:rPr lang="en-US" sz="4200" i="1" dirty="0"/>
              <a:t>these</a:t>
            </a:r>
            <a:r>
              <a:rPr lang="en-US" sz="4200" b="1" dirty="0"/>
              <a:t>, </a:t>
            </a:r>
            <a:r>
              <a:rPr lang="en-US" sz="4200" i="1" dirty="0"/>
              <a:t>that</a:t>
            </a:r>
            <a:r>
              <a:rPr lang="en-US" sz="4200" b="1" dirty="0"/>
              <a:t>, or </a:t>
            </a:r>
            <a:r>
              <a:rPr lang="en-US" sz="4200" i="1" dirty="0"/>
              <a:t>those</a:t>
            </a:r>
            <a:r>
              <a:rPr lang="en-US" sz="4200" b="1" dirty="0"/>
              <a:t>.</a:t>
            </a:r>
            <a:endParaRPr lang="en-US" sz="4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57" y="1212904"/>
            <a:ext cx="8859486" cy="5201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7705" y="3098230"/>
            <a:ext cx="1129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That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0775" y="3098230"/>
            <a:ext cx="13805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these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1516" y="5602702"/>
            <a:ext cx="15419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Those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5245" y="5602702"/>
            <a:ext cx="15419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this</a:t>
            </a:r>
          </a:p>
        </p:txBody>
      </p:sp>
    </p:spTree>
    <p:extLst>
      <p:ext uri="{BB962C8B-B14F-4D97-AF65-F5344CB8AC3E}">
        <p14:creationId xmlns:p14="http://schemas.microsoft.com/office/powerpoint/2010/main" val="32960792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0647"/>
            <a:ext cx="1922930" cy="769441"/>
          </a:xfrm>
          <a:prstGeom prst="rect">
            <a:avLst/>
          </a:prstGeom>
          <a:solidFill>
            <a:srgbClr val="B131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More Practice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WB p. 19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6364" y="470647"/>
            <a:ext cx="9897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E6B3"/>
                </a:solidFill>
              </a:rPr>
              <a:t>★ </a:t>
            </a:r>
            <a:r>
              <a:rPr lang="en-US" sz="3600" b="1" dirty="0">
                <a:solidFill>
                  <a:srgbClr val="000000"/>
                </a:solidFill>
              </a:rPr>
              <a:t>Fill in the gaps with </a:t>
            </a:r>
            <a:r>
              <a:rPr lang="en-US" sz="3600" i="1" dirty="0">
                <a:solidFill>
                  <a:srgbClr val="000000"/>
                </a:solidFill>
              </a:rPr>
              <a:t>some </a:t>
            </a:r>
            <a:r>
              <a:rPr lang="en-US" sz="3600" b="1" dirty="0">
                <a:solidFill>
                  <a:srgbClr val="000000"/>
                </a:solidFill>
              </a:rPr>
              <a:t>or </a:t>
            </a:r>
            <a:r>
              <a:rPr lang="en-US" sz="3600" i="1" dirty="0">
                <a:solidFill>
                  <a:srgbClr val="000000"/>
                </a:solidFill>
              </a:rPr>
              <a:t>any</a:t>
            </a:r>
            <a:r>
              <a:rPr lang="en-US" sz="3600" b="1" dirty="0">
                <a:solidFill>
                  <a:srgbClr val="000000"/>
                </a:solidFill>
              </a:rPr>
              <a:t>.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55495" y="1859340"/>
            <a:ext cx="1182892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00CC"/>
                </a:solidFill>
              </a:rPr>
              <a:t>1 </a:t>
            </a:r>
            <a:r>
              <a:rPr lang="en-US" sz="3400" dirty="0">
                <a:solidFill>
                  <a:srgbClr val="0000CC"/>
                </a:solidFill>
              </a:rPr>
              <a:t>There are ___________ beautiful cottages in the countryside.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00CC"/>
                </a:solidFill>
              </a:rPr>
              <a:t>2 </a:t>
            </a:r>
            <a:r>
              <a:rPr lang="en-US" sz="3400" dirty="0">
                <a:solidFill>
                  <a:srgbClr val="0000CC"/>
                </a:solidFill>
              </a:rPr>
              <a:t>Are there ___________ parks in your </a:t>
            </a:r>
            <a:r>
              <a:rPr lang="en-US" sz="3400" dirty="0" err="1">
                <a:solidFill>
                  <a:srgbClr val="0000CC"/>
                </a:solidFill>
              </a:rPr>
              <a:t>neighbourhood</a:t>
            </a:r>
            <a:r>
              <a:rPr lang="en-US" sz="3400" dirty="0">
                <a:solidFill>
                  <a:srgbClr val="0000CC"/>
                </a:solidFill>
              </a:rPr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00CC"/>
                </a:solidFill>
              </a:rPr>
              <a:t>3 </a:t>
            </a:r>
            <a:r>
              <a:rPr lang="en-US" sz="3400" dirty="0">
                <a:solidFill>
                  <a:srgbClr val="0000CC"/>
                </a:solidFill>
              </a:rPr>
              <a:t>There are __________ posters on the wall.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00CC"/>
                </a:solidFill>
              </a:rPr>
              <a:t>4 </a:t>
            </a:r>
            <a:r>
              <a:rPr lang="en-US" sz="3400" dirty="0">
                <a:solidFill>
                  <a:srgbClr val="0000CC"/>
                </a:solidFill>
              </a:rPr>
              <a:t>Are there ___________ chairs in the living room?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00CC"/>
                </a:solidFill>
              </a:rPr>
              <a:t>5 </a:t>
            </a:r>
            <a:r>
              <a:rPr lang="en-US" sz="3400" dirty="0">
                <a:solidFill>
                  <a:srgbClr val="0000CC"/>
                </a:solidFill>
              </a:rPr>
              <a:t>There are ___________ books on the table.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00CC"/>
                </a:solidFill>
              </a:rPr>
              <a:t>6 </a:t>
            </a:r>
            <a:r>
              <a:rPr lang="en-US" sz="3400" dirty="0">
                <a:solidFill>
                  <a:srgbClr val="0000CC"/>
                </a:solidFill>
              </a:rPr>
              <a:t>There aren’t ___________ students in the classroom.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9035" y="2549842"/>
            <a:ext cx="2003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0411" y="1875546"/>
            <a:ext cx="2003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0411" y="3883041"/>
            <a:ext cx="2003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4394" y="3216223"/>
            <a:ext cx="2003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050" y="5244882"/>
            <a:ext cx="2003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0411" y="4578064"/>
            <a:ext cx="2003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some</a:t>
            </a:r>
          </a:p>
        </p:txBody>
      </p:sp>
    </p:spTree>
    <p:extLst>
      <p:ext uri="{BB962C8B-B14F-4D97-AF65-F5344CB8AC3E}">
        <p14:creationId xmlns:p14="http://schemas.microsoft.com/office/powerpoint/2010/main" val="38304479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2930" y="547590"/>
            <a:ext cx="102690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/>
              <a:t>★ </a:t>
            </a:r>
            <a:r>
              <a:rPr lang="en-US" sz="3800" b="1" dirty="0"/>
              <a:t>Fill in the gaps with </a:t>
            </a:r>
            <a:r>
              <a:rPr lang="en-US" sz="3800" i="1" dirty="0"/>
              <a:t>have/haven’t </a:t>
            </a:r>
            <a:r>
              <a:rPr lang="en-US" sz="3800" b="1" dirty="0"/>
              <a:t>or </a:t>
            </a:r>
            <a:r>
              <a:rPr lang="en-US" sz="3800" i="1" dirty="0"/>
              <a:t>has/hasn’t</a:t>
            </a:r>
            <a:r>
              <a:rPr lang="en-US" sz="3800" b="1" dirty="0"/>
              <a:t>.</a:t>
            </a:r>
            <a:endParaRPr lang="en-US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70647"/>
            <a:ext cx="1922930" cy="769441"/>
          </a:xfrm>
          <a:prstGeom prst="rect">
            <a:avLst/>
          </a:prstGeom>
          <a:solidFill>
            <a:srgbClr val="B131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More Practice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WB p. 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22" y="1761601"/>
            <a:ext cx="11714754" cy="41740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96207" y="1993757"/>
            <a:ext cx="113043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200" i="1" dirty="0">
                <a:solidFill>
                  <a:srgbClr val="FF0000"/>
                </a:solidFill>
              </a:rPr>
              <a:t>has</a:t>
            </a:r>
            <a:endParaRPr lang="en-US" sz="5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7177" y="2947864"/>
            <a:ext cx="221887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200" i="1" dirty="0">
                <a:solidFill>
                  <a:srgbClr val="FF0000"/>
                </a:solidFill>
              </a:rPr>
              <a:t>haven’t</a:t>
            </a:r>
            <a:endParaRPr lang="en-US" sz="5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4336" y="3901971"/>
            <a:ext cx="148630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200" i="1" dirty="0">
                <a:solidFill>
                  <a:srgbClr val="FF0000"/>
                </a:solidFill>
              </a:rPr>
              <a:t>have</a:t>
            </a:r>
            <a:endParaRPr lang="en-US" sz="5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5272" y="4856078"/>
            <a:ext cx="186301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200" i="1" dirty="0">
                <a:solidFill>
                  <a:srgbClr val="FF0000"/>
                </a:solidFill>
              </a:rPr>
              <a:t>hasn’t</a:t>
            </a:r>
            <a:endParaRPr lang="en-US" sz="5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185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6095AB-9ED0-F90C-F0B2-EA2FBF92C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8305" y="591723"/>
            <a:ext cx="7455389" cy="567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D6898-F457-E65C-8123-528E341F5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570" y="3774893"/>
            <a:ext cx="26860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libri" pitchFamily="34" charset="0"/>
              </a:rPr>
              <a:t>Speaking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54440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4510" y="1379912"/>
            <a:ext cx="3255962" cy="66357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604510" y="2219699"/>
            <a:ext cx="3255962" cy="66357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Vocabulary  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610860" y="4800974"/>
            <a:ext cx="3255962" cy="6635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623560" y="5607424"/>
            <a:ext cx="3255962" cy="6619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626735" y="449637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607685" y="3081712"/>
            <a:ext cx="3255962" cy="66198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Grammar  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610860" y="3953249"/>
            <a:ext cx="3255962" cy="6619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Speaking 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103" y="450601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5023" y="138294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 What’s your room like?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3278" y="312876"/>
            <a:ext cx="5022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Complete the dialogue with: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6167" y="859728"/>
            <a:ext cx="177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00CC"/>
                </a:solidFill>
              </a:rPr>
              <a:t>It’s great!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6167" y="1382948"/>
            <a:ext cx="3303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00CC"/>
                </a:solidFill>
              </a:rPr>
              <a:t>Is there a balcony?</a:t>
            </a:r>
          </a:p>
        </p:txBody>
      </p:sp>
      <p:sp>
        <p:nvSpPr>
          <p:cNvPr id="6" name="Rectangle 5"/>
          <p:cNvSpPr/>
          <p:nvPr/>
        </p:nvSpPr>
        <p:spPr>
          <a:xfrm>
            <a:off x="5455023" y="878690"/>
            <a:ext cx="5052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00CC"/>
                </a:solidFill>
              </a:rPr>
              <a:t> What’s your new house like?</a:t>
            </a:r>
          </a:p>
        </p:txBody>
      </p:sp>
      <p:sp>
        <p:nvSpPr>
          <p:cNvPr id="8" name="Rectangle 7"/>
          <p:cNvSpPr/>
          <p:nvPr/>
        </p:nvSpPr>
        <p:spPr>
          <a:xfrm>
            <a:off x="416860" y="2226439"/>
            <a:ext cx="115510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A: Hi, Paul! 1) ____________________________</a:t>
            </a:r>
          </a:p>
          <a:p>
            <a:r>
              <a:rPr lang="en-US" sz="3200" dirty="0">
                <a:solidFill>
                  <a:srgbClr val="0000CC"/>
                </a:solidFill>
              </a:rPr>
              <a:t>B: Hi, Jessie! 2) ____________________________. It’s got a kitchen, a living room and a bathroom downstairs, and two bedrooms and a bathroom upstairs.</a:t>
            </a:r>
          </a:p>
          <a:p>
            <a:r>
              <a:rPr lang="en-US" sz="3200" dirty="0">
                <a:solidFill>
                  <a:srgbClr val="0000CC"/>
                </a:solidFill>
              </a:rPr>
              <a:t>A: 3) ____________________________</a:t>
            </a:r>
          </a:p>
          <a:p>
            <a:r>
              <a:rPr lang="en-US" sz="3200" dirty="0">
                <a:solidFill>
                  <a:srgbClr val="0000CC"/>
                </a:solidFill>
              </a:rPr>
              <a:t>B: It’s not very big. There’s a bed, a desk and a chair.</a:t>
            </a:r>
          </a:p>
          <a:p>
            <a:r>
              <a:rPr lang="en-US" sz="3200" dirty="0">
                <a:solidFill>
                  <a:srgbClr val="0000CC"/>
                </a:solidFill>
              </a:rPr>
              <a:t>A: 4) ____________________________</a:t>
            </a:r>
          </a:p>
          <a:p>
            <a:r>
              <a:rPr lang="en-US" sz="3200" dirty="0">
                <a:solidFill>
                  <a:srgbClr val="0000CC"/>
                </a:solidFill>
              </a:rPr>
              <a:t>B. Yes, there is.</a:t>
            </a:r>
          </a:p>
        </p:txBody>
      </p:sp>
    </p:spTree>
    <p:extLst>
      <p:ext uri="{BB962C8B-B14F-4D97-AF65-F5344CB8AC3E}">
        <p14:creationId xmlns:p14="http://schemas.microsoft.com/office/powerpoint/2010/main" val="25438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20716 0.1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949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24453 0.265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1326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34115 0.406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2032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0099 0.54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0647"/>
            <a:ext cx="1922930" cy="430887"/>
          </a:xfrm>
          <a:prstGeom prst="rect">
            <a:avLst/>
          </a:prstGeom>
          <a:solidFill>
            <a:srgbClr val="B131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Post-writing: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47366" y="470647"/>
            <a:ext cx="33079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BE4336"/>
                </a:solidFill>
              </a:rPr>
              <a:t>Peer Correction: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517" y="2138082"/>
            <a:ext cx="115443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00CC"/>
                </a:solidFill>
              </a:rPr>
              <a:t>Work in pair and exchange your letters. Check and give comments to your friend’s letter. (Pay attention to punctuation)</a:t>
            </a:r>
          </a:p>
        </p:txBody>
      </p:sp>
    </p:spTree>
    <p:extLst>
      <p:ext uri="{BB962C8B-B14F-4D97-AF65-F5344CB8AC3E}">
        <p14:creationId xmlns:p14="http://schemas.microsoft.com/office/powerpoint/2010/main" val="3108160425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93" y="2245658"/>
            <a:ext cx="115443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0000CC"/>
                </a:solidFill>
              </a:rPr>
              <a:t>Write a paragraph (about 40-60 words) to describe your house.</a:t>
            </a:r>
          </a:p>
        </p:txBody>
      </p:sp>
    </p:spTree>
    <p:extLst>
      <p:ext uri="{BB962C8B-B14F-4D97-AF65-F5344CB8AC3E}">
        <p14:creationId xmlns:p14="http://schemas.microsoft.com/office/powerpoint/2010/main" val="33658693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67"/>
            <a:ext cx="9022080" cy="57777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6668" y="1818408"/>
            <a:ext cx="434578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lvl="0"/>
            <a:r>
              <a:rPr lang="en-US" sz="3600" i="1" dirty="0">
                <a:solidFill>
                  <a:srgbClr val="0000CC"/>
                </a:solidFill>
              </a:rPr>
              <a:t>- vocabulary related to houses.</a:t>
            </a:r>
          </a:p>
          <a:p>
            <a:pPr lvl="0"/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46059" y="1818408"/>
            <a:ext cx="6226537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lvl="0"/>
            <a:r>
              <a:rPr lang="en-US" sz="3600" i="1" dirty="0">
                <a:solidFill>
                  <a:srgbClr val="0000CC"/>
                </a:solidFill>
              </a:rPr>
              <a:t>- there is/ there are</a:t>
            </a:r>
          </a:p>
          <a:p>
            <a:pPr lvl="0"/>
            <a:r>
              <a:rPr lang="en-US" sz="3600" i="1" dirty="0">
                <a:solidFill>
                  <a:srgbClr val="0000CC"/>
                </a:solidFill>
              </a:rPr>
              <a:t>- some/any</a:t>
            </a:r>
          </a:p>
          <a:p>
            <a:pPr lvl="0"/>
            <a:r>
              <a:rPr lang="en-US" sz="3600" i="1" dirty="0">
                <a:solidFill>
                  <a:srgbClr val="0000CC"/>
                </a:solidFill>
              </a:rPr>
              <a:t>- possessive cases</a:t>
            </a:r>
          </a:p>
          <a:p>
            <a:pPr lvl="0"/>
            <a:r>
              <a:rPr lang="en-US" sz="3600" i="1" dirty="0">
                <a:solidFill>
                  <a:srgbClr val="0000CC"/>
                </a:solidFill>
              </a:rPr>
              <a:t>- this/these/that/those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912" y="2012671"/>
            <a:ext cx="11872029" cy="3323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 err="1">
                <a:solidFill>
                  <a:srgbClr val="0000CC"/>
                </a:solidFill>
              </a:rPr>
              <a:t>Practise</a:t>
            </a:r>
            <a:r>
              <a:rPr lang="en-US" sz="3600" i="1" dirty="0">
                <a:solidFill>
                  <a:srgbClr val="0000CC"/>
                </a:solidFill>
              </a:rPr>
              <a:t> the vocabularies and grammar and make sentences using them.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</a:rPr>
              <a:t>Do the exercises in </a:t>
            </a:r>
            <a:r>
              <a:rPr lang="en-US" sz="3600" b="1" i="1" dirty="0">
                <a:solidFill>
                  <a:srgbClr val="0000CC"/>
                </a:solidFill>
              </a:rPr>
              <a:t>TA 6 Right on WB </a:t>
            </a:r>
            <a:r>
              <a:rPr lang="en-US" sz="3600" i="1" dirty="0">
                <a:solidFill>
                  <a:srgbClr val="0000CC"/>
                </a:solidFill>
              </a:rPr>
              <a:t>(pp. 18-19).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</a:rPr>
              <a:t>Prepare the next lesson (p. 35 SB).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</a:rPr>
              <a:t>Do </a:t>
            </a:r>
            <a:r>
              <a:rPr lang="en-US" sz="3600" i="1" dirty="0">
                <a:solidFill>
                  <a:srgbClr val="FF0000"/>
                </a:solidFill>
              </a:rPr>
              <a:t>Unit 1 Test 2</a:t>
            </a:r>
            <a:r>
              <a:rPr lang="en-US" sz="3600" i="1" dirty="0">
                <a:solidFill>
                  <a:srgbClr val="0000CC"/>
                </a:solidFill>
              </a:rPr>
              <a:t> in </a:t>
            </a:r>
            <a:r>
              <a:rPr lang="en-US" sz="3600" i="1" dirty="0" err="1">
                <a:solidFill>
                  <a:srgbClr val="FF0000"/>
                </a:solidFill>
              </a:rPr>
              <a:t>Bài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Tập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Bổ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Trợ</a:t>
            </a:r>
            <a:r>
              <a:rPr lang="en-US" sz="3600" i="1" dirty="0">
                <a:solidFill>
                  <a:srgbClr val="FF0000"/>
                </a:solidFill>
              </a:rPr>
              <a:t> TA 6 Right on</a:t>
            </a:r>
            <a:r>
              <a:rPr lang="en-US" sz="3600" i="1" dirty="0">
                <a:solidFill>
                  <a:srgbClr val="0000CC"/>
                </a:solidFill>
              </a:rPr>
              <a:t> (pp. 14-15).</a:t>
            </a: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2359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6184" y="2689287"/>
            <a:ext cx="9496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i="1" dirty="0">
                <a:solidFill>
                  <a:srgbClr val="0000CC"/>
                </a:solidFill>
              </a:rPr>
              <a:t>- Review vocabulary related to houses.</a:t>
            </a:r>
          </a:p>
          <a:p>
            <a:pPr lvl="0"/>
            <a:r>
              <a:rPr lang="en-US" sz="3200" i="1" dirty="0">
                <a:solidFill>
                  <a:srgbClr val="0000CC"/>
                </a:solidFill>
              </a:rPr>
              <a:t>- Review grammar and structures: there is/ there are - some/any - possessive cases - this/these/that/those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552140"/>
            <a:ext cx="10058400" cy="5753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A81969-7280-F480-5364-800D74642969}"/>
              </a:ext>
            </a:extLst>
          </p:cNvPr>
          <p:cNvSpPr txBox="1"/>
          <p:nvPr/>
        </p:nvSpPr>
        <p:spPr>
          <a:xfrm>
            <a:off x="225287" y="543371"/>
            <a:ext cx="11966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Choose the word whose underlined part is pronounced differently from that of the others.</a:t>
            </a:r>
            <a:endParaRPr lang="vi-VN" sz="32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81969-7280-F480-5364-800D74642969}"/>
              </a:ext>
            </a:extLst>
          </p:cNvPr>
          <p:cNvSpPr txBox="1"/>
          <p:nvPr/>
        </p:nvSpPr>
        <p:spPr>
          <a:xfrm>
            <a:off x="102195" y="1710652"/>
            <a:ext cx="1196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 1 A. </a:t>
            </a:r>
            <a:r>
              <a:rPr lang="en-US" sz="3200" dirty="0"/>
              <a:t>r</a:t>
            </a:r>
            <a:r>
              <a:rPr lang="en-US" sz="3200" u="sng" dirty="0"/>
              <a:t>a</a:t>
            </a:r>
            <a:r>
              <a:rPr lang="en-US" sz="3200" dirty="0"/>
              <a:t>bbit   </a:t>
            </a:r>
            <a:r>
              <a:rPr lang="en-US" sz="3200" dirty="0">
                <a:latin typeface="+mn-lt"/>
              </a:rPr>
              <a:t>	    B. </a:t>
            </a:r>
            <a:r>
              <a:rPr lang="en-US" sz="3200" dirty="0"/>
              <a:t> p</a:t>
            </a:r>
            <a:r>
              <a:rPr lang="en-US" sz="3200" u="sng" dirty="0"/>
              <a:t>a</a:t>
            </a:r>
            <a:r>
              <a:rPr lang="en-US" sz="3200" dirty="0"/>
              <a:t>rrot</a:t>
            </a:r>
            <a:r>
              <a:rPr lang="en-US" sz="3200" dirty="0">
                <a:latin typeface="+mn-lt"/>
              </a:rPr>
              <a:t>	     C. sof</a:t>
            </a:r>
            <a:r>
              <a:rPr lang="en-US" sz="3200" u="sng" dirty="0">
                <a:latin typeface="+mn-lt"/>
              </a:rPr>
              <a:t>a</a:t>
            </a:r>
            <a:r>
              <a:rPr lang="en-US" sz="3200" dirty="0">
                <a:latin typeface="+mn-lt"/>
              </a:rPr>
              <a:t>		     D. c</a:t>
            </a:r>
            <a:r>
              <a:rPr lang="en-US" sz="3200" u="sng" dirty="0">
                <a:latin typeface="+mn-lt"/>
              </a:rPr>
              <a:t>a</a:t>
            </a:r>
            <a:r>
              <a:rPr lang="en-US" sz="3200" dirty="0">
                <a:latin typeface="+mn-lt"/>
              </a:rPr>
              <a:t>binet   </a:t>
            </a:r>
            <a:endParaRPr lang="vi-VN" sz="3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980" y="2349250"/>
            <a:ext cx="1550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ræbɪt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5" name="Rectangle 4"/>
          <p:cNvSpPr/>
          <p:nvPr/>
        </p:nvSpPr>
        <p:spPr>
          <a:xfrm>
            <a:off x="3386291" y="2276883"/>
            <a:ext cx="1778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pærət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2248088"/>
            <a:ext cx="154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səʊfə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" name="Rectangle 6"/>
          <p:cNvSpPr/>
          <p:nvPr/>
        </p:nvSpPr>
        <p:spPr>
          <a:xfrm>
            <a:off x="8819850" y="2248087"/>
            <a:ext cx="2067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en-US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kæbɪnət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81969-7280-F480-5364-800D74642969}"/>
              </a:ext>
            </a:extLst>
          </p:cNvPr>
          <p:cNvSpPr txBox="1"/>
          <p:nvPr/>
        </p:nvSpPr>
        <p:spPr>
          <a:xfrm>
            <a:off x="238687" y="3370301"/>
            <a:ext cx="1196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2 A. </a:t>
            </a:r>
            <a:r>
              <a:rPr lang="en-US" sz="3200" dirty="0"/>
              <a:t>c</a:t>
            </a:r>
            <a:r>
              <a:rPr lang="en-US" sz="3200" u="sng" dirty="0"/>
              <a:t>i</a:t>
            </a:r>
            <a:r>
              <a:rPr lang="en-US" sz="3200" dirty="0"/>
              <a:t>ty</a:t>
            </a:r>
            <a:r>
              <a:rPr lang="en-US" sz="3200" dirty="0">
                <a:latin typeface="+mn-lt"/>
              </a:rPr>
              <a:t>	 	   B. off</a:t>
            </a:r>
            <a:r>
              <a:rPr lang="en-US" sz="3200" u="sng" dirty="0">
                <a:latin typeface="+mn-lt"/>
              </a:rPr>
              <a:t>i</a:t>
            </a:r>
            <a:r>
              <a:rPr lang="en-US" sz="3200" dirty="0">
                <a:latin typeface="+mn-lt"/>
              </a:rPr>
              <a:t>ce                C. </a:t>
            </a:r>
            <a:r>
              <a:rPr lang="en-US" sz="3200" dirty="0"/>
              <a:t>tenn</a:t>
            </a:r>
            <a:r>
              <a:rPr lang="en-US" sz="3200" u="sng" dirty="0"/>
              <a:t>i</a:t>
            </a:r>
            <a:r>
              <a:rPr lang="en-US" sz="3200" dirty="0"/>
              <a:t>s</a:t>
            </a:r>
            <a:r>
              <a:rPr lang="en-US" sz="3200" dirty="0">
                <a:latin typeface="+mn-lt"/>
              </a:rPr>
              <a:t>		   D. </a:t>
            </a:r>
            <a:r>
              <a:rPr lang="en-US" sz="3200" dirty="0"/>
              <a:t>cous</a:t>
            </a:r>
            <a:r>
              <a:rPr lang="en-US" sz="3200" u="sng" dirty="0"/>
              <a:t>i</a:t>
            </a:r>
            <a:r>
              <a:rPr lang="en-US" sz="3200" dirty="0"/>
              <a:t>n</a:t>
            </a:r>
            <a:endParaRPr lang="vi-VN" sz="32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3877" y="3963960"/>
            <a:ext cx="1136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sɪti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13213" y="3936532"/>
            <a:ext cx="2170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ɒfɪs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0963" y="3909198"/>
            <a:ext cx="1457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tenɪs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18698" y="3858959"/>
            <a:ext cx="1627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en-US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kʌzən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A81969-7280-F480-5364-800D74642969}"/>
              </a:ext>
            </a:extLst>
          </p:cNvPr>
          <p:cNvSpPr txBox="1"/>
          <p:nvPr/>
        </p:nvSpPr>
        <p:spPr>
          <a:xfrm>
            <a:off x="220264" y="5110340"/>
            <a:ext cx="1196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3 A. </a:t>
            </a:r>
            <a:r>
              <a:rPr lang="en-US" sz="3200" dirty="0"/>
              <a:t>w</a:t>
            </a:r>
            <a:r>
              <a:rPr lang="en-US" sz="3200" u="sng" dirty="0"/>
              <a:t>a</a:t>
            </a:r>
            <a:r>
              <a:rPr lang="en-US" sz="3200" dirty="0"/>
              <a:t>tch             </a:t>
            </a:r>
            <a:r>
              <a:rPr lang="en-US" sz="3200" dirty="0">
                <a:latin typeface="+mn-lt"/>
              </a:rPr>
              <a:t>B. </a:t>
            </a:r>
            <a:r>
              <a:rPr lang="en-US" sz="3200" dirty="0"/>
              <a:t>b</a:t>
            </a:r>
            <a:r>
              <a:rPr lang="en-US" sz="3200" u="sng" dirty="0"/>
              <a:t>a</a:t>
            </a:r>
            <a:r>
              <a:rPr lang="en-US" sz="3200" dirty="0"/>
              <a:t>ll</a:t>
            </a:r>
            <a:r>
              <a:rPr lang="en-US" sz="3200" dirty="0">
                <a:latin typeface="+mn-lt"/>
              </a:rPr>
              <a:t> 		    C. </a:t>
            </a:r>
            <a:r>
              <a:rPr lang="en-US" sz="3200" dirty="0"/>
              <a:t>w</a:t>
            </a:r>
            <a:r>
              <a:rPr lang="en-US" sz="3200" u="sng" dirty="0"/>
              <a:t>a</a:t>
            </a:r>
            <a:r>
              <a:rPr lang="en-US" sz="3200" dirty="0"/>
              <a:t>ll     </a:t>
            </a:r>
            <a:r>
              <a:rPr lang="en-US" sz="3200" dirty="0">
                <a:latin typeface="+mn-lt"/>
              </a:rPr>
              <a:t> 	    D.  </a:t>
            </a:r>
            <a:r>
              <a:rPr lang="en-US" sz="3200" dirty="0"/>
              <a:t>h</a:t>
            </a:r>
            <a:r>
              <a:rPr lang="en-US" sz="3200" u="sng" dirty="0"/>
              <a:t>a</a:t>
            </a:r>
            <a:r>
              <a:rPr lang="en-US" sz="3200" dirty="0"/>
              <a:t>ll</a:t>
            </a:r>
            <a:r>
              <a:rPr lang="en-US" sz="3200" dirty="0">
                <a:latin typeface="+mn-lt"/>
              </a:rPr>
              <a:t>  </a:t>
            </a:r>
            <a:endParaRPr lang="vi-VN" sz="32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8432" y="5663956"/>
            <a:ext cx="124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wɒtʃ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67868" y="5663149"/>
            <a:ext cx="1815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bɔːl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0609" y="5649237"/>
            <a:ext cx="1176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wɔːl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91193" y="5598998"/>
            <a:ext cx="1099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hɔːl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</a:p>
        </p:txBody>
      </p:sp>
      <p:sp>
        <p:nvSpPr>
          <p:cNvPr id="19" name="Oval 18"/>
          <p:cNvSpPr/>
          <p:nvPr/>
        </p:nvSpPr>
        <p:spPr>
          <a:xfrm>
            <a:off x="6023113" y="1737954"/>
            <a:ext cx="498766" cy="5574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25761" y="5164163"/>
            <a:ext cx="485341" cy="5064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18DBEA-6010-94CC-17F5-80138076C4A7}"/>
              </a:ext>
            </a:extLst>
          </p:cNvPr>
          <p:cNvSpPr/>
          <p:nvPr/>
        </p:nvSpPr>
        <p:spPr>
          <a:xfrm>
            <a:off x="8769669" y="3388315"/>
            <a:ext cx="498766" cy="5574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81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88" y="522514"/>
            <a:ext cx="8778240" cy="5852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7315" y="3945372"/>
            <a:ext cx="3396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4" y="666207"/>
            <a:ext cx="11481152" cy="549946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849394" y="2547257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376160" y="3418115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64080" y="4254137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42068" y="5116286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528457" y="5968273"/>
            <a:ext cx="1567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4360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919"/>
          <a:stretch/>
        </p:blipFill>
        <p:spPr>
          <a:xfrm>
            <a:off x="4682439" y="718456"/>
            <a:ext cx="5767848" cy="5592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864" y="718456"/>
            <a:ext cx="4554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E6B3"/>
                </a:solidFill>
              </a:rPr>
              <a:t>2 </a:t>
            </a:r>
            <a:r>
              <a:rPr lang="en-US" sz="3200" b="1" dirty="0">
                <a:solidFill>
                  <a:srgbClr val="000000"/>
                </a:solidFill>
              </a:rPr>
              <a:t>Find the places and complete the crossword.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88274" y="2586446"/>
            <a:ext cx="314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 GYM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274" y="3109666"/>
            <a:ext cx="314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2. MUSEUM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273" y="3638828"/>
            <a:ext cx="314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3. HOSPITAL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272" y="4167990"/>
            <a:ext cx="314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4. LIBRARY</a:t>
            </a:r>
          </a:p>
        </p:txBody>
      </p:sp>
    </p:spTree>
    <p:extLst>
      <p:ext uri="{BB962C8B-B14F-4D97-AF65-F5344CB8AC3E}">
        <p14:creationId xmlns:p14="http://schemas.microsoft.com/office/powerpoint/2010/main" val="8559441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743</Words>
  <Application>Microsoft Office PowerPoint</Application>
  <PresentationFormat>Widescreen</PresentationFormat>
  <Paragraphs>131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83</cp:revision>
  <dcterms:created xsi:type="dcterms:W3CDTF">2021-09-24T06:18:33Z</dcterms:created>
  <dcterms:modified xsi:type="dcterms:W3CDTF">2023-08-02T07:45:00Z</dcterms:modified>
</cp:coreProperties>
</file>