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0" r:id="rId2"/>
    <p:sldId id="256" r:id="rId3"/>
    <p:sldId id="302" r:id="rId4"/>
    <p:sldId id="316" r:id="rId5"/>
    <p:sldId id="351" r:id="rId6"/>
    <p:sldId id="347" r:id="rId7"/>
    <p:sldId id="348" r:id="rId8"/>
    <p:sldId id="349" r:id="rId9"/>
    <p:sldId id="350" r:id="rId10"/>
    <p:sldId id="283" r:id="rId11"/>
    <p:sldId id="276" r:id="rId12"/>
    <p:sldId id="353" r:id="rId13"/>
    <p:sldId id="354" r:id="rId14"/>
    <p:sldId id="356" r:id="rId15"/>
    <p:sldId id="298" r:id="rId16"/>
    <p:sldId id="358" r:id="rId17"/>
    <p:sldId id="359" r:id="rId18"/>
    <p:sldId id="325" r:id="rId19"/>
    <p:sldId id="313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D"/>
    <a:srgbClr val="7192A9"/>
    <a:srgbClr val="EF4B66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68769"/>
              </p:ext>
            </p:extLst>
          </p:nvPr>
        </p:nvGraphicFramePr>
        <p:xfrm>
          <a:off x="1003828" y="1751896"/>
          <a:ext cx="10921472" cy="4026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ecosystem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/ˈiːkəʊsɪstəm/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marine life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ˈriːn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laɪf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sinh vật</a:t>
                      </a:r>
                      <a:r>
                        <a:rPr lang="en-US" sz="3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biển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26415072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absorb (v)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/əbzɔːʳb/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thẩm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9068745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harmful substance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hɑːmfl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sʌbstəns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6301081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extinction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/ɪk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ˈstɪŋkʃn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tuyệt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chủng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372481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77812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12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2459820"/>
            <a:ext cx="609600" cy="609600"/>
          </a:xfrm>
          <a:prstGeom prst="rect">
            <a:avLst/>
          </a:prstGeom>
        </p:spPr>
      </p:pic>
      <p:pic>
        <p:nvPicPr>
          <p:cNvPr id="5" name="marine life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155538"/>
            <a:ext cx="609600" cy="609600"/>
          </a:xfrm>
          <a:prstGeom prst="rect">
            <a:avLst/>
          </a:prstGeom>
        </p:spPr>
      </p:pic>
      <p:pic>
        <p:nvPicPr>
          <p:cNvPr id="13" name="absorb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834426"/>
            <a:ext cx="609600" cy="609600"/>
          </a:xfrm>
          <a:prstGeom prst="rect">
            <a:avLst/>
          </a:prstGeom>
        </p:spPr>
      </p:pic>
      <p:pic>
        <p:nvPicPr>
          <p:cNvPr id="7" name="harmful substance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4487502"/>
            <a:ext cx="609600" cy="609600"/>
          </a:xfrm>
          <a:prstGeom prst="rect">
            <a:avLst/>
          </a:prstGeom>
        </p:spPr>
      </p:pic>
      <p:pic>
        <p:nvPicPr>
          <p:cNvPr id="15" name="extinction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5168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1" y="3170656"/>
            <a:ext cx="3366280" cy="22398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1016" y="5520072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</a:t>
            </a:r>
            <a:r>
              <a:rPr lang="en-US" sz="3600" smtClean="0"/>
              <a:t>____________</a:t>
            </a:r>
            <a:endParaRPr lang="en-GB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07" t="3067" r="2228" b="3273"/>
          <a:stretch/>
        </p:blipFill>
        <p:spPr>
          <a:xfrm>
            <a:off x="7780631" y="2789560"/>
            <a:ext cx="3653351" cy="22193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359237" y="5868079"/>
            <a:ext cx="534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2.</a:t>
            </a:r>
            <a:r>
              <a:rPr lang="en-US" sz="3600" smtClean="0"/>
              <a:t> ____________</a:t>
            </a:r>
            <a:r>
              <a:rPr lang="en-GB" sz="3600" smtClean="0"/>
              <a:t>________</a:t>
            </a:r>
            <a:endParaRPr lang="en-US" sz="3600" smtClean="0"/>
          </a:p>
        </p:txBody>
      </p:sp>
      <p:sp>
        <p:nvSpPr>
          <p:cNvPr id="30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1076231" y="5410476"/>
            <a:ext cx="42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picking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rubbish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116118" y="5120001"/>
            <a:ext cx="5353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 </a:t>
            </a:r>
            <a:endParaRPr lang="en-US" sz="4000" b="1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endangered </a:t>
            </a:r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7067" y="5827527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3.</a:t>
            </a:r>
            <a:r>
              <a:rPr lang="en-US" sz="3600" smtClean="0"/>
              <a:t> ______________</a:t>
            </a:r>
            <a:endParaRPr lang="en-GB" sz="3600"/>
          </a:p>
        </p:txBody>
      </p:sp>
      <p:sp>
        <p:nvSpPr>
          <p:cNvPr id="29" name="Rectangle 28"/>
          <p:cNvSpPr/>
          <p:nvPr/>
        </p:nvSpPr>
        <p:spPr>
          <a:xfrm>
            <a:off x="6853547" y="5705898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4.</a:t>
            </a:r>
            <a:r>
              <a:rPr lang="en-US" sz="3600" smtClean="0"/>
              <a:t> ____________</a:t>
            </a:r>
            <a:endParaRPr lang="en-GB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504205"/>
            <a:ext cx="3840136" cy="218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47" y="3447612"/>
            <a:ext cx="4043680" cy="21874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957707" y="5754014"/>
            <a:ext cx="447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cutting down trees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492964" y="5617167"/>
            <a:ext cx="340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water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4095" y="4390256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5.</a:t>
            </a:r>
            <a:r>
              <a:rPr lang="en-US" sz="3600" smtClean="0"/>
              <a:t> ________________</a:t>
            </a:r>
            <a:endParaRPr lang="en-GB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899" y="3644560"/>
            <a:ext cx="4214813" cy="226455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6767599" y="4281646"/>
            <a:ext cx="4350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campfire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70915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actions above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protect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environment.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1354151" y="2326163"/>
            <a:ext cx="9155179" cy="380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0" y="3714749"/>
            <a:ext cx="761695" cy="761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35" y="4391024"/>
            <a:ext cx="761695" cy="761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47" y="5152719"/>
            <a:ext cx="761695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20469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116" y="1242537"/>
            <a:ext cx="9215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each word or phrase in column A with its meaning in column 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993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2586"/>
          <a:stretch/>
        </p:blipFill>
        <p:spPr>
          <a:xfrm>
            <a:off x="1667031" y="1609723"/>
            <a:ext cx="2123919" cy="5180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7414"/>
          <a:stretch/>
        </p:blipFill>
        <p:spPr>
          <a:xfrm>
            <a:off x="6638924" y="1609722"/>
            <a:ext cx="3552945" cy="518082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790950" y="2419350"/>
            <a:ext cx="2847974" cy="2114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90950" y="2381926"/>
            <a:ext cx="2847973" cy="10699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0950" y="4419262"/>
            <a:ext cx="2847973" cy="19720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90948" y="3374839"/>
            <a:ext cx="2847975" cy="22526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90949" y="5617842"/>
            <a:ext cx="2847974" cy="7881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habitat    cutting </a:t>
            </a:r>
            <a:r>
              <a:rPr lang="en-US" sz="2400">
                <a:latin typeface="ChronicaPro-Book"/>
              </a:rPr>
              <a:t>down </a:t>
            </a:r>
            <a:r>
              <a:rPr lang="en-US" sz="2400" smtClean="0">
                <a:latin typeface="ChronicaPro-Book"/>
              </a:rPr>
              <a:t>trees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ecosystem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endangered species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carbon </a:t>
            </a:r>
            <a:r>
              <a:rPr lang="en-US" sz="2400">
                <a:latin typeface="ChronicaPro-Book"/>
              </a:rPr>
              <a:t>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579597" y="2521415"/>
            <a:ext cx="114326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People in my neighbourhood are </a:t>
            </a:r>
            <a:r>
              <a:rPr lang="en-US" sz="3600" smtClean="0"/>
              <a:t>doing a </a:t>
            </a:r>
            <a:r>
              <a:rPr lang="en-US" sz="3600"/>
              <a:t>lot to save </a:t>
            </a:r>
            <a:r>
              <a:rPr lang="en-US" sz="3600" smtClean="0"/>
              <a:t>_________________.</a:t>
            </a:r>
            <a:endParaRPr lang="en-US" sz="36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2. </a:t>
            </a:r>
            <a:r>
              <a:rPr lang="en-US" sz="3600"/>
              <a:t>Con Dao National Park provides a </a:t>
            </a:r>
            <a:r>
              <a:rPr lang="en-US" sz="3600" smtClean="0"/>
              <a:t>rich </a:t>
            </a:r>
            <a:r>
              <a:rPr lang="en-US" sz="3600" smtClean="0"/>
              <a:t>________ </a:t>
            </a:r>
            <a:r>
              <a:rPr lang="en-US" sz="3600"/>
              <a:t>for marine life.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3. </a:t>
            </a:r>
            <a:r>
              <a:rPr lang="en-US" sz="3600"/>
              <a:t>Forests help release oxygen and </a:t>
            </a:r>
            <a:r>
              <a:rPr lang="en-US" sz="3600" smtClean="0"/>
              <a:t>absorb _____________; </a:t>
            </a:r>
            <a:r>
              <a:rPr lang="en-US" sz="3600"/>
              <a:t>they also provide homes </a:t>
            </a:r>
            <a:r>
              <a:rPr lang="en-US" sz="3600" smtClean="0"/>
              <a:t>for many </a:t>
            </a:r>
            <a:r>
              <a:rPr lang="en-US" sz="3600"/>
              <a:t>species</a:t>
            </a:r>
            <a:r>
              <a:rPr lang="en-US" sz="3600" smtClean="0"/>
              <a:t>.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632381" y="3014944"/>
            <a:ext cx="42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endangered species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8251" y="3737132"/>
            <a:ext cx="198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habitat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4863" y="5014405"/>
            <a:ext cx="33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carbon dioxide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habitat    cutting </a:t>
            </a:r>
            <a:r>
              <a:rPr lang="en-US" sz="2400">
                <a:latin typeface="ChronicaPro-Book"/>
              </a:rPr>
              <a:t>down </a:t>
            </a:r>
            <a:r>
              <a:rPr lang="en-US" sz="2400" smtClean="0">
                <a:latin typeface="ChronicaPro-Book"/>
              </a:rPr>
              <a:t>trees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ecosystem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endangered species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carbon </a:t>
            </a:r>
            <a:r>
              <a:rPr lang="en-US" sz="2400">
                <a:latin typeface="ChronicaPro-Book"/>
              </a:rPr>
              <a:t>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632382" y="2714330"/>
            <a:ext cx="101294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smtClean="0">
                <a:solidFill>
                  <a:schemeClr val="accent2"/>
                </a:solidFill>
              </a:rPr>
              <a:t>4</a:t>
            </a:r>
            <a:r>
              <a:rPr lang="en-US" sz="3600" b="1">
                <a:solidFill>
                  <a:schemeClr val="accent2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________________ </a:t>
            </a:r>
            <a:r>
              <a:rPr lang="en-US" sz="3600"/>
              <a:t>is a serious </a:t>
            </a:r>
            <a:r>
              <a:rPr lang="en-US" sz="3600" smtClean="0"/>
              <a:t>environmental concern </a:t>
            </a:r>
            <a:r>
              <a:rPr lang="en-US" sz="3600"/>
              <a:t>as it harms natural habitats.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5.</a:t>
            </a:r>
            <a:r>
              <a:rPr lang="en-US" sz="3600"/>
              <a:t> An </a:t>
            </a:r>
            <a:r>
              <a:rPr lang="en-US" sz="3600" smtClean="0"/>
              <a:t>__________ </a:t>
            </a:r>
            <a:r>
              <a:rPr lang="en-US" sz="3600"/>
              <a:t>may be a whole forest, or </a:t>
            </a:r>
            <a:r>
              <a:rPr lang="en-US" sz="3600" smtClean="0"/>
              <a:t>a small </a:t>
            </a:r>
            <a:r>
              <a:rPr lang="en-US" sz="3600"/>
              <a:t>pond, and it can be of any size.</a:t>
            </a:r>
            <a:endParaRPr lang="vi-VN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9416" y="2711719"/>
            <a:ext cx="39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Cutting down trees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3872" y="3944131"/>
            <a:ext cx="24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37226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42370"/>
            <a:ext cx="87685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/bl/ and /kl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5D596DB-E074-E9DF-4420-9635BF85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32738"/>
              </p:ext>
            </p:extLst>
          </p:nvPr>
        </p:nvGraphicFramePr>
        <p:xfrm>
          <a:off x="3311852" y="2277667"/>
          <a:ext cx="5489248" cy="3920910"/>
        </p:xfrm>
        <a:graphic>
          <a:graphicData uri="http://schemas.openxmlformats.org/drawingml/2006/table">
            <a:tbl>
              <a:tblPr/>
              <a:tblGrid>
                <a:gridCol w="2744624">
                  <a:extLst>
                    <a:ext uri="{9D8B030D-6E8A-4147-A177-3AD203B41FA5}">
                      <a16:colId xmlns:a16="http://schemas.microsoft.com/office/drawing/2014/main" val="4220563180"/>
                    </a:ext>
                  </a:extLst>
                </a:gridCol>
                <a:gridCol w="2744624">
                  <a:extLst>
                    <a:ext uri="{9D8B030D-6E8A-4147-A177-3AD203B41FA5}">
                      <a16:colId xmlns:a16="http://schemas.microsoft.com/office/drawing/2014/main" val="2944765766"/>
                    </a:ext>
                  </a:extLst>
                </a:gridCol>
              </a:tblGrid>
              <a:tr h="692415"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/bl/ 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/kl/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40703"/>
                  </a:ext>
                </a:extLst>
              </a:tr>
              <a:tr h="3228495">
                <a:tc>
                  <a:txBody>
                    <a:bodyPr/>
                    <a:lstStyle/>
                    <a:p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ock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anket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</a:t>
                      </a: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lang="vi-VN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68859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4D38B1F5-1209-E4A1-FDF7-E3341755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917" y="14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239693"/>
            <a:ext cx="1032235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</a:t>
            </a:r>
            <a:r>
              <a:rPr lang="en-US" sz="2800" b="1" dirty="0" err="1"/>
              <a:t>practise</a:t>
            </a:r>
            <a:r>
              <a:rPr lang="en-US" sz="2800" b="1" dirty="0"/>
              <a:t> the sentences. Underline the words with /bl/, and circle the words with /kl/.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175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824" y="1204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" name="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1700" y="1831730"/>
            <a:ext cx="609600" cy="609600"/>
          </a:xfrm>
          <a:prstGeom prst="rect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26292" y="2634761"/>
            <a:ext cx="998824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1.</a:t>
            </a:r>
            <a:r>
              <a:rPr lang="en-US" sz="3800"/>
              <a:t> Look! There are black clouds all over!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2. </a:t>
            </a:r>
            <a:r>
              <a:rPr lang="en-US" sz="3800"/>
              <a:t>A truck blocked the way to the club.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3. </a:t>
            </a:r>
            <a:r>
              <a:rPr lang="en-US" sz="3800"/>
              <a:t>The students painted the classroom blue</a:t>
            </a:r>
            <a:r>
              <a:rPr lang="en-US" sz="38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4.</a:t>
            </a:r>
            <a:r>
              <a:rPr lang="en-US" sz="3800"/>
              <a:t> The wind blew the clock down.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5.</a:t>
            </a:r>
            <a:r>
              <a:rPr lang="en-US" sz="3800"/>
              <a:t> We cleaned up the environment after the blast.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5623" y="3209192"/>
            <a:ext cx="1099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2669" y="3956538"/>
            <a:ext cx="1529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784" y="4668714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4700" y="5398477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6111" y="6137031"/>
            <a:ext cx="101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44662" y="2687512"/>
            <a:ext cx="1371600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376747" y="3434858"/>
            <a:ext cx="975945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330462" y="4138515"/>
            <a:ext cx="2145322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21434" y="4861183"/>
            <a:ext cx="1221104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093596" y="5591909"/>
            <a:ext cx="1722266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8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5" y="2957257"/>
            <a:ext cx="571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142915"/>
            <a:ext cx="8365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/>
              <a:t>Environmental </a:t>
            </a:r>
            <a:r>
              <a:rPr lang="en-US" sz="3200" smtClean="0"/>
              <a:t>protection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</a:t>
            </a:r>
            <a:r>
              <a:rPr lang="en-US" sz="3200"/>
              <a:t>: W</a:t>
            </a:r>
            <a:r>
              <a:rPr lang="en-US" sz="3200" smtClean="0"/>
              <a:t>ords </a:t>
            </a:r>
            <a:r>
              <a:rPr lang="en-US" sz="3200" dirty="0"/>
              <a:t>that contain the sounds: /bl/ and /kl/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3" y="1348194"/>
            <a:ext cx="3712065" cy="24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exercises 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1427" y="274439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766" y="4534107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153176"/>
            <a:ext cx="5755112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Label each picture with a phrase from the list.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each word or phrase in column A with its meaning in column B.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34309" cy="13352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7421" y="3053201"/>
            <a:ext cx="1144006" cy="14809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09891" y="577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834831"/>
            <a:ext cx="1122773" cy="9418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36267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88839" y="4227134"/>
            <a:ext cx="5743692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/bl/ and /kl/.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Underline the words with /bl/, and circle the words with /kl/.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619763" y="1121091"/>
            <a:ext cx="383166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AHTTABI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PLTINOOLU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XEOGYN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EEERLAS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BBSOAR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MECYSSOET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1320" y="2088981"/>
            <a:ext cx="361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B92BC8A1-F305-5B44-DC37-C270156D5572}"/>
              </a:ext>
            </a:extLst>
          </p:cNvPr>
          <p:cNvSpPr txBox="1"/>
          <p:nvPr/>
        </p:nvSpPr>
        <p:spPr>
          <a:xfrm>
            <a:off x="8190051" y="1121091"/>
            <a:ext cx="387511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HABITAT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POLLUTION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OXYGEN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RELEASE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ABSORB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ECOSYSTEM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3000375"/>
            <a:ext cx="3269045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31794"/>
            <a:ext cx="6213567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ecosystem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4622" y="49172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40027" y="3492122"/>
            <a:ext cx="3885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/ˈiːkəʊsɪstəm/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2" y="2976419"/>
            <a:ext cx="6704108" cy="3515932"/>
          </a:xfrm>
          <a:prstGeom prst="rect">
            <a:avLst/>
          </a:prstGeom>
        </p:spPr>
      </p:pic>
      <p:pic>
        <p:nvPicPr>
          <p:cNvPr id="3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022" y="3602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7519" y="1242374"/>
            <a:ext cx="658000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marine life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011" y="4724153"/>
            <a:ext cx="45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sinh vật biển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14234" y="3207354"/>
            <a:ext cx="406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/mə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ˈriːn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laɪf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FAA5E78-C477-3EC0-1FFB-E9F9E4F70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5" y="2755698"/>
            <a:ext cx="5846445" cy="3614166"/>
          </a:xfrm>
          <a:prstGeom prst="rect">
            <a:avLst/>
          </a:prstGeom>
        </p:spPr>
      </p:pic>
      <p:pic>
        <p:nvPicPr>
          <p:cNvPr id="11" name="marine lif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634" y="3399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76279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absorb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912" y="48518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thẩm</a:t>
            </a:r>
            <a:r>
              <a:rPr lang="en-US" sz="4800" dirty="0"/>
              <a:t> </a:t>
            </a:r>
            <a:r>
              <a:rPr lang="en-US" sz="4800" dirty="0" err="1"/>
              <a:t>thấu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0285" y="3434752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/əb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zɔːb/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49" y="1905000"/>
            <a:ext cx="4879325" cy="4352925"/>
          </a:xfrm>
          <a:prstGeom prst="rect">
            <a:avLst/>
          </a:prstGeom>
        </p:spPr>
      </p:pic>
      <p:pic>
        <p:nvPicPr>
          <p:cNvPr id="4" name="absorb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112" y="3545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7657" y="1484909"/>
            <a:ext cx="9043018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harmful substance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140" y="4816415"/>
            <a:ext cx="4736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tác</a:t>
            </a:r>
            <a:r>
              <a:rPr lang="en-US" sz="4800" dirty="0"/>
              <a:t> </a:t>
            </a:r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hại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54814" y="3353562"/>
            <a:ext cx="59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hɑːmfl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sʌbstəns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7E19CE7-9EFE-7884-6196-9435F3300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8" y="2543388"/>
            <a:ext cx="4304654" cy="4209837"/>
          </a:xfrm>
          <a:prstGeom prst="rect">
            <a:avLst/>
          </a:prstGeom>
        </p:spPr>
      </p:pic>
      <p:pic>
        <p:nvPicPr>
          <p:cNvPr id="11" name="harmful substa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472" y="3464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0468" y="1717771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extinction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7278" y="501669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tuyệt</a:t>
            </a:r>
            <a:r>
              <a:rPr lang="en-US" sz="4800" dirty="0"/>
              <a:t> </a:t>
            </a:r>
            <a:r>
              <a:rPr lang="en-US" sz="4800" dirty="0" err="1"/>
              <a:t>chủng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9743" y="3462884"/>
            <a:ext cx="3285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ɪkˈstɪŋkʃn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CC4C3E-7EF4-0DDC-4405-7F4BFBB46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1237181"/>
            <a:ext cx="3609975" cy="5534025"/>
          </a:xfrm>
          <a:prstGeom prst="rect">
            <a:avLst/>
          </a:prstGeom>
        </p:spPr>
      </p:pic>
      <p:pic>
        <p:nvPicPr>
          <p:cNvPr id="3" name="extinctio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18" y="3573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3752</TotalTime>
  <Words>682</Words>
  <Application>Microsoft Office PowerPoint</Application>
  <PresentationFormat>Widescreen</PresentationFormat>
  <Paragraphs>162</Paragraphs>
  <Slides>22</Slides>
  <Notes>18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230</cp:revision>
  <dcterms:created xsi:type="dcterms:W3CDTF">2020-12-09T02:04:09Z</dcterms:created>
  <dcterms:modified xsi:type="dcterms:W3CDTF">2023-07-13T08:12:12Z</dcterms:modified>
</cp:coreProperties>
</file>