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P2XyfRyc8/1u/RSbhhBCUuur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983A6A-1AD0-4151-824C-F5E1CA9129E5}">
  <a:tblStyle styleId="{FC983A6A-1AD0-4151-824C-F5E1CA9129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423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46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37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90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4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70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759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43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30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76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02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457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863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6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440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48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204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307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1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664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6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2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/>
        </p:nvSpPr>
        <p:spPr>
          <a:xfrm>
            <a:off x="635407" y="2026790"/>
            <a:ext cx="6126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378085" y="4723480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đèn giao thông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2074834" y="3629087"/>
            <a:ext cx="26573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laɪt/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l="26663" t="860" r="27836" b="8706"/>
          <a:stretch/>
        </p:blipFill>
        <p:spPr>
          <a:xfrm>
            <a:off x="8095723" y="1483928"/>
            <a:ext cx="2077524" cy="445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1"/>
          <p:cNvGraphicFramePr/>
          <p:nvPr/>
        </p:nvGraphicFramePr>
        <p:xfrm>
          <a:off x="629920" y="220546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{FC983A6A-1AD0-4151-824C-F5E1CA9129E5}</a:tableStyleId>
              </a:tblPr>
              <a:tblGrid>
                <a:gridCol w="319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road sign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/ˈrəʊd saɪn/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biển báo giao thông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cycle lane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 leɪn/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làn đường dành riêng cho xe đạp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traffic light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laɪt/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đèn giao thông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026" y="2175415"/>
            <a:ext cx="6572367" cy="379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8207992" y="2125762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c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8207992" y="2880456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a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207992" y="3635150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b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8207992" y="4389844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8207992" y="5144538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d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997853" y="1268379"/>
            <a:ext cx="96425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these road signs. Then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87067" y="126837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6317020" y="3671404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lights 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l="948" t="2216" r="720"/>
          <a:stretch/>
        </p:blipFill>
        <p:spPr>
          <a:xfrm>
            <a:off x="539852" y="2022522"/>
            <a:ext cx="4995921" cy="14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5">
            <a:alphaModFix/>
          </a:blip>
          <a:srcRect l="10908" t="6306" r="9326" b="7080"/>
          <a:stretch/>
        </p:blipFill>
        <p:spPr>
          <a:xfrm>
            <a:off x="6830551" y="1730044"/>
            <a:ext cx="41402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6">
            <a:alphaModFix/>
          </a:blip>
          <a:srcRect t="10693" r="11353" b="4528"/>
          <a:stretch/>
        </p:blipFill>
        <p:spPr>
          <a:xfrm>
            <a:off x="600315" y="4133069"/>
            <a:ext cx="1995665" cy="19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7">
            <a:alphaModFix/>
          </a:blip>
          <a:srcRect l="3474" t="11637" r="9717" b="6024"/>
          <a:stretch/>
        </p:blipFill>
        <p:spPr>
          <a:xfrm>
            <a:off x="3180150" y="4431071"/>
            <a:ext cx="2552699" cy="161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8">
            <a:alphaModFix/>
          </a:blip>
          <a:srcRect l="7654" t="3240" r="11154" b="5556"/>
          <a:stretch/>
        </p:blipFill>
        <p:spPr>
          <a:xfrm>
            <a:off x="6317020" y="4456441"/>
            <a:ext cx="1862092" cy="15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9">
            <a:alphaModFix/>
          </a:blip>
          <a:srcRect l="15711" t="6041" r="20228" b="13124"/>
          <a:stretch/>
        </p:blipFill>
        <p:spPr>
          <a:xfrm>
            <a:off x="9026602" y="4189476"/>
            <a:ext cx="1966451" cy="1989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5999885" y="367275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9310506" y="3670056"/>
            <a:ext cx="21677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Hospital ahead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8993371" y="3671404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04202" y="6167295"/>
            <a:ext cx="1836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right turn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87067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3699693" y="6167295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82558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6486930" y="6167295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169795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9463737" y="6156144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9146602" y="615749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989672" y="1352446"/>
            <a:ext cx="109339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say which of the signs in 2 you see on the way to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618" y="2578923"/>
            <a:ext cx="4047748" cy="338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559394" y="4399736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1" idx="3"/>
            <a:endCxn id="28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15"/>
          <p:cNvCxnSpPr>
            <a:stCxn id="282" idx="1"/>
            <a:endCxn id="283" idx="0"/>
          </p:cNvCxnSpPr>
          <p:nvPr/>
        </p:nvCxnSpPr>
        <p:spPr>
          <a:xfrm flipH="1">
            <a:off x="1501229" y="3016451"/>
            <a:ext cx="1273800" cy="138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9" name="Google Shape;289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Ss identify the and classify the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authentic practice in pronouncing sounds in common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1439884" y="1727225"/>
            <a:ext cx="31979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/aɪ/ and /eɪ/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 descr="Global Affairs - International Names &amp;amp; Pronunci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671" y="2725976"/>
            <a:ext cx="2912824" cy="29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sounds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/aɪ/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1109" y="2175415"/>
            <a:ext cx="6347605" cy="36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849" y="13245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The bus station is far from my house.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Remember to ride your bike carefully.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We must obey traffіc rules for our safety.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You have to get there in time for the train.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Don’t ride on the pavement.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989673" y="1254643"/>
            <a:ext cx="10685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words with the sound /aɪ/ and circle the words with the sound /eɪ/. Then listen, check and repeat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8"/>
          <p:cNvCxnSpPr/>
          <p:nvPr/>
        </p:nvCxnSpPr>
        <p:spPr>
          <a:xfrm>
            <a:off x="6340196" y="3144795"/>
            <a:ext cx="55114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18"/>
          <p:cNvCxnSpPr/>
          <p:nvPr/>
        </p:nvCxnSpPr>
        <p:spPr>
          <a:xfrm>
            <a:off x="4068621" y="3894095"/>
            <a:ext cx="73197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18"/>
          <p:cNvCxnSpPr/>
          <p:nvPr/>
        </p:nvCxnSpPr>
        <p:spPr>
          <a:xfrm>
            <a:off x="2539541" y="6082026"/>
            <a:ext cx="73197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18"/>
          <p:cNvCxnSpPr/>
          <p:nvPr/>
        </p:nvCxnSpPr>
        <p:spPr>
          <a:xfrm>
            <a:off x="5887617" y="5354249"/>
            <a:ext cx="760833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p18"/>
          <p:cNvSpPr/>
          <p:nvPr/>
        </p:nvSpPr>
        <p:spPr>
          <a:xfrm>
            <a:off x="3028950" y="2692400"/>
            <a:ext cx="135255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7515611" y="4174486"/>
            <a:ext cx="135255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3155950" y="4169563"/>
            <a:ext cx="104140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4535066" y="5530850"/>
            <a:ext cx="2056233" cy="761999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7943850" y="4893610"/>
            <a:ext cx="104140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2127" y="169272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19"/>
          <p:cNvCxnSpPr>
            <a:stCxn id="341" idx="3"/>
            <a:endCxn id="34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19"/>
          <p:cNvCxnSpPr>
            <a:stCxn id="342" idx="1"/>
            <a:endCxn id="343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19"/>
          <p:cNvCxnSpPr>
            <a:stCxn id="343" idx="3"/>
            <a:endCxn id="350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1" name="Google Shape;351;p1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3851564" y="2722185"/>
            <a:ext cx="6264101" cy="3498120"/>
            <a:chOff x="0" y="12237"/>
            <a:chExt cx="6264101" cy="349812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20"/>
          <p:cNvGrpSpPr/>
          <p:nvPr/>
        </p:nvGrpSpPr>
        <p:grpSpPr>
          <a:xfrm>
            <a:off x="3363884" y="2422927"/>
            <a:ext cx="6264101" cy="3498120"/>
            <a:chOff x="0" y="12237"/>
            <a:chExt cx="6264101" cy="3498120"/>
          </a:xfrm>
        </p:grpSpPr>
        <p:sp>
          <p:nvSpPr>
            <p:cNvPr id="366" name="Google Shape;366;p20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9938" y="2856570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075113" y="2171130"/>
            <a:ext cx="10274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use the verbs going with means of transport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 the road signs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Pronunciation: pronounce and recognize the sounds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/aɪ/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/eɪ/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67911" y="2601400"/>
            <a:ext cx="587889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topic, the targeted vocabulary, and its pronunciation.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WARM-UP: JUMBLED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681707" y="1083289"/>
            <a:ext cx="692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MEANS OF TRANSPORT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2392888" y="2345673"/>
            <a:ext cx="3299252" cy="356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1- OTBA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2- ITANR  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3- NPEILARA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4- RSOTRPCA  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5- OTMIROEKB </a:t>
            </a: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690830" y="2371392"/>
            <a:ext cx="177247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BOAT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690830" y="3106259"/>
            <a:ext cx="205441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TRAIN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665167" y="3846214"/>
            <a:ext cx="260934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AIRPLANE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665167" y="4586169"/>
            <a:ext cx="295600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SPORT CAR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5662364" y="5362534"/>
            <a:ext cx="311829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MOTORBIKE</a:t>
            </a: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visually some nouns related to the topic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7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7" y="3836701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487067" y="16076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road sign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77185" y="448262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biển báo giao thông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674188" y="3123180"/>
            <a:ext cx="25442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/ˈrəʊd saɪn/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t="4503" r="61284" b="59735"/>
          <a:stretch/>
        </p:blipFill>
        <p:spPr>
          <a:xfrm>
            <a:off x="7183395" y="2029522"/>
            <a:ext cx="4079336" cy="272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413757" y="157311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13757" y="4319797"/>
            <a:ext cx="50282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làn đường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dành riêng cho xe đạp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603551" y="3252092"/>
            <a:ext cx="2462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 leɪn/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614" y="2095433"/>
            <a:ext cx="4849488" cy="34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PresentationFormat>Widescreen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Noto Sans Symbols</vt:lpstr>
      <vt:lpstr>Arial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2023-04-19T04:06:32Z</dcterms:modified>
</cp:coreProperties>
</file>