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01" r:id="rId2"/>
    <p:sldId id="500" r:id="rId3"/>
    <p:sldId id="495" r:id="rId4"/>
    <p:sldId id="502" r:id="rId5"/>
    <p:sldId id="503" r:id="rId6"/>
    <p:sldId id="504" r:id="rId7"/>
    <p:sldId id="505" r:id="rId8"/>
    <p:sldId id="506" r:id="rId9"/>
    <p:sldId id="507" r:id="rId10"/>
    <p:sldId id="508" r:id="rId11"/>
    <p:sldId id="509" r:id="rId12"/>
    <p:sldId id="510" r:id="rId13"/>
    <p:sldId id="511" r:id="rId14"/>
    <p:sldId id="512" r:id="rId15"/>
    <p:sldId id="261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670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46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7525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86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69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481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38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46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21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microsoft.com/office/2007/relationships/hdphoto" Target="../media/hdphoto3.wdp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4.sv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6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6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5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8.sv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0.svg"/><Relationship Id="rId5" Type="http://schemas.openxmlformats.org/officeDocument/2006/relationships/image" Target="../media/image26.sv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0.sv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2.wdp"/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54.png"/><Relationship Id="rId5" Type="http://schemas.openxmlformats.org/officeDocument/2006/relationships/image" Target="../media/image36.png"/><Relationship Id="rId10" Type="http://schemas.openxmlformats.org/officeDocument/2006/relationships/image" Target="../media/image22.svg"/><Relationship Id="rId4" Type="http://schemas.openxmlformats.org/officeDocument/2006/relationships/image" Target="../media/image34.sv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38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4.sv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67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3333FF"/>
                </a:solidFill>
                <a:latin typeface="More Sugar"/>
              </a:rPr>
              <a:t>BÀI 3: Đ</a:t>
            </a:r>
            <a:r>
              <a:rPr lang="vi-VN" sz="6600" b="1" dirty="0">
                <a:solidFill>
                  <a:srgbClr val="3333FF"/>
                </a:solidFill>
                <a:latin typeface="More Sugar"/>
              </a:rPr>
              <a:t>Ư</a:t>
            </a:r>
            <a:r>
              <a:rPr lang="en-US" sz="6600" b="1" dirty="0">
                <a:solidFill>
                  <a:srgbClr val="3333FF"/>
                </a:solidFill>
                <a:latin typeface="More Sugar"/>
              </a:rPr>
              <a:t>ỜNG TIỆM CẬN  CỦA ĐỒ THỊ HÀM SỐ (TIẾT 3)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327451" y="4556939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3CA79869-68AE-410B-9806-C41D6BB847E6}"/>
              </a:ext>
            </a:extLst>
          </p:cNvPr>
          <p:cNvSpPr/>
          <p:nvPr/>
        </p:nvSpPr>
        <p:spPr>
          <a:xfrm rot="-1135901">
            <a:off x="1380767" y="165536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3C302CAD-92DB-4E01-A046-3A909348195F}"/>
              </a:ext>
            </a:extLst>
          </p:cNvPr>
          <p:cNvSpPr/>
          <p:nvPr/>
        </p:nvSpPr>
        <p:spPr>
          <a:xfrm rot="813216">
            <a:off x="1403444" y="2541281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7" name="Freeform 91">
            <a:extLst>
              <a:ext uri="{FF2B5EF4-FFF2-40B4-BE49-F238E27FC236}">
                <a16:creationId xmlns:a16="http://schemas.microsoft.com/office/drawing/2014/main" id="{721BB699-830B-40CF-B4B5-29F83D13D55C}"/>
              </a:ext>
            </a:extLst>
          </p:cNvPr>
          <p:cNvSpPr/>
          <p:nvPr/>
        </p:nvSpPr>
        <p:spPr>
          <a:xfrm>
            <a:off x="9860708" y="2459909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8" name="Freeform 112">
            <a:extLst>
              <a:ext uri="{FF2B5EF4-FFF2-40B4-BE49-F238E27FC236}">
                <a16:creationId xmlns:a16="http://schemas.microsoft.com/office/drawing/2014/main" id="{D41FF817-5CAC-4060-93CD-467A87EC2D77}"/>
              </a:ext>
            </a:extLst>
          </p:cNvPr>
          <p:cNvSpPr/>
          <p:nvPr/>
        </p:nvSpPr>
        <p:spPr>
          <a:xfrm rot="813216">
            <a:off x="9832373" y="320391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 </a:t>
                </a:r>
                <a:r>
                  <a:rPr lang="en-US" dirty="0" err="1"/>
                  <a:t>đứng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 </a:t>
                </a:r>
                <a:r>
                  <a:rPr lang="en-US" dirty="0" err="1"/>
                  <a:t>xiên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10.</a:t>
                </a:r>
                <a:endParaRPr lang="en-US" sz="2800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94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244F3A35-9EF5-4DC8-94B6-1B084FE85E2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5785" y="2949947"/>
            <a:ext cx="2808024" cy="344046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5F8A058-C9DF-4535-B948-97E9D63291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2CB8BD3-F133-4F1D-9B51-112A2549C4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6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5: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74468"/>
                <a:ext cx="10739540" cy="555277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11,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viền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bóng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đèn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ngủ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=55−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+144</m:t>
                        </m:r>
                      </m:e>
                    </m:ra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centimét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Chứng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minh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rằng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=55−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này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74468"/>
                <a:ext cx="10739540" cy="5552777"/>
              </a:xfrm>
              <a:prstGeom prst="rect">
                <a:avLst/>
              </a:prstGeom>
              <a:blipFill>
                <a:blip r:embed="rId3"/>
                <a:stretch>
                  <a:fillRect l="-68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967EFB4-B7E5-48EE-ACFC-7D6B669EEE5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6896" y="3479412"/>
            <a:ext cx="2522818" cy="28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00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5: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74468"/>
                <a:ext cx="10739540" cy="555277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sz="2400" dirty="0" err="1"/>
                  <a:t>Tập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định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55−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+144</m:t>
                                </m:r>
                              </m:e>
                            </m:rad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55−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+144</m:t>
                            </m:r>
                          </m:e>
                        </m:rad>
                      </m:e>
                    </m:d>
                  </m:oMath>
                </a14:m>
                <a:endParaRPr lang="en-US" sz="2400" dirty="0"/>
              </a:p>
              <a:p>
                <a:pPr>
                  <a:lnSpc>
                    <a:spcPct val="160000"/>
                  </a:lnSpc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nor/>
                              </m:rPr>
                              <a:rPr lang="en-US" sz="2400"/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−144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+144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60000"/>
                  </a:lnSpc>
                </a:pPr>
                <a:r>
                  <a:rPr lang="en-US" sz="2400" dirty="0" err="1"/>
                  <a:t>Tương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tự</a:t>
                </a:r>
                <a:r>
                  <a:rPr lang="en-US" sz="2400" dirty="0"/>
                  <a:t> ta </a:t>
                </a:r>
                <a:r>
                  <a:rPr lang="en-US" sz="2400" dirty="0" err="1"/>
                  <a:t>cũng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55−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+144</m:t>
                                </m:r>
                              </m:e>
                            </m:rad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55−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400" dirty="0"/>
                  <a:t>Do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=55−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xiên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=55−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+144</m:t>
                        </m:r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74468"/>
                <a:ext cx="10739540" cy="5552777"/>
              </a:xfrm>
              <a:prstGeom prst="rect">
                <a:avLst/>
              </a:prstGeom>
              <a:blipFill>
                <a:blip r:embed="rId3"/>
                <a:stretch>
                  <a:fillRect l="-39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533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29412"/>
            <a:ext cx="4016552" cy="861922"/>
            <a:chOff x="3307257" y="1075870"/>
            <a:chExt cx="3502976" cy="1043719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674971" y="1075870"/>
              <a:ext cx="2844004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58113"/>
                <a:ext cx="11637062" cy="591166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2300" dirty="0"/>
                  <a:t>Tìm </a:t>
                </a:r>
                <a:r>
                  <a:rPr lang="en-US" sz="2300" dirty="0" err="1"/>
                  <a:t>tiệm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cận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xiên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của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đồ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thị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hàm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số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3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30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2300" dirty="0"/>
                  <a:t>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300" b="1" dirty="0"/>
                  <a:t>Lời </a:t>
                </a:r>
                <a:r>
                  <a:rPr lang="en-US" sz="2300" b="1" dirty="0" err="1"/>
                  <a:t>giải</a:t>
                </a:r>
                <a:r>
                  <a:rPr lang="en-US" sz="2300" b="1" dirty="0"/>
                  <a:t> </a:t>
                </a:r>
                <a:endParaRPr lang="en-US" sz="2300" dirty="0"/>
              </a:p>
              <a:p>
                <a:pPr>
                  <a:lnSpc>
                    <a:spcPct val="120000"/>
                  </a:lnSpc>
                </a:pPr>
                <a:r>
                  <a:rPr lang="en-US" sz="2300" dirty="0" err="1"/>
                  <a:t>Tạp</a:t>
                </a:r>
                <a:r>
                  <a:rPr lang="en-US" sz="2300" dirty="0"/>
                  <a:t> </a:t>
                </a:r>
                <a:r>
                  <a:rPr lang="en-US" sz="2300" dirty="0" err="1"/>
                  <a:t>xác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định</a:t>
                </a:r>
                <a:r>
                  <a:rPr lang="en-US" sz="2300" dirty="0"/>
                  <a:t>: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5}</m:t>
                    </m:r>
                  </m:oMath>
                </a14:m>
                <a:r>
                  <a:rPr lang="en-US" sz="2300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300" dirty="0" err="1"/>
                  <a:t>Có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3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30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  <m:r>
                      <a:rPr lang="en-US" sz="230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13+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>
                            <a:latin typeface="Cambria Math" panose="02040503050406030204" pitchFamily="18" charset="0"/>
                          </a:rPr>
                          <m:t>65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30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endParaRPr lang="en-US" sz="2300" dirty="0"/>
              </a:p>
              <a:p>
                <a:pPr>
                  <a:lnSpc>
                    <a:spcPct val="120000"/>
                  </a:lnSpc>
                </a:pPr>
                <a:r>
                  <a:rPr lang="en-US" sz="2300" dirty="0" err="1"/>
                  <a:t>Có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3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300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2300">
                        <a:latin typeface="Cambria Math" panose="02040503050406030204" pitchFamily="18" charset="0"/>
                      </a:rPr>
                      <m:t> </m:t>
                    </m:r>
                    <m:d>
                      <m:dPr>
                        <m:begChr m:val="["/>
                        <m:endChr m:val="]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300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d>
                      </m:e>
                    </m:d>
                    <m:r>
                      <a:rPr lang="en-US" sz="23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3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300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2300">
                        <a:latin typeface="Cambria Math" panose="02040503050406030204" pitchFamily="18" charset="0"/>
                      </a:rPr>
                      <m:t> </m:t>
                    </m:r>
                    <m:d>
                      <m:dPr>
                        <m:begChr m:val="["/>
                        <m:endChr m:val="]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>
                            <a:latin typeface="Cambria Math" panose="02040503050406030204" pitchFamily="18" charset="0"/>
                          </a:rPr>
                          <m:t>13+</m:t>
                        </m:r>
                        <m:f>
                          <m:f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>
                                <a:latin typeface="Cambria Math" panose="02040503050406030204" pitchFamily="18" charset="0"/>
                              </a:rPr>
                              <m:t>65</m:t>
                            </m:r>
                          </m:num>
                          <m:den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300">
                                <a:latin typeface="Cambria Math" panose="02040503050406030204" pitchFamily="18" charset="0"/>
                              </a:rPr>
                              <m:t>+5</m:t>
                            </m:r>
                          </m:den>
                        </m:f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300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d>
                      </m:e>
                    </m:d>
                    <m:r>
                      <a:rPr lang="en-US" sz="23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3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300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23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>
                            <a:latin typeface="Cambria Math" panose="02040503050406030204" pitchFamily="18" charset="0"/>
                          </a:rPr>
                          <m:t>65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30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  <m:r>
                      <a:rPr lang="en-US" sz="23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300" dirty="0"/>
              </a:p>
              <a:p>
                <a:pPr>
                  <a:lnSpc>
                    <a:spcPct val="120000"/>
                  </a:lnSpc>
                </a:pPr>
                <a:r>
                  <a:rPr lang="en-US" sz="2300" dirty="0"/>
                  <a:t>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3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30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r>
                      <a:rPr lang="en-US" sz="2300">
                        <a:latin typeface="Cambria Math" panose="02040503050406030204" pitchFamily="18" charset="0"/>
                      </a:rPr>
                      <m:t> [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13)]=</m:t>
                    </m:r>
                    <m:limLow>
                      <m:limLow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3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30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r>
                      <a:rPr lang="en-US" sz="2300">
                        <a:latin typeface="Cambria Math" panose="02040503050406030204" pitchFamily="18" charset="0"/>
                      </a:rPr>
                      <m:t> </m:t>
                    </m:r>
                    <m:d>
                      <m:dPr>
                        <m:begChr m:val="["/>
                        <m:endChr m:val="]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>
                            <a:latin typeface="Cambria Math" panose="02040503050406030204" pitchFamily="18" charset="0"/>
                          </a:rPr>
                          <m:t>13+</m:t>
                        </m:r>
                        <m:f>
                          <m:f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>
                                <a:latin typeface="Cambria Math" panose="02040503050406030204" pitchFamily="18" charset="0"/>
                              </a:rPr>
                              <m:t>65</m:t>
                            </m:r>
                          </m:num>
                          <m:den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300">
                                <a:latin typeface="Cambria Math" panose="02040503050406030204" pitchFamily="18" charset="0"/>
                              </a:rPr>
                              <m:t>+5</m:t>
                            </m:r>
                          </m:den>
                        </m:f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>
                            <a:latin typeface="Cambria Math" panose="02040503050406030204" pitchFamily="18" charset="0"/>
                          </a:rPr>
                          <m:t>13)</m:t>
                        </m:r>
                      </m:e>
                    </m:d>
                    <m:r>
                      <a:rPr lang="en-US" sz="230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3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30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r>
                      <a:rPr lang="en-US" sz="23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>
                            <a:latin typeface="Cambria Math" panose="02040503050406030204" pitchFamily="18" charset="0"/>
                          </a:rPr>
                          <m:t>65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30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  <m:r>
                      <a:rPr lang="en-US" sz="23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300" dirty="0"/>
              </a:p>
              <a:p>
                <a:pPr>
                  <a:lnSpc>
                    <a:spcPct val="120000"/>
                  </a:lnSpc>
                </a:pPr>
                <a:r>
                  <a:rPr lang="en-US" sz="2300" dirty="0"/>
                  <a:t>Do </a:t>
                </a:r>
                <a:r>
                  <a:rPr lang="en-US" sz="2300" dirty="0" err="1"/>
                  <a:t>đó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là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tiệm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cận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xiên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của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đồ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thị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hàm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số</a:t>
                </a:r>
                <a:r>
                  <a:rPr lang="en-US" sz="23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58113"/>
                <a:ext cx="11637062" cy="5911662"/>
              </a:xfrm>
              <a:prstGeom prst="rect">
                <a:avLst/>
              </a:prstGeom>
              <a:blipFill>
                <a:blip r:embed="rId7"/>
                <a:stretch>
                  <a:fillRect l="-31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29412"/>
            <a:ext cx="4016552" cy="861922"/>
            <a:chOff x="3307257" y="1075870"/>
            <a:chExt cx="3502976" cy="1043719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674971" y="1075870"/>
              <a:ext cx="2844004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4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58113"/>
                <a:ext cx="11637062" cy="591166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Nếu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ngày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xưởng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sản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được</a:t>
                </a:r>
                <a:r>
                  <a:rPr lang="en-US" sz="2200" dirty="0"/>
                  <a:t> x </a:t>
                </a:r>
                <a:r>
                  <a:rPr lang="en-US" sz="2200" dirty="0" err="1"/>
                  <a:t>kilôgam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sản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phấm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thì</a:t>
                </a:r>
                <a:r>
                  <a:rPr lang="en-US" sz="2200" dirty="0"/>
                  <a:t> chi </a:t>
                </a:r>
                <a:r>
                  <a:rPr lang="en-US" sz="2200" dirty="0" err="1"/>
                  <a:t>phí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trung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bình</a:t>
                </a:r>
                <a:r>
                  <a:rPr lang="en-US" sz="2200" dirty="0"/>
                  <a:t> (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bằng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nghì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đồng</a:t>
                </a:r>
                <a:r>
                  <a:rPr lang="en-US" sz="2200" dirty="0"/>
                  <a:t>)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sản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phấm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được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bởi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thức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+2000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200" dirty="0"/>
                  <a:t>. </a:t>
                </a:r>
                <a:r>
                  <a:rPr lang="en-US" sz="2200" dirty="0" err="1"/>
                  <a:t>Tìm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tiệm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cận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đồ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b="1" dirty="0"/>
                  <a:t>Lời </a:t>
                </a:r>
                <a:r>
                  <a:rPr lang="en-US" sz="2200" b="1" dirty="0" err="1"/>
                  <a:t>giải</a:t>
                </a:r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/>
                      <m:t>li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/>
                          <m:t>m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/>
                      <m:t>li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/>
                          <m:t>m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+2000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=+∞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2200"/>
                      <m:t>i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/>
                          <m:t>m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/>
                      <m:t>li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/>
                          <m:t>m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+2000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Vậy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tiệm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cận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đứng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đồ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/>
                      <m:t>li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/>
                          <m:t>m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/>
                      <m:t>li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/>
                          <m:t>m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50+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2000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=50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2200"/>
                      <m:t>i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/>
                          <m:t>m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/>
                      <m:t>li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/>
                          <m:t>m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50+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2000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Vậy</a:t>
                </a:r>
                <a:r>
                  <a:rPr lang="en-US" sz="2200" dirty="0"/>
                  <a:t> y = 50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tiệm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cận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ngang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đồ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58113"/>
                <a:ext cx="11637062" cy="5911662"/>
              </a:xfrm>
              <a:prstGeom prst="rect">
                <a:avLst/>
              </a:prstGeom>
              <a:blipFill>
                <a:blip r:embed="rId7"/>
                <a:stretch>
                  <a:fillRect l="-262" r="-31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055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3.3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7040EA97-3D72-4392-8886-FD9131F933E6}"/>
              </a:ext>
            </a:extLst>
          </p:cNvPr>
          <p:cNvSpPr/>
          <p:nvPr/>
        </p:nvSpPr>
        <p:spPr>
          <a:xfrm rot="-1135901">
            <a:off x="4203164" y="121378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EB31A116-F1DC-439D-9DD5-9E4E76992532}"/>
              </a:ext>
            </a:extLst>
          </p:cNvPr>
          <p:cNvSpPr/>
          <p:nvPr/>
        </p:nvSpPr>
        <p:spPr>
          <a:xfrm rot="813216">
            <a:off x="4683339" y="142445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D573D893-4542-46AE-B2E7-E203E17E446B}"/>
              </a:ext>
            </a:extLst>
          </p:cNvPr>
          <p:cNvSpPr/>
          <p:nvPr/>
        </p:nvSpPr>
        <p:spPr>
          <a:xfrm rot="-1135901">
            <a:off x="7029559" y="47020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D32B92CB-2A76-476A-B592-8A1291CE12E3}"/>
              </a:ext>
            </a:extLst>
          </p:cNvPr>
          <p:cNvSpPr/>
          <p:nvPr/>
        </p:nvSpPr>
        <p:spPr>
          <a:xfrm rot="813216">
            <a:off x="7509734" y="491275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1EABEEC-8529-E250-E037-97B8649C8349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4A5A6EC-D1DC-442B-9023-2B4BF70DAC29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C68C379D-E937-47D4-9B41-F87EB955E011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30F1F6EB-48BF-489C-8BE1-D7447ADFD46E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78C42B45-2A6A-4809-B28F-748A4B47DB10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8BC5EDC3-31A1-468F-B72E-5D9181E91EBC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22D2B8A3-4FC4-4B99-A565-DB203FE0DA3A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1C7DE487-0E7B-41F2-B40B-F52A4612F8AF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3ED988EF-6D9D-43E6-A7DD-7F6DE703D500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E7A8C642-38ED-4AEF-B04F-0AC7FD8457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ABC17A63-8D2E-4D14-AF32-08845AC39A14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BC36584E-9730-4857-8802-20BCD7DBFE8D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26F321EA-FB29-4A3B-9C2F-397324852E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00BE6F6C-889B-44B1-A77D-3241202A7B0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F36F2F56-2543-481C-9052-EF57DFFDD41B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D90A7329-F8A0-4C90-BCCD-56BB8451002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F6561C47-40ED-4335-858D-495EE1141177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83433D6C-8A2E-4D39-9EA8-8C9CBD9FC2DB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D46BA802-5746-4CCE-AB25-B7BF985E3184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C4FE7CF6-D4D3-4E9E-93C3-4008B8879B26}"/>
              </a:ext>
            </a:extLst>
          </p:cNvPr>
          <p:cNvSpPr txBox="1">
            <a:spLocks/>
          </p:cNvSpPr>
          <p:nvPr/>
        </p:nvSpPr>
        <p:spPr>
          <a:xfrm>
            <a:off x="4994618" y="2241150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ĐƯỜNG TIỆM CẬN XIÊN</a:t>
            </a:r>
            <a:endParaRPr lang="en-US" sz="3600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54E0AF3C-35F1-4482-89D2-1E3B3A698E67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ĐƯỜNG TIỆM CẬN XIÊN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45008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/>
                  <a:t>Cho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thẳng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thằng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vuông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góc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trục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Ox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cắt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cắt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thẳng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điếm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600" dirty="0"/>
                  <a:t> (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7).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a) </a:t>
                </a:r>
                <a:r>
                  <a:rPr lang="en-US" sz="2600" dirty="0" err="1"/>
                  <a:t>Tính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li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li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b) </a:t>
                </a:r>
                <a:r>
                  <a:rPr lang="en-US" sz="2600" dirty="0" err="1"/>
                  <a:t>Tính</a:t>
                </a:r>
                <a:r>
                  <a:rPr lang="en-US" sz="2600" dirty="0"/>
                  <a:t> MN </a:t>
                </a:r>
                <a:r>
                  <a:rPr lang="en-US" sz="2600" dirty="0" err="1"/>
                  <a:t>theo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xét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về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𝑀𝑁𝑘h𝑖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hoặc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450086"/>
              </a:xfrm>
              <a:prstGeom prst="rect">
                <a:avLst/>
              </a:prstGeom>
              <a:blipFill>
                <a:blip r:embed="rId11"/>
                <a:stretch>
                  <a:fillRect l="-53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EAE85101-3ED9-476B-B94D-83D15FB484B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1466" y="1179010"/>
            <a:ext cx="3618986" cy="420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3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45008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li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/>
                      <m:t>li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2800"/>
                      <m:t>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/>
                      <m:t>li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li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2800"/>
                      <m:t>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Nhận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xét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về</a:t>
                </a:r>
                <a:r>
                  <a:rPr lang="en-US" sz="2800" dirty="0"/>
                  <a:t> 0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hoặc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450086"/>
              </a:xfrm>
              <a:prstGeom prst="rect">
                <a:avLst/>
              </a:prstGeom>
              <a:blipFill>
                <a:blip r:embed="rId11"/>
                <a:stretch>
                  <a:fillRect l="-53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673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thẳng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gọi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đuờng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xiên</a:t>
                </a:r>
                <a:r>
                  <a:rPr lang="en-US" sz="2800" dirty="0"/>
                  <a:t> (hay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xiên</a:t>
                </a:r>
                <a:r>
                  <a:rPr lang="en-US" sz="2800" dirty="0"/>
                  <a:t>)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nếu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li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hoặc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li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4"/>
                <a:stretch>
                  <a:fillRect l="-922" r="-61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755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74468"/>
                <a:ext cx="10739540" cy="555277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Chứng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minh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thẳng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−2+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li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/>
                      <m:t>li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2800"/>
                      <m:t>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/>
                      <m:t>li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Do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thẳng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74468"/>
                <a:ext cx="10739540" cy="5552777"/>
              </a:xfrm>
              <a:prstGeom prst="rect">
                <a:avLst/>
              </a:prstGeom>
              <a:blipFill>
                <a:blip r:embed="rId3"/>
                <a:stretch>
                  <a:fillRect l="-680" b="-18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88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713B040-5C3B-46C1-8955-03BFDF1C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A9073D5-0AF7-7A74-F3C7-6DCF7E4779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−2+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cùng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đứng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xiên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9.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11"/>
                <a:stretch>
                  <a:fillRect l="-67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116E4CD3-2265-4267-833F-46A92B325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8525" y="2020271"/>
            <a:ext cx="3862811" cy="428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26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/>
                  <a:t>a)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hợp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tổng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quát</a:t>
                </a:r>
                <a:r>
                  <a:rPr lang="en-US" sz="2600" dirty="0"/>
                  <a:t>,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thể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tìm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hệ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phương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xiên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theo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thức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sau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6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 [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hoặc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6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 [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b) </a:t>
                </a: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thì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ngang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thẳng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52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F40D8DF9-7C95-4337-AA4F-E2D7417D7A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8A6A74F-B5AC-4C09-8855-D42B657490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07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74468"/>
                <a:ext cx="10739540" cy="555277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 </a:t>
                </a:r>
                <a:r>
                  <a:rPr lang="en-US" dirty="0" err="1"/>
                  <a:t>xiên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 err="1"/>
                  <a:t>Tâp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∖{2}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;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>
                          <a:latin typeface="Cambria Math" panose="02040503050406030204" pitchFamily="18" charset="0"/>
                        </a:rPr>
                        <m:t> [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]=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>
                          <a:latin typeface="Cambria Math" panose="02040503050406030204" pitchFamily="18" charset="0"/>
                        </a:rPr>
                        <m:t>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1.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cũng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=1;1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xiên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74468"/>
                <a:ext cx="10739540" cy="5552777"/>
              </a:xfrm>
              <a:prstGeom prst="rect">
                <a:avLst/>
              </a:prstGeom>
              <a:blipFill>
                <a:blip r:embed="rId3"/>
                <a:stretch>
                  <a:fillRect l="-624" b="-153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967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1030</Words>
  <Application>Microsoft Office PowerPoint</Application>
  <PresentationFormat>Widescreen</PresentationFormat>
  <Paragraphs>122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TAN Ashford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2024-11-18T01:41:30Z</dcterms:modified>
</cp:coreProperties>
</file>