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67" r:id="rId4"/>
    <p:sldId id="269" r:id="rId5"/>
    <p:sldId id="425" r:id="rId6"/>
    <p:sldId id="379" r:id="rId7"/>
    <p:sldId id="413" r:id="rId8"/>
    <p:sldId id="414" r:id="rId9"/>
    <p:sldId id="415" r:id="rId10"/>
    <p:sldId id="416" r:id="rId11"/>
    <p:sldId id="417" r:id="rId12"/>
    <p:sldId id="419" r:id="rId13"/>
    <p:sldId id="418" r:id="rId14"/>
    <p:sldId id="421" r:id="rId15"/>
    <p:sldId id="304" r:id="rId16"/>
    <p:sldId id="422" r:id="rId17"/>
    <p:sldId id="423" r:id="rId18"/>
    <p:sldId id="294" r:id="rId19"/>
    <p:sldId id="402" r:id="rId20"/>
    <p:sldId id="338" r:id="rId21"/>
    <p:sldId id="296" r:id="rId22"/>
    <p:sldId id="298" r:id="rId23"/>
    <p:sldId id="299" r:id="rId24"/>
    <p:sldId id="30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95892" y="44183"/>
            <a:ext cx="10468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Review </a:t>
            </a:r>
            <a:r>
              <a:rPr lang="en-US" sz="1800" b="0" dirty="0" smtClean="0">
                <a:solidFill>
                  <a:schemeClr val="tx1"/>
                </a:solidFill>
              </a:rPr>
              <a:t>2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44863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Unit 4: Disasters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Anh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microsoft.com/office/2007/relationships/hdphoto" Target="../media/hdphoto12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audio" Target="../media/audio9.wav"/><Relationship Id="rId7" Type="http://schemas.openxmlformats.org/officeDocument/2006/relationships/audio" Target="../media/audio7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audio" Target="../media/audio12.wav"/><Relationship Id="rId10" Type="http://schemas.openxmlformats.org/officeDocument/2006/relationships/audio" Target="../media/audio15.wav"/><Relationship Id="rId4" Type="http://schemas.openxmlformats.org/officeDocument/2006/relationships/audio" Target="../media/audio4.wav"/><Relationship Id="rId9" Type="http://schemas.openxmlformats.org/officeDocument/2006/relationships/audio" Target="../media/audio14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microsoft.com/office/2007/relationships/hdphoto" Target="../media/hdphoto2.wdp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8C3E5E-23DE-2592-D57F-E2DEBA4EF0E6}"/>
              </a:ext>
            </a:extLst>
          </p:cNvPr>
          <p:cNvSpPr/>
          <p:nvPr/>
        </p:nvSpPr>
        <p:spPr>
          <a:xfrm>
            <a:off x="6356839" y="3232118"/>
            <a:ext cx="52070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4: DISASTERS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Review</a:t>
            </a:r>
            <a:endParaRPr lang="en-US" sz="2400" b="1" dirty="0">
              <a:solidFill>
                <a:srgbClr val="00B050"/>
              </a:solidFill>
              <a:effectLst/>
            </a:endParaRPr>
          </a:p>
          <a:p>
            <a:pPr algn="ctr"/>
            <a:r>
              <a:rPr lang="en-US" sz="2400" dirty="0">
                <a:effectLst/>
              </a:rPr>
              <a:t>page 93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F3A9E9-B5E0-1DDA-208B-67577C28E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950" y="798331"/>
            <a:ext cx="6207949" cy="490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C44753-B8CA-1FD1-28F4-04740394A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76" y="1818291"/>
            <a:ext cx="11441240" cy="344283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7FCC76E-1CBC-2F9A-8DB8-0273BFF1CCDC}"/>
              </a:ext>
            </a:extLst>
          </p:cNvPr>
          <p:cNvSpPr/>
          <p:nvPr/>
        </p:nvSpPr>
        <p:spPr>
          <a:xfrm>
            <a:off x="6374525" y="1828801"/>
            <a:ext cx="609600" cy="6095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060FE5-3D6A-C556-35F1-896E3262D179}"/>
              </a:ext>
            </a:extLst>
          </p:cNvPr>
          <p:cNvSpPr/>
          <p:nvPr/>
        </p:nvSpPr>
        <p:spPr>
          <a:xfrm>
            <a:off x="6984124" y="2569778"/>
            <a:ext cx="919655" cy="6095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8A36F8-1BCB-4689-BA52-A5D9537D4878}"/>
              </a:ext>
            </a:extLst>
          </p:cNvPr>
          <p:cNvSpPr/>
          <p:nvPr/>
        </p:nvSpPr>
        <p:spPr>
          <a:xfrm>
            <a:off x="7619999" y="3247692"/>
            <a:ext cx="604343" cy="6095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0BDA3-D1B4-8CDD-E9F9-F005B0F44C59}"/>
              </a:ext>
            </a:extLst>
          </p:cNvPr>
          <p:cNvSpPr/>
          <p:nvPr/>
        </p:nvSpPr>
        <p:spPr>
          <a:xfrm>
            <a:off x="4845269" y="3951884"/>
            <a:ext cx="783028" cy="6095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416B797-2ECB-4BC9-A105-ADF8E11C609D}"/>
              </a:ext>
            </a:extLst>
          </p:cNvPr>
          <p:cNvSpPr/>
          <p:nvPr/>
        </p:nvSpPr>
        <p:spPr>
          <a:xfrm>
            <a:off x="6653051" y="4666585"/>
            <a:ext cx="1129862" cy="6095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7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E155FA-4307-2158-5F93-0ABDE0EE9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755" y="1550251"/>
            <a:ext cx="11182490" cy="3757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63EE6F-3D5E-C70D-0337-79AA01B3D770}"/>
              </a:ext>
            </a:extLst>
          </p:cNvPr>
          <p:cNvSpPr txBox="1"/>
          <p:nvPr/>
        </p:nvSpPr>
        <p:spPr>
          <a:xfrm>
            <a:off x="8450982" y="2112578"/>
            <a:ext cx="224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biggest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194929-9E78-DE3D-D4D7-DC1FE75C48FA}"/>
              </a:ext>
            </a:extLst>
          </p:cNvPr>
          <p:cNvCxnSpPr/>
          <p:nvPr/>
        </p:nvCxnSpPr>
        <p:spPr>
          <a:xfrm>
            <a:off x="3594538" y="2732688"/>
            <a:ext cx="5044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B80936B-C443-B213-6351-E6EA2730B9E7}"/>
              </a:ext>
            </a:extLst>
          </p:cNvPr>
          <p:cNvSpPr txBox="1"/>
          <p:nvPr/>
        </p:nvSpPr>
        <p:spPr>
          <a:xfrm>
            <a:off x="8449377" y="2755864"/>
            <a:ext cx="224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was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136B05-F91E-1AA0-A1B0-AA16C5664410}"/>
              </a:ext>
            </a:extLst>
          </p:cNvPr>
          <p:cNvCxnSpPr/>
          <p:nvPr/>
        </p:nvCxnSpPr>
        <p:spPr>
          <a:xfrm>
            <a:off x="2649657" y="3318224"/>
            <a:ext cx="5044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A4381B9-F0F7-112A-4AE3-AE7CD1CA7812}"/>
              </a:ext>
            </a:extLst>
          </p:cNvPr>
          <p:cNvSpPr txBox="1"/>
          <p:nvPr/>
        </p:nvSpPr>
        <p:spPr>
          <a:xfrm>
            <a:off x="8478253" y="3410387"/>
            <a:ext cx="224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How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7DC52E-02C3-53E6-C9E6-D42CB63569A5}"/>
              </a:ext>
            </a:extLst>
          </p:cNvPr>
          <p:cNvCxnSpPr>
            <a:cxnSpLocks/>
          </p:cNvCxnSpPr>
          <p:nvPr/>
        </p:nvCxnSpPr>
        <p:spPr>
          <a:xfrm>
            <a:off x="1379120" y="3963120"/>
            <a:ext cx="9116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9C4C869-FA6F-F190-869A-5698C9E5268E}"/>
              </a:ext>
            </a:extLst>
          </p:cNvPr>
          <p:cNvSpPr txBox="1"/>
          <p:nvPr/>
        </p:nvSpPr>
        <p:spPr>
          <a:xfrm>
            <a:off x="8420502" y="4055279"/>
            <a:ext cx="224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many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A28772-B7B5-ED85-F80A-D85F828A696E}"/>
              </a:ext>
            </a:extLst>
          </p:cNvPr>
          <p:cNvCxnSpPr>
            <a:cxnSpLocks/>
          </p:cNvCxnSpPr>
          <p:nvPr/>
        </p:nvCxnSpPr>
        <p:spPr>
          <a:xfrm>
            <a:off x="2178021" y="4598387"/>
            <a:ext cx="8058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5D1C0A-59C5-0473-0DD1-B9D0A18FFD33}"/>
              </a:ext>
            </a:extLst>
          </p:cNvPr>
          <p:cNvSpPr txBox="1"/>
          <p:nvPr/>
        </p:nvSpPr>
        <p:spPr>
          <a:xfrm>
            <a:off x="8430130" y="4680922"/>
            <a:ext cx="224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much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00B1AF-835C-2EEE-9324-44E03CDA4CD5}"/>
              </a:ext>
            </a:extLst>
          </p:cNvPr>
          <p:cNvCxnSpPr>
            <a:cxnSpLocks/>
          </p:cNvCxnSpPr>
          <p:nvPr/>
        </p:nvCxnSpPr>
        <p:spPr>
          <a:xfrm>
            <a:off x="2187650" y="5301032"/>
            <a:ext cx="776932" cy="67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7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8447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663D8C-E888-3FB4-36AC-DE398FA3C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165" y="1518370"/>
            <a:ext cx="11945445" cy="490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64E80-9CD1-9161-AC49-E620DD565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095" y="2595478"/>
            <a:ext cx="11331810" cy="166704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39C61D-7FDC-FFA8-921F-DE71CE765104}"/>
              </a:ext>
            </a:extLst>
          </p:cNvPr>
          <p:cNvSpPr/>
          <p:nvPr/>
        </p:nvSpPr>
        <p:spPr>
          <a:xfrm>
            <a:off x="6769106" y="2517550"/>
            <a:ext cx="667408" cy="6095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694AC7-4F0C-1B68-99FE-7F658B04D83C}"/>
              </a:ext>
            </a:extLst>
          </p:cNvPr>
          <p:cNvSpPr/>
          <p:nvPr/>
        </p:nvSpPr>
        <p:spPr>
          <a:xfrm>
            <a:off x="550299" y="3114574"/>
            <a:ext cx="683172" cy="6095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893F24-3F50-B437-26DE-E0EC99FF1B65}"/>
              </a:ext>
            </a:extLst>
          </p:cNvPr>
          <p:cNvSpPr/>
          <p:nvPr/>
        </p:nvSpPr>
        <p:spPr>
          <a:xfrm>
            <a:off x="10062991" y="3784497"/>
            <a:ext cx="683171" cy="5564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2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249207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B23797-A302-7A60-3BCF-39E60DF2F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81" y="2464862"/>
            <a:ext cx="11643742" cy="8887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F79CA5-AC66-11C0-DEB1-F9E0EEC82AD0}"/>
              </a:ext>
            </a:extLst>
          </p:cNvPr>
          <p:cNvSpPr txBox="1"/>
          <p:nvPr/>
        </p:nvSpPr>
        <p:spPr>
          <a:xfrm>
            <a:off x="38500" y="18213"/>
            <a:ext cx="1958092" cy="43088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Pre - writing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425225-8942-4015-CA4F-754D3DA0CB01}"/>
              </a:ext>
            </a:extLst>
          </p:cNvPr>
          <p:cNvSpPr/>
          <p:nvPr/>
        </p:nvSpPr>
        <p:spPr>
          <a:xfrm>
            <a:off x="583510" y="521558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Read the instruction quickly. Underline the key words.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What are we going to do?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Write an announcement from 80 to 100 words.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9A71E8-2B5B-DCDE-AB00-EC0C74C1860A}"/>
              </a:ext>
            </a:extLst>
          </p:cNvPr>
          <p:cNvCxnSpPr>
            <a:cxnSpLocks/>
          </p:cNvCxnSpPr>
          <p:nvPr/>
        </p:nvCxnSpPr>
        <p:spPr>
          <a:xfrm>
            <a:off x="405967" y="2917756"/>
            <a:ext cx="8741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090A62-F289-F440-2AFD-FD5A7567E159}"/>
              </a:ext>
            </a:extLst>
          </p:cNvPr>
          <p:cNvCxnSpPr>
            <a:cxnSpLocks/>
          </p:cNvCxnSpPr>
          <p:nvPr/>
        </p:nvCxnSpPr>
        <p:spPr>
          <a:xfrm>
            <a:off x="1953587" y="2917756"/>
            <a:ext cx="2390040" cy="1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F5752A-1873-EA90-C660-4F72CA6F65AF}"/>
              </a:ext>
            </a:extLst>
          </p:cNvPr>
          <p:cNvCxnSpPr>
            <a:cxnSpLocks/>
          </p:cNvCxnSpPr>
          <p:nvPr/>
        </p:nvCxnSpPr>
        <p:spPr>
          <a:xfrm flipV="1">
            <a:off x="5806476" y="2917756"/>
            <a:ext cx="1383595" cy="109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69B0E7-B737-AD08-058E-A6B27B19D38B}"/>
              </a:ext>
            </a:extLst>
          </p:cNvPr>
          <p:cNvCxnSpPr>
            <a:cxnSpLocks/>
          </p:cNvCxnSpPr>
          <p:nvPr/>
        </p:nvCxnSpPr>
        <p:spPr>
          <a:xfrm>
            <a:off x="1376413" y="3353611"/>
            <a:ext cx="2803584" cy="274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E68CDA-62C1-4F32-E6F1-6441A68F0974}"/>
              </a:ext>
            </a:extLst>
          </p:cNvPr>
          <p:cNvCxnSpPr>
            <a:cxnSpLocks/>
          </p:cNvCxnSpPr>
          <p:nvPr/>
        </p:nvCxnSpPr>
        <p:spPr>
          <a:xfrm>
            <a:off x="9365381" y="2928682"/>
            <a:ext cx="24788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E1492C4-4C70-F599-D9C6-C944DCB0C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258" y="3476893"/>
            <a:ext cx="7499482" cy="286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0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2625B-7B2C-371A-3261-74776AF913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33"/>
          <a:stretch/>
        </p:blipFill>
        <p:spPr>
          <a:xfrm>
            <a:off x="2346259" y="3693677"/>
            <a:ext cx="7499482" cy="2565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84164C-BA36-733E-59FC-D096998F5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7062" y="1576728"/>
            <a:ext cx="9954884" cy="192700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4994A4-212D-48E1-6C27-DE79FAC2C7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082"/>
          <a:stretch/>
        </p:blipFill>
        <p:spPr>
          <a:xfrm>
            <a:off x="6205479" y="1401828"/>
            <a:ext cx="2454544" cy="455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3B9FE5-5649-4656-7CA4-9D2A4A8D6734}"/>
              </a:ext>
            </a:extLst>
          </p:cNvPr>
          <p:cNvSpPr txBox="1"/>
          <p:nvPr/>
        </p:nvSpPr>
        <p:spPr>
          <a:xfrm>
            <a:off x="47736" y="27449"/>
            <a:ext cx="1958092" cy="43088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While - writing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BBEA0D-6C0E-82FF-75D9-3A5060E6FE67}"/>
              </a:ext>
            </a:extLst>
          </p:cNvPr>
          <p:cNvSpPr txBox="1"/>
          <p:nvPr/>
        </p:nvSpPr>
        <p:spPr>
          <a:xfrm>
            <a:off x="163629" y="564201"/>
            <a:ext cx="12000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Write an </a:t>
            </a:r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emergency announcement </a:t>
            </a:r>
            <a:r>
              <a:rPr lang="en-US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including </a:t>
            </a:r>
            <a:r>
              <a:rPr lang="en-US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4 parts</a:t>
            </a:r>
            <a:r>
              <a:rPr lang="en-US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 in the </a:t>
            </a:r>
            <a:r>
              <a:rPr lang="en-US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Writing Skill </a:t>
            </a:r>
            <a:r>
              <a:rPr lang="en-US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box. </a:t>
            </a:r>
          </a:p>
        </p:txBody>
      </p:sp>
    </p:spTree>
    <p:extLst>
      <p:ext uri="{BB962C8B-B14F-4D97-AF65-F5344CB8AC3E}">
        <p14:creationId xmlns:p14="http://schemas.microsoft.com/office/powerpoint/2010/main" val="103390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6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6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6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89667-CBCD-F6C4-0BAA-01B13C09C4C7}"/>
              </a:ext>
            </a:extLst>
          </p:cNvPr>
          <p:cNvSpPr txBox="1"/>
          <p:nvPr/>
        </p:nvSpPr>
        <p:spPr>
          <a:xfrm>
            <a:off x="47736" y="27449"/>
            <a:ext cx="1958092" cy="43088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Post - writing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E5256-8C06-FDC0-6E99-988C84A4C5B1}"/>
              </a:ext>
            </a:extLst>
          </p:cNvPr>
          <p:cNvSpPr txBox="1"/>
          <p:nvPr/>
        </p:nvSpPr>
        <p:spPr>
          <a:xfrm>
            <a:off x="286323" y="544951"/>
            <a:ext cx="118779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In pairs: </a:t>
            </a:r>
          </a:p>
          <a:p>
            <a:r>
              <a:rPr lang="en-US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	- Swap the writing.</a:t>
            </a:r>
          </a:p>
          <a:p>
            <a:r>
              <a:rPr lang="en-US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	- Check your partner’s writing for grammar and spelling mistakes (if any).</a:t>
            </a:r>
          </a:p>
          <a:p>
            <a:r>
              <a:rPr lang="en-US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	- Give feedback based on the </a:t>
            </a:r>
            <a:r>
              <a:rPr lang="en-US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Feedback</a:t>
            </a:r>
            <a:r>
              <a:rPr lang="en-US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 form.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92612-0C43-3086-56FF-228477420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7661" y="2872003"/>
            <a:ext cx="8646686" cy="31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8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698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D766605-78FF-1520-5B72-B41B310DD0B8}"/>
              </a:ext>
            </a:extLst>
          </p:cNvPr>
          <p:cNvSpPr txBox="1"/>
          <p:nvPr/>
        </p:nvSpPr>
        <p:spPr>
          <a:xfrm>
            <a:off x="86627" y="647228"/>
            <a:ext cx="121149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In pairs</a:t>
            </a:r>
            <a:r>
              <a:rPr lang="en-US" sz="3200" b="1" dirty="0">
                <a:solidFill>
                  <a:srgbClr val="002060"/>
                </a:solidFill>
              </a:rPr>
              <a:t>. Test your partner’s memory on the vocabulary in the pictures. </a:t>
            </a:r>
            <a:endParaRPr lang="en-US" sz="3200" b="1" i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70E711-587E-7146-7A74-C9E409B5E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581" y="1619448"/>
            <a:ext cx="5434820" cy="4057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B19E69-93D2-94C8-A83E-660B7630E4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4990" r="33478" b="6192"/>
          <a:stretch/>
        </p:blipFill>
        <p:spPr>
          <a:xfrm>
            <a:off x="6113484" y="1666266"/>
            <a:ext cx="5434820" cy="1957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72B095-7AE2-A443-BB4E-79D967A7AC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69745" t="6278" r="950" b="3872"/>
          <a:stretch/>
        </p:blipFill>
        <p:spPr>
          <a:xfrm>
            <a:off x="6138779" y="3743656"/>
            <a:ext cx="2620607" cy="1877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D0F1BF-213C-CF9A-D6FB-BEADF003F2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32" t="2306" r="9765"/>
          <a:stretch/>
        </p:blipFill>
        <p:spPr>
          <a:xfrm>
            <a:off x="9016661" y="3666655"/>
            <a:ext cx="2531643" cy="183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674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62760" y="787627"/>
            <a:ext cx="2817093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559642" y="1583410"/>
            <a:ext cx="2820211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519585" y="4824514"/>
            <a:ext cx="2916101" cy="7146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529209" y="5656128"/>
            <a:ext cx="2928545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516363" y="2363814"/>
            <a:ext cx="290676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48853" y="3057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3F3FCC1C-84CD-18BE-331C-42D1969D7B87}"/>
              </a:ext>
            </a:extLst>
          </p:cNvPr>
          <p:cNvSpPr/>
          <p:nvPr/>
        </p:nvSpPr>
        <p:spPr>
          <a:xfrm>
            <a:off x="4495508" y="3170733"/>
            <a:ext cx="2906767" cy="662474"/>
          </a:xfrm>
          <a:prstGeom prst="roundRect">
            <a:avLst/>
          </a:prstGeom>
          <a:solidFill>
            <a:srgbClr val="00B0F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/>
              <a:t>Pronunciation</a:t>
            </a: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3F0E1CFC-B005-227D-51A7-395CFAFA33EA}"/>
              </a:ext>
            </a:extLst>
          </p:cNvPr>
          <p:cNvSpPr/>
          <p:nvPr/>
        </p:nvSpPr>
        <p:spPr>
          <a:xfrm>
            <a:off x="4514760" y="4008130"/>
            <a:ext cx="2906767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86E959E7-48CF-9ED9-F3DD-A266D234C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1022142"/>
            <a:ext cx="17979048" cy="534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  <a:tabLst/>
            </a:pPr>
            <a:r>
              <a:rPr kumimoji="0" lang="en-US" altLang="en-US" sz="36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board up 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(</a:t>
            </a:r>
            <a:r>
              <a:rPr kumimoji="0" lang="en-US" altLang="en-US" sz="32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phr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v) 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bɔːrd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ʌp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			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bịt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kín</a:t>
            </a:r>
            <a:endParaRPr kumimoji="0" lang="en-US" altLang="en-US" sz="28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M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  <a:tabLst/>
            </a:pPr>
            <a:r>
              <a:rPr kumimoji="0" lang="en-US" altLang="en-US" sz="36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escape plan 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(n)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ɪˈskeɪp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plæn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	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sơ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đồ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thoát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hiểm</a:t>
            </a:r>
            <a:endParaRPr kumimoji="0" lang="en-US" altLang="en-US" sz="28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M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  <a:tabLst/>
            </a:pPr>
            <a:r>
              <a:rPr kumimoji="0" lang="en-US" altLang="en-US" sz="36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fire extinguisher 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(n) 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/ˈ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faɪər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ɪkˌstɪŋɡwɪʃə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	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bình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cứu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hỏa</a:t>
            </a:r>
            <a:endParaRPr kumimoji="0" lang="en-US" altLang="en-US" sz="28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M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  <a:tabLst/>
            </a:pPr>
            <a:r>
              <a:rPr kumimoji="0" lang="en-US" altLang="en-US" sz="36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first aid kit 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(n) 	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/ˌ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fɜːrst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ˈ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eɪd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kɪt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		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bộ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sơ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cứu</a:t>
            </a:r>
            <a:endParaRPr kumimoji="0" lang="en-US" altLang="en-US" sz="28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M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  <a:tabLst/>
            </a:pPr>
            <a:r>
              <a:rPr kumimoji="0" lang="en-US" altLang="en-US" sz="36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battery 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(n)		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/ˈ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bætəri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 		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pin</a:t>
            </a:r>
            <a:endParaRPr kumimoji="0" lang="en-US" altLang="en-US" sz="28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M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  <a:tabLst/>
            </a:pPr>
            <a:r>
              <a:rPr lang="en-US" altLang="en-US" sz="3600" dirty="0">
                <a:solidFill>
                  <a:srgbClr val="0070C0"/>
                </a:solidFill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s</a:t>
            </a:r>
            <a:r>
              <a:rPr kumimoji="0" lang="en-US" altLang="en-US" sz="36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upplies 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(n) 	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/'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səplaɪz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			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nhu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yếu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phẩm</a:t>
            </a:r>
            <a:endParaRPr kumimoji="0" lang="en-US" altLang="en-US" sz="28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M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  <a:tabLst/>
            </a:pPr>
            <a:r>
              <a:rPr kumimoji="0" lang="en-US" altLang="en-US" sz="360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stock up 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(</a:t>
            </a:r>
            <a:r>
              <a:rPr kumimoji="0" lang="en-US" altLang="en-US" sz="32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phr</a:t>
            </a:r>
            <a:r>
              <a:rPr kumimoji="0" lang="en-US" altLang="en-US" sz="32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v)	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stɑːk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ʌp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/			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dự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Calibri" panose="020F0502020204030204" pitchFamily="34" charset="0"/>
                <a:cs typeface="Tahoma" panose="020B0604030504040204" pitchFamily="34" charset="0"/>
              </a:rPr>
              <a:t>trữ</a:t>
            </a:r>
            <a:r>
              <a:rPr kumimoji="0" lang="en-US" altLang="en-US" sz="280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</a:rPr>
              <a:t> </a:t>
            </a:r>
          </a:p>
          <a:p>
            <a:pPr marL="571500" indent="-5715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kumimoji="0" lang="en-US" altLang="en-US" sz="3200" u="none" strike="noStrike" cap="none" spc="-100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emergency services </a:t>
            </a:r>
            <a:r>
              <a:rPr kumimoji="0" lang="en-US" altLang="en-US" sz="3200" u="none" strike="noStrike" cap="none" spc="-100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(n) 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ɪˈmɜːrdʒənsi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sɜːrvɪs</a:t>
            </a:r>
            <a:r>
              <a:rPr lang="en-US" sz="2800" dirty="0" err="1">
                <a:solidFill>
                  <a:srgbClr val="00B050"/>
                </a:solidFill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ɪz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/</a:t>
            </a:r>
            <a:r>
              <a:rPr lang="en-US" altLang="en-US" sz="2800" spc="-100" dirty="0">
                <a:solidFill>
                  <a:srgbClr val="00B050"/>
                </a:solidFill>
                <a:latin typeface="ArialMT"/>
                <a:ea typeface="Arial" panose="020B0604020202020204" pitchFamily="34" charset="0"/>
                <a:cs typeface="Tahoma" panose="020B0604030504040204" pitchFamily="34" charset="0"/>
              </a:rPr>
              <a:t> 	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dịch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vụ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cấp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cứu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, 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cứu</a:t>
            </a:r>
            <a:r>
              <a:rPr kumimoji="0" lang="en-US" altLang="en-US" sz="2800" u="none" strike="noStrike" cap="none" spc="-100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kumimoji="0" lang="en-US" altLang="en-US" sz="2800" u="none" strike="noStrike" cap="none" spc="-10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ahoma" panose="020B0604030504040204" pitchFamily="34" charset="0"/>
              </a:rPr>
              <a:t>hộ</a:t>
            </a:r>
            <a:endParaRPr kumimoji="0" lang="en-US" altLang="en-US" sz="2800" u="none" strike="noStrike" cap="none" spc="-100" normalizeH="0" baseline="0" dirty="0">
              <a:ln>
                <a:noFill/>
              </a:ln>
              <a:solidFill>
                <a:srgbClr val="FF0000"/>
              </a:solidFill>
              <a:effectLst/>
              <a:latin typeface="ArialM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D91CD7-4214-3436-6873-ED8DECCAFD3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84295" y="4921007"/>
            <a:ext cx="0" cy="1"/>
          </a:xfrm>
          <a:prstGeom prst="line">
            <a:avLst/>
          </a:prstGeom>
          <a:noFill/>
          <a:ln w="35585">
            <a:solidFill>
              <a:srgbClr val="231F2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3F9896-709A-A651-85F2-8E0F07B1A0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84295" y="2382520"/>
            <a:ext cx="0" cy="0"/>
          </a:xfrm>
          <a:prstGeom prst="line">
            <a:avLst/>
          </a:prstGeom>
          <a:noFill/>
          <a:ln w="35585">
            <a:solidFill>
              <a:srgbClr val="231F2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DC29569-4F3B-9E48-9DBF-61ACC6A9385E}"/>
              </a:ext>
            </a:extLst>
          </p:cNvPr>
          <p:cNvSpPr txBox="1"/>
          <p:nvPr/>
        </p:nvSpPr>
        <p:spPr>
          <a:xfrm>
            <a:off x="1867301" y="433539"/>
            <a:ext cx="437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20" name="Rectangle 75">
            <a:hlinkClick r:id="" action="ppaction://noaction" highlightClick="1">
              <a:snd r:embed="rId3" name="board up.wav"/>
            </a:hlinkClick>
            <a:extLst>
              <a:ext uri="{FF2B5EF4-FFF2-40B4-BE49-F238E27FC236}">
                <a16:creationId xmlns:a16="http://schemas.microsoft.com/office/drawing/2014/main" id="{6774A94C-CED7-CE79-475E-319F3B8C9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136" y="1193538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1" name="Rectangle 75">
            <a:hlinkClick r:id="" action="ppaction://noaction" highlightClick="1">
              <a:snd r:embed="rId4" name="escape plan.wav"/>
            </a:hlinkClick>
            <a:extLst>
              <a:ext uri="{FF2B5EF4-FFF2-40B4-BE49-F238E27FC236}">
                <a16:creationId xmlns:a16="http://schemas.microsoft.com/office/drawing/2014/main" id="{EFB08502-E338-C397-DA7D-88D8B54ED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658" y="1836827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2" name="Rectangle 75">
            <a:hlinkClick r:id="" action="ppaction://noaction" highlightClick="1">
              <a:snd r:embed="rId5" name="fire extinguisher.wav"/>
            </a:hlinkClick>
            <a:extLst>
              <a:ext uri="{FF2B5EF4-FFF2-40B4-BE49-F238E27FC236}">
                <a16:creationId xmlns:a16="http://schemas.microsoft.com/office/drawing/2014/main" id="{52936E12-F5D6-EC8C-DB65-783E1DEE2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2" y="2500974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3" name="Rectangle 75">
            <a:hlinkClick r:id="" action="ppaction://noaction" highlightClick="1">
              <a:snd r:embed="rId6" name="first aid kit.wav"/>
            </a:hlinkClick>
            <a:extLst>
              <a:ext uri="{FF2B5EF4-FFF2-40B4-BE49-F238E27FC236}">
                <a16:creationId xmlns:a16="http://schemas.microsoft.com/office/drawing/2014/main" id="{F325B874-E207-5BB6-1326-45BDA6D71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55" y="3163512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4" name="Rectangle 75">
            <a:hlinkClick r:id="" action="ppaction://noaction" highlightClick="1">
              <a:snd r:embed="rId7" name="batteries.wav"/>
            </a:hlinkClick>
            <a:extLst>
              <a:ext uri="{FF2B5EF4-FFF2-40B4-BE49-F238E27FC236}">
                <a16:creationId xmlns:a16="http://schemas.microsoft.com/office/drawing/2014/main" id="{13189895-38A6-D93F-0B8C-25C58390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54" y="380840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5" name="Rectangle 75">
            <a:hlinkClick r:id="" action="ppaction://noaction" highlightClick="1">
              <a:snd r:embed="rId8" name="supplies.wav"/>
            </a:hlinkClick>
            <a:extLst>
              <a:ext uri="{FF2B5EF4-FFF2-40B4-BE49-F238E27FC236}">
                <a16:creationId xmlns:a16="http://schemas.microsoft.com/office/drawing/2014/main" id="{47CD2C6D-ADD4-7A0D-84A4-4085007B6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77" y="446131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6" name="Rectangle 75">
            <a:hlinkClick r:id="" action="ppaction://noaction" highlightClick="1">
              <a:snd r:embed="rId9" name="stock up.wav"/>
            </a:hlinkClick>
            <a:extLst>
              <a:ext uri="{FF2B5EF4-FFF2-40B4-BE49-F238E27FC236}">
                <a16:creationId xmlns:a16="http://schemas.microsoft.com/office/drawing/2014/main" id="{312314AD-09C7-5463-C09B-AF829C172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47" y="5143103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7" name="Rectangle 75">
            <a:hlinkClick r:id="" action="ppaction://noaction" highlightClick="1">
              <a:snd r:embed="rId10" name="emergency services.wav"/>
            </a:hlinkClick>
            <a:extLst>
              <a:ext uri="{FF2B5EF4-FFF2-40B4-BE49-F238E27FC236}">
                <a16:creationId xmlns:a16="http://schemas.microsoft.com/office/drawing/2014/main" id="{5FD989CD-7799-2E9C-9F8C-54F55175D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22" y="5759125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2C371-518B-78B9-64CC-BC73308B16C7}"/>
              </a:ext>
            </a:extLst>
          </p:cNvPr>
          <p:cNvSpPr txBox="1"/>
          <p:nvPr/>
        </p:nvSpPr>
        <p:spPr>
          <a:xfrm>
            <a:off x="1867301" y="441154"/>
            <a:ext cx="4377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830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ard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cape pl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re extinguis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rst aid k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tteri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ppli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tock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mergency servi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7" y="716490"/>
            <a:ext cx="7666432" cy="52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0499" y="2447118"/>
            <a:ext cx="9715501" cy="19762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1450" marR="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3600" dirty="0">
                <a:solidFill>
                  <a:srgbClr val="0070C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eview the target language learnt in the unit</a:t>
            </a:r>
          </a:p>
          <a:p>
            <a:pPr marL="171450" marR="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3600" dirty="0">
                <a:solidFill>
                  <a:srgbClr val="0070C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ractice test taking skills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Unit 4 about disasters.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53,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44,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37491" y="498764"/>
            <a:ext cx="5169776" cy="5855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0391" y="1045124"/>
            <a:ext cx="6869567" cy="411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32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eview the target language learnt in the unit</a:t>
            </a: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32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ractice test taking skills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" y="497784"/>
            <a:ext cx="8790933" cy="5860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894618" y="552140"/>
            <a:ext cx="321085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533E60-6F56-E385-B276-25F77A40C4EF}"/>
              </a:ext>
            </a:extLst>
          </p:cNvPr>
          <p:cNvSpPr txBox="1"/>
          <p:nvPr/>
        </p:nvSpPr>
        <p:spPr>
          <a:xfrm>
            <a:off x="616017" y="1607420"/>
            <a:ext cx="114925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In groups. Ask and answer the questions:</a:t>
            </a:r>
          </a:p>
          <a:p>
            <a:r>
              <a:rPr lang="en-US" sz="3200" dirty="0"/>
              <a:t>		</a:t>
            </a:r>
          </a:p>
          <a:p>
            <a:r>
              <a:rPr lang="en-US" sz="3200" dirty="0"/>
              <a:t>		</a:t>
            </a:r>
            <a: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</a:rPr>
              <a:t>What </a:t>
            </a:r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should</a:t>
            </a:r>
            <a: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</a:rPr>
              <a:t> we do during  		a wildfire</a:t>
            </a:r>
            <a:b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</a:rPr>
              <a:t>					   			a flood		?</a:t>
            </a:r>
            <a:b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</a:rPr>
              <a:t>					  			an earthquake</a:t>
            </a:r>
          </a:p>
          <a:p>
            <a: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</a:rPr>
              <a:t>		What </a:t>
            </a:r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shouldn’t</a:t>
            </a:r>
            <a: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</a:rPr>
              <a:t> we do?</a:t>
            </a:r>
          </a:p>
        </p:txBody>
      </p:sp>
    </p:spTree>
    <p:extLst>
      <p:ext uri="{BB962C8B-B14F-4D97-AF65-F5344CB8AC3E}">
        <p14:creationId xmlns:p14="http://schemas.microsoft.com/office/powerpoint/2010/main" val="38022977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4517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CC59B-361F-5513-4A55-86D472E00D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456" y="503248"/>
            <a:ext cx="7773744" cy="517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920337-BBD9-972A-1A01-2AB1B5D105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7448" y="1092803"/>
            <a:ext cx="6880160" cy="70999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3F4003-5698-2EA8-A1A7-8BAC5E4F40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96" y="1873770"/>
            <a:ext cx="12040663" cy="44566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1A103FB-22F2-99F8-AE6E-9DF2943C0775}"/>
              </a:ext>
            </a:extLst>
          </p:cNvPr>
          <p:cNvSpPr txBox="1"/>
          <p:nvPr/>
        </p:nvSpPr>
        <p:spPr>
          <a:xfrm>
            <a:off x="5140268" y="5770767"/>
            <a:ext cx="5198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hurricane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6D95C0-4217-8FF2-F5D7-40C29BBA8920}"/>
              </a:ext>
            </a:extLst>
          </p:cNvPr>
          <p:cNvSpPr txBox="1"/>
          <p:nvPr/>
        </p:nvSpPr>
        <p:spPr>
          <a:xfrm>
            <a:off x="509077" y="5778790"/>
            <a:ext cx="1789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wildfire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5946ED-568C-8F40-C788-12572BC433F3}"/>
              </a:ext>
            </a:extLst>
          </p:cNvPr>
          <p:cNvSpPr txBox="1"/>
          <p:nvPr/>
        </p:nvSpPr>
        <p:spPr>
          <a:xfrm>
            <a:off x="2876300" y="5775715"/>
            <a:ext cx="1686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batteries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1AC964-2763-F281-8D3D-21AFB9F06DCF}"/>
              </a:ext>
            </a:extLst>
          </p:cNvPr>
          <p:cNvSpPr txBox="1"/>
          <p:nvPr/>
        </p:nvSpPr>
        <p:spPr>
          <a:xfrm>
            <a:off x="373641" y="3394137"/>
            <a:ext cx="2352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tsunami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79574D-9092-44EE-AE89-4F7FFD0BFF4B}"/>
              </a:ext>
            </a:extLst>
          </p:cNvPr>
          <p:cNvSpPr txBox="1"/>
          <p:nvPr/>
        </p:nvSpPr>
        <p:spPr>
          <a:xfrm>
            <a:off x="2724681" y="3412164"/>
            <a:ext cx="3617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first aid kit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9442CA-6AD3-7C5C-8E2F-70070A76E1FE}"/>
              </a:ext>
            </a:extLst>
          </p:cNvPr>
          <p:cNvSpPr txBox="1"/>
          <p:nvPr/>
        </p:nvSpPr>
        <p:spPr>
          <a:xfrm>
            <a:off x="7902057" y="5770924"/>
            <a:ext cx="1743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board up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FE73BF-FBB3-FEF2-60D4-2B4E82413FAB}"/>
              </a:ext>
            </a:extLst>
          </p:cNvPr>
          <p:cNvSpPr txBox="1"/>
          <p:nvPr/>
        </p:nvSpPr>
        <p:spPr>
          <a:xfrm>
            <a:off x="10339025" y="5765877"/>
            <a:ext cx="226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blizzard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506CAD-99DA-C484-87E1-F09537E792CA}"/>
              </a:ext>
            </a:extLst>
          </p:cNvPr>
          <p:cNvSpPr txBox="1"/>
          <p:nvPr/>
        </p:nvSpPr>
        <p:spPr>
          <a:xfrm>
            <a:off x="7583056" y="3397889"/>
            <a:ext cx="3241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escape plan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0B20E5-B5B4-A8ED-0960-B298EB7D5879}"/>
              </a:ext>
            </a:extLst>
          </p:cNvPr>
          <p:cNvSpPr txBox="1"/>
          <p:nvPr/>
        </p:nvSpPr>
        <p:spPr>
          <a:xfrm>
            <a:off x="5645681" y="3405614"/>
            <a:ext cx="1397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flood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31E74F-61D6-21E4-EF6F-CBF9234C336D}"/>
              </a:ext>
            </a:extLst>
          </p:cNvPr>
          <p:cNvSpPr txBox="1"/>
          <p:nvPr/>
        </p:nvSpPr>
        <p:spPr>
          <a:xfrm>
            <a:off x="10061355" y="3388809"/>
            <a:ext cx="3617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earthquake</a:t>
            </a:r>
          </a:p>
        </p:txBody>
      </p:sp>
    </p:spTree>
    <p:extLst>
      <p:ext uri="{BB962C8B-B14F-4D97-AF65-F5344CB8AC3E}">
        <p14:creationId xmlns:p14="http://schemas.microsoft.com/office/powerpoint/2010/main" val="26596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suna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st aid k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scape pl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arthqu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ldf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atteri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urric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ard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lizz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4AC8DDE-7105-BBCA-2701-FB2E7030E831}"/>
              </a:ext>
            </a:extLst>
          </p:cNvPr>
          <p:cNvSpPr txBox="1"/>
          <p:nvPr/>
        </p:nvSpPr>
        <p:spPr>
          <a:xfrm>
            <a:off x="-9625" y="-23444"/>
            <a:ext cx="1264458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 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Read the article about a disaster. Choose the best answer (A, B, or C).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C9563-BF16-687C-00C4-28EBF2F5B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rcRect l="2963" t="14095" r="4817" b="3150"/>
          <a:stretch/>
        </p:blipFill>
        <p:spPr>
          <a:xfrm>
            <a:off x="91862" y="441488"/>
            <a:ext cx="12029299" cy="4088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8A9504-36C0-6873-C2E7-39D13113D28C}"/>
              </a:ext>
            </a:extLst>
          </p:cNvPr>
          <p:cNvSpPr txBox="1"/>
          <p:nvPr/>
        </p:nvSpPr>
        <p:spPr>
          <a:xfrm>
            <a:off x="207473" y="4940347"/>
            <a:ext cx="5678325" cy="138499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461963" algn="l"/>
                <a:tab pos="2290763" algn="l"/>
                <a:tab pos="4340225" algn="l"/>
              </a:tabLst>
            </a:pPr>
            <a:r>
              <a:rPr lang="en-US" sz="2800" spc="-120" dirty="0">
                <a:solidFill>
                  <a:srgbClr val="0070C0"/>
                </a:solidFill>
                <a:latin typeface="Arial Narrow" panose="020B0606020202030204" pitchFamily="34" charset="0"/>
              </a:rPr>
              <a:t>0. A. What	B. How	C. When</a:t>
            </a:r>
          </a:p>
          <a:p>
            <a:pPr>
              <a:tabLst>
                <a:tab pos="461963" algn="l"/>
                <a:tab pos="2290763" algn="l"/>
                <a:tab pos="4340225" algn="l"/>
              </a:tabLst>
            </a:pPr>
            <a:r>
              <a:rPr lang="en-US" sz="2800" spc="-120" dirty="0">
                <a:solidFill>
                  <a:srgbClr val="0070C0"/>
                </a:solidFill>
                <a:latin typeface="Arial Narrow" panose="020B0606020202030204" pitchFamily="34" charset="0"/>
              </a:rPr>
              <a:t>1. A. How	B. How many	C. Where</a:t>
            </a:r>
          </a:p>
          <a:p>
            <a:pPr>
              <a:tabLst>
                <a:tab pos="461963" algn="l"/>
                <a:tab pos="2290763" algn="l"/>
                <a:tab pos="4340225" algn="l"/>
              </a:tabLst>
            </a:pPr>
            <a:r>
              <a:rPr lang="en-US" sz="2800" spc="-120" dirty="0">
                <a:solidFill>
                  <a:srgbClr val="0070C0"/>
                </a:solidFill>
                <a:latin typeface="Arial Narrow" panose="020B0606020202030204" pitchFamily="34" charset="0"/>
              </a:rPr>
              <a:t>2. A. How many	B. When	C. What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D930A-72E6-F23B-94DA-5A1A515889A9}"/>
              </a:ext>
            </a:extLst>
          </p:cNvPr>
          <p:cNvSpPr txBox="1"/>
          <p:nvPr/>
        </p:nvSpPr>
        <p:spPr>
          <a:xfrm>
            <a:off x="6453353" y="4940346"/>
            <a:ext cx="5681665" cy="138499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461963" algn="l"/>
                <a:tab pos="2290763" algn="l"/>
                <a:tab pos="3889375" algn="l"/>
              </a:tabLst>
            </a:pPr>
            <a:r>
              <a:rPr lang="en-US" sz="2800" spc="-120" dirty="0">
                <a:solidFill>
                  <a:srgbClr val="0070C0"/>
                </a:solidFill>
                <a:latin typeface="Arial Narrow" panose="020B0606020202030204" pitchFamily="34" charset="0"/>
              </a:rPr>
              <a:t>3. A. When	B. How	C. How much</a:t>
            </a:r>
          </a:p>
          <a:p>
            <a:pPr>
              <a:tabLst>
                <a:tab pos="461963" algn="l"/>
                <a:tab pos="2290763" algn="l"/>
                <a:tab pos="3889375" algn="l"/>
              </a:tabLst>
            </a:pPr>
            <a:r>
              <a:rPr lang="en-US" sz="2800" spc="-120" dirty="0">
                <a:solidFill>
                  <a:srgbClr val="0070C0"/>
                </a:solidFill>
                <a:latin typeface="Arial Narrow" panose="020B0606020202030204" pitchFamily="34" charset="0"/>
              </a:rPr>
              <a:t>4. A. damage	B. destroy	C. lost</a:t>
            </a:r>
          </a:p>
          <a:p>
            <a:pPr>
              <a:tabLst>
                <a:tab pos="461963" algn="l"/>
                <a:tab pos="2290763" algn="l"/>
                <a:tab pos="3889375" algn="l"/>
              </a:tabLst>
            </a:pPr>
            <a:r>
              <a:rPr lang="en-US" sz="2800" spc="-120" dirty="0">
                <a:solidFill>
                  <a:srgbClr val="0070C0"/>
                </a:solidFill>
                <a:latin typeface="Arial Narrow" panose="020B0606020202030204" pitchFamily="34" charset="0"/>
              </a:rPr>
              <a:t>5. A. How many	B. What	C. How much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C0E36-13C8-456F-5457-74CE34665716}"/>
              </a:ext>
            </a:extLst>
          </p:cNvPr>
          <p:cNvSpPr txBox="1"/>
          <p:nvPr/>
        </p:nvSpPr>
        <p:spPr>
          <a:xfrm>
            <a:off x="102373" y="4424860"/>
            <a:ext cx="1558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2C0580-E6B0-FC4D-5050-A50C4A3BD81A}"/>
              </a:ext>
            </a:extLst>
          </p:cNvPr>
          <p:cNvSpPr txBox="1"/>
          <p:nvPr/>
        </p:nvSpPr>
        <p:spPr>
          <a:xfrm>
            <a:off x="10615448" y="499776"/>
            <a:ext cx="1453160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p.53, WB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8F62DDC-C86E-B3EE-BB0C-64E3784A90CD}"/>
              </a:ext>
            </a:extLst>
          </p:cNvPr>
          <p:cNvSpPr/>
          <p:nvPr/>
        </p:nvSpPr>
        <p:spPr>
          <a:xfrm>
            <a:off x="483477" y="4997242"/>
            <a:ext cx="366498" cy="4375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1C4BDD2-BCA5-8F54-8A36-477009FF3276}"/>
              </a:ext>
            </a:extLst>
          </p:cNvPr>
          <p:cNvSpPr/>
          <p:nvPr/>
        </p:nvSpPr>
        <p:spPr>
          <a:xfrm>
            <a:off x="4566734" y="5412401"/>
            <a:ext cx="366498" cy="4375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AE8C237-6AFE-72EA-2671-C0B76AA23057}"/>
              </a:ext>
            </a:extLst>
          </p:cNvPr>
          <p:cNvSpPr/>
          <p:nvPr/>
        </p:nvSpPr>
        <p:spPr>
          <a:xfrm>
            <a:off x="2501455" y="5838068"/>
            <a:ext cx="366498" cy="4375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80CB375-EE32-7E60-200C-45757CA8E360}"/>
              </a:ext>
            </a:extLst>
          </p:cNvPr>
          <p:cNvSpPr/>
          <p:nvPr/>
        </p:nvSpPr>
        <p:spPr>
          <a:xfrm>
            <a:off x="10363173" y="5007754"/>
            <a:ext cx="366498" cy="4375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802AC87-B845-FFFD-F1F2-5F0A2E21E6DF}"/>
              </a:ext>
            </a:extLst>
          </p:cNvPr>
          <p:cNvSpPr/>
          <p:nvPr/>
        </p:nvSpPr>
        <p:spPr>
          <a:xfrm>
            <a:off x="6710839" y="5370361"/>
            <a:ext cx="366498" cy="4375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BEC73A3-38E4-937E-76A8-B4A9818FA606}"/>
              </a:ext>
            </a:extLst>
          </p:cNvPr>
          <p:cNvSpPr/>
          <p:nvPr/>
        </p:nvSpPr>
        <p:spPr>
          <a:xfrm>
            <a:off x="6710840" y="5853836"/>
            <a:ext cx="366498" cy="4375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4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8220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8504</TotalTime>
  <Words>246</Words>
  <Application>Microsoft Office PowerPoint</Application>
  <PresentationFormat>Widescreen</PresentationFormat>
  <Paragraphs>83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Narrow</vt:lpstr>
      <vt:lpstr>ArialMT</vt:lpstr>
      <vt:lpstr>Calibri</vt:lpstr>
      <vt:lpstr>Calibri Light</vt:lpstr>
      <vt:lpstr>Tahoma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84</cp:revision>
  <dcterms:created xsi:type="dcterms:W3CDTF">2023-02-01T04:45:54Z</dcterms:created>
  <dcterms:modified xsi:type="dcterms:W3CDTF">2023-04-19T04:55:47Z</dcterms:modified>
</cp:coreProperties>
</file>