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Bookman Old Style" panose="0205060405050502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rn0jsH0sgj7y7xZCRHSyjec44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9958C9-7DC4-4426-A83A-54632E65BB32}">
  <a:tblStyle styleId="{1D9958C9-7DC4-4426-A83A-54632E65BB3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58945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58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0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154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425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518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7027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514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08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36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87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02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393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56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333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12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62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2099969" y="2461681"/>
            <a:ext cx="1950733" cy="8182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557453" y="393900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CLIL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4859045" y="2274758"/>
            <a:ext cx="6312538" cy="9534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complete the conversation.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Role-play.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4859045" y="3796749"/>
            <a:ext cx="6312538" cy="8524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Match the highlighted words with their meanings.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Decide which one is most suitable.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5" name="Google Shape;215;p10"/>
          <p:cNvCxnSpPr>
            <a:stCxn id="209" idx="3"/>
            <a:endCxn id="210" idx="0"/>
          </p:cNvCxnSpPr>
          <p:nvPr/>
        </p:nvCxnSpPr>
        <p:spPr>
          <a:xfrm>
            <a:off x="2474702" y="1652988"/>
            <a:ext cx="600600" cy="808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6" name="Google Shape;216;p10"/>
          <p:cNvCxnSpPr>
            <a:stCxn id="210" idx="1"/>
            <a:endCxn id="211" idx="0"/>
          </p:cNvCxnSpPr>
          <p:nvPr/>
        </p:nvCxnSpPr>
        <p:spPr>
          <a:xfrm flipH="1">
            <a:off x="1532969" y="2870781"/>
            <a:ext cx="567000" cy="10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7" name="Google Shape;217;p10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218" name="Google Shape;218;p10"/>
          <p:cNvSpPr/>
          <p:nvPr/>
        </p:nvSpPr>
        <p:spPr>
          <a:xfrm>
            <a:off x="4050700" y="330550"/>
            <a:ext cx="74508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4050702" y="377865"/>
            <a:ext cx="814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/>
        </p:nvSpPr>
        <p:spPr>
          <a:xfrm>
            <a:off x="1571479" y="1093041"/>
            <a:ext cx="104776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highlighted words and phrases with their meanings.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CLIL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978836" y="95250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0" name="Google Shape;230;p11"/>
          <p:cNvGraphicFramePr/>
          <p:nvPr/>
        </p:nvGraphicFramePr>
        <p:xfrm>
          <a:off x="1715911" y="1950155"/>
          <a:ext cx="3602825" cy="4439375"/>
        </p:xfrm>
        <a:graphic>
          <a:graphicData uri="http://schemas.openxmlformats.org/drawingml/2006/table">
            <a:tbl>
              <a:tblPr>
                <a:noFill/>
                <a:tableStyleId>{1D9958C9-7DC4-4426-A83A-54632E65BB32}</a:tableStyleId>
              </a:tblPr>
              <a:tblGrid>
                <a:gridCol w="360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processor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RAM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displayed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storage space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store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1" name="Google Shape;231;p11"/>
          <p:cNvGraphicFramePr/>
          <p:nvPr/>
        </p:nvGraphicFramePr>
        <p:xfrm>
          <a:off x="7286978" y="1944510"/>
          <a:ext cx="3602825" cy="4439375"/>
        </p:xfrm>
        <a:graphic>
          <a:graphicData uri="http://schemas.openxmlformats.org/drawingml/2006/table">
            <a:tbl>
              <a:tblPr>
                <a:noFill/>
                <a:tableStyleId>{1D9958C9-7DC4-4426-A83A-54632E65BB32}</a:tableStyleId>
              </a:tblPr>
              <a:tblGrid>
                <a:gridCol w="360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shown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to keep something and use it later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the part of the computer that controls all other parts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 type of computer memory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the amount of information at computer can keep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32" name="Google Shape;232;p11"/>
          <p:cNvCxnSpPr/>
          <p:nvPr/>
        </p:nvCxnSpPr>
        <p:spPr>
          <a:xfrm>
            <a:off x="5318747" y="2370667"/>
            <a:ext cx="1968300" cy="1793400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3" name="Google Shape;233;p11"/>
          <p:cNvCxnSpPr/>
          <p:nvPr/>
        </p:nvCxnSpPr>
        <p:spPr>
          <a:xfrm>
            <a:off x="5318746" y="3267427"/>
            <a:ext cx="1968231" cy="1793520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4" name="Google Shape;234;p11"/>
          <p:cNvCxnSpPr/>
          <p:nvPr/>
        </p:nvCxnSpPr>
        <p:spPr>
          <a:xfrm rot="10800000" flipH="1">
            <a:off x="5330035" y="2370667"/>
            <a:ext cx="1956942" cy="1793520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5" name="Google Shape;235;p11"/>
          <p:cNvCxnSpPr/>
          <p:nvPr/>
        </p:nvCxnSpPr>
        <p:spPr>
          <a:xfrm>
            <a:off x="5330035" y="5064480"/>
            <a:ext cx="1956942" cy="893227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11"/>
          <p:cNvCxnSpPr/>
          <p:nvPr/>
        </p:nvCxnSpPr>
        <p:spPr>
          <a:xfrm rot="10800000" flipH="1">
            <a:off x="5318745" y="3263894"/>
            <a:ext cx="1968232" cy="2693813"/>
          </a:xfrm>
          <a:prstGeom prst="straightConnector1">
            <a:avLst/>
          </a:prstGeom>
          <a:noFill/>
          <a:ln w="28575" cap="flat" cmpd="sng">
            <a:solidFill>
              <a:srgbClr val="F4B08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1466118" y="1120429"/>
            <a:ext cx="103465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which one is most suitable for each person below.</a:t>
            </a:r>
            <a:endParaRPr sz="7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1610308" y="2478794"/>
            <a:ext cx="1526688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7" name="Google Shape;247;p12"/>
          <p:cNvGraphicFramePr/>
          <p:nvPr/>
        </p:nvGraphicFramePr>
        <p:xfrm>
          <a:off x="706419" y="2106202"/>
          <a:ext cx="5083201" cy="385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083201" imgH="3854760" progId="Paint.Picture">
                  <p:embed/>
                </p:oleObj>
              </mc:Choice>
              <mc:Fallback>
                <p:oleObj r:id="rId4" imgW="5083201" imgH="3854760" progId="Paint.Picture">
                  <p:embed/>
                  <p:pic>
                    <p:nvPicPr>
                      <p:cNvPr id="247" name="Google Shape;247;p12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706419" y="2106202"/>
                        <a:ext cx="5083201" cy="3854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" name="Google Shape;248;p12"/>
          <p:cNvSpPr/>
          <p:nvPr/>
        </p:nvSpPr>
        <p:spPr>
          <a:xfrm>
            <a:off x="6402382" y="1838090"/>
            <a:ext cx="16755538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9" name="Google Shape;249;p12"/>
          <p:cNvGraphicFramePr/>
          <p:nvPr/>
        </p:nvGraphicFramePr>
        <p:xfrm>
          <a:off x="6402381" y="1670171"/>
          <a:ext cx="4542925" cy="362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542925" imgH="3624131" progId="Paint.Picture">
                  <p:embed/>
                </p:oleObj>
              </mc:Choice>
              <mc:Fallback>
                <p:oleObj r:id="rId6" imgW="4542925" imgH="3624131" progId="Paint.Picture">
                  <p:embed/>
                  <p:pic>
                    <p:nvPicPr>
                      <p:cNvPr id="249" name="Google Shape;249;p1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6402381" y="1670171"/>
                        <a:ext cx="4542925" cy="3624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" name="Google Shape;250;p12"/>
          <p:cNvGraphicFramePr/>
          <p:nvPr/>
        </p:nvGraphicFramePr>
        <p:xfrm>
          <a:off x="6541326" y="5474889"/>
          <a:ext cx="4403980" cy="84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403980" imgH="845962" progId="Paint.Picture">
                  <p:embed/>
                </p:oleObj>
              </mc:Choice>
              <mc:Fallback>
                <p:oleObj r:id="rId8" imgW="4403980" imgH="845962" progId="Paint.Picture">
                  <p:embed/>
                  <p:pic>
                    <p:nvPicPr>
                      <p:cNvPr id="250" name="Google Shape;250;p12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/>
                      <a:stretch/>
                    </p:blipFill>
                    <p:spPr>
                      <a:xfrm>
                        <a:off x="6541326" y="5474889"/>
                        <a:ext cx="4403980" cy="84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" name="Google Shape;251;p12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CLIL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2099969" y="2461681"/>
            <a:ext cx="1950733" cy="8182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557453" y="393900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CLIL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859045" y="2274758"/>
            <a:ext cx="6312538" cy="9534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complete the conversation.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Role-play.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4859045" y="3796749"/>
            <a:ext cx="6312538" cy="8524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Match the highlighted words with their meanings.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Decide which one is most suitable.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13"/>
          <p:cNvCxnSpPr>
            <a:stCxn id="258" idx="3"/>
            <a:endCxn id="259" idx="0"/>
          </p:cNvCxnSpPr>
          <p:nvPr/>
        </p:nvCxnSpPr>
        <p:spPr>
          <a:xfrm>
            <a:off x="2474702" y="1652988"/>
            <a:ext cx="600600" cy="808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5" name="Google Shape;265;p13"/>
          <p:cNvCxnSpPr>
            <a:stCxn id="259" idx="1"/>
            <a:endCxn id="260" idx="0"/>
          </p:cNvCxnSpPr>
          <p:nvPr/>
        </p:nvCxnSpPr>
        <p:spPr>
          <a:xfrm flipH="1">
            <a:off x="1532969" y="2870781"/>
            <a:ext cx="567000" cy="10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6" name="Google Shape;266;p13"/>
          <p:cNvCxnSpPr>
            <a:stCxn id="260" idx="3"/>
            <a:endCxn id="267" idx="0"/>
          </p:cNvCxnSpPr>
          <p:nvPr/>
        </p:nvCxnSpPr>
        <p:spPr>
          <a:xfrm>
            <a:off x="2508186" y="4294108"/>
            <a:ext cx="738600" cy="1014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7" name="Google Shape;267;p13"/>
          <p:cNvSpPr/>
          <p:nvPr/>
        </p:nvSpPr>
        <p:spPr>
          <a:xfrm>
            <a:off x="2155141" y="5308334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/>
          <p:nvPr/>
        </p:nvSpPr>
        <p:spPr>
          <a:xfrm>
            <a:off x="4859045" y="5308334"/>
            <a:ext cx="6312538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270" name="Google Shape;270;p13"/>
          <p:cNvSpPr/>
          <p:nvPr/>
        </p:nvSpPr>
        <p:spPr>
          <a:xfrm>
            <a:off x="4050700" y="330550"/>
            <a:ext cx="73866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 txBox="1"/>
          <p:nvPr/>
        </p:nvSpPr>
        <p:spPr>
          <a:xfrm>
            <a:off x="4050602" y="316327"/>
            <a:ext cx="814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4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280" name="Google Shape;280;p14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81" name="Google Shape;281;p14"/>
          <p:cNvSpPr txBox="1"/>
          <p:nvPr/>
        </p:nvSpPr>
        <p:spPr>
          <a:xfrm>
            <a:off x="1358390" y="1912795"/>
            <a:ext cx="10357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how to make and respond to requests.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more information about computer hardware.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/>
          <p:nvPr/>
        </p:nvSpPr>
        <p:spPr>
          <a:xfrm>
            <a:off x="1561588" y="1884559"/>
            <a:ext cx="858408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Prepare for the next lesson: Unit 5 – Looking back and project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Do exercises in the workbook</a:t>
            </a: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97" name="Google Shape;29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2956446" y="605530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225175" y="2980575"/>
            <a:ext cx="6212100" cy="6618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3621045" y="4188339"/>
            <a:ext cx="45325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Artificial intelligence</a:t>
            </a:r>
            <a:endParaRPr sz="36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INVENTIONS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5427725" y="3119075"/>
            <a:ext cx="621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2182026" y="2980567"/>
            <a:ext cx="2878040" cy="661721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016922" y="3057513"/>
            <a:ext cx="32082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4" name="Google Shape;114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6" name="Google Shape;11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3"/>
          <p:cNvSpPr txBox="1"/>
          <p:nvPr/>
        </p:nvSpPr>
        <p:spPr>
          <a:xfrm>
            <a:off x="1271597" y="2226027"/>
            <a:ext cx="9403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making and respond to requests.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more information about computer hardware.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099969" y="2461681"/>
            <a:ext cx="1950733" cy="8182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7453" y="3939005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CLIL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859045" y="2274758"/>
            <a:ext cx="6312538" cy="9534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complete the conversation.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Role-play.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859045" y="3796749"/>
            <a:ext cx="6312538" cy="8524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Match the highlighted words with their meanings.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Decide which one is most suitable.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2474702" y="1652988"/>
            <a:ext cx="600600" cy="808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flipH="1">
            <a:off x="1532969" y="2870781"/>
            <a:ext cx="567000" cy="10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2" name="Google Shape;132;p4"/>
          <p:cNvCxnSpPr>
            <a:stCxn id="126" idx="3"/>
            <a:endCxn id="133" idx="0"/>
          </p:cNvCxnSpPr>
          <p:nvPr/>
        </p:nvCxnSpPr>
        <p:spPr>
          <a:xfrm>
            <a:off x="2508186" y="4294108"/>
            <a:ext cx="738600" cy="1014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/>
          <p:nvPr/>
        </p:nvSpPr>
        <p:spPr>
          <a:xfrm>
            <a:off x="2155141" y="5308334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859045" y="5308334"/>
            <a:ext cx="6312538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4050700" y="330550"/>
            <a:ext cx="70335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050702" y="319140"/>
            <a:ext cx="814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4050700" y="330550"/>
            <a:ext cx="74829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4050700" y="319150"/>
            <a:ext cx="767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/>
        </p:nvSpPr>
        <p:spPr>
          <a:xfrm>
            <a:off x="251081" y="1254379"/>
            <a:ext cx="6659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word cards about </a:t>
            </a: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 the cards on sheets of A1 paper.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 the sheets of A1 paper on the walls/ board. </a:t>
            </a:r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4462477" y="374825"/>
            <a:ext cx="4663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CARD GAMES</a:t>
            </a:r>
            <a:endParaRPr sz="4400" b="1">
              <a:solidFill>
                <a:srgbClr val="048D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3714" y="1730366"/>
            <a:ext cx="4593772" cy="4593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1280529" y="3030952"/>
            <a:ext cx="46002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Laptop		Screen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		Software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			Document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		Battery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			Weight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			Brand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		Memory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2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1897626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590935" y="132528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2099969" y="2461681"/>
            <a:ext cx="1950733" cy="8182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4859046" y="1412669"/>
            <a:ext cx="6312537" cy="4629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Card game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4859045" y="2274758"/>
            <a:ext cx="6312538" cy="95340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complete the conversation.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Role-play.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7"/>
          <p:cNvCxnSpPr>
            <a:stCxn id="163" idx="3"/>
            <a:endCxn id="164" idx="0"/>
          </p:cNvCxnSpPr>
          <p:nvPr/>
        </p:nvCxnSpPr>
        <p:spPr>
          <a:xfrm>
            <a:off x="2474702" y="1652988"/>
            <a:ext cx="600600" cy="808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8" name="Google Shape;168;p7"/>
          <p:cNvSpPr txBox="1"/>
          <p:nvPr/>
        </p:nvSpPr>
        <p:spPr>
          <a:xfrm>
            <a:off x="1897626" y="377882"/>
            <a:ext cx="1570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7</a:t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4050700" y="330550"/>
            <a:ext cx="71208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4050700" y="320875"/>
            <a:ext cx="699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CULTURE/ CLIL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1033349" y="52505"/>
            <a:ext cx="71838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1466118" y="1124723"/>
            <a:ext cx="103465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complete the conversation.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2808514" y="1972264"/>
            <a:ext cx="7184572" cy="1674450"/>
          </a:xfrm>
          <a:prstGeom prst="roundRect">
            <a:avLst>
              <a:gd name="adj" fmla="val 16667"/>
            </a:avLst>
          </a:prstGeom>
          <a:solidFill>
            <a:srgbClr val="9CC2E5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let me know about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you please recommend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Certainly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Feel free to ask me if you need further information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1262706" y="3971062"/>
            <a:ext cx="102291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Tim: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Hello. I’m looking for a laptop. (1) ________ a good one to me?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 assistant: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________, but (3) ______ your needs first?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 ________. I’m a student, so I’d like a cheap and light laptop.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 assistant: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I think this laptop is the best one for you. You can take a look at it. (5) ________.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6096000" y="4064982"/>
            <a:ext cx="955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200" b="1" dirty="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5877966" y="4576277"/>
            <a:ext cx="955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200" b="1" dirty="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2634343" y="5097689"/>
            <a:ext cx="9550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200" b="1" dirty="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3842657" y="4555025"/>
            <a:ext cx="9550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200" b="1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2004585" y="6067310"/>
            <a:ext cx="9550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200" b="1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0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2184" y="2787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1479649" y="1104748"/>
            <a:ext cx="103465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Role-play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199" name="Google Shape;199;p9"/>
          <p:cNvSpPr/>
          <p:nvPr/>
        </p:nvSpPr>
        <p:spPr>
          <a:xfrm>
            <a:off x="1479649" y="2751057"/>
            <a:ext cx="19232666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0" name="Google Shape;200;p9"/>
          <p:cNvGraphicFramePr/>
          <p:nvPr/>
        </p:nvGraphicFramePr>
        <p:xfrm>
          <a:off x="1413333" y="1950537"/>
          <a:ext cx="4795438" cy="347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795438" imgH="3478291" progId="Paint.Picture">
                  <p:embed/>
                </p:oleObj>
              </mc:Choice>
              <mc:Fallback>
                <p:oleObj r:id="rId4" imgW="4795438" imgH="3478291" progId="Paint.Picture">
                  <p:embed/>
                  <p:pic>
                    <p:nvPicPr>
                      <p:cNvPr id="200" name="Google Shape;200;p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413333" y="1950537"/>
                        <a:ext cx="4795438" cy="3478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" name="Google Shape;201;p9"/>
          <p:cNvSpPr/>
          <p:nvPr/>
        </p:nvSpPr>
        <p:spPr>
          <a:xfrm>
            <a:off x="8035290" y="3004737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p9"/>
          <p:cNvGraphicFramePr/>
          <p:nvPr/>
        </p:nvGraphicFramePr>
        <p:xfrm>
          <a:off x="6874568" y="1950537"/>
          <a:ext cx="4041808" cy="473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041808" imgH="4738242" progId="Paint.Picture">
                  <p:embed/>
                </p:oleObj>
              </mc:Choice>
              <mc:Fallback>
                <p:oleObj r:id="rId6" imgW="4041808" imgH="4738242" progId="Paint.Picture">
                  <p:embed/>
                  <p:pic>
                    <p:nvPicPr>
                      <p:cNvPr id="202" name="Google Shape;202;p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6874568" y="1950537"/>
                        <a:ext cx="4041808" cy="4738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547</Words>
  <PresentationFormat>Widescreen</PresentationFormat>
  <Paragraphs>130</Paragraphs>
  <Slides>16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Bookman Old Style</vt:lpstr>
      <vt:lpstr>Courier New</vt:lpstr>
      <vt:lpstr>Open Sans</vt:lpstr>
      <vt:lpstr>Calibri</vt:lpstr>
      <vt:lpstr>Arial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2023-07-17T08:24:32Z</dcterms:modified>
</cp:coreProperties>
</file>