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0" r:id="rId2"/>
    <p:sldId id="373" r:id="rId3"/>
    <p:sldId id="302" r:id="rId4"/>
    <p:sldId id="292" r:id="rId5"/>
    <p:sldId id="413" r:id="rId6"/>
    <p:sldId id="360" r:id="rId7"/>
    <p:sldId id="334" r:id="rId8"/>
    <p:sldId id="401" r:id="rId9"/>
    <p:sldId id="381" r:id="rId10"/>
    <p:sldId id="400" r:id="rId11"/>
    <p:sldId id="402" r:id="rId12"/>
    <p:sldId id="386" r:id="rId13"/>
    <p:sldId id="383" r:id="rId14"/>
    <p:sldId id="403" r:id="rId15"/>
    <p:sldId id="404" r:id="rId16"/>
    <p:sldId id="387" r:id="rId17"/>
    <p:sldId id="412" r:id="rId18"/>
    <p:sldId id="405" r:id="rId19"/>
    <p:sldId id="347" r:id="rId20"/>
    <p:sldId id="364" r:id="rId21"/>
    <p:sldId id="407" r:id="rId22"/>
    <p:sldId id="408" r:id="rId23"/>
    <p:sldId id="409" r:id="rId24"/>
    <p:sldId id="410" r:id="rId25"/>
    <p:sldId id="411" r:id="rId26"/>
    <p:sldId id="406" r:id="rId27"/>
    <p:sldId id="398" r:id="rId28"/>
    <p:sldId id="315" r:id="rId29"/>
    <p:sldId id="380" r:id="rId30"/>
    <p:sldId id="331" r:id="rId31"/>
    <p:sldId id="295" r:id="rId32"/>
    <p:sldId id="329" r:id="rId33"/>
    <p:sldId id="343" r:id="rId3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RPV"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33CC"/>
    <a:srgbClr val="FFFF00"/>
    <a:srgbClr val="008000"/>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528"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A1DCC63-989A-47A9-B1F6-8ABC3F86F348}" type="datetimeFigureOut">
              <a:rPr lang="en-US"/>
              <a:pPr>
                <a:defRPr/>
              </a:pPr>
              <a:t>12/18/2022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8EC9024-4C17-4CFB-9362-A43CF4653A7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1F47F4-F8E9-4288-AD4C-9E079B127C6B}" type="slidenum">
              <a:rPr lang="en-US">
                <a:cs typeface="Arial" charset="0"/>
              </a:rPr>
              <a:pPr fontAlgn="base">
                <a:spcBef>
                  <a:spcPct val="0"/>
                </a:spcBef>
                <a:spcAft>
                  <a:spcPct val="0"/>
                </a:spcAft>
                <a:defRPr/>
              </a:pPr>
              <a:t>19</a:t>
            </a:fld>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2C0AB5-8B08-483F-8E88-9A86E7731EEF}" type="slidenum">
              <a:rPr lang="en-US">
                <a:cs typeface="Arial" charset="0"/>
              </a:rPr>
              <a:pPr fontAlgn="base">
                <a:spcBef>
                  <a:spcPct val="0"/>
                </a:spcBef>
                <a:spcAft>
                  <a:spcPct val="0"/>
                </a:spcAft>
                <a:defRPr/>
              </a:pPr>
              <a:t>33</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3" name="TextBox 12">
            <a:extLst>
              <a:ext uri="{FF2B5EF4-FFF2-40B4-BE49-F238E27FC236}">
                <a16:creationId xmlns:a16="http://schemas.microsoft.com/office/drawing/2014/main" id="{DCC531CD-EB83-6A19-199E-BAE7AB911807}"/>
              </a:ext>
            </a:extLst>
          </p:cNvPr>
          <p:cNvSpPr txBox="1"/>
          <p:nvPr userDrawn="1"/>
        </p:nvSpPr>
        <p:spPr>
          <a:xfrm>
            <a:off x="39688" y="7937"/>
            <a:ext cx="676788"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2</a:t>
            </a:r>
            <a:r>
              <a:rPr lang="en-US" sz="1400" dirty="0">
                <a:solidFill>
                  <a:schemeClr val="bg1"/>
                </a:solidFill>
                <a:latin typeface="Calibri" pitchFamily="34" charset="0"/>
              </a:rPr>
              <a:t> </a:t>
            </a:r>
          </a:p>
        </p:txBody>
      </p:sp>
      <p:sp>
        <p:nvSpPr>
          <p:cNvPr id="14" name="TextBox 13">
            <a:extLst>
              <a:ext uri="{FF2B5EF4-FFF2-40B4-BE49-F238E27FC236}">
                <a16:creationId xmlns:a16="http://schemas.microsoft.com/office/drawing/2014/main" id="{E1B37E90-5E19-ED65-5DF3-99A19F779B18}"/>
              </a:ext>
            </a:extLst>
          </p:cNvPr>
          <p:cNvSpPr txBox="1"/>
          <p:nvPr userDrawn="1"/>
        </p:nvSpPr>
        <p:spPr>
          <a:xfrm>
            <a:off x="10253663" y="12700"/>
            <a:ext cx="2033587"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2f – Skills (Cont.) </a:t>
            </a:r>
            <a:r>
              <a:rPr lang="en-US" sz="1400" dirty="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8"/>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9"/>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10"/>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11"/>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15" name="Picture 14"/>
          <p:cNvPicPr>
            <a:picLocks noChangeAspect="1"/>
          </p:cNvPicPr>
          <p:nvPr userDrawn="1"/>
        </p:nvPicPr>
        <p:blipFill>
          <a:blip r:embed="rId12"/>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p:nvPr userDrawn="1"/>
        </p:nvSpPr>
        <p:spPr>
          <a:xfrm>
            <a:off x="39688" y="7937"/>
            <a:ext cx="676788" cy="307777"/>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2</a:t>
            </a:r>
            <a:r>
              <a:rPr lang="en-US" sz="1400" dirty="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253663" y="12700"/>
            <a:ext cx="2033587"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2f – Skills (Cont.) </a:t>
            </a:r>
            <a:r>
              <a:rPr lang="en-US" sz="1400" dirty="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1" r:id="rId3"/>
    <p:sldLayoutId id="2147483652" r:id="rId4"/>
    <p:sldLayoutId id="2147483653" r:id="rId5"/>
    <p:sldLayoutId id="2147483654"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4.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4.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8194" name="TextBox 4"/>
          <p:cNvSpPr txBox="1">
            <a:spLocks noChangeArrowheads="1"/>
          </p:cNvSpPr>
          <p:nvPr/>
        </p:nvSpPr>
        <p:spPr bwMode="auto">
          <a:xfrm>
            <a:off x="5152065" y="1720840"/>
            <a:ext cx="6343650" cy="3416320"/>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2: Fit for life</a:t>
            </a:r>
          </a:p>
          <a:p>
            <a:pPr algn="ctr"/>
            <a:r>
              <a:rPr lang="en-US" sz="5400" b="1" dirty="0">
                <a:solidFill>
                  <a:srgbClr val="00B050"/>
                </a:solidFill>
                <a:latin typeface="Calibri" pitchFamily="34" charset="0"/>
              </a:rPr>
              <a:t>Lesson 2f: Skills</a:t>
            </a:r>
          </a:p>
          <a:p>
            <a:pPr algn="ctr"/>
            <a:r>
              <a:rPr lang="en-US" sz="5400" b="1" dirty="0">
                <a:solidFill>
                  <a:srgbClr val="00B050"/>
                </a:solidFill>
                <a:latin typeface="Calibri" pitchFamily="34" charset="0"/>
              </a:rPr>
              <a:t>(Cont.)</a:t>
            </a:r>
          </a:p>
          <a:p>
            <a:pPr algn="ctr"/>
            <a:r>
              <a:rPr lang="en-US" sz="5400" b="1" dirty="0">
                <a:solidFill>
                  <a:srgbClr val="0070C0"/>
                </a:solidFill>
                <a:latin typeface="Calibri" pitchFamily="34" charset="0"/>
              </a:rPr>
              <a:t>Page 39</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439738"/>
            <a:ext cx="3090863" cy="57943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4339" name="Rectangle 7"/>
          <p:cNvSpPr>
            <a:spLocks noChangeArrowheads="1"/>
          </p:cNvSpPr>
          <p:nvPr/>
        </p:nvSpPr>
        <p:spPr bwMode="auto">
          <a:xfrm>
            <a:off x="3278044" y="419401"/>
            <a:ext cx="3326167" cy="584775"/>
          </a:xfrm>
          <a:prstGeom prst="rect">
            <a:avLst/>
          </a:prstGeom>
          <a:noFill/>
          <a:ln w="9525">
            <a:noFill/>
            <a:miter lim="800000"/>
            <a:headEnd/>
            <a:tailEnd/>
          </a:ln>
        </p:spPr>
        <p:txBody>
          <a:bodyPr wrap="none" anchor="ctr">
            <a:spAutoFit/>
          </a:bodyPr>
          <a:lstStyle/>
          <a:p>
            <a:r>
              <a:rPr lang="en-US" sz="3200" b="1" dirty="0">
                <a:latin typeface="Calibri" pitchFamily="34" charset="0"/>
              </a:rPr>
              <a:t>Listen and repeat.</a:t>
            </a:r>
            <a:r>
              <a:rPr lang="en-US" sz="3200" dirty="0">
                <a:latin typeface="Calibri" pitchFamily="34" charset="0"/>
              </a:rPr>
              <a:t> </a:t>
            </a:r>
          </a:p>
        </p:txBody>
      </p:sp>
      <p:sp>
        <p:nvSpPr>
          <p:cNvPr id="18" name="TextBox 17"/>
          <p:cNvSpPr txBox="1"/>
          <p:nvPr/>
        </p:nvSpPr>
        <p:spPr>
          <a:xfrm>
            <a:off x="415637" y="5043926"/>
            <a:ext cx="11776364" cy="58477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9900"/>
                </a:solidFill>
                <a:latin typeface="+mn-lt"/>
              </a:rPr>
              <a:t>team building game</a:t>
            </a:r>
            <a:r>
              <a:rPr lang="en-US" sz="3200" dirty="0">
                <a:latin typeface="+mn-lt"/>
              </a:rPr>
              <a:t> </a:t>
            </a:r>
            <a:r>
              <a:rPr lang="en-US" sz="3200" dirty="0">
                <a:solidFill>
                  <a:srgbClr val="FF0000"/>
                </a:solidFill>
                <a:latin typeface="+mn-lt"/>
              </a:rPr>
              <a:t>/ˈ</a:t>
            </a:r>
            <a:r>
              <a:rPr lang="en-US" sz="3200" dirty="0" err="1">
                <a:solidFill>
                  <a:srgbClr val="FF0000"/>
                </a:solidFill>
                <a:latin typeface="+mn-lt"/>
              </a:rPr>
              <a:t>tiːm</a:t>
            </a:r>
            <a:r>
              <a:rPr lang="en-US" sz="3200" dirty="0">
                <a:solidFill>
                  <a:srgbClr val="FF0000"/>
                </a:solidFill>
                <a:latin typeface="+mn-lt"/>
              </a:rPr>
              <a:t> ˌ</a:t>
            </a:r>
            <a:r>
              <a:rPr lang="en-US" sz="3200" dirty="0" err="1">
                <a:solidFill>
                  <a:srgbClr val="FF0000"/>
                </a:solidFill>
                <a:latin typeface="+mn-lt"/>
              </a:rPr>
              <a:t>bɪldɪŋ</a:t>
            </a:r>
            <a:r>
              <a:rPr lang="en-US" sz="3200" dirty="0">
                <a:solidFill>
                  <a:srgbClr val="FF0000"/>
                </a:solidFill>
                <a:latin typeface="+mn-lt"/>
              </a:rPr>
              <a:t> </a:t>
            </a:r>
            <a:r>
              <a:rPr lang="en-US" sz="3200" dirty="0" err="1">
                <a:solidFill>
                  <a:srgbClr val="FF0000"/>
                </a:solidFill>
                <a:latin typeface="+mn-lt"/>
              </a:rPr>
              <a:t>ɡeɪm</a:t>
            </a:r>
            <a:r>
              <a:rPr lang="en-US" sz="3200" dirty="0">
                <a:solidFill>
                  <a:srgbClr val="FF0000"/>
                </a:solidFill>
                <a:latin typeface="+mn-lt"/>
              </a:rPr>
              <a:t>/</a:t>
            </a:r>
            <a:r>
              <a:rPr lang="en-US" sz="3200" dirty="0">
                <a:latin typeface="+mn-lt"/>
              </a:rPr>
              <a:t> </a:t>
            </a:r>
            <a:r>
              <a:rPr lang="en-US" sz="3200" dirty="0">
                <a:solidFill>
                  <a:srgbClr val="0070C0"/>
                </a:solidFill>
                <a:latin typeface="+mn-lt"/>
              </a:rPr>
              <a:t>(n)</a:t>
            </a:r>
            <a:r>
              <a:rPr lang="en-US" sz="3200" dirty="0">
                <a:latin typeface="+mn-lt"/>
              </a:rPr>
              <a:t> </a:t>
            </a:r>
            <a:r>
              <a:rPr lang="en-US" sz="3200" dirty="0" err="1">
                <a:latin typeface="+mn-lt"/>
              </a:rPr>
              <a:t>trò</a:t>
            </a:r>
            <a:r>
              <a:rPr lang="en-US" sz="3200" dirty="0">
                <a:latin typeface="+mn-lt"/>
              </a:rPr>
              <a:t> </a:t>
            </a:r>
            <a:r>
              <a:rPr lang="en-US" sz="3200" dirty="0" err="1">
                <a:latin typeface="+mn-lt"/>
              </a:rPr>
              <a:t>chơi</a:t>
            </a:r>
            <a:r>
              <a:rPr lang="en-US" sz="3200" dirty="0">
                <a:latin typeface="+mn-lt"/>
              </a:rPr>
              <a:t> </a:t>
            </a:r>
            <a:r>
              <a:rPr lang="en-US" sz="3200" dirty="0" err="1">
                <a:latin typeface="+mn-lt"/>
              </a:rPr>
              <a:t>kết</a:t>
            </a:r>
            <a:r>
              <a:rPr lang="en-US" sz="3200" dirty="0">
                <a:latin typeface="+mn-lt"/>
              </a:rPr>
              <a:t> </a:t>
            </a:r>
            <a:r>
              <a:rPr lang="en-US" sz="3200" dirty="0" err="1">
                <a:latin typeface="+mn-lt"/>
              </a:rPr>
              <a:t>nối</a:t>
            </a:r>
            <a:r>
              <a:rPr lang="en-US" sz="3200" dirty="0">
                <a:latin typeface="+mn-lt"/>
              </a:rPr>
              <a:t> </a:t>
            </a:r>
            <a:r>
              <a:rPr lang="en-US" sz="3200" dirty="0" err="1">
                <a:latin typeface="+mn-lt"/>
              </a:rPr>
              <a:t>đội</a:t>
            </a:r>
            <a:r>
              <a:rPr lang="en-US" sz="3200" dirty="0">
                <a:latin typeface="+mn-lt"/>
              </a:rPr>
              <a:t>, </a:t>
            </a:r>
            <a:r>
              <a:rPr lang="en-US" sz="3200" dirty="0" err="1">
                <a:latin typeface="+mn-lt"/>
              </a:rPr>
              <a:t>nhóm</a:t>
            </a:r>
            <a:endParaRPr lang="en-US" sz="3200" dirty="0">
              <a:latin typeface="+mn-lt"/>
            </a:endParaRPr>
          </a:p>
        </p:txBody>
      </p:sp>
      <p:sp>
        <p:nvSpPr>
          <p:cNvPr id="19" name="TextBox 13"/>
          <p:cNvSpPr txBox="1"/>
          <p:nvPr/>
        </p:nvSpPr>
        <p:spPr>
          <a:xfrm>
            <a:off x="415636" y="1502076"/>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relay </a:t>
            </a:r>
            <a:r>
              <a:rPr lang="en-US" sz="3200" dirty="0">
                <a:solidFill>
                  <a:srgbClr val="FF0000"/>
                </a:solidFill>
                <a:latin typeface="+mn-lt"/>
              </a:rPr>
              <a:t>/ˈ</a:t>
            </a:r>
            <a:r>
              <a:rPr lang="en-US" sz="3200" dirty="0" err="1">
                <a:solidFill>
                  <a:srgbClr val="FF0000"/>
                </a:solidFill>
                <a:latin typeface="+mn-lt"/>
              </a:rPr>
              <a:t>riːleɪ</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chạy</a:t>
            </a:r>
            <a:r>
              <a:rPr lang="en-US" sz="3200" dirty="0">
                <a:latin typeface="+mn-lt"/>
              </a:rPr>
              <a:t> </a:t>
            </a:r>
            <a:r>
              <a:rPr lang="en-US" sz="3200" dirty="0" err="1">
                <a:latin typeface="+mn-lt"/>
              </a:rPr>
              <a:t>tiếp</a:t>
            </a:r>
            <a:r>
              <a:rPr lang="en-US" sz="3200" dirty="0">
                <a:latin typeface="+mn-lt"/>
              </a:rPr>
              <a:t> </a:t>
            </a:r>
            <a:r>
              <a:rPr lang="en-US" sz="3200" dirty="0" err="1">
                <a:latin typeface="+mn-lt"/>
              </a:rPr>
              <a:t>sức</a:t>
            </a:r>
            <a:endParaRPr lang="en-US" sz="3200" dirty="0">
              <a:latin typeface="+mn-lt"/>
            </a:endParaRPr>
          </a:p>
        </p:txBody>
      </p:sp>
      <p:sp>
        <p:nvSpPr>
          <p:cNvPr id="20" name="TextBox 13"/>
          <p:cNvSpPr txBox="1"/>
          <p:nvPr/>
        </p:nvSpPr>
        <p:spPr>
          <a:xfrm>
            <a:off x="415636" y="2386108"/>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high jump</a:t>
            </a:r>
            <a:r>
              <a:rPr lang="en-US" sz="3200" b="1" dirty="0">
                <a:latin typeface="+mn-lt"/>
              </a:rPr>
              <a:t> </a:t>
            </a:r>
            <a:r>
              <a:rPr lang="en-US" sz="3200" dirty="0">
                <a:solidFill>
                  <a:srgbClr val="FF0000"/>
                </a:solidFill>
                <a:latin typeface="+mn-lt"/>
              </a:rPr>
              <a:t>/ˈ</a:t>
            </a:r>
            <a:r>
              <a:rPr lang="en-US" sz="3200" dirty="0" err="1">
                <a:solidFill>
                  <a:srgbClr val="FF0000"/>
                </a:solidFill>
                <a:latin typeface="+mn-lt"/>
              </a:rPr>
              <a:t>haɪ</a:t>
            </a:r>
            <a:r>
              <a:rPr lang="en-US" sz="3200" dirty="0">
                <a:solidFill>
                  <a:srgbClr val="FF0000"/>
                </a:solidFill>
                <a:latin typeface="+mn-lt"/>
              </a:rPr>
              <a:t> ˌ</a:t>
            </a:r>
            <a:r>
              <a:rPr lang="en-US" sz="3200" dirty="0" err="1">
                <a:solidFill>
                  <a:srgbClr val="FF0000"/>
                </a:solidFill>
                <a:latin typeface="+mn-lt"/>
              </a:rPr>
              <a:t>dʒʌmp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nhảy</a:t>
            </a:r>
            <a:r>
              <a:rPr lang="en-US" sz="3200" dirty="0">
                <a:latin typeface="+mn-lt"/>
              </a:rPr>
              <a:t> </a:t>
            </a:r>
            <a:r>
              <a:rPr lang="en-US" sz="3200" dirty="0" err="1">
                <a:latin typeface="+mn-lt"/>
              </a:rPr>
              <a:t>cao</a:t>
            </a:r>
            <a:endParaRPr lang="en-US" sz="3200" dirty="0">
              <a:latin typeface="+mn-lt"/>
            </a:endParaRPr>
          </a:p>
        </p:txBody>
      </p:sp>
      <p:sp>
        <p:nvSpPr>
          <p:cNvPr id="21" name="TextBox 13"/>
          <p:cNvSpPr txBox="1"/>
          <p:nvPr/>
        </p:nvSpPr>
        <p:spPr>
          <a:xfrm>
            <a:off x="415637" y="4131976"/>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tug of war </a:t>
            </a:r>
            <a:r>
              <a:rPr lang="en-US" sz="3200" dirty="0">
                <a:solidFill>
                  <a:srgbClr val="FF0000"/>
                </a:solidFill>
                <a:latin typeface="+mn-lt"/>
              </a:rPr>
              <a:t>/ˌ</a:t>
            </a:r>
            <a:r>
              <a:rPr lang="en-US" sz="3200" dirty="0" err="1">
                <a:solidFill>
                  <a:srgbClr val="FF0000"/>
                </a:solidFill>
                <a:latin typeface="+mn-lt"/>
              </a:rPr>
              <a:t>tʌɡ</a:t>
            </a:r>
            <a:r>
              <a:rPr lang="en-US" sz="3200" dirty="0">
                <a:solidFill>
                  <a:srgbClr val="FF0000"/>
                </a:solidFill>
                <a:latin typeface="+mn-lt"/>
              </a:rPr>
              <a:t> </a:t>
            </a:r>
            <a:r>
              <a:rPr lang="en-US" sz="3200" dirty="0" err="1">
                <a:solidFill>
                  <a:srgbClr val="FF0000"/>
                </a:solidFill>
                <a:latin typeface="+mn-lt"/>
              </a:rPr>
              <a:t>əv</a:t>
            </a:r>
            <a:r>
              <a:rPr lang="en-US" sz="3200" dirty="0">
                <a:solidFill>
                  <a:srgbClr val="FF0000"/>
                </a:solidFill>
                <a:latin typeface="+mn-lt"/>
              </a:rPr>
              <a:t> ˈ</a:t>
            </a:r>
            <a:r>
              <a:rPr lang="en-US" sz="3200" dirty="0" err="1">
                <a:solidFill>
                  <a:srgbClr val="FF0000"/>
                </a:solidFill>
                <a:latin typeface="+mn-lt"/>
              </a:rPr>
              <a:t>wɔːr</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trò</a:t>
            </a:r>
            <a:r>
              <a:rPr lang="en-US" sz="3200" dirty="0">
                <a:latin typeface="+mn-lt"/>
              </a:rPr>
              <a:t> </a:t>
            </a:r>
            <a:r>
              <a:rPr lang="en-US" sz="3200" dirty="0" err="1">
                <a:latin typeface="+mn-lt"/>
              </a:rPr>
              <a:t>chơi</a:t>
            </a:r>
            <a:r>
              <a:rPr lang="en-US" sz="3200" dirty="0">
                <a:latin typeface="+mn-lt"/>
              </a:rPr>
              <a:t> </a:t>
            </a:r>
            <a:r>
              <a:rPr lang="en-US" sz="3200" dirty="0" err="1">
                <a:latin typeface="+mn-lt"/>
              </a:rPr>
              <a:t>kéo</a:t>
            </a:r>
            <a:r>
              <a:rPr lang="en-US" sz="3200" dirty="0">
                <a:latin typeface="+mn-lt"/>
              </a:rPr>
              <a:t> co</a:t>
            </a:r>
          </a:p>
        </p:txBody>
      </p:sp>
      <p:sp>
        <p:nvSpPr>
          <p:cNvPr id="22" name="TextBox 13"/>
          <p:cNvSpPr txBox="1"/>
          <p:nvPr/>
        </p:nvSpPr>
        <p:spPr>
          <a:xfrm>
            <a:off x="415637" y="328664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long jump</a:t>
            </a:r>
            <a:r>
              <a:rPr lang="en-US" sz="3200" b="1" dirty="0">
                <a:solidFill>
                  <a:srgbClr val="009900"/>
                </a:solidFill>
                <a:latin typeface="+mn-lt"/>
              </a:rPr>
              <a:t> </a:t>
            </a:r>
            <a:r>
              <a:rPr lang="en-US" sz="3200" dirty="0">
                <a:solidFill>
                  <a:srgbClr val="FF0000"/>
                </a:solidFill>
                <a:latin typeface="+mn-lt"/>
              </a:rPr>
              <a:t>/ˈ</a:t>
            </a:r>
            <a:r>
              <a:rPr lang="en-US" sz="3200" dirty="0" err="1">
                <a:solidFill>
                  <a:srgbClr val="FF0000"/>
                </a:solidFill>
                <a:latin typeface="+mn-lt"/>
              </a:rPr>
              <a:t>lɒŋ</a:t>
            </a:r>
            <a:r>
              <a:rPr lang="en-US" sz="3200" dirty="0">
                <a:solidFill>
                  <a:srgbClr val="FF0000"/>
                </a:solidFill>
                <a:latin typeface="+mn-lt"/>
              </a:rPr>
              <a:t> ˌ</a:t>
            </a:r>
            <a:r>
              <a:rPr lang="en-US" sz="3200" dirty="0" err="1">
                <a:solidFill>
                  <a:srgbClr val="FF0000"/>
                </a:solidFill>
                <a:latin typeface="+mn-lt"/>
              </a:rPr>
              <a:t>dʒʌmp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nhảy</a:t>
            </a:r>
            <a:r>
              <a:rPr lang="en-US" sz="3200" dirty="0">
                <a:latin typeface="+mn-lt"/>
              </a:rPr>
              <a:t> </a:t>
            </a:r>
            <a:r>
              <a:rPr lang="en-US" sz="3200" dirty="0" err="1">
                <a:latin typeface="+mn-lt"/>
              </a:rPr>
              <a:t>xa</a:t>
            </a:r>
            <a:endParaRPr lang="en-US" sz="3200" dirty="0">
              <a:latin typeface="+mn-lt"/>
            </a:endParaRPr>
          </a:p>
        </p:txBody>
      </p:sp>
      <p:pic>
        <p:nvPicPr>
          <p:cNvPr id="2" name="rel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78691" y="468766"/>
            <a:ext cx="609600" cy="609600"/>
          </a:xfrm>
          <a:prstGeom prst="rect">
            <a:avLst/>
          </a:prstGeom>
        </p:spPr>
      </p:pic>
      <p:pic>
        <p:nvPicPr>
          <p:cNvPr id="17" name="highjump">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2280" y="454252"/>
            <a:ext cx="609600" cy="609600"/>
          </a:xfrm>
          <a:prstGeom prst="rect">
            <a:avLst/>
          </a:prstGeom>
        </p:spPr>
      </p:pic>
      <p:pic>
        <p:nvPicPr>
          <p:cNvPr id="25" name="longjum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3037127" y="439738"/>
            <a:ext cx="609600" cy="609600"/>
          </a:xfrm>
          <a:prstGeom prst="rect">
            <a:avLst/>
          </a:prstGeom>
        </p:spPr>
      </p:pic>
      <p:pic>
        <p:nvPicPr>
          <p:cNvPr id="26" name="tugofwa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3010716" y="452831"/>
            <a:ext cx="609600" cy="609600"/>
          </a:xfrm>
          <a:prstGeom prst="rect">
            <a:avLst/>
          </a:prstGeom>
        </p:spPr>
      </p:pic>
      <p:pic>
        <p:nvPicPr>
          <p:cNvPr id="27" name="teambuildinggam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3052280" y="502077"/>
            <a:ext cx="609600" cy="609600"/>
          </a:xfrm>
          <a:prstGeom prst="rect">
            <a:avLst/>
          </a:prstGeom>
        </p:spPr>
      </p:pic>
    </p:spTree>
    <p:extLst>
      <p:ext uri="{BB962C8B-B14F-4D97-AF65-F5344CB8AC3E}">
        <p14:creationId xmlns:p14="http://schemas.microsoft.com/office/powerpoint/2010/main" val="1250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audio>
              <p:cMediaNode vol="80000" showWhenStopped="0">
                <p:cTn id="29" fill="hold" display="0">
                  <p:stCondLst>
                    <p:cond delay="indefinite"/>
                  </p:stCondLst>
                  <p:endCondLst>
                    <p:cond evt="onStopAudio" delay="0">
                      <p:tgtEl>
                        <p:sldTgt/>
                      </p:tgtEl>
                    </p:cond>
                  </p:endCondLst>
                </p:cTn>
                <p:tgtEl>
                  <p:spTgt spid="17"/>
                </p:tgtEl>
              </p:cMediaNode>
            </p:audio>
            <p:audio>
              <p:cMediaNode vol="80000" showWhenStopped="0">
                <p:cTn id="30" fill="hold" display="0">
                  <p:stCondLst>
                    <p:cond delay="indefinite"/>
                  </p:stCondLst>
                  <p:endCondLst>
                    <p:cond evt="onStopAudio" delay="0">
                      <p:tgtEl>
                        <p:sldTgt/>
                      </p:tgtEl>
                    </p:cond>
                  </p:endCondLst>
                </p:cTn>
                <p:tgtEl>
                  <p:spTgt spid="25"/>
                </p:tgtEl>
              </p:cMediaNode>
            </p:audio>
            <p:audio>
              <p:cMediaNode vol="80000" showWhenStopped="0">
                <p:cTn id="31" fill="hold" display="0">
                  <p:stCondLst>
                    <p:cond delay="indefinite"/>
                  </p:stCondLst>
                  <p:endCondLst>
                    <p:cond evt="onStopAudio" delay="0">
                      <p:tgtEl>
                        <p:sldTgt/>
                      </p:tgtEl>
                    </p:cond>
                  </p:endCondLst>
                </p:cTn>
                <p:tgtEl>
                  <p:spTgt spid="26"/>
                </p:tgtEl>
              </p:cMediaNode>
            </p:audio>
            <p:audio>
              <p:cMediaNode vol="80000" showWhenStopped="0">
                <p:cTn id="32" fill="hold" display="0">
                  <p:stCondLst>
                    <p:cond delay="indefinite"/>
                  </p:stCondLst>
                  <p:endCondLst>
                    <p:cond evt="onStopAudio" delay="0">
                      <p:tgtEl>
                        <p:sldTgt/>
                      </p:tgtEl>
                    </p:cond>
                  </p:endCondLst>
                </p:cTn>
                <p:tgtEl>
                  <p:spTgt spid="27"/>
                </p:tgtEl>
              </p:cMediaNode>
            </p:audio>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66" fill="hold"/>
                                        <p:tgtEl>
                                          <p:spTgt spid="2"/>
                                        </p:tgtEl>
                                      </p:cBhvr>
                                    </p:cmd>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330" fill="hold"/>
                                        <p:tgtEl>
                                          <p:spTgt spid="17"/>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097" fill="hold"/>
                                        <p:tgtEl>
                                          <p:spTgt spid="25"/>
                                        </p:tgtEl>
                                      </p:cBhvr>
                                    </p:cmd>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82" fill="hold"/>
                                        <p:tgtEl>
                                          <p:spTgt spid="26"/>
                                        </p:tgtEl>
                                      </p:cBhvr>
                                    </p:cmd>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772" fill="hold"/>
                                        <p:tgtEl>
                                          <p:spTgt spid="27"/>
                                        </p:tgtEl>
                                      </p:cBhvr>
                                    </p:cmd>
                                  </p:childTnLst>
                                </p:cTn>
                              </p:par>
                            </p:childTnLst>
                          </p:cTn>
                        </p:par>
                      </p:childTnLst>
                    </p:cTn>
                  </p:par>
                </p:childTnLst>
              </p:cTn>
              <p:nextCondLst>
                <p:cond evt="onClick" delay="0">
                  <p:tgtEl>
                    <p:spTgt spid="18"/>
                  </p:tgtEl>
                </p:cond>
              </p:nextCondLst>
            </p:seq>
          </p:childTnLst>
        </p:cTn>
      </p:par>
    </p:tnLst>
    <p:bldLst>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439738"/>
            <a:ext cx="3090863" cy="57943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4339" name="Rectangle 7"/>
          <p:cNvSpPr>
            <a:spLocks noChangeArrowheads="1"/>
          </p:cNvSpPr>
          <p:nvPr/>
        </p:nvSpPr>
        <p:spPr bwMode="auto">
          <a:xfrm>
            <a:off x="3278044" y="419401"/>
            <a:ext cx="3326167" cy="584775"/>
          </a:xfrm>
          <a:prstGeom prst="rect">
            <a:avLst/>
          </a:prstGeom>
          <a:noFill/>
          <a:ln w="9525">
            <a:noFill/>
            <a:miter lim="800000"/>
            <a:headEnd/>
            <a:tailEnd/>
          </a:ln>
        </p:spPr>
        <p:txBody>
          <a:bodyPr wrap="none" anchor="ctr">
            <a:spAutoFit/>
          </a:bodyPr>
          <a:lstStyle/>
          <a:p>
            <a:r>
              <a:rPr lang="en-US" sz="3200" b="1" dirty="0">
                <a:latin typeface="Calibri" pitchFamily="34" charset="0"/>
              </a:rPr>
              <a:t>Listen and repeat.</a:t>
            </a:r>
            <a:r>
              <a:rPr lang="en-US" sz="3200" dirty="0">
                <a:latin typeface="Calibri" pitchFamily="34" charset="0"/>
              </a:rPr>
              <a:t> </a:t>
            </a:r>
          </a:p>
        </p:txBody>
      </p:sp>
      <p:sp>
        <p:nvSpPr>
          <p:cNvPr id="18" name="TextBox 17"/>
          <p:cNvSpPr txBox="1"/>
          <p:nvPr/>
        </p:nvSpPr>
        <p:spPr>
          <a:xfrm>
            <a:off x="415637" y="5043926"/>
            <a:ext cx="11776364" cy="58477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9900"/>
                </a:solidFill>
                <a:latin typeface="+mn-lt"/>
              </a:rPr>
              <a:t>team building game</a:t>
            </a:r>
            <a:r>
              <a:rPr lang="en-US" sz="3200" dirty="0">
                <a:latin typeface="+mn-lt"/>
              </a:rPr>
              <a:t> </a:t>
            </a:r>
            <a:r>
              <a:rPr lang="en-US" sz="3200" dirty="0">
                <a:solidFill>
                  <a:srgbClr val="FF0000"/>
                </a:solidFill>
                <a:latin typeface="+mn-lt"/>
              </a:rPr>
              <a:t>/ˈ</a:t>
            </a:r>
            <a:r>
              <a:rPr lang="en-US" sz="3200" dirty="0" err="1">
                <a:solidFill>
                  <a:srgbClr val="FF0000"/>
                </a:solidFill>
                <a:latin typeface="+mn-lt"/>
              </a:rPr>
              <a:t>tiːm</a:t>
            </a:r>
            <a:r>
              <a:rPr lang="en-US" sz="3200" dirty="0">
                <a:solidFill>
                  <a:srgbClr val="FF0000"/>
                </a:solidFill>
                <a:latin typeface="+mn-lt"/>
              </a:rPr>
              <a:t> ˌ</a:t>
            </a:r>
            <a:r>
              <a:rPr lang="en-US" sz="3200" dirty="0" err="1">
                <a:solidFill>
                  <a:srgbClr val="FF0000"/>
                </a:solidFill>
                <a:latin typeface="+mn-lt"/>
              </a:rPr>
              <a:t>bɪldɪŋ</a:t>
            </a:r>
            <a:r>
              <a:rPr lang="en-US" sz="3200" dirty="0">
                <a:solidFill>
                  <a:srgbClr val="FF0000"/>
                </a:solidFill>
                <a:latin typeface="+mn-lt"/>
              </a:rPr>
              <a:t> </a:t>
            </a:r>
            <a:r>
              <a:rPr lang="en-US" sz="3200" dirty="0" err="1">
                <a:solidFill>
                  <a:srgbClr val="FF0000"/>
                </a:solidFill>
                <a:latin typeface="+mn-lt"/>
              </a:rPr>
              <a:t>ɡeɪm</a:t>
            </a:r>
            <a:r>
              <a:rPr lang="en-US" sz="3200" dirty="0">
                <a:solidFill>
                  <a:srgbClr val="FF0000"/>
                </a:solidFill>
                <a:latin typeface="+mn-lt"/>
              </a:rPr>
              <a:t>/</a:t>
            </a:r>
            <a:r>
              <a:rPr lang="en-US" sz="3200" dirty="0">
                <a:latin typeface="+mn-lt"/>
              </a:rPr>
              <a:t> </a:t>
            </a:r>
            <a:r>
              <a:rPr lang="en-US" sz="3200" dirty="0">
                <a:solidFill>
                  <a:srgbClr val="0070C0"/>
                </a:solidFill>
                <a:latin typeface="+mn-lt"/>
              </a:rPr>
              <a:t>(n)</a:t>
            </a:r>
            <a:r>
              <a:rPr lang="en-US" sz="3200" dirty="0">
                <a:latin typeface="+mn-lt"/>
              </a:rPr>
              <a:t> </a:t>
            </a:r>
            <a:r>
              <a:rPr lang="en-US" sz="3200" dirty="0" err="1">
                <a:latin typeface="+mn-lt"/>
              </a:rPr>
              <a:t>trò</a:t>
            </a:r>
            <a:r>
              <a:rPr lang="en-US" sz="3200" dirty="0">
                <a:latin typeface="+mn-lt"/>
              </a:rPr>
              <a:t> </a:t>
            </a:r>
            <a:r>
              <a:rPr lang="en-US" sz="3200" dirty="0" err="1">
                <a:latin typeface="+mn-lt"/>
              </a:rPr>
              <a:t>chơi</a:t>
            </a:r>
            <a:r>
              <a:rPr lang="en-US" sz="3200" dirty="0">
                <a:latin typeface="+mn-lt"/>
              </a:rPr>
              <a:t> </a:t>
            </a:r>
            <a:r>
              <a:rPr lang="en-US" sz="3200" dirty="0" err="1">
                <a:latin typeface="+mn-lt"/>
              </a:rPr>
              <a:t>kết</a:t>
            </a:r>
            <a:r>
              <a:rPr lang="en-US" sz="3200" dirty="0">
                <a:latin typeface="+mn-lt"/>
              </a:rPr>
              <a:t> </a:t>
            </a:r>
            <a:r>
              <a:rPr lang="en-US" sz="3200" dirty="0" err="1">
                <a:latin typeface="+mn-lt"/>
              </a:rPr>
              <a:t>nối</a:t>
            </a:r>
            <a:r>
              <a:rPr lang="en-US" sz="3200" dirty="0">
                <a:latin typeface="+mn-lt"/>
              </a:rPr>
              <a:t> </a:t>
            </a:r>
            <a:r>
              <a:rPr lang="en-US" sz="3200" dirty="0" err="1">
                <a:latin typeface="+mn-lt"/>
              </a:rPr>
              <a:t>đội</a:t>
            </a:r>
            <a:r>
              <a:rPr lang="en-US" sz="3200" dirty="0">
                <a:latin typeface="+mn-lt"/>
              </a:rPr>
              <a:t>, </a:t>
            </a:r>
            <a:r>
              <a:rPr lang="en-US" sz="3200" dirty="0" err="1">
                <a:latin typeface="+mn-lt"/>
              </a:rPr>
              <a:t>nhóm</a:t>
            </a:r>
            <a:endParaRPr lang="en-US" sz="3200" dirty="0">
              <a:latin typeface="+mn-lt"/>
            </a:endParaRPr>
          </a:p>
        </p:txBody>
      </p:sp>
      <p:sp>
        <p:nvSpPr>
          <p:cNvPr id="19" name="TextBox 13"/>
          <p:cNvSpPr txBox="1"/>
          <p:nvPr/>
        </p:nvSpPr>
        <p:spPr>
          <a:xfrm>
            <a:off x="415636" y="1502076"/>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relay </a:t>
            </a:r>
            <a:r>
              <a:rPr lang="en-US" sz="3200" dirty="0">
                <a:solidFill>
                  <a:srgbClr val="FF0000"/>
                </a:solidFill>
                <a:latin typeface="+mn-lt"/>
              </a:rPr>
              <a:t>/ˈ</a:t>
            </a:r>
            <a:r>
              <a:rPr lang="en-US" sz="3200" dirty="0" err="1">
                <a:solidFill>
                  <a:srgbClr val="FF0000"/>
                </a:solidFill>
                <a:latin typeface="+mn-lt"/>
              </a:rPr>
              <a:t>riːleɪ</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chạy</a:t>
            </a:r>
            <a:r>
              <a:rPr lang="en-US" sz="3200" dirty="0">
                <a:latin typeface="+mn-lt"/>
              </a:rPr>
              <a:t> </a:t>
            </a:r>
            <a:r>
              <a:rPr lang="en-US" sz="3200" dirty="0" err="1">
                <a:latin typeface="+mn-lt"/>
              </a:rPr>
              <a:t>tiếp</a:t>
            </a:r>
            <a:r>
              <a:rPr lang="en-US" sz="3200" dirty="0">
                <a:latin typeface="+mn-lt"/>
              </a:rPr>
              <a:t> </a:t>
            </a:r>
            <a:r>
              <a:rPr lang="en-US" sz="3200" dirty="0" err="1">
                <a:latin typeface="+mn-lt"/>
              </a:rPr>
              <a:t>sức</a:t>
            </a:r>
            <a:endParaRPr lang="en-US" sz="3200" dirty="0">
              <a:latin typeface="+mn-lt"/>
            </a:endParaRPr>
          </a:p>
        </p:txBody>
      </p:sp>
      <p:sp>
        <p:nvSpPr>
          <p:cNvPr id="20" name="TextBox 13"/>
          <p:cNvSpPr txBox="1"/>
          <p:nvPr/>
        </p:nvSpPr>
        <p:spPr>
          <a:xfrm>
            <a:off x="415636" y="2386108"/>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high jump</a:t>
            </a:r>
            <a:r>
              <a:rPr lang="en-US" sz="3200" b="1" dirty="0">
                <a:latin typeface="+mn-lt"/>
              </a:rPr>
              <a:t> </a:t>
            </a:r>
            <a:r>
              <a:rPr lang="en-US" sz="3200" dirty="0">
                <a:solidFill>
                  <a:srgbClr val="FF0000"/>
                </a:solidFill>
                <a:latin typeface="+mn-lt"/>
              </a:rPr>
              <a:t>/ˈ</a:t>
            </a:r>
            <a:r>
              <a:rPr lang="en-US" sz="3200" dirty="0" err="1">
                <a:solidFill>
                  <a:srgbClr val="FF0000"/>
                </a:solidFill>
                <a:latin typeface="+mn-lt"/>
              </a:rPr>
              <a:t>haɪ</a:t>
            </a:r>
            <a:r>
              <a:rPr lang="en-US" sz="3200" dirty="0">
                <a:solidFill>
                  <a:srgbClr val="FF0000"/>
                </a:solidFill>
                <a:latin typeface="+mn-lt"/>
              </a:rPr>
              <a:t> ˌ</a:t>
            </a:r>
            <a:r>
              <a:rPr lang="en-US" sz="3200" dirty="0" err="1">
                <a:solidFill>
                  <a:srgbClr val="FF0000"/>
                </a:solidFill>
                <a:latin typeface="+mn-lt"/>
              </a:rPr>
              <a:t>dʒʌmp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nhảy</a:t>
            </a:r>
            <a:r>
              <a:rPr lang="en-US" sz="3200" dirty="0">
                <a:latin typeface="+mn-lt"/>
              </a:rPr>
              <a:t> </a:t>
            </a:r>
            <a:r>
              <a:rPr lang="en-US" sz="3200" dirty="0" err="1">
                <a:latin typeface="+mn-lt"/>
              </a:rPr>
              <a:t>cao</a:t>
            </a:r>
            <a:endParaRPr lang="en-US" sz="3200" dirty="0">
              <a:latin typeface="+mn-lt"/>
            </a:endParaRPr>
          </a:p>
        </p:txBody>
      </p:sp>
      <p:sp>
        <p:nvSpPr>
          <p:cNvPr id="21" name="TextBox 13"/>
          <p:cNvSpPr txBox="1"/>
          <p:nvPr/>
        </p:nvSpPr>
        <p:spPr>
          <a:xfrm>
            <a:off x="415637" y="4131976"/>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tug of war </a:t>
            </a:r>
            <a:r>
              <a:rPr lang="en-US" sz="3200" dirty="0">
                <a:solidFill>
                  <a:srgbClr val="FF0000"/>
                </a:solidFill>
                <a:latin typeface="+mn-lt"/>
              </a:rPr>
              <a:t>/ˌ</a:t>
            </a:r>
            <a:r>
              <a:rPr lang="en-US" sz="3200" dirty="0" err="1">
                <a:solidFill>
                  <a:srgbClr val="FF0000"/>
                </a:solidFill>
                <a:latin typeface="+mn-lt"/>
              </a:rPr>
              <a:t>tʌɡ</a:t>
            </a:r>
            <a:r>
              <a:rPr lang="en-US" sz="3200" dirty="0">
                <a:solidFill>
                  <a:srgbClr val="FF0000"/>
                </a:solidFill>
                <a:latin typeface="+mn-lt"/>
              </a:rPr>
              <a:t> </a:t>
            </a:r>
            <a:r>
              <a:rPr lang="en-US" sz="3200" dirty="0" err="1">
                <a:solidFill>
                  <a:srgbClr val="FF0000"/>
                </a:solidFill>
                <a:latin typeface="+mn-lt"/>
              </a:rPr>
              <a:t>əv</a:t>
            </a:r>
            <a:r>
              <a:rPr lang="en-US" sz="3200" dirty="0">
                <a:solidFill>
                  <a:srgbClr val="FF0000"/>
                </a:solidFill>
                <a:latin typeface="+mn-lt"/>
              </a:rPr>
              <a:t> ˈ</a:t>
            </a:r>
            <a:r>
              <a:rPr lang="en-US" sz="3200" dirty="0" err="1">
                <a:solidFill>
                  <a:srgbClr val="FF0000"/>
                </a:solidFill>
                <a:latin typeface="+mn-lt"/>
              </a:rPr>
              <a:t>wɔːr</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trò</a:t>
            </a:r>
            <a:r>
              <a:rPr lang="en-US" sz="3200" dirty="0">
                <a:latin typeface="+mn-lt"/>
              </a:rPr>
              <a:t> </a:t>
            </a:r>
            <a:r>
              <a:rPr lang="en-US" sz="3200" dirty="0" err="1">
                <a:latin typeface="+mn-lt"/>
              </a:rPr>
              <a:t>chơi</a:t>
            </a:r>
            <a:r>
              <a:rPr lang="en-US" sz="3200" dirty="0">
                <a:latin typeface="+mn-lt"/>
              </a:rPr>
              <a:t> </a:t>
            </a:r>
            <a:r>
              <a:rPr lang="en-US" sz="3200" dirty="0" err="1">
                <a:latin typeface="+mn-lt"/>
              </a:rPr>
              <a:t>kéo</a:t>
            </a:r>
            <a:r>
              <a:rPr lang="en-US" sz="3200" dirty="0">
                <a:latin typeface="+mn-lt"/>
              </a:rPr>
              <a:t> co</a:t>
            </a:r>
          </a:p>
        </p:txBody>
      </p:sp>
      <p:sp>
        <p:nvSpPr>
          <p:cNvPr id="22" name="TextBox 13"/>
          <p:cNvSpPr txBox="1"/>
          <p:nvPr/>
        </p:nvSpPr>
        <p:spPr>
          <a:xfrm>
            <a:off x="415637" y="328664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9900"/>
                </a:solidFill>
                <a:latin typeface="+mn-lt"/>
              </a:rPr>
              <a:t>long jump</a:t>
            </a:r>
            <a:r>
              <a:rPr lang="en-US" sz="3200" b="1" dirty="0">
                <a:solidFill>
                  <a:srgbClr val="009900"/>
                </a:solidFill>
                <a:latin typeface="+mn-lt"/>
              </a:rPr>
              <a:t> </a:t>
            </a:r>
            <a:r>
              <a:rPr lang="en-US" sz="3200" dirty="0">
                <a:solidFill>
                  <a:srgbClr val="FF0000"/>
                </a:solidFill>
                <a:latin typeface="+mn-lt"/>
              </a:rPr>
              <a:t>/ˈ</a:t>
            </a:r>
            <a:r>
              <a:rPr lang="en-US" sz="3200" dirty="0" err="1">
                <a:solidFill>
                  <a:srgbClr val="FF0000"/>
                </a:solidFill>
                <a:latin typeface="+mn-lt"/>
              </a:rPr>
              <a:t>lɒŋ</a:t>
            </a:r>
            <a:r>
              <a:rPr lang="en-US" sz="3200" dirty="0">
                <a:solidFill>
                  <a:srgbClr val="FF0000"/>
                </a:solidFill>
                <a:latin typeface="+mn-lt"/>
              </a:rPr>
              <a:t> ˌ</a:t>
            </a:r>
            <a:r>
              <a:rPr lang="en-US" sz="3200" dirty="0" err="1">
                <a:solidFill>
                  <a:srgbClr val="FF0000"/>
                </a:solidFill>
                <a:latin typeface="+mn-lt"/>
              </a:rPr>
              <a:t>dʒʌmp</a:t>
            </a:r>
            <a:r>
              <a:rPr lang="en-US" sz="3200" dirty="0">
                <a:solidFill>
                  <a:srgbClr val="FF0000"/>
                </a:solidFill>
                <a:latin typeface="+mn-lt"/>
              </a:rPr>
              <a:t>/ </a:t>
            </a:r>
            <a:r>
              <a:rPr lang="en-US" sz="3200" dirty="0">
                <a:solidFill>
                  <a:srgbClr val="0070C0"/>
                </a:solidFill>
                <a:latin typeface="+mn-lt"/>
              </a:rPr>
              <a:t>(n)</a:t>
            </a:r>
            <a:r>
              <a:rPr lang="en-US" sz="3200" dirty="0">
                <a:latin typeface="+mn-lt"/>
              </a:rPr>
              <a:t> </a:t>
            </a:r>
            <a:r>
              <a:rPr lang="en-US" sz="3200" dirty="0" err="1">
                <a:latin typeface="+mn-lt"/>
              </a:rPr>
              <a:t>môn</a:t>
            </a:r>
            <a:r>
              <a:rPr lang="en-US" sz="3200" dirty="0">
                <a:latin typeface="+mn-lt"/>
              </a:rPr>
              <a:t> </a:t>
            </a:r>
            <a:r>
              <a:rPr lang="en-US" sz="3200" dirty="0" err="1">
                <a:latin typeface="+mn-lt"/>
              </a:rPr>
              <a:t>nhảy</a:t>
            </a:r>
            <a:r>
              <a:rPr lang="en-US" sz="3200" dirty="0">
                <a:latin typeface="+mn-lt"/>
              </a:rPr>
              <a:t> </a:t>
            </a:r>
            <a:r>
              <a:rPr lang="en-US" sz="3200" dirty="0" err="1">
                <a:latin typeface="+mn-lt"/>
              </a:rPr>
              <a:t>xa</a:t>
            </a:r>
            <a:endParaRPr lang="en-US" sz="3200" dirty="0">
              <a:latin typeface="+mn-lt"/>
            </a:endParaRPr>
          </a:p>
        </p:txBody>
      </p:sp>
      <p:pic>
        <p:nvPicPr>
          <p:cNvPr id="2" name="rel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80291" y="859165"/>
            <a:ext cx="609600" cy="609600"/>
          </a:xfrm>
          <a:prstGeom prst="rect">
            <a:avLst/>
          </a:prstGeom>
        </p:spPr>
      </p:pic>
      <p:pic>
        <p:nvPicPr>
          <p:cNvPr id="17" name="highjump">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153880" y="844651"/>
            <a:ext cx="609600" cy="609600"/>
          </a:xfrm>
          <a:prstGeom prst="rect">
            <a:avLst/>
          </a:prstGeom>
        </p:spPr>
      </p:pic>
      <p:pic>
        <p:nvPicPr>
          <p:cNvPr id="25" name="longjum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3138727" y="830137"/>
            <a:ext cx="609600" cy="609600"/>
          </a:xfrm>
          <a:prstGeom prst="rect">
            <a:avLst/>
          </a:prstGeom>
        </p:spPr>
      </p:pic>
      <p:pic>
        <p:nvPicPr>
          <p:cNvPr id="26" name="tugofwar">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3112316" y="843230"/>
            <a:ext cx="609600" cy="609600"/>
          </a:xfrm>
          <a:prstGeom prst="rect">
            <a:avLst/>
          </a:prstGeom>
        </p:spPr>
      </p:pic>
      <p:pic>
        <p:nvPicPr>
          <p:cNvPr id="27" name="teambuildinggam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3153880" y="892476"/>
            <a:ext cx="609600" cy="609600"/>
          </a:xfrm>
          <a:prstGeom prst="rect">
            <a:avLst/>
          </a:prstGeom>
        </p:spPr>
      </p:pic>
      <p:sp>
        <p:nvSpPr>
          <p:cNvPr id="3" name="TextBox 2"/>
          <p:cNvSpPr txBox="1"/>
          <p:nvPr/>
        </p:nvSpPr>
        <p:spPr>
          <a:xfrm>
            <a:off x="547257" y="1276556"/>
            <a:ext cx="457200" cy="646331"/>
          </a:xfrm>
          <a:prstGeom prst="rect">
            <a:avLst/>
          </a:prstGeom>
          <a:noFill/>
        </p:spPr>
        <p:txBody>
          <a:bodyPr wrap="square" rtlCol="0">
            <a:spAutoFit/>
          </a:bodyPr>
          <a:lstStyle/>
          <a:p>
            <a:r>
              <a:rPr lang="en-US" sz="3600" dirty="0">
                <a:latin typeface="+mn-lt"/>
                <a:sym typeface="Wingdings" panose="05000000000000000000" pitchFamily="2" charset="2"/>
              </a:rPr>
              <a:t></a:t>
            </a:r>
            <a:endParaRPr lang="en-US" sz="3600" dirty="0">
              <a:latin typeface="+mn-lt"/>
            </a:endParaRPr>
          </a:p>
        </p:txBody>
      </p:sp>
      <p:sp>
        <p:nvSpPr>
          <p:cNvPr id="15" name="TextBox 14"/>
          <p:cNvSpPr txBox="1"/>
          <p:nvPr/>
        </p:nvSpPr>
        <p:spPr>
          <a:xfrm>
            <a:off x="623453" y="2117512"/>
            <a:ext cx="457200" cy="646331"/>
          </a:xfrm>
          <a:prstGeom prst="rect">
            <a:avLst/>
          </a:prstGeom>
          <a:noFill/>
        </p:spPr>
        <p:txBody>
          <a:bodyPr wrap="square" rtlCol="0">
            <a:spAutoFit/>
          </a:bodyPr>
          <a:lstStyle/>
          <a:p>
            <a:r>
              <a:rPr lang="en-US" sz="3600" dirty="0">
                <a:latin typeface="+mn-lt"/>
                <a:sym typeface="Wingdings" panose="05000000000000000000" pitchFamily="2" charset="2"/>
              </a:rPr>
              <a:t></a:t>
            </a:r>
            <a:endParaRPr lang="en-US" sz="3600" dirty="0">
              <a:latin typeface="+mn-lt"/>
            </a:endParaRPr>
          </a:p>
        </p:txBody>
      </p:sp>
      <p:sp>
        <p:nvSpPr>
          <p:cNvPr id="16" name="TextBox 15"/>
          <p:cNvSpPr txBox="1"/>
          <p:nvPr/>
        </p:nvSpPr>
        <p:spPr>
          <a:xfrm>
            <a:off x="547257" y="3054312"/>
            <a:ext cx="457200" cy="646331"/>
          </a:xfrm>
          <a:prstGeom prst="rect">
            <a:avLst/>
          </a:prstGeom>
          <a:noFill/>
        </p:spPr>
        <p:txBody>
          <a:bodyPr wrap="square" rtlCol="0">
            <a:spAutoFit/>
          </a:bodyPr>
          <a:lstStyle/>
          <a:p>
            <a:r>
              <a:rPr lang="en-US" sz="3600" dirty="0">
                <a:latin typeface="+mn-lt"/>
                <a:sym typeface="Wingdings" panose="05000000000000000000" pitchFamily="2" charset="2"/>
              </a:rPr>
              <a:t></a:t>
            </a:r>
            <a:endParaRPr lang="en-US" sz="3600" dirty="0">
              <a:latin typeface="+mn-lt"/>
            </a:endParaRPr>
          </a:p>
        </p:txBody>
      </p:sp>
      <p:sp>
        <p:nvSpPr>
          <p:cNvPr id="23" name="TextBox 22"/>
          <p:cNvSpPr txBox="1"/>
          <p:nvPr/>
        </p:nvSpPr>
        <p:spPr>
          <a:xfrm>
            <a:off x="1828800" y="3921445"/>
            <a:ext cx="457200" cy="646331"/>
          </a:xfrm>
          <a:prstGeom prst="rect">
            <a:avLst/>
          </a:prstGeom>
          <a:noFill/>
        </p:spPr>
        <p:txBody>
          <a:bodyPr wrap="square" rtlCol="0">
            <a:spAutoFit/>
          </a:bodyPr>
          <a:lstStyle/>
          <a:p>
            <a:r>
              <a:rPr lang="en-US" sz="3600" dirty="0">
                <a:latin typeface="+mn-lt"/>
                <a:sym typeface="Wingdings" panose="05000000000000000000" pitchFamily="2" charset="2"/>
              </a:rPr>
              <a:t></a:t>
            </a:r>
            <a:endParaRPr lang="en-US" sz="3600" dirty="0">
              <a:latin typeface="+mn-lt"/>
            </a:endParaRPr>
          </a:p>
        </p:txBody>
      </p:sp>
      <p:sp>
        <p:nvSpPr>
          <p:cNvPr id="24" name="TextBox 23"/>
          <p:cNvSpPr txBox="1"/>
          <p:nvPr/>
        </p:nvSpPr>
        <p:spPr>
          <a:xfrm>
            <a:off x="651158" y="4805292"/>
            <a:ext cx="457200" cy="646331"/>
          </a:xfrm>
          <a:prstGeom prst="rect">
            <a:avLst/>
          </a:prstGeom>
          <a:noFill/>
        </p:spPr>
        <p:txBody>
          <a:bodyPr wrap="square" rtlCol="0">
            <a:spAutoFit/>
          </a:bodyPr>
          <a:lstStyle/>
          <a:p>
            <a:r>
              <a:rPr lang="en-US" sz="3600" dirty="0">
                <a:latin typeface="+mn-lt"/>
                <a:sym typeface="Wingdings" panose="05000000000000000000" pitchFamily="2" charset="2"/>
              </a:rPr>
              <a:t></a:t>
            </a:r>
            <a:endParaRPr lang="en-US" sz="3600" dirty="0">
              <a:latin typeface="+mn-lt"/>
            </a:endParaRPr>
          </a:p>
        </p:txBody>
      </p:sp>
    </p:spTree>
    <p:extLst>
      <p:ext uri="{BB962C8B-B14F-4D97-AF65-F5344CB8AC3E}">
        <p14:creationId xmlns:p14="http://schemas.microsoft.com/office/powerpoint/2010/main" val="42279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audio>
              <p:cMediaNode vol="80000" showWhenStopped="0">
                <p:cTn id="29" fill="hold" display="0">
                  <p:stCondLst>
                    <p:cond delay="indefinite"/>
                  </p:stCondLst>
                  <p:endCondLst>
                    <p:cond evt="onStopAudio" delay="0">
                      <p:tgtEl>
                        <p:sldTgt/>
                      </p:tgtEl>
                    </p:cond>
                  </p:endCondLst>
                </p:cTn>
                <p:tgtEl>
                  <p:spTgt spid="17"/>
                </p:tgtEl>
              </p:cMediaNode>
            </p:audio>
            <p:audio>
              <p:cMediaNode vol="80000" showWhenStopped="0">
                <p:cTn id="30" fill="hold" display="0">
                  <p:stCondLst>
                    <p:cond delay="indefinite"/>
                  </p:stCondLst>
                  <p:endCondLst>
                    <p:cond evt="onStopAudio" delay="0">
                      <p:tgtEl>
                        <p:sldTgt/>
                      </p:tgtEl>
                    </p:cond>
                  </p:endCondLst>
                </p:cTn>
                <p:tgtEl>
                  <p:spTgt spid="25"/>
                </p:tgtEl>
              </p:cMediaNode>
            </p:audio>
            <p:audio>
              <p:cMediaNode vol="80000" showWhenStopped="0">
                <p:cTn id="31" fill="hold" display="0">
                  <p:stCondLst>
                    <p:cond delay="indefinite"/>
                  </p:stCondLst>
                  <p:endCondLst>
                    <p:cond evt="onStopAudio" delay="0">
                      <p:tgtEl>
                        <p:sldTgt/>
                      </p:tgtEl>
                    </p:cond>
                  </p:endCondLst>
                </p:cTn>
                <p:tgtEl>
                  <p:spTgt spid="26"/>
                </p:tgtEl>
              </p:cMediaNode>
            </p:audio>
            <p:audio>
              <p:cMediaNode vol="80000" showWhenStopped="0">
                <p:cTn id="32" fill="hold" display="0">
                  <p:stCondLst>
                    <p:cond delay="indefinite"/>
                  </p:stCondLst>
                  <p:endCondLst>
                    <p:cond evt="onStopAudio" delay="0">
                      <p:tgtEl>
                        <p:sldTgt/>
                      </p:tgtEl>
                    </p:cond>
                  </p:endCondLst>
                </p:cTn>
                <p:tgtEl>
                  <p:spTgt spid="27"/>
                </p:tgtEl>
              </p:cMediaNode>
            </p:audio>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66" fill="hold"/>
                                        <p:tgtEl>
                                          <p:spTgt spid="2"/>
                                        </p:tgtEl>
                                      </p:cBhvr>
                                    </p:cmd>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330" fill="hold"/>
                                        <p:tgtEl>
                                          <p:spTgt spid="17"/>
                                        </p:tgtEl>
                                      </p:cBhvr>
                                    </p:cmd>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2"/>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097" fill="hold"/>
                                        <p:tgtEl>
                                          <p:spTgt spid="25"/>
                                        </p:tgtEl>
                                      </p:cBhvr>
                                    </p:cmd>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82" fill="hold"/>
                                        <p:tgtEl>
                                          <p:spTgt spid="26"/>
                                        </p:tgtEl>
                                      </p:cBhvr>
                                    </p:cmd>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772" fill="hold"/>
                                        <p:tgtEl>
                                          <p:spTgt spid="27"/>
                                        </p:tgtEl>
                                      </p:cBhvr>
                                    </p:cmd>
                                  </p:childTnLst>
                                </p:cTn>
                              </p:par>
                            </p:childTnLst>
                          </p:cTn>
                        </p:par>
                      </p:childTnLst>
                    </p:cTn>
                  </p:par>
                </p:childTnLst>
              </p:cTn>
              <p:nextCondLst>
                <p:cond evt="onClick" delay="0">
                  <p:tgtEl>
                    <p:spTgt spid="18"/>
                  </p:tgtEl>
                </p:cond>
              </p:nextCondLst>
            </p:seq>
          </p:childTnLst>
        </p:cTn>
      </p:par>
    </p:tnLst>
    <p:bldLst>
      <p:bldP spid="3" grpId="0"/>
      <p:bldP spid="15" grpId="0"/>
      <p:bldP spid="16"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srcRect/>
          <a:stretch>
            <a:fillRect/>
          </a:stretch>
        </p:blipFill>
        <p:spPr bwMode="auto">
          <a:xfrm>
            <a:off x="1849914" y="450759"/>
            <a:ext cx="8492172" cy="5731100"/>
          </a:xfrm>
          <a:prstGeom prst="rect">
            <a:avLst/>
          </a:prstGeom>
          <a:noFill/>
          <a:ln w="9525">
            <a:noFill/>
            <a:miter lim="800000"/>
            <a:headEnd/>
            <a:tailEnd/>
          </a:ln>
        </p:spPr>
      </p:pic>
      <p:sp>
        <p:nvSpPr>
          <p:cNvPr id="16386" name="TextBox 2"/>
          <p:cNvSpPr txBox="1">
            <a:spLocks noChangeArrowheads="1"/>
          </p:cNvSpPr>
          <p:nvPr/>
        </p:nvSpPr>
        <p:spPr bwMode="auto">
          <a:xfrm>
            <a:off x="4566142" y="3660552"/>
            <a:ext cx="3292475" cy="914400"/>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Speaking</a:t>
            </a:r>
            <a:endParaRPr lang="en-US" sz="2400" dirty="0">
              <a:solidFill>
                <a:schemeClr val="bg1"/>
              </a:solidFill>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187" y="1089650"/>
            <a:ext cx="10745700" cy="13813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673" y="328013"/>
            <a:ext cx="11360728" cy="954107"/>
          </a:xfrm>
          <a:prstGeom prst="rect">
            <a:avLst/>
          </a:prstGeom>
        </p:spPr>
        <p:txBody>
          <a:bodyPr wrap="square">
            <a:spAutoFit/>
          </a:bodyPr>
          <a:lstStyle/>
          <a:p>
            <a:r>
              <a:rPr lang="en-US" sz="2800" b="1" dirty="0">
                <a:latin typeface="+mn-lt"/>
              </a:rPr>
              <a:t>6. Read the text again and make notes under the headings </a:t>
            </a:r>
            <a:r>
              <a:rPr lang="en-US" sz="2800" b="1" i="1" dirty="0">
                <a:latin typeface="+mn-lt"/>
              </a:rPr>
              <a:t>name of event</a:t>
            </a:r>
            <a:r>
              <a:rPr lang="en-US" sz="2800" b="1" dirty="0">
                <a:latin typeface="+mn-lt"/>
              </a:rPr>
              <a:t>, </a:t>
            </a:r>
            <a:r>
              <a:rPr lang="en-US" sz="2800" b="1" i="1" dirty="0">
                <a:latin typeface="+mn-lt"/>
              </a:rPr>
              <a:t>place</a:t>
            </a:r>
            <a:r>
              <a:rPr lang="en-US" sz="2800" b="1" dirty="0">
                <a:latin typeface="+mn-lt"/>
              </a:rPr>
              <a:t>, </a:t>
            </a:r>
            <a:r>
              <a:rPr lang="en-US" sz="2800" b="1" i="1" dirty="0">
                <a:latin typeface="+mn-lt"/>
              </a:rPr>
              <a:t>date </a:t>
            </a:r>
            <a:r>
              <a:rPr lang="en-US" sz="2800" b="1" dirty="0">
                <a:latin typeface="+mn-lt"/>
              </a:rPr>
              <a:t>and </a:t>
            </a:r>
            <a:r>
              <a:rPr lang="en-US" sz="2800" b="1" i="1" dirty="0">
                <a:latin typeface="+mn-lt"/>
              </a:rPr>
              <a:t>activities</a:t>
            </a:r>
            <a:r>
              <a:rPr lang="en-US" sz="2800" b="1" dirty="0">
                <a:latin typeface="+mn-lt"/>
              </a:rPr>
              <a:t>. Present the event to the class.</a:t>
            </a:r>
            <a:endParaRPr lang="en-US" sz="2800" dirty="0">
              <a:latin typeface="+mn-lt"/>
            </a:endParaRPr>
          </a:p>
        </p:txBody>
      </p:sp>
      <p:sp>
        <p:nvSpPr>
          <p:cNvPr id="5" name="Rectangle 4"/>
          <p:cNvSpPr/>
          <p:nvPr/>
        </p:nvSpPr>
        <p:spPr>
          <a:xfrm>
            <a:off x="111259" y="1188315"/>
            <a:ext cx="9254404" cy="5293757"/>
          </a:xfrm>
          <a:prstGeom prst="rect">
            <a:avLst/>
          </a:prstGeom>
        </p:spPr>
        <p:txBody>
          <a:bodyPr wrap="square">
            <a:spAutoFit/>
          </a:bodyPr>
          <a:lstStyle/>
          <a:p>
            <a:pPr algn="ctr"/>
            <a:r>
              <a:rPr lang="en-US" sz="2600" b="1" dirty="0">
                <a:solidFill>
                  <a:srgbClr val="00B050"/>
                </a:solidFill>
                <a:latin typeface="+mn-lt"/>
              </a:rPr>
              <a:t>SCHOOL SPORTS DAY IN THE UK (By Harry John)</a:t>
            </a:r>
          </a:p>
          <a:p>
            <a:pPr algn="just"/>
            <a:r>
              <a:rPr lang="en-US" sz="2600" dirty="0">
                <a:solidFill>
                  <a:srgbClr val="0033CC"/>
                </a:solidFill>
                <a:latin typeface="+mn-lt"/>
              </a:rPr>
              <a:t>Every June in the UK, each school takes part in school sports day. This year, we held ours on 28th June. There were no lessons. We were all outside on the playing field.</a:t>
            </a:r>
          </a:p>
          <a:p>
            <a:pPr algn="just"/>
            <a:r>
              <a:rPr lang="en-US" sz="2600" dirty="0">
                <a:solidFill>
                  <a:srgbClr val="0033CC"/>
                </a:solidFill>
                <a:latin typeface="+mn-lt"/>
              </a:rPr>
              <a:t>The students were in many teams. We wore shorts and T-shirts in our team </a:t>
            </a:r>
            <a:r>
              <a:rPr lang="en-US" sz="2600" dirty="0" err="1">
                <a:solidFill>
                  <a:srgbClr val="0033CC"/>
                </a:solidFill>
                <a:latin typeface="+mn-lt"/>
              </a:rPr>
              <a:t>colour</a:t>
            </a:r>
            <a:r>
              <a:rPr lang="en-US" sz="2600" dirty="0">
                <a:solidFill>
                  <a:srgbClr val="0033CC"/>
                </a:solidFill>
                <a:latin typeface="+mn-lt"/>
              </a:rPr>
              <a:t>. We had events, like the 100-metre race but there were other games, too! I liked the three-legged race. You tie one leg to your partner’s and run. We also had sack races. You stand in a potato sack and hop to the finish line. This year I won! </a:t>
            </a:r>
          </a:p>
          <a:p>
            <a:pPr algn="just"/>
            <a:r>
              <a:rPr lang="en-US" sz="2600" dirty="0">
                <a:solidFill>
                  <a:srgbClr val="0033CC"/>
                </a:solidFill>
                <a:latin typeface="+mn-lt"/>
              </a:rPr>
              <a:t>There were races for our teachers and parents, too! This year, my science teacher won the teachers’ race. My dad didn’t take part in the parents’ race. He said he had a headache, but I think that was an excuse! My team didn’t win this year, but we had a lot of fun.</a:t>
            </a:r>
          </a:p>
        </p:txBody>
      </p:sp>
      <p:cxnSp>
        <p:nvCxnSpPr>
          <p:cNvPr id="7" name="Straight Connector 6"/>
          <p:cNvCxnSpPr/>
          <p:nvPr/>
        </p:nvCxnSpPr>
        <p:spPr>
          <a:xfrm>
            <a:off x="1468579" y="1565564"/>
            <a:ext cx="2895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783059" y="1162232"/>
            <a:ext cx="2171364" cy="492443"/>
          </a:xfrm>
          <a:prstGeom prst="rect">
            <a:avLst/>
          </a:prstGeom>
        </p:spPr>
        <p:txBody>
          <a:bodyPr wrap="none">
            <a:spAutoFit/>
          </a:bodyPr>
          <a:lstStyle/>
          <a:p>
            <a:r>
              <a:rPr lang="en-US" sz="2600" b="1" i="1" dirty="0">
                <a:solidFill>
                  <a:srgbClr val="FF0000"/>
                </a:solidFill>
                <a:latin typeface="Calibri"/>
              </a:rPr>
              <a:t>name of event</a:t>
            </a:r>
            <a:endParaRPr lang="en-US" sz="2600" dirty="0">
              <a:solidFill>
                <a:srgbClr val="FF0000"/>
              </a:solidFill>
            </a:endParaRPr>
          </a:p>
        </p:txBody>
      </p:sp>
      <p:cxnSp>
        <p:nvCxnSpPr>
          <p:cNvPr id="10" name="Straight Connector 9"/>
          <p:cNvCxnSpPr/>
          <p:nvPr/>
        </p:nvCxnSpPr>
        <p:spPr>
          <a:xfrm>
            <a:off x="2410688" y="2770908"/>
            <a:ext cx="2604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408005" y="2369126"/>
            <a:ext cx="918008" cy="492443"/>
          </a:xfrm>
          <a:prstGeom prst="rect">
            <a:avLst/>
          </a:prstGeom>
        </p:spPr>
        <p:txBody>
          <a:bodyPr wrap="none">
            <a:spAutoFit/>
          </a:bodyPr>
          <a:lstStyle/>
          <a:p>
            <a:r>
              <a:rPr lang="en-US" sz="2600" b="1" i="1" dirty="0">
                <a:solidFill>
                  <a:srgbClr val="FF0000"/>
                </a:solidFill>
                <a:latin typeface="Calibri"/>
              </a:rPr>
              <a:t>place</a:t>
            </a:r>
            <a:endParaRPr lang="en-US" sz="2600" dirty="0">
              <a:solidFill>
                <a:srgbClr val="FF0000"/>
              </a:solidFill>
            </a:endParaRPr>
          </a:p>
        </p:txBody>
      </p:sp>
      <p:cxnSp>
        <p:nvCxnSpPr>
          <p:cNvPr id="16" name="Straight Connector 15"/>
          <p:cNvCxnSpPr/>
          <p:nvPr/>
        </p:nvCxnSpPr>
        <p:spPr>
          <a:xfrm>
            <a:off x="3491344" y="2369126"/>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438142" y="1854729"/>
            <a:ext cx="813300" cy="492443"/>
          </a:xfrm>
          <a:prstGeom prst="rect">
            <a:avLst/>
          </a:prstGeom>
        </p:spPr>
        <p:txBody>
          <a:bodyPr wrap="none">
            <a:spAutoFit/>
          </a:bodyPr>
          <a:lstStyle/>
          <a:p>
            <a:r>
              <a:rPr lang="en-US" sz="2600" b="1" i="1" dirty="0">
                <a:solidFill>
                  <a:srgbClr val="FF0000"/>
                </a:solidFill>
                <a:latin typeface="Calibri"/>
              </a:rPr>
              <a:t>date</a:t>
            </a:r>
            <a:endParaRPr lang="en-US" sz="2600" dirty="0">
              <a:solidFill>
                <a:srgbClr val="FF0000"/>
              </a:solidFill>
            </a:endParaRPr>
          </a:p>
        </p:txBody>
      </p:sp>
      <p:cxnSp>
        <p:nvCxnSpPr>
          <p:cNvPr id="20" name="Straight Connector 19"/>
          <p:cNvCxnSpPr/>
          <p:nvPr/>
        </p:nvCxnSpPr>
        <p:spPr>
          <a:xfrm>
            <a:off x="5320144" y="3563840"/>
            <a:ext cx="2590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5132301" y="3976255"/>
            <a:ext cx="23352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6096000" y="4356771"/>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870364" y="5157112"/>
            <a:ext cx="47451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0115842" y="3835193"/>
            <a:ext cx="1502334" cy="492443"/>
          </a:xfrm>
          <a:prstGeom prst="rect">
            <a:avLst/>
          </a:prstGeom>
        </p:spPr>
        <p:txBody>
          <a:bodyPr wrap="none">
            <a:spAutoFit/>
          </a:bodyPr>
          <a:lstStyle/>
          <a:p>
            <a:r>
              <a:rPr lang="en-US" sz="2600" b="1" dirty="0">
                <a:solidFill>
                  <a:srgbClr val="FF0000"/>
                </a:solidFill>
                <a:latin typeface="Calibri"/>
              </a:rPr>
              <a:t> </a:t>
            </a:r>
            <a:r>
              <a:rPr lang="en-US" sz="2600" b="1" i="1" dirty="0">
                <a:solidFill>
                  <a:srgbClr val="FF0000"/>
                </a:solidFill>
                <a:latin typeface="Calibri"/>
              </a:rPr>
              <a:t>activities</a:t>
            </a:r>
            <a:endParaRPr lang="en-US" sz="2600" dirty="0">
              <a:solidFill>
                <a:srgbClr val="FF0000"/>
              </a:solidFill>
            </a:endParaRPr>
          </a:p>
        </p:txBody>
      </p:sp>
    </p:spTree>
    <p:extLst>
      <p:ext uri="{BB962C8B-B14F-4D97-AF65-F5344CB8AC3E}">
        <p14:creationId xmlns:p14="http://schemas.microsoft.com/office/powerpoint/2010/main" val="10165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8"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7963" y="438039"/>
            <a:ext cx="4677819" cy="523220"/>
          </a:xfrm>
          <a:prstGeom prst="rect">
            <a:avLst/>
          </a:prstGeom>
        </p:spPr>
        <p:txBody>
          <a:bodyPr wrap="none">
            <a:spAutoFit/>
          </a:bodyPr>
          <a:lstStyle/>
          <a:p>
            <a:pPr lvl="0"/>
            <a:r>
              <a:rPr lang="en-US" sz="2800" b="1" dirty="0">
                <a:solidFill>
                  <a:prstClr val="black"/>
                </a:solidFill>
                <a:latin typeface="Calibri"/>
              </a:rPr>
              <a:t>Present the event to the class.</a:t>
            </a:r>
            <a:endParaRPr lang="en-US" sz="2800" dirty="0">
              <a:solidFill>
                <a:prstClr val="black"/>
              </a:solidFill>
              <a:latin typeface="Calibri"/>
            </a:endParaRPr>
          </a:p>
        </p:txBody>
      </p:sp>
      <p:sp>
        <p:nvSpPr>
          <p:cNvPr id="6" name="Rectangle 5"/>
          <p:cNvSpPr/>
          <p:nvPr/>
        </p:nvSpPr>
        <p:spPr>
          <a:xfrm>
            <a:off x="401783" y="1887461"/>
            <a:ext cx="11139053" cy="4401205"/>
          </a:xfrm>
          <a:prstGeom prst="rect">
            <a:avLst/>
          </a:prstGeom>
        </p:spPr>
        <p:txBody>
          <a:bodyPr wrap="square">
            <a:spAutoFit/>
          </a:bodyPr>
          <a:lstStyle/>
          <a:p>
            <a:pPr>
              <a:spcAft>
                <a:spcPts val="0"/>
              </a:spcAft>
            </a:pPr>
            <a:r>
              <a:rPr lang="en-US" sz="2800" b="1" i="1" dirty="0">
                <a:solidFill>
                  <a:srgbClr val="FF0000"/>
                </a:solidFill>
                <a:latin typeface="+mn-lt"/>
                <a:ea typeface="Calibri" panose="020F0502020204030204" pitchFamily="34" charset="0"/>
              </a:rPr>
              <a:t>Name of event: </a:t>
            </a:r>
            <a:r>
              <a:rPr lang="en-US" sz="2800" i="1" dirty="0">
                <a:solidFill>
                  <a:srgbClr val="FF0000"/>
                </a:solidFill>
                <a:latin typeface="+mn-lt"/>
                <a:ea typeface="Calibri" panose="020F0502020204030204" pitchFamily="34" charset="0"/>
              </a:rPr>
              <a:t>school sports day</a:t>
            </a:r>
            <a:endParaRPr lang="en-US" sz="2800" dirty="0">
              <a:solidFill>
                <a:srgbClr val="FF0000"/>
              </a:solidFill>
              <a:latin typeface="+mn-lt"/>
              <a:ea typeface="Times New Roman" panose="02020603050405020304" pitchFamily="18" charset="0"/>
            </a:endParaRPr>
          </a:p>
          <a:p>
            <a:pPr>
              <a:spcAft>
                <a:spcPts val="0"/>
              </a:spcAft>
            </a:pPr>
            <a:r>
              <a:rPr lang="en-US" sz="2800" b="1" i="1" dirty="0">
                <a:solidFill>
                  <a:srgbClr val="FF0000"/>
                </a:solidFill>
                <a:latin typeface="+mn-lt"/>
                <a:ea typeface="Calibri" panose="020F0502020204030204" pitchFamily="34" charset="0"/>
              </a:rPr>
              <a:t>Place: </a:t>
            </a:r>
            <a:r>
              <a:rPr lang="en-US" sz="2800" i="1" dirty="0">
                <a:solidFill>
                  <a:srgbClr val="FF0000"/>
                </a:solidFill>
                <a:latin typeface="+mn-lt"/>
                <a:ea typeface="Calibri" panose="020F0502020204030204" pitchFamily="34" charset="0"/>
              </a:rPr>
              <a:t>school playing field</a:t>
            </a:r>
            <a:endParaRPr lang="en-US" sz="2800" dirty="0">
              <a:solidFill>
                <a:srgbClr val="FF0000"/>
              </a:solidFill>
              <a:latin typeface="+mn-lt"/>
              <a:ea typeface="Times New Roman" panose="02020603050405020304" pitchFamily="18" charset="0"/>
            </a:endParaRPr>
          </a:p>
          <a:p>
            <a:pPr>
              <a:spcAft>
                <a:spcPts val="0"/>
              </a:spcAft>
            </a:pPr>
            <a:r>
              <a:rPr lang="en-US" sz="2800" b="1" i="1" dirty="0">
                <a:solidFill>
                  <a:srgbClr val="FF0000"/>
                </a:solidFill>
                <a:latin typeface="+mn-lt"/>
                <a:ea typeface="Calibri" panose="020F0502020204030204" pitchFamily="34" charset="0"/>
              </a:rPr>
              <a:t>Date: </a:t>
            </a:r>
            <a:r>
              <a:rPr lang="en-US" sz="2800" i="1" dirty="0">
                <a:solidFill>
                  <a:srgbClr val="FF0000"/>
                </a:solidFill>
                <a:latin typeface="+mn-lt"/>
                <a:ea typeface="Calibri" panose="020F0502020204030204" pitchFamily="34" charset="0"/>
              </a:rPr>
              <a:t>28th June</a:t>
            </a:r>
            <a:endParaRPr lang="en-US" sz="2800" dirty="0">
              <a:solidFill>
                <a:srgbClr val="FF0000"/>
              </a:solidFill>
              <a:latin typeface="+mn-lt"/>
              <a:ea typeface="Times New Roman" panose="02020603050405020304" pitchFamily="18" charset="0"/>
            </a:endParaRPr>
          </a:p>
          <a:p>
            <a:pPr>
              <a:spcAft>
                <a:spcPts val="0"/>
              </a:spcAft>
            </a:pPr>
            <a:r>
              <a:rPr lang="en-US" sz="2800" b="1" i="1" dirty="0">
                <a:solidFill>
                  <a:srgbClr val="FF0000"/>
                </a:solidFill>
                <a:latin typeface="+mn-lt"/>
                <a:ea typeface="Calibri" panose="020F0502020204030204" pitchFamily="34" charset="0"/>
              </a:rPr>
              <a:t>Activities: </a:t>
            </a:r>
            <a:r>
              <a:rPr lang="en-US" sz="2800" i="1" dirty="0">
                <a:solidFill>
                  <a:srgbClr val="FF0000"/>
                </a:solidFill>
                <a:latin typeface="+mn-lt"/>
                <a:ea typeface="Calibri" panose="020F0502020204030204" pitchFamily="34" charset="0"/>
              </a:rPr>
              <a:t>100 </a:t>
            </a:r>
            <a:r>
              <a:rPr lang="en-US" sz="2800" i="1" dirty="0" err="1">
                <a:solidFill>
                  <a:srgbClr val="FF0000"/>
                </a:solidFill>
                <a:latin typeface="+mn-lt"/>
                <a:ea typeface="Calibri" panose="020F0502020204030204" pitchFamily="34" charset="0"/>
              </a:rPr>
              <a:t>metres</a:t>
            </a:r>
            <a:r>
              <a:rPr lang="en-US" sz="2800" i="1" dirty="0">
                <a:solidFill>
                  <a:srgbClr val="FF0000"/>
                </a:solidFill>
                <a:latin typeface="+mn-lt"/>
                <a:ea typeface="Calibri" panose="020F0502020204030204" pitchFamily="34" charset="0"/>
              </a:rPr>
              <a:t> race, three-legged race, sack race, teachers’ race, parents’ race</a:t>
            </a:r>
          </a:p>
          <a:p>
            <a:pPr>
              <a:spcAft>
                <a:spcPts val="0"/>
              </a:spcAft>
            </a:pPr>
            <a:r>
              <a:rPr lang="en-US" sz="2800" i="1" dirty="0">
                <a:solidFill>
                  <a:srgbClr val="FF0000"/>
                </a:solidFill>
                <a:latin typeface="+mn-lt"/>
                <a:ea typeface="Calibri" panose="020F0502020204030204" pitchFamily="34" charset="0"/>
              </a:rPr>
              <a:t>Harry’s school sports day is on 28th June at their school playing field. They hold this event every year. There are many races such as the 100-metre race, the teachers’ race and the parents’ race, so everyone can take part in!</a:t>
            </a:r>
            <a:endParaRPr lang="en-US" sz="2800" dirty="0">
              <a:solidFill>
                <a:srgbClr val="FF0000"/>
              </a:solidFill>
              <a:latin typeface="+mn-lt"/>
              <a:ea typeface="Times New Roman" panose="02020603050405020304" pitchFamily="18" charset="0"/>
            </a:endParaRPr>
          </a:p>
          <a:p>
            <a:pPr>
              <a:spcAft>
                <a:spcPts val="0"/>
              </a:spcAft>
            </a:pPr>
            <a:r>
              <a:rPr lang="en-US" sz="2800" i="1" dirty="0">
                <a:solidFill>
                  <a:srgbClr val="FF0000"/>
                </a:solidFill>
                <a:latin typeface="+mn-lt"/>
                <a:ea typeface="Calibri" panose="020F0502020204030204" pitchFamily="34" charset="0"/>
              </a:rPr>
              <a:t>They also have some special games like the three-legged race and the sack race. School sports day is a great day for all the family.</a:t>
            </a:r>
            <a:endParaRPr lang="en-US" sz="2800" dirty="0">
              <a:solidFill>
                <a:srgbClr val="FF0000"/>
              </a:solidFill>
              <a:effectLst/>
              <a:latin typeface="+mn-lt"/>
              <a:ea typeface="Times New Roman" panose="02020603050405020304" pitchFamily="18" charset="0"/>
            </a:endParaRPr>
          </a:p>
        </p:txBody>
      </p:sp>
      <p:sp>
        <p:nvSpPr>
          <p:cNvPr id="7" name="Rectangle 6"/>
          <p:cNvSpPr/>
          <p:nvPr/>
        </p:nvSpPr>
        <p:spPr>
          <a:xfrm>
            <a:off x="249383" y="1294372"/>
            <a:ext cx="3017301" cy="523220"/>
          </a:xfrm>
          <a:prstGeom prst="rect">
            <a:avLst/>
          </a:prstGeom>
          <a:solidFill>
            <a:srgbClr val="FFFF00"/>
          </a:solidFill>
        </p:spPr>
        <p:txBody>
          <a:bodyPr wrap="none">
            <a:spAutoFit/>
          </a:bodyPr>
          <a:lstStyle/>
          <a:p>
            <a:pPr lvl="0">
              <a:spcAft>
                <a:spcPts val="0"/>
              </a:spcAft>
            </a:pPr>
            <a:r>
              <a:rPr lang="en-US" sz="2800" b="1" i="1" dirty="0">
                <a:latin typeface="+mn-lt"/>
                <a:ea typeface="Calibri" panose="020F0502020204030204" pitchFamily="34" charset="0"/>
              </a:rPr>
              <a:t>Suggested Answer</a:t>
            </a:r>
            <a:endParaRPr lang="en-US" sz="2800" dirty="0">
              <a:latin typeface="+mn-lt"/>
              <a:ea typeface="Times New Roman" panose="02020603050405020304" pitchFamily="18" charset="0"/>
            </a:endParaRPr>
          </a:p>
        </p:txBody>
      </p:sp>
    </p:spTree>
    <p:extLst>
      <p:ext uri="{BB962C8B-B14F-4D97-AF65-F5344CB8AC3E}">
        <p14:creationId xmlns:p14="http://schemas.microsoft.com/office/powerpoint/2010/main" val="113695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1313645" y="402763"/>
            <a:ext cx="9006714" cy="6004476"/>
          </a:xfrm>
          <a:prstGeom prst="rect">
            <a:avLst/>
          </a:prstGeom>
          <a:noFill/>
          <a:ln w="9525">
            <a:noFill/>
            <a:miter lim="800000"/>
            <a:headEnd/>
            <a:tailEnd/>
          </a:ln>
        </p:spPr>
      </p:pic>
      <p:sp>
        <p:nvSpPr>
          <p:cNvPr id="18434" name="TextBox 2"/>
          <p:cNvSpPr txBox="1">
            <a:spLocks noChangeArrowheads="1"/>
          </p:cNvSpPr>
          <p:nvPr/>
        </p:nvSpPr>
        <p:spPr bwMode="auto">
          <a:xfrm>
            <a:off x="4292177" y="3960252"/>
            <a:ext cx="3751262" cy="914400"/>
          </a:xfrm>
          <a:prstGeom prst="rect">
            <a:avLst/>
          </a:prstGeom>
          <a:noFill/>
          <a:ln w="9525">
            <a:noFill/>
            <a:miter lim="800000"/>
            <a:headEnd/>
            <a:tailEnd/>
          </a:ln>
        </p:spPr>
        <p:txBody>
          <a:bodyPr>
            <a:spAutoFit/>
          </a:bodyPr>
          <a:lstStyle/>
          <a:p>
            <a:pPr algn="ctr"/>
            <a:r>
              <a:rPr lang="en-US" sz="5400" dirty="0">
                <a:solidFill>
                  <a:schemeClr val="bg1"/>
                </a:solidFill>
                <a:latin typeface="Calibri" pitchFamily="34" charset="0"/>
              </a:rPr>
              <a:t>Listening</a:t>
            </a:r>
            <a:endParaRPr lang="en-US" sz="2400" dirty="0">
              <a:solidFill>
                <a:schemeClr val="bg1"/>
              </a:solidFill>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6" y="361143"/>
            <a:ext cx="11388435" cy="1077218"/>
          </a:xfrm>
          <a:prstGeom prst="rect">
            <a:avLst/>
          </a:prstGeom>
        </p:spPr>
        <p:txBody>
          <a:bodyPr wrap="square">
            <a:spAutoFit/>
          </a:bodyPr>
          <a:lstStyle/>
          <a:p>
            <a:r>
              <a:rPr lang="en-US" sz="3200" b="1" dirty="0">
                <a:solidFill>
                  <a:srgbClr val="000000"/>
                </a:solidFill>
                <a:latin typeface="+mn-lt"/>
              </a:rPr>
              <a:t>7. </a:t>
            </a:r>
            <a:r>
              <a:rPr lang="en-US" sz="3200" b="1" dirty="0">
                <a:latin typeface="+mn-lt"/>
              </a:rPr>
              <a:t>Listen to an announcement about a school sports day and fill in the gaps (1-5) in the poster.</a:t>
            </a:r>
          </a:p>
        </p:txBody>
      </p:sp>
      <p:pic>
        <p:nvPicPr>
          <p:cNvPr id="3" name="Picture 2"/>
          <p:cNvPicPr>
            <a:picLocks noChangeAspect="1"/>
          </p:cNvPicPr>
          <p:nvPr/>
        </p:nvPicPr>
        <p:blipFill>
          <a:blip r:embed="rId2"/>
          <a:stretch>
            <a:fillRect/>
          </a:stretch>
        </p:blipFill>
        <p:spPr>
          <a:xfrm>
            <a:off x="1890125" y="1576910"/>
            <a:ext cx="7406275" cy="4789335"/>
          </a:xfrm>
          <a:prstGeom prst="rect">
            <a:avLst/>
          </a:prstGeom>
        </p:spPr>
      </p:pic>
      <p:sp>
        <p:nvSpPr>
          <p:cNvPr id="4" name="Rectangle 3"/>
          <p:cNvSpPr/>
          <p:nvPr/>
        </p:nvSpPr>
        <p:spPr>
          <a:xfrm>
            <a:off x="5657945" y="2487868"/>
            <a:ext cx="931473" cy="584775"/>
          </a:xfrm>
          <a:prstGeom prst="rect">
            <a:avLst/>
          </a:prstGeom>
        </p:spPr>
        <p:txBody>
          <a:bodyPr wrap="none">
            <a:spAutoFit/>
          </a:bodyPr>
          <a:lstStyle/>
          <a:p>
            <a:r>
              <a:rPr lang="en-US" sz="3200" dirty="0">
                <a:solidFill>
                  <a:srgbClr val="FF0000"/>
                </a:solidFill>
                <a:latin typeface="+mn-lt"/>
              </a:rPr>
              <a:t>date</a:t>
            </a:r>
          </a:p>
        </p:txBody>
      </p:sp>
      <p:sp>
        <p:nvSpPr>
          <p:cNvPr id="6" name="Rectangle 5"/>
          <p:cNvSpPr/>
          <p:nvPr/>
        </p:nvSpPr>
        <p:spPr>
          <a:xfrm>
            <a:off x="5657945" y="3004259"/>
            <a:ext cx="989053"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Times New Roman" panose="02020603050405020304" pitchFamily="18" charset="0"/>
              </a:rPr>
              <a:t>time</a:t>
            </a:r>
          </a:p>
        </p:txBody>
      </p:sp>
      <p:sp>
        <p:nvSpPr>
          <p:cNvPr id="7" name="Rectangle 6"/>
          <p:cNvSpPr/>
          <p:nvPr/>
        </p:nvSpPr>
        <p:spPr>
          <a:xfrm>
            <a:off x="3815569" y="3500773"/>
            <a:ext cx="1548501"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Times New Roman" panose="02020603050405020304" pitchFamily="18" charset="0"/>
              </a:rPr>
              <a:t>number</a:t>
            </a:r>
          </a:p>
        </p:txBody>
      </p:sp>
      <p:sp>
        <p:nvSpPr>
          <p:cNvPr id="8" name="Rectangle 7"/>
          <p:cNvSpPr/>
          <p:nvPr/>
        </p:nvSpPr>
        <p:spPr>
          <a:xfrm>
            <a:off x="6251169" y="4012564"/>
            <a:ext cx="1431482"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Times New Roman" panose="02020603050405020304" pitchFamily="18" charset="0"/>
              </a:rPr>
              <a:t>activity</a:t>
            </a:r>
          </a:p>
        </p:txBody>
      </p:sp>
      <p:sp>
        <p:nvSpPr>
          <p:cNvPr id="9" name="Rectangle 8"/>
          <p:cNvSpPr/>
          <p:nvPr/>
        </p:nvSpPr>
        <p:spPr>
          <a:xfrm>
            <a:off x="4827335" y="5558041"/>
            <a:ext cx="1170192"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Times New Roman" panose="02020603050405020304" pitchFamily="18" charset="0"/>
              </a:rPr>
              <a:t>name</a:t>
            </a:r>
          </a:p>
        </p:txBody>
      </p:sp>
      <p:sp>
        <p:nvSpPr>
          <p:cNvPr id="5" name="TextBox 4"/>
          <p:cNvSpPr txBox="1"/>
          <p:nvPr/>
        </p:nvSpPr>
        <p:spPr>
          <a:xfrm>
            <a:off x="10055952" y="1782453"/>
            <a:ext cx="1576416" cy="830997"/>
          </a:xfrm>
          <a:prstGeom prst="rect">
            <a:avLst/>
          </a:prstGeom>
          <a:noFill/>
        </p:spPr>
        <p:txBody>
          <a:bodyPr wrap="square" rtlCol="0">
            <a:spAutoFit/>
          </a:bodyPr>
          <a:lstStyle/>
          <a:p>
            <a:pPr algn="ctr"/>
            <a:r>
              <a:rPr lang="en-US" sz="2400" b="1" dirty="0">
                <a:solidFill>
                  <a:srgbClr val="0070C0"/>
                </a:solidFill>
                <a:latin typeface="+mj-lt"/>
              </a:rPr>
              <a:t>Guess the answers.</a:t>
            </a:r>
          </a:p>
        </p:txBody>
      </p:sp>
    </p:spTree>
    <p:extLst>
      <p:ext uri="{BB962C8B-B14F-4D97-AF65-F5344CB8AC3E}">
        <p14:creationId xmlns:p14="http://schemas.microsoft.com/office/powerpoint/2010/main" val="19383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6" y="361143"/>
            <a:ext cx="11388435" cy="1077218"/>
          </a:xfrm>
          <a:prstGeom prst="rect">
            <a:avLst/>
          </a:prstGeom>
        </p:spPr>
        <p:txBody>
          <a:bodyPr wrap="square">
            <a:spAutoFit/>
          </a:bodyPr>
          <a:lstStyle/>
          <a:p>
            <a:r>
              <a:rPr lang="en-US" sz="3200" b="1" dirty="0">
                <a:solidFill>
                  <a:srgbClr val="000000"/>
                </a:solidFill>
                <a:latin typeface="+mn-lt"/>
              </a:rPr>
              <a:t>7. </a:t>
            </a:r>
            <a:r>
              <a:rPr lang="en-US" sz="3200" b="1" dirty="0">
                <a:latin typeface="+mn-lt"/>
              </a:rPr>
              <a:t>Listen to an announcement about a school sports day and fill in the gaps (1-5) in the poster.</a:t>
            </a:r>
          </a:p>
        </p:txBody>
      </p:sp>
      <p:pic>
        <p:nvPicPr>
          <p:cNvPr id="3" name="Picture 2"/>
          <p:cNvPicPr>
            <a:picLocks noChangeAspect="1"/>
          </p:cNvPicPr>
          <p:nvPr/>
        </p:nvPicPr>
        <p:blipFill>
          <a:blip r:embed="rId4"/>
          <a:stretch>
            <a:fillRect/>
          </a:stretch>
        </p:blipFill>
        <p:spPr>
          <a:xfrm>
            <a:off x="1890125" y="1576910"/>
            <a:ext cx="7406275" cy="4789335"/>
          </a:xfrm>
          <a:prstGeom prst="rect">
            <a:avLst/>
          </a:prstGeom>
        </p:spPr>
      </p:pic>
      <p:sp>
        <p:nvSpPr>
          <p:cNvPr id="4" name="Rectangle 3"/>
          <p:cNvSpPr/>
          <p:nvPr/>
        </p:nvSpPr>
        <p:spPr>
          <a:xfrm>
            <a:off x="5657945" y="2487868"/>
            <a:ext cx="747320" cy="584775"/>
          </a:xfrm>
          <a:prstGeom prst="rect">
            <a:avLst/>
          </a:prstGeom>
        </p:spPr>
        <p:txBody>
          <a:bodyPr wrap="none">
            <a:spAutoFit/>
          </a:bodyPr>
          <a:lstStyle/>
          <a:p>
            <a:r>
              <a:rPr lang="en-US" sz="3200" dirty="0">
                <a:solidFill>
                  <a:srgbClr val="FF0000"/>
                </a:solidFill>
                <a:latin typeface="+mn-lt"/>
                <a:ea typeface="Calibri" panose="020F0502020204030204" pitchFamily="34" charset="0"/>
              </a:rPr>
              <a:t>8th</a:t>
            </a:r>
            <a:endParaRPr lang="en-US" sz="3200" dirty="0">
              <a:solidFill>
                <a:srgbClr val="FF0000"/>
              </a:solidFill>
              <a:latin typeface="+mn-lt"/>
            </a:endParaRPr>
          </a:p>
        </p:txBody>
      </p:sp>
      <p:sp>
        <p:nvSpPr>
          <p:cNvPr id="6" name="Rectangle 5"/>
          <p:cNvSpPr/>
          <p:nvPr/>
        </p:nvSpPr>
        <p:spPr>
          <a:xfrm>
            <a:off x="5657945" y="3004259"/>
            <a:ext cx="960199"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Calibri" panose="020F0502020204030204" pitchFamily="34" charset="0"/>
              </a:rPr>
              <a:t>9:30</a:t>
            </a:r>
            <a:endParaRPr lang="en-US" sz="3200" dirty="0">
              <a:solidFill>
                <a:srgbClr val="FF0000"/>
              </a:solidFill>
              <a:latin typeface="+mn-lt"/>
              <a:ea typeface="Times New Roman" panose="02020603050405020304" pitchFamily="18" charset="0"/>
            </a:endParaRPr>
          </a:p>
        </p:txBody>
      </p:sp>
      <p:sp>
        <p:nvSpPr>
          <p:cNvPr id="7" name="Rectangle 6"/>
          <p:cNvSpPr/>
          <p:nvPr/>
        </p:nvSpPr>
        <p:spPr>
          <a:xfrm>
            <a:off x="4233857" y="3502669"/>
            <a:ext cx="641201"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Calibri" panose="020F0502020204030204" pitchFamily="34" charset="0"/>
              </a:rPr>
              <a:t>16</a:t>
            </a:r>
            <a:endParaRPr lang="en-US" sz="3200" dirty="0">
              <a:solidFill>
                <a:srgbClr val="FF0000"/>
              </a:solidFill>
              <a:latin typeface="+mn-lt"/>
              <a:ea typeface="Times New Roman" panose="02020603050405020304" pitchFamily="18" charset="0"/>
            </a:endParaRPr>
          </a:p>
        </p:txBody>
      </p:sp>
      <p:sp>
        <p:nvSpPr>
          <p:cNvPr id="8" name="Rectangle 7"/>
          <p:cNvSpPr/>
          <p:nvPr/>
        </p:nvSpPr>
        <p:spPr>
          <a:xfrm>
            <a:off x="6251169" y="4012564"/>
            <a:ext cx="1971694"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Calibri" panose="020F0502020204030204" pitchFamily="34" charset="0"/>
              </a:rPr>
              <a:t>kickboxing</a:t>
            </a:r>
            <a:endParaRPr lang="en-US" sz="3200" dirty="0">
              <a:solidFill>
                <a:srgbClr val="FF0000"/>
              </a:solidFill>
              <a:latin typeface="+mn-lt"/>
              <a:ea typeface="Times New Roman" panose="02020603050405020304" pitchFamily="18" charset="0"/>
            </a:endParaRPr>
          </a:p>
        </p:txBody>
      </p:sp>
      <p:sp>
        <p:nvSpPr>
          <p:cNvPr id="9" name="Rectangle 8"/>
          <p:cNvSpPr/>
          <p:nvPr/>
        </p:nvSpPr>
        <p:spPr>
          <a:xfrm>
            <a:off x="4827335" y="5558041"/>
            <a:ext cx="1287212" cy="584775"/>
          </a:xfrm>
          <a:prstGeom prst="rect">
            <a:avLst/>
          </a:prstGeom>
        </p:spPr>
        <p:txBody>
          <a:bodyPr wrap="none">
            <a:spAutoFit/>
          </a:bodyPr>
          <a:lstStyle/>
          <a:p>
            <a:pPr marL="100330" indent="-60960">
              <a:spcAft>
                <a:spcPts val="0"/>
              </a:spcAft>
            </a:pPr>
            <a:r>
              <a:rPr lang="en-US" sz="3200" dirty="0">
                <a:solidFill>
                  <a:srgbClr val="FF0000"/>
                </a:solidFill>
                <a:latin typeface="+mn-lt"/>
                <a:ea typeface="Calibri" panose="020F0502020204030204" pitchFamily="34" charset="0"/>
              </a:rPr>
              <a:t>Sports</a:t>
            </a:r>
            <a:endParaRPr lang="en-US" sz="3200" dirty="0">
              <a:solidFill>
                <a:srgbClr val="FF0000"/>
              </a:solidFill>
              <a:latin typeface="+mn-lt"/>
              <a:ea typeface="Times New Roman" panose="02020603050405020304" pitchFamily="18" charset="0"/>
            </a:endParaRPr>
          </a:p>
        </p:txBody>
      </p:sp>
      <p:pic>
        <p:nvPicPr>
          <p:cNvPr id="10" name="TA7 RIGHT ON - CD1 - TRACK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7854" y="885047"/>
            <a:ext cx="609600" cy="609600"/>
          </a:xfrm>
          <a:prstGeom prst="rect">
            <a:avLst/>
          </a:prstGeom>
        </p:spPr>
      </p:pic>
    </p:spTree>
    <p:extLst>
      <p:ext uri="{BB962C8B-B14F-4D97-AF65-F5344CB8AC3E}">
        <p14:creationId xmlns:p14="http://schemas.microsoft.com/office/powerpoint/2010/main" val="30068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4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4"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3"/>
          <a:srcRect b="4123"/>
          <a:stretch>
            <a:fillRect/>
          </a:stretch>
        </p:blipFill>
        <p:spPr bwMode="auto">
          <a:xfrm>
            <a:off x="1120462" y="419914"/>
            <a:ext cx="10584957" cy="6018171"/>
          </a:xfrm>
          <a:prstGeom prst="rect">
            <a:avLst/>
          </a:prstGeom>
          <a:noFill/>
          <a:ln w="9525">
            <a:noFill/>
            <a:miter lim="800000"/>
            <a:headEnd/>
            <a:tailEnd/>
          </a:ln>
        </p:spPr>
      </p:pic>
      <p:sp>
        <p:nvSpPr>
          <p:cNvPr id="32770" name="TextBox 2"/>
          <p:cNvSpPr txBox="1">
            <a:spLocks noChangeArrowheads="1"/>
          </p:cNvSpPr>
          <p:nvPr/>
        </p:nvSpPr>
        <p:spPr bwMode="auto">
          <a:xfrm>
            <a:off x="4484777" y="4029567"/>
            <a:ext cx="2687637" cy="922338"/>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Writing</a:t>
            </a:r>
            <a:endParaRPr lang="en-US" sz="2400" dirty="0">
              <a:solidFill>
                <a:schemeClr val="bg1"/>
              </a:solidFill>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4763" y="1177920"/>
            <a:ext cx="3257550" cy="663575"/>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4288" y="1951918"/>
            <a:ext cx="3255962" cy="663575"/>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9" name="Rounded Rectangle 8"/>
          <p:cNvSpPr/>
          <p:nvPr/>
        </p:nvSpPr>
        <p:spPr>
          <a:xfrm>
            <a:off x="1284288" y="4991679"/>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59664" y="5751518"/>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2" name="Rounded Rectangle 11"/>
          <p:cNvSpPr/>
          <p:nvPr/>
        </p:nvSpPr>
        <p:spPr>
          <a:xfrm>
            <a:off x="1274763" y="3477648"/>
            <a:ext cx="3257550" cy="663575"/>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a:t>
            </a:r>
            <a:endParaRPr lang="en-US" b="1" dirty="0"/>
          </a:p>
        </p:txBody>
      </p:sp>
      <p:sp>
        <p:nvSpPr>
          <p:cNvPr id="13" name="Rounded Rectangle 12"/>
          <p:cNvSpPr/>
          <p:nvPr/>
        </p:nvSpPr>
        <p:spPr>
          <a:xfrm>
            <a:off x="1300163" y="41375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1" name="Rounded Rectangle 10"/>
          <p:cNvSpPr/>
          <p:nvPr/>
        </p:nvSpPr>
        <p:spPr>
          <a:xfrm>
            <a:off x="1250950" y="4241810"/>
            <a:ext cx="3255963" cy="663575"/>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Writing  </a:t>
            </a:r>
            <a:endParaRPr lang="en-US" b="1" dirty="0"/>
          </a:p>
        </p:txBody>
      </p:sp>
      <p:sp>
        <p:nvSpPr>
          <p:cNvPr id="14" name="Rounded Rectangle 13"/>
          <p:cNvSpPr/>
          <p:nvPr/>
        </p:nvSpPr>
        <p:spPr>
          <a:xfrm>
            <a:off x="1250951" y="2714783"/>
            <a:ext cx="3255962" cy="663575"/>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Speaking</a:t>
            </a:r>
            <a:endParaRPr lang="en-US" b="1" dirty="0"/>
          </a:p>
        </p:txBody>
      </p:sp>
      <p:pic>
        <p:nvPicPr>
          <p:cNvPr id="4" name="Picture 3"/>
          <p:cNvPicPr>
            <a:picLocks noChangeAspect="1"/>
          </p:cNvPicPr>
          <p:nvPr/>
        </p:nvPicPr>
        <p:blipFill>
          <a:blip r:embed="rId2"/>
          <a:stretch>
            <a:fillRect/>
          </a:stretch>
        </p:blipFill>
        <p:spPr>
          <a:xfrm>
            <a:off x="6874602" y="494145"/>
            <a:ext cx="4227771" cy="58697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166688" y="500063"/>
            <a:ext cx="2217737"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Pre-writing</a:t>
            </a:r>
          </a:p>
        </p:txBody>
      </p:sp>
      <p:pic>
        <p:nvPicPr>
          <p:cNvPr id="9" name="Picture 8"/>
          <p:cNvPicPr>
            <a:picLocks noChangeAspect="1"/>
          </p:cNvPicPr>
          <p:nvPr/>
        </p:nvPicPr>
        <p:blipFill>
          <a:blip r:embed="rId2"/>
          <a:stretch>
            <a:fillRect/>
          </a:stretch>
        </p:blipFill>
        <p:spPr>
          <a:xfrm>
            <a:off x="2910015" y="500063"/>
            <a:ext cx="6137004" cy="806483"/>
          </a:xfrm>
          <a:prstGeom prst="rect">
            <a:avLst/>
          </a:prstGeom>
        </p:spPr>
      </p:pic>
      <p:sp>
        <p:nvSpPr>
          <p:cNvPr id="2" name="Rectangle 1"/>
          <p:cNvSpPr/>
          <p:nvPr/>
        </p:nvSpPr>
        <p:spPr>
          <a:xfrm>
            <a:off x="320098" y="1223416"/>
            <a:ext cx="10874376" cy="523220"/>
          </a:xfrm>
          <a:prstGeom prst="rect">
            <a:avLst/>
          </a:prstGeom>
        </p:spPr>
        <p:txBody>
          <a:bodyPr wrap="square">
            <a:spAutoFit/>
          </a:bodyPr>
          <a:lstStyle/>
          <a:p>
            <a:r>
              <a:rPr lang="en-US" sz="2800" b="1" dirty="0">
                <a:latin typeface="+mj-lt"/>
              </a:rPr>
              <a:t>Read the task. Underline the key words, then complete the sentences. </a:t>
            </a:r>
            <a:endParaRPr lang="en-US" sz="2800" dirty="0">
              <a:latin typeface="+mj-lt"/>
            </a:endParaRPr>
          </a:p>
        </p:txBody>
      </p:sp>
      <p:pic>
        <p:nvPicPr>
          <p:cNvPr id="3" name="Picture 2"/>
          <p:cNvPicPr>
            <a:picLocks noChangeAspect="1"/>
          </p:cNvPicPr>
          <p:nvPr/>
        </p:nvPicPr>
        <p:blipFill>
          <a:blip r:embed="rId3"/>
          <a:stretch>
            <a:fillRect/>
          </a:stretch>
        </p:blipFill>
        <p:spPr>
          <a:xfrm>
            <a:off x="717538" y="1802853"/>
            <a:ext cx="6417553" cy="1937485"/>
          </a:xfrm>
          <a:prstGeom prst="rect">
            <a:avLst/>
          </a:prstGeom>
        </p:spPr>
      </p:pic>
      <p:pic>
        <p:nvPicPr>
          <p:cNvPr id="4" name="Picture 3"/>
          <p:cNvPicPr>
            <a:picLocks noChangeAspect="1"/>
          </p:cNvPicPr>
          <p:nvPr/>
        </p:nvPicPr>
        <p:blipFill>
          <a:blip r:embed="rId4"/>
          <a:stretch>
            <a:fillRect/>
          </a:stretch>
        </p:blipFill>
        <p:spPr>
          <a:xfrm>
            <a:off x="872836" y="3918265"/>
            <a:ext cx="5666509" cy="2343655"/>
          </a:xfrm>
          <a:prstGeom prst="rect">
            <a:avLst/>
          </a:prstGeom>
        </p:spPr>
      </p:pic>
      <p:cxnSp>
        <p:nvCxnSpPr>
          <p:cNvPr id="6" name="Straight Connector 5"/>
          <p:cNvCxnSpPr/>
          <p:nvPr/>
        </p:nvCxnSpPr>
        <p:spPr>
          <a:xfrm>
            <a:off x="2687782" y="2688465"/>
            <a:ext cx="1620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7816" y="3876700"/>
            <a:ext cx="2770910" cy="523220"/>
          </a:xfrm>
          <a:prstGeom prst="rect">
            <a:avLst/>
          </a:prstGeom>
          <a:noFill/>
        </p:spPr>
        <p:txBody>
          <a:bodyPr wrap="square" rtlCol="0">
            <a:spAutoFit/>
          </a:bodyPr>
          <a:lstStyle/>
          <a:p>
            <a:r>
              <a:rPr lang="en-US" sz="2800" dirty="0">
                <a:solidFill>
                  <a:srgbClr val="FF0000"/>
                </a:solidFill>
                <a:latin typeface="+mn-lt"/>
              </a:rPr>
              <a:t>a paragraph</a:t>
            </a:r>
          </a:p>
        </p:txBody>
      </p:sp>
      <p:cxnSp>
        <p:nvCxnSpPr>
          <p:cNvPr id="11" name="Straight Connector 10"/>
          <p:cNvCxnSpPr/>
          <p:nvPr/>
        </p:nvCxnSpPr>
        <p:spPr>
          <a:xfrm>
            <a:off x="2910015" y="2285999"/>
            <a:ext cx="2950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7607" y="4325862"/>
            <a:ext cx="2770910" cy="523220"/>
          </a:xfrm>
          <a:prstGeom prst="rect">
            <a:avLst/>
          </a:prstGeom>
          <a:noFill/>
        </p:spPr>
        <p:txBody>
          <a:bodyPr wrap="square" rtlCol="0">
            <a:spAutoFit/>
          </a:bodyPr>
          <a:lstStyle/>
          <a:p>
            <a:r>
              <a:rPr lang="en-US" sz="2800" dirty="0">
                <a:solidFill>
                  <a:srgbClr val="FF0000"/>
                </a:solidFill>
                <a:latin typeface="+mn-lt"/>
              </a:rPr>
              <a:t>event</a:t>
            </a:r>
          </a:p>
        </p:txBody>
      </p:sp>
      <p:cxnSp>
        <p:nvCxnSpPr>
          <p:cNvPr id="20" name="Straight Connector 19"/>
          <p:cNvCxnSpPr/>
          <p:nvPr/>
        </p:nvCxnSpPr>
        <p:spPr>
          <a:xfrm>
            <a:off x="872836" y="3108331"/>
            <a:ext cx="1620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90799" y="5704742"/>
            <a:ext cx="2230581" cy="523220"/>
          </a:xfrm>
          <a:prstGeom prst="rect">
            <a:avLst/>
          </a:prstGeom>
          <a:noFill/>
        </p:spPr>
        <p:txBody>
          <a:bodyPr wrap="square" rtlCol="0">
            <a:spAutoFit/>
          </a:bodyPr>
          <a:lstStyle/>
          <a:p>
            <a:r>
              <a:rPr lang="en-US" sz="2800" dirty="0">
                <a:solidFill>
                  <a:srgbClr val="FF0000"/>
                </a:solidFill>
                <a:latin typeface="+mn-lt"/>
              </a:rPr>
              <a:t>60-80 words</a:t>
            </a:r>
          </a:p>
        </p:txBody>
      </p:sp>
      <p:cxnSp>
        <p:nvCxnSpPr>
          <p:cNvPr id="13" name="Straight Connector 12"/>
          <p:cNvCxnSpPr/>
          <p:nvPr/>
        </p:nvCxnSpPr>
        <p:spPr>
          <a:xfrm>
            <a:off x="3823855" y="3098706"/>
            <a:ext cx="3117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93894" y="3509430"/>
            <a:ext cx="2950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17233" y="4790791"/>
            <a:ext cx="7630254" cy="523220"/>
          </a:xfrm>
          <a:prstGeom prst="rect">
            <a:avLst/>
          </a:prstGeom>
        </p:spPr>
        <p:txBody>
          <a:bodyPr wrap="square">
            <a:spAutoFit/>
          </a:bodyPr>
          <a:lstStyle/>
          <a:p>
            <a:pPr algn="just"/>
            <a:r>
              <a:rPr lang="en-US" sz="2800" dirty="0">
                <a:solidFill>
                  <a:srgbClr val="FF0000"/>
                </a:solidFill>
                <a:latin typeface="+mn-lt"/>
              </a:rPr>
              <a:t>its name, the place, the date and the activities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9381" y="390919"/>
            <a:ext cx="3413238" cy="523067"/>
          </a:xfrm>
          <a:prstGeom prst="rect">
            <a:avLst/>
          </a:prstGeom>
        </p:spPr>
      </p:pic>
      <p:sp>
        <p:nvSpPr>
          <p:cNvPr id="5" name="Rectangle 4"/>
          <p:cNvSpPr/>
          <p:nvPr/>
        </p:nvSpPr>
        <p:spPr>
          <a:xfrm>
            <a:off x="152401" y="913986"/>
            <a:ext cx="11998036" cy="954107"/>
          </a:xfrm>
          <a:prstGeom prst="rect">
            <a:avLst/>
          </a:prstGeom>
        </p:spPr>
        <p:txBody>
          <a:bodyPr wrap="square">
            <a:spAutoFit/>
          </a:bodyPr>
          <a:lstStyle/>
          <a:p>
            <a:r>
              <a:rPr lang="en-US" sz="2800" b="1" dirty="0">
                <a:solidFill>
                  <a:srgbClr val="000000"/>
                </a:solidFill>
                <a:latin typeface="+mj-lt"/>
              </a:rPr>
              <a:t>2. </a:t>
            </a:r>
            <a:r>
              <a:rPr lang="en-US" sz="2800" b="1" dirty="0">
                <a:latin typeface="+mj-lt"/>
              </a:rPr>
              <a:t>Read the model. Copy the </a:t>
            </a:r>
            <a:r>
              <a:rPr lang="en-US" sz="2800" b="1" dirty="0" err="1">
                <a:latin typeface="+mj-lt"/>
              </a:rPr>
              <a:t>spidergram</a:t>
            </a:r>
            <a:r>
              <a:rPr lang="en-US" sz="2800" b="1" dirty="0">
                <a:latin typeface="+mj-lt"/>
              </a:rPr>
              <a:t> into your notebook and complete it with information from the model. </a:t>
            </a:r>
          </a:p>
        </p:txBody>
      </p:sp>
      <p:sp>
        <p:nvSpPr>
          <p:cNvPr id="6" name="Rectangle 5"/>
          <p:cNvSpPr/>
          <p:nvPr/>
        </p:nvSpPr>
        <p:spPr>
          <a:xfrm>
            <a:off x="229402" y="1868093"/>
            <a:ext cx="6431279" cy="4401205"/>
          </a:xfrm>
          <a:prstGeom prst="rect">
            <a:avLst/>
          </a:prstGeom>
        </p:spPr>
        <p:txBody>
          <a:bodyPr wrap="square">
            <a:spAutoFit/>
          </a:bodyPr>
          <a:lstStyle/>
          <a:p>
            <a:pPr algn="just"/>
            <a:r>
              <a:rPr lang="en-US" sz="2800" dirty="0">
                <a:solidFill>
                  <a:srgbClr val="0033CC"/>
                </a:solidFill>
                <a:latin typeface="+mn-lt"/>
              </a:rPr>
              <a:t>Last week, I attended the Little Olympics. It was a fantastic event! It took place on our huge school playing field on Friday, 24th June. The day started with an amazing parade. Then, we competed in Olympic sports. My </a:t>
            </a:r>
            <a:r>
              <a:rPr lang="en-US" sz="2800" dirty="0" err="1">
                <a:solidFill>
                  <a:srgbClr val="0033CC"/>
                </a:solidFill>
                <a:latin typeface="+mn-lt"/>
              </a:rPr>
              <a:t>favourite</a:t>
            </a:r>
            <a:r>
              <a:rPr lang="en-US" sz="2800" dirty="0">
                <a:solidFill>
                  <a:srgbClr val="0033CC"/>
                </a:solidFill>
                <a:latin typeface="+mn-lt"/>
              </a:rPr>
              <a:t> was the team race at the end – the whole school gathered around the track to cheer the runners on. The Little Olympics was great! Everyone came together and had a lot of fun. </a:t>
            </a:r>
          </a:p>
        </p:txBody>
      </p:sp>
      <p:pic>
        <p:nvPicPr>
          <p:cNvPr id="7" name="Picture 6"/>
          <p:cNvPicPr>
            <a:picLocks noChangeAspect="1"/>
          </p:cNvPicPr>
          <p:nvPr/>
        </p:nvPicPr>
        <p:blipFill>
          <a:blip r:embed="rId3"/>
          <a:stretch>
            <a:fillRect/>
          </a:stretch>
        </p:blipFill>
        <p:spPr>
          <a:xfrm>
            <a:off x="6885709" y="2704630"/>
            <a:ext cx="4807528" cy="2306176"/>
          </a:xfrm>
          <a:prstGeom prst="rect">
            <a:avLst/>
          </a:prstGeom>
        </p:spPr>
      </p:pic>
    </p:spTree>
    <p:extLst>
      <p:ext uri="{BB962C8B-B14F-4D97-AF65-F5344CB8AC3E}">
        <p14:creationId xmlns:p14="http://schemas.microsoft.com/office/powerpoint/2010/main" val="2570668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9381" y="390919"/>
            <a:ext cx="3413238" cy="523067"/>
          </a:xfrm>
          <a:prstGeom prst="rect">
            <a:avLst/>
          </a:prstGeom>
        </p:spPr>
      </p:pic>
      <p:sp>
        <p:nvSpPr>
          <p:cNvPr id="5" name="Rectangle 4"/>
          <p:cNvSpPr/>
          <p:nvPr/>
        </p:nvSpPr>
        <p:spPr>
          <a:xfrm>
            <a:off x="152401" y="913986"/>
            <a:ext cx="11998036" cy="954107"/>
          </a:xfrm>
          <a:prstGeom prst="rect">
            <a:avLst/>
          </a:prstGeom>
        </p:spPr>
        <p:txBody>
          <a:bodyPr wrap="square">
            <a:spAutoFit/>
          </a:bodyPr>
          <a:lstStyle/>
          <a:p>
            <a:r>
              <a:rPr lang="en-US" sz="2800" b="1" dirty="0">
                <a:solidFill>
                  <a:srgbClr val="000000"/>
                </a:solidFill>
                <a:latin typeface="+mj-lt"/>
              </a:rPr>
              <a:t>2. </a:t>
            </a:r>
            <a:r>
              <a:rPr lang="en-US" sz="2800" b="1" dirty="0">
                <a:latin typeface="+mj-lt"/>
              </a:rPr>
              <a:t>Read the model. Copy the </a:t>
            </a:r>
            <a:r>
              <a:rPr lang="en-US" sz="2800" b="1" dirty="0" err="1">
                <a:latin typeface="+mj-lt"/>
              </a:rPr>
              <a:t>spidergram</a:t>
            </a:r>
            <a:r>
              <a:rPr lang="en-US" sz="2800" b="1" dirty="0">
                <a:latin typeface="+mj-lt"/>
              </a:rPr>
              <a:t> into your notebook and complete it with information from the model. </a:t>
            </a:r>
          </a:p>
        </p:txBody>
      </p:sp>
      <p:sp>
        <p:nvSpPr>
          <p:cNvPr id="6" name="Rectangle 5"/>
          <p:cNvSpPr/>
          <p:nvPr/>
        </p:nvSpPr>
        <p:spPr>
          <a:xfrm>
            <a:off x="152400" y="1951223"/>
            <a:ext cx="8021781" cy="4524315"/>
          </a:xfrm>
          <a:prstGeom prst="rect">
            <a:avLst/>
          </a:prstGeom>
        </p:spPr>
        <p:txBody>
          <a:bodyPr wrap="square">
            <a:spAutoFit/>
          </a:bodyPr>
          <a:lstStyle/>
          <a:p>
            <a:pPr algn="just"/>
            <a:r>
              <a:rPr lang="en-US" sz="3200" dirty="0">
                <a:solidFill>
                  <a:srgbClr val="0033CC"/>
                </a:solidFill>
                <a:latin typeface="+mn-lt"/>
              </a:rPr>
              <a:t>Last week, I attended the Little Olympics. It was a fantastic event! It took place on our huge school playing field on Friday, 24th June. The day started with an amazing parade. Then, we competed in Olympic sports. My </a:t>
            </a:r>
            <a:r>
              <a:rPr lang="en-US" sz="3200" dirty="0" err="1">
                <a:solidFill>
                  <a:srgbClr val="0033CC"/>
                </a:solidFill>
                <a:latin typeface="+mn-lt"/>
              </a:rPr>
              <a:t>favourite</a:t>
            </a:r>
            <a:r>
              <a:rPr lang="en-US" sz="3200" dirty="0">
                <a:solidFill>
                  <a:srgbClr val="0033CC"/>
                </a:solidFill>
                <a:latin typeface="+mn-lt"/>
              </a:rPr>
              <a:t> was the team race at the end – the whole school gathered around the track to cheer the runners on. The Little Olympics was great! Everyone came together and had a lot of fun. </a:t>
            </a:r>
          </a:p>
        </p:txBody>
      </p:sp>
      <p:cxnSp>
        <p:nvCxnSpPr>
          <p:cNvPr id="3" name="Straight Connector 2"/>
          <p:cNvCxnSpPr>
            <a:cxnSpLocks/>
          </p:cNvCxnSpPr>
          <p:nvPr/>
        </p:nvCxnSpPr>
        <p:spPr>
          <a:xfrm>
            <a:off x="5070763" y="2415957"/>
            <a:ext cx="24658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48800" y="1951223"/>
            <a:ext cx="1911927" cy="584775"/>
          </a:xfrm>
          <a:prstGeom prst="rect">
            <a:avLst/>
          </a:prstGeom>
          <a:noFill/>
        </p:spPr>
        <p:txBody>
          <a:bodyPr wrap="square" rtlCol="0">
            <a:spAutoFit/>
          </a:bodyPr>
          <a:lstStyle/>
          <a:p>
            <a:r>
              <a:rPr lang="en-US" sz="3200" dirty="0">
                <a:solidFill>
                  <a:srgbClr val="FF0000"/>
                </a:solidFill>
                <a:latin typeface="+mj-lt"/>
              </a:rPr>
              <a:t>name</a:t>
            </a:r>
          </a:p>
        </p:txBody>
      </p:sp>
      <p:cxnSp>
        <p:nvCxnSpPr>
          <p:cNvPr id="11" name="Straight Connector 10"/>
          <p:cNvCxnSpPr/>
          <p:nvPr/>
        </p:nvCxnSpPr>
        <p:spPr>
          <a:xfrm flipV="1">
            <a:off x="235525" y="3394364"/>
            <a:ext cx="3338945" cy="138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48800" y="2920425"/>
            <a:ext cx="1911927" cy="584775"/>
          </a:xfrm>
          <a:prstGeom prst="rect">
            <a:avLst/>
          </a:prstGeom>
          <a:noFill/>
          <a:ln>
            <a:noFill/>
          </a:ln>
        </p:spPr>
        <p:txBody>
          <a:bodyPr wrap="square" rtlCol="0">
            <a:spAutoFit/>
          </a:bodyPr>
          <a:lstStyle/>
          <a:p>
            <a:r>
              <a:rPr lang="en-US" sz="3200" dirty="0">
                <a:solidFill>
                  <a:srgbClr val="FFC000"/>
                </a:solidFill>
                <a:latin typeface="+mj-lt"/>
              </a:rPr>
              <a:t>place</a:t>
            </a:r>
          </a:p>
        </p:txBody>
      </p:sp>
      <p:cxnSp>
        <p:nvCxnSpPr>
          <p:cNvPr id="13" name="Straight Connector 12"/>
          <p:cNvCxnSpPr/>
          <p:nvPr/>
        </p:nvCxnSpPr>
        <p:spPr>
          <a:xfrm>
            <a:off x="4322619" y="3408218"/>
            <a:ext cx="29925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448800" y="3779407"/>
            <a:ext cx="1911927" cy="584775"/>
          </a:xfrm>
          <a:prstGeom prst="rect">
            <a:avLst/>
          </a:prstGeom>
          <a:noFill/>
        </p:spPr>
        <p:txBody>
          <a:bodyPr wrap="square" rtlCol="0">
            <a:spAutoFit/>
          </a:bodyPr>
          <a:lstStyle/>
          <a:p>
            <a:r>
              <a:rPr lang="en-US" sz="3200" dirty="0">
                <a:solidFill>
                  <a:srgbClr val="C00000"/>
                </a:solidFill>
                <a:latin typeface="+mj-lt"/>
              </a:rPr>
              <a:t>date</a:t>
            </a:r>
          </a:p>
        </p:txBody>
      </p:sp>
      <p:cxnSp>
        <p:nvCxnSpPr>
          <p:cNvPr id="17" name="Straight Arrow Connector 16"/>
          <p:cNvCxnSpPr/>
          <p:nvPr/>
        </p:nvCxnSpPr>
        <p:spPr>
          <a:xfrm>
            <a:off x="6650182" y="3491349"/>
            <a:ext cx="2798618" cy="5665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53007" y="3920836"/>
            <a:ext cx="3255818"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9808" y="4890654"/>
            <a:ext cx="2338912" cy="1"/>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4322619" y="4412957"/>
            <a:ext cx="5126181" cy="519262"/>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509888" y="4595088"/>
            <a:ext cx="1911927" cy="584775"/>
          </a:xfrm>
          <a:prstGeom prst="rect">
            <a:avLst/>
          </a:prstGeom>
          <a:noFill/>
        </p:spPr>
        <p:txBody>
          <a:bodyPr wrap="square" rtlCol="0">
            <a:spAutoFit/>
          </a:bodyPr>
          <a:lstStyle/>
          <a:p>
            <a:r>
              <a:rPr lang="en-US" sz="3200" dirty="0">
                <a:solidFill>
                  <a:srgbClr val="008000"/>
                </a:solidFill>
                <a:latin typeface="+mj-lt"/>
              </a:rPr>
              <a:t>activities</a:t>
            </a:r>
          </a:p>
        </p:txBody>
      </p:sp>
      <p:cxnSp>
        <p:nvCxnSpPr>
          <p:cNvPr id="27" name="Straight Connector 26"/>
          <p:cNvCxnSpPr>
            <a:cxnSpLocks/>
          </p:cNvCxnSpPr>
          <p:nvPr/>
        </p:nvCxnSpPr>
        <p:spPr>
          <a:xfrm>
            <a:off x="2504341" y="4392456"/>
            <a:ext cx="2566422" cy="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527" y="361145"/>
            <a:ext cx="11956473" cy="1015663"/>
          </a:xfrm>
          <a:prstGeom prst="rect">
            <a:avLst/>
          </a:prstGeom>
        </p:spPr>
        <p:txBody>
          <a:bodyPr wrap="square">
            <a:spAutoFit/>
          </a:bodyPr>
          <a:lstStyle/>
          <a:p>
            <a:r>
              <a:rPr lang="en-US" sz="3000" b="1" dirty="0">
                <a:latin typeface="+mj-lt"/>
              </a:rPr>
              <a:t>3. Which adjective does the writer use to describe </a:t>
            </a:r>
            <a:r>
              <a:rPr lang="en-US" sz="3000" b="1" i="1" dirty="0">
                <a:latin typeface="+mj-lt"/>
              </a:rPr>
              <a:t>the event</a:t>
            </a:r>
            <a:r>
              <a:rPr lang="en-US" sz="3000" b="1" dirty="0">
                <a:latin typeface="+mj-lt"/>
              </a:rPr>
              <a:t>? </a:t>
            </a:r>
            <a:r>
              <a:rPr lang="en-US" sz="3000" b="1" i="1" dirty="0">
                <a:latin typeface="+mj-lt"/>
              </a:rPr>
              <a:t>the school playing field</a:t>
            </a:r>
            <a:r>
              <a:rPr lang="en-US" sz="3000" b="1" dirty="0">
                <a:latin typeface="+mj-lt"/>
              </a:rPr>
              <a:t>? </a:t>
            </a:r>
            <a:r>
              <a:rPr lang="en-US" sz="3000" b="1" i="1" dirty="0">
                <a:latin typeface="+mj-lt"/>
              </a:rPr>
              <a:t>the parade</a:t>
            </a:r>
            <a:r>
              <a:rPr lang="en-US" sz="3000" b="1" dirty="0">
                <a:latin typeface="+mj-lt"/>
              </a:rPr>
              <a:t>? </a:t>
            </a:r>
            <a:endParaRPr lang="en-US" sz="3000" dirty="0">
              <a:latin typeface="+mj-lt"/>
            </a:endParaRPr>
          </a:p>
        </p:txBody>
      </p:sp>
      <p:pic>
        <p:nvPicPr>
          <p:cNvPr id="5" name="Picture 4"/>
          <p:cNvPicPr>
            <a:picLocks noChangeAspect="1"/>
          </p:cNvPicPr>
          <p:nvPr/>
        </p:nvPicPr>
        <p:blipFill>
          <a:blip r:embed="rId2"/>
          <a:stretch>
            <a:fillRect/>
          </a:stretch>
        </p:blipFill>
        <p:spPr>
          <a:xfrm>
            <a:off x="5153891" y="965958"/>
            <a:ext cx="6317710" cy="1500151"/>
          </a:xfrm>
          <a:prstGeom prst="rect">
            <a:avLst/>
          </a:prstGeom>
        </p:spPr>
      </p:pic>
      <p:sp>
        <p:nvSpPr>
          <p:cNvPr id="6" name="Rectangle 5"/>
          <p:cNvSpPr/>
          <p:nvPr/>
        </p:nvSpPr>
        <p:spPr>
          <a:xfrm>
            <a:off x="498764" y="3070922"/>
            <a:ext cx="11208326" cy="2677656"/>
          </a:xfrm>
          <a:prstGeom prst="rect">
            <a:avLst/>
          </a:prstGeom>
        </p:spPr>
        <p:txBody>
          <a:bodyPr wrap="square">
            <a:spAutoFit/>
          </a:bodyPr>
          <a:lstStyle/>
          <a:p>
            <a:pPr algn="just"/>
            <a:r>
              <a:rPr lang="en-US" sz="2800" dirty="0">
                <a:solidFill>
                  <a:srgbClr val="0033CC"/>
                </a:solidFill>
                <a:latin typeface="+mn-lt"/>
              </a:rPr>
              <a:t>Last week, I attended the Little Olympics. It was a fantastic </a:t>
            </a:r>
            <a:r>
              <a:rPr lang="en-US" sz="2800" b="1" dirty="0">
                <a:solidFill>
                  <a:srgbClr val="0033CC"/>
                </a:solidFill>
                <a:latin typeface="+mn-lt"/>
              </a:rPr>
              <a:t>event</a:t>
            </a:r>
            <a:r>
              <a:rPr lang="en-US" sz="2800" dirty="0">
                <a:solidFill>
                  <a:srgbClr val="0033CC"/>
                </a:solidFill>
                <a:latin typeface="+mn-lt"/>
              </a:rPr>
              <a:t>! It took place on our huge </a:t>
            </a:r>
            <a:r>
              <a:rPr lang="en-US" sz="2800" b="1" dirty="0">
                <a:solidFill>
                  <a:srgbClr val="0033CC"/>
                </a:solidFill>
                <a:latin typeface="+mn-lt"/>
              </a:rPr>
              <a:t>school playing field </a:t>
            </a:r>
            <a:r>
              <a:rPr lang="en-US" sz="2800" dirty="0">
                <a:solidFill>
                  <a:srgbClr val="0033CC"/>
                </a:solidFill>
                <a:latin typeface="+mn-lt"/>
              </a:rPr>
              <a:t>on Friday, 24th June. The day started with an amazing </a:t>
            </a:r>
            <a:r>
              <a:rPr lang="en-US" sz="2800" b="1" dirty="0">
                <a:solidFill>
                  <a:srgbClr val="0033CC"/>
                </a:solidFill>
                <a:latin typeface="+mn-lt"/>
              </a:rPr>
              <a:t>parade. </a:t>
            </a:r>
            <a:r>
              <a:rPr lang="en-US" sz="2800" dirty="0">
                <a:solidFill>
                  <a:srgbClr val="0033CC"/>
                </a:solidFill>
                <a:latin typeface="+mn-lt"/>
              </a:rPr>
              <a:t>Then, we competed in Olympic sports. My </a:t>
            </a:r>
            <a:r>
              <a:rPr lang="en-US" sz="2800" dirty="0" err="1">
                <a:solidFill>
                  <a:srgbClr val="0033CC"/>
                </a:solidFill>
                <a:latin typeface="+mn-lt"/>
              </a:rPr>
              <a:t>favourite</a:t>
            </a:r>
            <a:r>
              <a:rPr lang="en-US" sz="2800" dirty="0">
                <a:solidFill>
                  <a:srgbClr val="0033CC"/>
                </a:solidFill>
                <a:latin typeface="+mn-lt"/>
              </a:rPr>
              <a:t> was the team race at the end – the whole school gathered around the track to cheer the runners on. The Little Olympics was great! Everyone came together and had a lot of fun. </a:t>
            </a:r>
          </a:p>
        </p:txBody>
      </p:sp>
      <p:cxnSp>
        <p:nvCxnSpPr>
          <p:cNvPr id="8" name="Straight Connector 7"/>
          <p:cNvCxnSpPr>
            <a:cxnSpLocks/>
          </p:cNvCxnSpPr>
          <p:nvPr/>
        </p:nvCxnSpPr>
        <p:spPr>
          <a:xfrm>
            <a:off x="8188037" y="3491345"/>
            <a:ext cx="12639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463045" y="3920836"/>
            <a:ext cx="765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25783" y="4348935"/>
            <a:ext cx="1302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4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162" y="458082"/>
            <a:ext cx="10432474" cy="584775"/>
          </a:xfrm>
          <a:prstGeom prst="rect">
            <a:avLst/>
          </a:prstGeom>
        </p:spPr>
        <p:txBody>
          <a:bodyPr wrap="square">
            <a:spAutoFit/>
          </a:bodyPr>
          <a:lstStyle/>
          <a:p>
            <a:pPr algn="just"/>
            <a:r>
              <a:rPr lang="en-US" sz="3200" b="1" dirty="0">
                <a:latin typeface="+mn-lt"/>
              </a:rPr>
              <a:t>4. Fill in each gap with </a:t>
            </a:r>
            <a:r>
              <a:rPr lang="en-US" sz="3200" i="1" dirty="0">
                <a:latin typeface="+mn-lt"/>
              </a:rPr>
              <a:t>amazing</a:t>
            </a:r>
            <a:r>
              <a:rPr lang="en-US" sz="3200" b="1" dirty="0">
                <a:latin typeface="+mn-lt"/>
              </a:rPr>
              <a:t>, </a:t>
            </a:r>
            <a:r>
              <a:rPr lang="en-US" sz="3200" i="1" dirty="0">
                <a:latin typeface="+mn-lt"/>
              </a:rPr>
              <a:t>peaceful</a:t>
            </a:r>
            <a:r>
              <a:rPr lang="en-US" sz="3200" b="1" dirty="0">
                <a:latin typeface="+mn-lt"/>
              </a:rPr>
              <a:t>, </a:t>
            </a:r>
            <a:r>
              <a:rPr lang="en-US" sz="3200" i="1" dirty="0">
                <a:latin typeface="+mn-lt"/>
              </a:rPr>
              <a:t>small </a:t>
            </a:r>
            <a:r>
              <a:rPr lang="en-US" sz="3200" b="1" dirty="0">
                <a:latin typeface="+mn-lt"/>
              </a:rPr>
              <a:t>or </a:t>
            </a:r>
            <a:r>
              <a:rPr lang="en-US" sz="3200" i="1" dirty="0">
                <a:latin typeface="+mn-lt"/>
              </a:rPr>
              <a:t>hot</a:t>
            </a:r>
            <a:r>
              <a:rPr lang="en-US" sz="3200" b="1" dirty="0">
                <a:latin typeface="+mn-lt"/>
              </a:rPr>
              <a:t>. </a:t>
            </a:r>
            <a:endParaRPr lang="en-US" sz="3200" dirty="0">
              <a:latin typeface="+mn-lt"/>
            </a:endParaRPr>
          </a:p>
        </p:txBody>
      </p:sp>
      <p:sp>
        <p:nvSpPr>
          <p:cNvPr id="5" name="Rectangle 4"/>
          <p:cNvSpPr/>
          <p:nvPr/>
        </p:nvSpPr>
        <p:spPr>
          <a:xfrm>
            <a:off x="651162" y="1705313"/>
            <a:ext cx="11249892" cy="4031873"/>
          </a:xfrm>
          <a:prstGeom prst="rect">
            <a:avLst/>
          </a:prstGeom>
        </p:spPr>
        <p:txBody>
          <a:bodyPr wrap="square">
            <a:spAutoFit/>
          </a:bodyPr>
          <a:lstStyle/>
          <a:p>
            <a:pPr>
              <a:spcBef>
                <a:spcPts val="1200"/>
              </a:spcBef>
              <a:spcAft>
                <a:spcPts val="1200"/>
              </a:spcAft>
            </a:pPr>
            <a:r>
              <a:rPr lang="en-US" sz="2800" b="1" dirty="0">
                <a:solidFill>
                  <a:srgbClr val="0033CC"/>
                </a:solidFill>
                <a:latin typeface="+mn-lt"/>
              </a:rPr>
              <a:t>1 </a:t>
            </a:r>
            <a:r>
              <a:rPr lang="en-US" sz="2800" dirty="0">
                <a:solidFill>
                  <a:srgbClr val="0033CC"/>
                </a:solidFill>
                <a:latin typeface="+mn-lt"/>
              </a:rPr>
              <a:t>My school sports day was a(n) _______________ event because there were only 50 students at my school. </a:t>
            </a:r>
          </a:p>
          <a:p>
            <a:pPr>
              <a:spcBef>
                <a:spcPts val="1200"/>
              </a:spcBef>
              <a:spcAft>
                <a:spcPts val="1200"/>
              </a:spcAft>
            </a:pPr>
            <a:r>
              <a:rPr lang="en-US" sz="2800" b="1" dirty="0">
                <a:solidFill>
                  <a:srgbClr val="0033CC"/>
                </a:solidFill>
                <a:latin typeface="+mn-lt"/>
              </a:rPr>
              <a:t>2 </a:t>
            </a:r>
            <a:r>
              <a:rPr lang="en-US" sz="2800" dirty="0">
                <a:solidFill>
                  <a:srgbClr val="0033CC"/>
                </a:solidFill>
                <a:latin typeface="+mn-lt"/>
              </a:rPr>
              <a:t>It was in July, so it was on a(n) _______________ day. </a:t>
            </a:r>
          </a:p>
          <a:p>
            <a:pPr>
              <a:spcBef>
                <a:spcPts val="1200"/>
              </a:spcBef>
              <a:spcAft>
                <a:spcPts val="1200"/>
              </a:spcAft>
            </a:pPr>
            <a:r>
              <a:rPr lang="en-US" sz="2800" b="1" dirty="0">
                <a:solidFill>
                  <a:srgbClr val="0033CC"/>
                </a:solidFill>
                <a:latin typeface="+mn-lt"/>
              </a:rPr>
              <a:t>3 </a:t>
            </a:r>
            <a:r>
              <a:rPr lang="en-US" sz="2800" dirty="0">
                <a:solidFill>
                  <a:srgbClr val="0033CC"/>
                </a:solidFill>
                <a:latin typeface="+mn-lt"/>
              </a:rPr>
              <a:t>The gymnastics competition was my </a:t>
            </a:r>
            <a:r>
              <a:rPr lang="en-US" sz="2800" dirty="0" err="1">
                <a:solidFill>
                  <a:srgbClr val="0033CC"/>
                </a:solidFill>
                <a:latin typeface="+mn-lt"/>
              </a:rPr>
              <a:t>favourite</a:t>
            </a:r>
            <a:r>
              <a:rPr lang="en-US" sz="2800" dirty="0">
                <a:solidFill>
                  <a:srgbClr val="0033CC"/>
                </a:solidFill>
                <a:latin typeface="+mn-lt"/>
              </a:rPr>
              <a:t> part – the students did _______________ tricks! </a:t>
            </a:r>
          </a:p>
          <a:p>
            <a:pPr>
              <a:spcBef>
                <a:spcPts val="1200"/>
              </a:spcBef>
              <a:spcAft>
                <a:spcPts val="1200"/>
              </a:spcAft>
            </a:pPr>
            <a:r>
              <a:rPr lang="en-US" sz="2800" b="1" dirty="0">
                <a:solidFill>
                  <a:srgbClr val="0033CC"/>
                </a:solidFill>
                <a:latin typeface="+mn-lt"/>
              </a:rPr>
              <a:t>4 </a:t>
            </a:r>
            <a:r>
              <a:rPr lang="en-US" sz="2800" dirty="0">
                <a:solidFill>
                  <a:srgbClr val="0033CC"/>
                </a:solidFill>
                <a:latin typeface="+mn-lt"/>
              </a:rPr>
              <a:t>Last year, the taekwondo club did a show. It was very _______________ and everyone was quiet while we watched it. </a:t>
            </a:r>
          </a:p>
        </p:txBody>
      </p:sp>
      <p:sp>
        <p:nvSpPr>
          <p:cNvPr id="6" name="Rectangle 5"/>
          <p:cNvSpPr/>
          <p:nvPr/>
        </p:nvSpPr>
        <p:spPr>
          <a:xfrm>
            <a:off x="6205977" y="1655628"/>
            <a:ext cx="1071127" cy="584775"/>
          </a:xfrm>
          <a:prstGeom prst="rect">
            <a:avLst/>
          </a:prstGeom>
        </p:spPr>
        <p:txBody>
          <a:bodyPr wrap="none">
            <a:spAutoFit/>
          </a:bodyPr>
          <a:lstStyle/>
          <a:p>
            <a:r>
              <a:rPr lang="en-US" sz="3200" i="1" dirty="0">
                <a:solidFill>
                  <a:srgbClr val="FF0000"/>
                </a:solidFill>
                <a:latin typeface="Calibri"/>
              </a:rPr>
              <a:t>small</a:t>
            </a:r>
            <a:endParaRPr lang="en-US" dirty="0">
              <a:solidFill>
                <a:srgbClr val="FF0000"/>
              </a:solidFill>
            </a:endParaRPr>
          </a:p>
        </p:txBody>
      </p:sp>
      <p:sp>
        <p:nvSpPr>
          <p:cNvPr id="8" name="Rectangle 7"/>
          <p:cNvSpPr/>
          <p:nvPr/>
        </p:nvSpPr>
        <p:spPr>
          <a:xfrm>
            <a:off x="6369483" y="2824975"/>
            <a:ext cx="744114" cy="584775"/>
          </a:xfrm>
          <a:prstGeom prst="rect">
            <a:avLst/>
          </a:prstGeom>
        </p:spPr>
        <p:txBody>
          <a:bodyPr wrap="none">
            <a:spAutoFit/>
          </a:bodyPr>
          <a:lstStyle/>
          <a:p>
            <a:r>
              <a:rPr lang="en-US" sz="3200" i="1" dirty="0">
                <a:solidFill>
                  <a:srgbClr val="FF0000"/>
                </a:solidFill>
                <a:latin typeface="Calibri"/>
              </a:rPr>
              <a:t>hot</a:t>
            </a:r>
            <a:endParaRPr lang="en-US" dirty="0">
              <a:solidFill>
                <a:srgbClr val="FF0000"/>
              </a:solidFill>
            </a:endParaRPr>
          </a:p>
        </p:txBody>
      </p:sp>
      <p:sp>
        <p:nvSpPr>
          <p:cNvPr id="9" name="Rectangle 8"/>
          <p:cNvSpPr/>
          <p:nvPr/>
        </p:nvSpPr>
        <p:spPr>
          <a:xfrm>
            <a:off x="1147020" y="3963602"/>
            <a:ext cx="1612942" cy="584775"/>
          </a:xfrm>
          <a:prstGeom prst="rect">
            <a:avLst/>
          </a:prstGeom>
        </p:spPr>
        <p:txBody>
          <a:bodyPr wrap="none">
            <a:spAutoFit/>
          </a:bodyPr>
          <a:lstStyle/>
          <a:p>
            <a:r>
              <a:rPr lang="en-US" sz="3200" i="1" dirty="0">
                <a:solidFill>
                  <a:srgbClr val="FF0000"/>
                </a:solidFill>
                <a:latin typeface="Calibri"/>
              </a:rPr>
              <a:t>amazing</a:t>
            </a:r>
            <a:endParaRPr lang="en-US" dirty="0">
              <a:solidFill>
                <a:srgbClr val="FF0000"/>
              </a:solidFill>
            </a:endParaRPr>
          </a:p>
        </p:txBody>
      </p:sp>
      <p:sp>
        <p:nvSpPr>
          <p:cNvPr id="10" name="Rectangle 9"/>
          <p:cNvSpPr/>
          <p:nvPr/>
        </p:nvSpPr>
        <p:spPr>
          <a:xfrm>
            <a:off x="8988693" y="4684039"/>
            <a:ext cx="1598707" cy="584775"/>
          </a:xfrm>
          <a:prstGeom prst="rect">
            <a:avLst/>
          </a:prstGeom>
        </p:spPr>
        <p:txBody>
          <a:bodyPr wrap="none">
            <a:spAutoFit/>
          </a:bodyPr>
          <a:lstStyle/>
          <a:p>
            <a:r>
              <a:rPr lang="en-US" sz="3200" i="1" dirty="0">
                <a:solidFill>
                  <a:srgbClr val="FF0000"/>
                </a:solidFill>
                <a:latin typeface="Calibri"/>
              </a:rPr>
              <a:t>peaceful</a:t>
            </a:r>
            <a:endParaRPr lang="en-US" dirty="0">
              <a:solidFill>
                <a:srgbClr val="FF0000"/>
              </a:solidFill>
            </a:endParaRPr>
          </a:p>
        </p:txBody>
      </p:sp>
    </p:spTree>
    <p:extLst>
      <p:ext uri="{BB962C8B-B14F-4D97-AF65-F5344CB8AC3E}">
        <p14:creationId xmlns:p14="http://schemas.microsoft.com/office/powerpoint/2010/main" val="62834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617" y="821506"/>
            <a:ext cx="11333019" cy="1569660"/>
          </a:xfrm>
          <a:prstGeom prst="rect">
            <a:avLst/>
          </a:prstGeom>
        </p:spPr>
        <p:txBody>
          <a:bodyPr wrap="square">
            <a:spAutoFit/>
          </a:bodyPr>
          <a:lstStyle/>
          <a:p>
            <a:r>
              <a:rPr lang="en-US" sz="3200" b="1" dirty="0">
                <a:latin typeface="+mn-lt"/>
              </a:rPr>
              <a:t>5 </a:t>
            </a:r>
            <a:r>
              <a:rPr lang="en-US" sz="3200" b="1" i="1" dirty="0">
                <a:latin typeface="+mn-lt"/>
              </a:rPr>
              <a:t>Brainstorming: </a:t>
            </a:r>
            <a:r>
              <a:rPr lang="en-US" sz="3200" b="1" dirty="0">
                <a:latin typeface="+mn-lt"/>
              </a:rPr>
              <a:t>Copy the </a:t>
            </a:r>
            <a:r>
              <a:rPr lang="en-US" sz="3200" b="1" dirty="0" err="1">
                <a:latin typeface="+mn-lt"/>
              </a:rPr>
              <a:t>spidergram</a:t>
            </a:r>
            <a:r>
              <a:rPr lang="en-US" sz="3200" b="1" dirty="0">
                <a:latin typeface="+mn-lt"/>
              </a:rPr>
              <a:t> in Exercise 2 into your notebook. Complete it with information about a special sports event at your school. </a:t>
            </a:r>
            <a:endParaRPr lang="en-US" sz="3200" dirty="0">
              <a:latin typeface="+mn-lt"/>
            </a:endParaRPr>
          </a:p>
        </p:txBody>
      </p:sp>
      <p:sp>
        <p:nvSpPr>
          <p:cNvPr id="5" name="Text Box 4"/>
          <p:cNvSpPr txBox="1">
            <a:spLocks noChangeArrowheads="1"/>
          </p:cNvSpPr>
          <p:nvPr/>
        </p:nvSpPr>
        <p:spPr bwMode="auto">
          <a:xfrm>
            <a:off x="166688" y="5113627"/>
            <a:ext cx="2743200"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While-writing</a:t>
            </a:r>
          </a:p>
        </p:txBody>
      </p:sp>
      <p:pic>
        <p:nvPicPr>
          <p:cNvPr id="6" name="Picture 5"/>
          <p:cNvPicPr>
            <a:picLocks noChangeAspect="1"/>
          </p:cNvPicPr>
          <p:nvPr/>
        </p:nvPicPr>
        <p:blipFill>
          <a:blip r:embed="rId2"/>
          <a:stretch>
            <a:fillRect/>
          </a:stretch>
        </p:blipFill>
        <p:spPr>
          <a:xfrm>
            <a:off x="3593482" y="2391166"/>
            <a:ext cx="7342958" cy="3522424"/>
          </a:xfrm>
          <a:prstGeom prst="rect">
            <a:avLst/>
          </a:prstGeom>
        </p:spPr>
      </p:pic>
    </p:spTree>
    <p:extLst>
      <p:ext uri="{BB962C8B-B14F-4D97-AF65-F5344CB8AC3E}">
        <p14:creationId xmlns:p14="http://schemas.microsoft.com/office/powerpoint/2010/main" val="921905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737082"/>
            <a:ext cx="2743200"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While-writing</a:t>
            </a:r>
          </a:p>
        </p:txBody>
      </p:sp>
      <p:sp>
        <p:nvSpPr>
          <p:cNvPr id="4" name="Rectangle 3"/>
          <p:cNvSpPr/>
          <p:nvPr/>
        </p:nvSpPr>
        <p:spPr>
          <a:xfrm>
            <a:off x="96982" y="430792"/>
            <a:ext cx="12095017" cy="954107"/>
          </a:xfrm>
          <a:prstGeom prst="rect">
            <a:avLst/>
          </a:prstGeom>
        </p:spPr>
        <p:txBody>
          <a:bodyPr wrap="square">
            <a:spAutoFit/>
          </a:bodyPr>
          <a:lstStyle/>
          <a:p>
            <a:r>
              <a:rPr lang="en-US" sz="2800" b="1" dirty="0">
                <a:latin typeface="+mn-lt"/>
              </a:rPr>
              <a:t>6. Use your notes in Exercise 5 and the phrases from the Useful Language box to write a paragraph about a special sports event at your school. </a:t>
            </a:r>
            <a:endParaRPr lang="en-US" sz="2800" dirty="0">
              <a:latin typeface="+mn-lt"/>
            </a:endParaRPr>
          </a:p>
        </p:txBody>
      </p:sp>
      <p:pic>
        <p:nvPicPr>
          <p:cNvPr id="5" name="Picture 4"/>
          <p:cNvPicPr>
            <a:picLocks noChangeAspect="1"/>
          </p:cNvPicPr>
          <p:nvPr/>
        </p:nvPicPr>
        <p:blipFill>
          <a:blip r:embed="rId2"/>
          <a:stretch>
            <a:fillRect/>
          </a:stretch>
        </p:blipFill>
        <p:spPr>
          <a:xfrm>
            <a:off x="3325089" y="1384899"/>
            <a:ext cx="6012873" cy="4970995"/>
          </a:xfrm>
          <a:prstGeom prst="rect">
            <a:avLst/>
          </a:prstGeom>
        </p:spPr>
      </p:pic>
    </p:spTree>
    <p:extLst>
      <p:ext uri="{BB962C8B-B14F-4D97-AF65-F5344CB8AC3E}">
        <p14:creationId xmlns:p14="http://schemas.microsoft.com/office/powerpoint/2010/main" val="214185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166688" y="500063"/>
            <a:ext cx="2012985" cy="523220"/>
          </a:xfrm>
          <a:prstGeom prst="rect">
            <a:avLst/>
          </a:prstGeom>
          <a:solidFill>
            <a:srgbClr val="009900"/>
          </a:solidFill>
          <a:ln w="9525">
            <a:noFill/>
            <a:miter lim="800000"/>
            <a:headEnd/>
            <a:tailEnd/>
          </a:ln>
          <a:effectLst/>
        </p:spPr>
        <p:txBody>
          <a:bodyPr wrap="square">
            <a:spAutoFit/>
          </a:bodyPr>
          <a:lstStyle/>
          <a:p>
            <a:pPr>
              <a:spcBef>
                <a:spcPct val="50000"/>
              </a:spcBef>
            </a:pPr>
            <a:r>
              <a:rPr lang="en-US" sz="2800" dirty="0">
                <a:solidFill>
                  <a:schemeClr val="bg1"/>
                </a:solidFill>
                <a:latin typeface="Calibri" pitchFamily="34" charset="0"/>
              </a:rPr>
              <a:t>Post-writing</a:t>
            </a:r>
          </a:p>
        </p:txBody>
      </p:sp>
      <p:sp>
        <p:nvSpPr>
          <p:cNvPr id="61445" name="Text Box 5"/>
          <p:cNvSpPr txBox="1">
            <a:spLocks noChangeArrowheads="1"/>
          </p:cNvSpPr>
          <p:nvPr/>
        </p:nvSpPr>
        <p:spPr bwMode="auto">
          <a:xfrm>
            <a:off x="2922588" y="484188"/>
            <a:ext cx="3076575" cy="579437"/>
          </a:xfrm>
          <a:prstGeom prst="rect">
            <a:avLst/>
          </a:prstGeom>
          <a:noFill/>
          <a:ln w="9525">
            <a:noFill/>
            <a:miter lim="800000"/>
            <a:headEnd/>
            <a:tailEnd/>
          </a:ln>
        </p:spPr>
        <p:txBody>
          <a:bodyPr>
            <a:spAutoFit/>
          </a:bodyPr>
          <a:lstStyle/>
          <a:p>
            <a:pPr>
              <a:spcBef>
                <a:spcPct val="50000"/>
              </a:spcBef>
            </a:pPr>
            <a:r>
              <a:rPr lang="en-US" sz="3200" b="1" dirty="0">
                <a:latin typeface="Calibri" pitchFamily="34" charset="0"/>
              </a:rPr>
              <a:t>Peer correction</a:t>
            </a:r>
          </a:p>
        </p:txBody>
      </p:sp>
      <p:graphicFrame>
        <p:nvGraphicFramePr>
          <p:cNvPr id="61493" name="Group 53"/>
          <p:cNvGraphicFramePr>
            <a:graphicFrameLocks noGrp="1"/>
          </p:cNvGraphicFramePr>
          <p:nvPr>
            <p:ph/>
            <p:extLst>
              <p:ext uri="{D42A27DB-BD31-4B8C-83A1-F6EECF244321}">
                <p14:modId xmlns:p14="http://schemas.microsoft.com/office/powerpoint/2010/main" val="1966636130"/>
              </p:ext>
            </p:extLst>
          </p:nvPr>
        </p:nvGraphicFramePr>
        <p:xfrm>
          <a:off x="1331913" y="2644775"/>
          <a:ext cx="9282112" cy="3627120"/>
        </p:xfrm>
        <a:graphic>
          <a:graphicData uri="http://schemas.openxmlformats.org/drawingml/2006/table">
            <a:tbl>
              <a:tblPr/>
              <a:tblGrid>
                <a:gridCol w="6400800">
                  <a:extLst>
                    <a:ext uri="{9D8B030D-6E8A-4147-A177-3AD203B41FA5}">
                      <a16:colId xmlns:a16="http://schemas.microsoft.com/office/drawing/2014/main" val="20000"/>
                    </a:ext>
                  </a:extLst>
                </a:gridCol>
                <a:gridCol w="1455737">
                  <a:extLst>
                    <a:ext uri="{9D8B030D-6E8A-4147-A177-3AD203B41FA5}">
                      <a16:colId xmlns:a16="http://schemas.microsoft.com/office/drawing/2014/main" val="20001"/>
                    </a:ext>
                  </a:extLst>
                </a:gridCol>
                <a:gridCol w="1425575">
                  <a:extLst>
                    <a:ext uri="{9D8B030D-6E8A-4147-A177-3AD203B41FA5}">
                      <a16:colId xmlns:a16="http://schemas.microsoft.com/office/drawing/2014/main" val="20002"/>
                    </a:ext>
                  </a:extLst>
                </a:gridCol>
              </a:tblGrid>
              <a:tr h="43497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Criteria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365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Name of the event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434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cs typeface="Arial" charset="0"/>
                        </a:rPr>
                        <a:t>Place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r h="4349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Activities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4365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Spelling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circle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extLst>
                  <a:ext uri="{0D108BD9-81ED-4DB2-BD59-A6C34878D82A}">
                    <a16:rowId xmlns:a16="http://schemas.microsoft.com/office/drawing/2014/main" val="10005"/>
                  </a:ext>
                </a:extLst>
              </a:tr>
              <a:tr h="434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Grammar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underline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1494" name="Text Box 6"/>
          <p:cNvSpPr txBox="1">
            <a:spLocks noChangeArrowheads="1"/>
          </p:cNvSpPr>
          <p:nvPr/>
        </p:nvSpPr>
        <p:spPr bwMode="auto">
          <a:xfrm>
            <a:off x="261938" y="1938338"/>
            <a:ext cx="1814512" cy="579437"/>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Guideline</a:t>
            </a:r>
          </a:p>
        </p:txBody>
      </p:sp>
      <p:sp>
        <p:nvSpPr>
          <p:cNvPr id="61495" name="Text Box 94"/>
          <p:cNvSpPr txBox="1">
            <a:spLocks noChangeArrowheads="1"/>
          </p:cNvSpPr>
          <p:nvPr/>
        </p:nvSpPr>
        <p:spPr bwMode="auto">
          <a:xfrm>
            <a:off x="638175" y="1065213"/>
            <a:ext cx="11304588" cy="885825"/>
          </a:xfrm>
          <a:prstGeom prst="rect">
            <a:avLst/>
          </a:prstGeom>
          <a:noFill/>
          <a:ln w="9525">
            <a:noFill/>
            <a:miter lim="800000"/>
            <a:headEnd/>
            <a:tailEnd/>
          </a:ln>
        </p:spPr>
        <p:txBody>
          <a:bodyPr>
            <a:spAutoFit/>
          </a:bodyPr>
          <a:lstStyle/>
          <a:p>
            <a:pPr>
              <a:spcBef>
                <a:spcPct val="50000"/>
              </a:spcBef>
            </a:pPr>
            <a:r>
              <a:rPr lang="en-US" sz="2600" i="1" dirty="0">
                <a:latin typeface="+mj-lt"/>
              </a:rPr>
              <a:t>Exchange your papers. Tick (</a:t>
            </a:r>
            <a:r>
              <a:rPr lang="en-US" sz="2600" i="1" dirty="0">
                <a:latin typeface="+mj-lt"/>
                <a:sym typeface="Wingdings" pitchFamily="2" charset="2"/>
              </a:rPr>
              <a:t>) in the column “Yes” or “No“ if your friends’ writing meet the criteria.</a:t>
            </a:r>
          </a:p>
        </p:txBody>
      </p:sp>
      <p:sp>
        <p:nvSpPr>
          <p:cNvPr id="61496" name="Oval 56"/>
          <p:cNvSpPr>
            <a:spLocks noChangeArrowheads="1"/>
          </p:cNvSpPr>
          <p:nvPr/>
        </p:nvSpPr>
        <p:spPr bwMode="auto">
          <a:xfrm>
            <a:off x="8642350" y="5249863"/>
            <a:ext cx="1204913" cy="485775"/>
          </a:xfrm>
          <a:prstGeom prst="ellipse">
            <a:avLst/>
          </a:prstGeom>
          <a:noFill/>
          <a:ln w="38100">
            <a:solidFill>
              <a:srgbClr val="FF0000"/>
            </a:solidFill>
            <a:round/>
            <a:headEnd/>
            <a:tailEnd/>
          </a:ln>
          <a:effectLst/>
        </p:spPr>
        <p:txBody>
          <a:bodyPr wrap="none" anchor="ctr"/>
          <a:lstStyle/>
          <a:p>
            <a:endParaRPr lang="en-US" dirty="0"/>
          </a:p>
        </p:txBody>
      </p:sp>
      <p:sp>
        <p:nvSpPr>
          <p:cNvPr id="61497" name="Line 57"/>
          <p:cNvSpPr>
            <a:spLocks noChangeShapeType="1"/>
          </p:cNvSpPr>
          <p:nvPr/>
        </p:nvSpPr>
        <p:spPr bwMode="auto">
          <a:xfrm>
            <a:off x="8520113" y="6180138"/>
            <a:ext cx="1316037" cy="0"/>
          </a:xfrm>
          <a:prstGeom prst="line">
            <a:avLst/>
          </a:prstGeom>
          <a:noFill/>
          <a:ln w="28575">
            <a:solidFill>
              <a:srgbClr val="FF0000"/>
            </a:solidFill>
            <a:round/>
            <a:headEnd/>
            <a:tailEnd/>
          </a:ln>
          <a:effectLst/>
        </p:spPr>
        <p:txBody>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9437" y="1642054"/>
            <a:ext cx="11513126" cy="1384995"/>
          </a:xfrm>
          <a:prstGeom prst="rect">
            <a:avLst/>
          </a:prstGeom>
        </p:spPr>
        <p:txBody>
          <a:bodyPr wrap="square">
            <a:spAutoFit/>
          </a:bodyPr>
          <a:lstStyle/>
          <a:p>
            <a:r>
              <a:rPr lang="en-US" sz="2800" b="1" dirty="0">
                <a:latin typeface="+mn-lt"/>
              </a:rPr>
              <a:t>8. You attended a special sports event at your school. Write a paragraph describing it (about 60-80 words). Include </a:t>
            </a:r>
            <a:r>
              <a:rPr lang="en-US" sz="2800" b="1" i="1" dirty="0">
                <a:latin typeface="+mn-lt"/>
              </a:rPr>
              <a:t>its name, the place, the date </a:t>
            </a:r>
            <a:r>
              <a:rPr lang="en-US" sz="2800" b="1" dirty="0">
                <a:latin typeface="+mn-lt"/>
              </a:rPr>
              <a:t>and </a:t>
            </a:r>
            <a:r>
              <a:rPr lang="en-US" sz="2800" b="1" i="1" dirty="0">
                <a:latin typeface="+mn-lt"/>
              </a:rPr>
              <a:t>the activities. </a:t>
            </a:r>
            <a:endParaRPr lang="en-US" sz="2800"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10242" name="TextBox 2"/>
          <p:cNvSpPr txBox="1">
            <a:spLocks noChangeArrowheads="1"/>
          </p:cNvSpPr>
          <p:nvPr/>
        </p:nvSpPr>
        <p:spPr bwMode="auto">
          <a:xfrm>
            <a:off x="554182" y="1367270"/>
            <a:ext cx="11637818" cy="3323987"/>
          </a:xfrm>
          <a:prstGeom prst="rect">
            <a:avLst/>
          </a:prstGeom>
          <a:noFill/>
          <a:ln w="9525">
            <a:noFill/>
            <a:miter lim="800000"/>
            <a:headEnd/>
            <a:tailEnd/>
          </a:ln>
        </p:spPr>
        <p:txBody>
          <a:bodyPr wrap="square">
            <a:spAutoFit/>
          </a:bodyPr>
          <a:lstStyle/>
          <a:p>
            <a:r>
              <a:rPr lang="en-US" sz="3800" dirty="0">
                <a:solidFill>
                  <a:srgbClr val="FF0000"/>
                </a:solidFill>
                <a:latin typeface="+mn-lt"/>
                <a:cs typeface="Times New Roman" pitchFamily="18" charset="0"/>
              </a:rPr>
              <a:t>By the end of this lesson, students will be able to…</a:t>
            </a:r>
          </a:p>
          <a:p>
            <a:endParaRPr lang="en-US" sz="3600" dirty="0">
              <a:solidFill>
                <a:srgbClr val="0033CC"/>
              </a:solidFill>
              <a:latin typeface="+mn-lt"/>
            </a:endParaRPr>
          </a:p>
          <a:p>
            <a:r>
              <a:rPr lang="en-US" sz="3400" i="1" dirty="0">
                <a:solidFill>
                  <a:srgbClr val="0033CC"/>
                </a:solidFill>
                <a:latin typeface="Calibri (Body)"/>
              </a:rPr>
              <a:t>- learn and use vocabulary for activities in sports events: </a:t>
            </a:r>
            <a:r>
              <a:rPr lang="en-US" sz="3400" b="1" i="1" dirty="0">
                <a:solidFill>
                  <a:srgbClr val="0033CC"/>
                </a:solidFill>
                <a:latin typeface="Calibri (Body)"/>
              </a:rPr>
              <a:t>relay, high jump, long jump, tug of war, team building game</a:t>
            </a:r>
            <a:r>
              <a:rPr lang="en-US" sz="3400" i="1" dirty="0">
                <a:solidFill>
                  <a:srgbClr val="0033CC"/>
                </a:solidFill>
                <a:latin typeface="Calibri (Body)"/>
              </a:rPr>
              <a:t>.</a:t>
            </a:r>
          </a:p>
          <a:p>
            <a:r>
              <a:rPr lang="en-US" sz="3400" i="1" dirty="0">
                <a:solidFill>
                  <a:srgbClr val="0033CC"/>
                </a:solidFill>
                <a:latin typeface="Calibri (Body)"/>
              </a:rPr>
              <a:t>- p</a:t>
            </a:r>
            <a:r>
              <a:rPr lang="vi-VN" sz="3400" i="1" dirty="0">
                <a:solidFill>
                  <a:srgbClr val="0033CC"/>
                </a:solidFill>
                <a:latin typeface="Calibri (Body)"/>
              </a:rPr>
              <a:t>resent the event to the class.</a:t>
            </a:r>
            <a:endParaRPr lang="en-US" sz="3400" i="1" dirty="0">
              <a:solidFill>
                <a:srgbClr val="0033CC"/>
              </a:solidFill>
              <a:latin typeface="Calibri (Body)"/>
            </a:endParaRPr>
          </a:p>
          <a:p>
            <a:r>
              <a:rPr lang="en-US" sz="3400" i="1" dirty="0">
                <a:solidFill>
                  <a:srgbClr val="0033CC"/>
                </a:solidFill>
                <a:latin typeface="Calibri (Body)"/>
              </a:rPr>
              <a:t>- write a paragraph describing a sports event at their school.</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srcRect/>
          <a:stretch>
            <a:fillRect/>
          </a:stretch>
        </p:blipFill>
        <p:spPr bwMode="auto">
          <a:xfrm>
            <a:off x="1429555" y="430272"/>
            <a:ext cx="8757632" cy="5971113"/>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Today’s lesson</a:t>
            </a:r>
          </a:p>
        </p:txBody>
      </p:sp>
      <p:sp>
        <p:nvSpPr>
          <p:cNvPr id="5" name="Rectangle 4"/>
          <p:cNvSpPr/>
          <p:nvPr/>
        </p:nvSpPr>
        <p:spPr>
          <a:xfrm>
            <a:off x="766763" y="1814513"/>
            <a:ext cx="50133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Calibri" pitchFamily="34" charset="0"/>
              </a:rPr>
              <a:t>Vocabularies</a:t>
            </a:r>
          </a:p>
          <a:p>
            <a:r>
              <a:rPr lang="en-US" sz="3600" i="1" dirty="0">
                <a:solidFill>
                  <a:srgbClr val="0033CC"/>
                </a:solidFill>
                <a:latin typeface="Calibri" pitchFamily="34" charset="0"/>
              </a:rPr>
              <a:t>Activities in sports events</a:t>
            </a:r>
          </a:p>
        </p:txBody>
      </p:sp>
      <p:sp>
        <p:nvSpPr>
          <p:cNvPr id="6" name="Rectangle 5"/>
          <p:cNvSpPr/>
          <p:nvPr/>
        </p:nvSpPr>
        <p:spPr>
          <a:xfrm>
            <a:off x="6375837" y="1817688"/>
            <a:ext cx="5511367"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latin typeface="Calibri" pitchFamily="34" charset="0"/>
              </a:rPr>
              <a:t>Skills</a:t>
            </a:r>
          </a:p>
          <a:p>
            <a:r>
              <a:rPr lang="en-US" sz="3600" i="1" dirty="0">
                <a:solidFill>
                  <a:srgbClr val="FF0000"/>
                </a:solidFill>
                <a:latin typeface="Calibri" pitchFamily="34" charset="0"/>
              </a:rPr>
              <a:t>Listening: </a:t>
            </a:r>
            <a:r>
              <a:rPr lang="en-US" sz="3600" i="1" dirty="0">
                <a:solidFill>
                  <a:srgbClr val="0033CC"/>
                </a:solidFill>
                <a:latin typeface="Calibri" pitchFamily="34" charset="0"/>
              </a:rPr>
              <a:t>an announcement about a school sports day</a:t>
            </a:r>
          </a:p>
          <a:p>
            <a:r>
              <a:rPr lang="en-US" sz="3600" i="1" dirty="0">
                <a:solidFill>
                  <a:srgbClr val="FF0000"/>
                </a:solidFill>
                <a:latin typeface="Calibri" pitchFamily="34" charset="0"/>
              </a:rPr>
              <a:t>Writing: </a:t>
            </a:r>
            <a:r>
              <a:rPr lang="en-US" sz="3600" i="1" dirty="0">
                <a:solidFill>
                  <a:srgbClr val="0033CC"/>
                </a:solidFill>
                <a:latin typeface="Calibri" pitchFamily="34" charset="0"/>
              </a:rPr>
              <a:t>A paragraph about an event</a:t>
            </a:r>
          </a:p>
        </p:txBody>
      </p:sp>
    </p:spTree>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Homework</a:t>
            </a:r>
          </a:p>
        </p:txBody>
      </p:sp>
      <p:sp>
        <p:nvSpPr>
          <p:cNvPr id="5" name="Rectangle 4"/>
          <p:cNvSpPr/>
          <p:nvPr/>
        </p:nvSpPr>
        <p:spPr>
          <a:xfrm>
            <a:off x="508290" y="1688812"/>
            <a:ext cx="11117839" cy="317009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spcBef>
                <a:spcPts val="600"/>
              </a:spcBef>
              <a:spcAft>
                <a:spcPts val="600"/>
              </a:spcAft>
              <a:buFontTx/>
              <a:buChar char="-"/>
            </a:pPr>
            <a:r>
              <a:rPr lang="en-US" sz="3200" i="1" dirty="0" err="1">
                <a:solidFill>
                  <a:srgbClr val="0033CC"/>
                </a:solidFill>
                <a:latin typeface="+mn-lt"/>
              </a:rPr>
              <a:t>Practise</a:t>
            </a:r>
            <a:r>
              <a:rPr lang="en-US" sz="3200" i="1" dirty="0">
                <a:solidFill>
                  <a:srgbClr val="0033CC"/>
                </a:solidFill>
                <a:latin typeface="+mn-lt"/>
              </a:rPr>
              <a:t> the vocabularies and make sentences using them. </a:t>
            </a:r>
          </a:p>
          <a:p>
            <a:pPr marL="571500" indent="-571500">
              <a:spcBef>
                <a:spcPts val="600"/>
              </a:spcBef>
              <a:spcAft>
                <a:spcPts val="600"/>
              </a:spcAft>
              <a:buFontTx/>
              <a:buChar char="-"/>
            </a:pPr>
            <a:r>
              <a:rPr lang="en-US" sz="3200" i="1" dirty="0">
                <a:solidFill>
                  <a:srgbClr val="0033CC"/>
                </a:solidFill>
                <a:latin typeface="+mn-lt"/>
              </a:rPr>
              <a:t>Do the exercises in </a:t>
            </a:r>
            <a:r>
              <a:rPr lang="en-US" sz="3200" b="1" i="1" dirty="0">
                <a:solidFill>
                  <a:srgbClr val="0033CC"/>
                </a:solidFill>
                <a:latin typeface="+mn-lt"/>
              </a:rPr>
              <a:t>TA 7 Right on WB</a:t>
            </a:r>
            <a:r>
              <a:rPr lang="en-US" sz="3200" i="1" dirty="0">
                <a:solidFill>
                  <a:srgbClr val="0033CC"/>
                </a:solidFill>
                <a:latin typeface="+mn-lt"/>
              </a:rPr>
              <a:t> (page 21)</a:t>
            </a:r>
          </a:p>
          <a:p>
            <a:pPr marL="571500" indent="-571500">
              <a:spcBef>
                <a:spcPts val="600"/>
              </a:spcBef>
              <a:spcAft>
                <a:spcPts val="600"/>
              </a:spcAft>
              <a:buFontTx/>
              <a:buChar char="-"/>
            </a:pPr>
            <a:r>
              <a:rPr lang="en-US" sz="3200" i="1" dirty="0" err="1">
                <a:solidFill>
                  <a:srgbClr val="0033CC"/>
                </a:solidFill>
                <a:latin typeface="+mn-lt"/>
              </a:rPr>
              <a:t>Practise</a:t>
            </a:r>
            <a:r>
              <a:rPr lang="en-US" sz="3200" i="1" dirty="0">
                <a:solidFill>
                  <a:srgbClr val="0033CC"/>
                </a:solidFill>
                <a:latin typeface="+mn-lt"/>
              </a:rPr>
              <a:t> the vocabulary in </a:t>
            </a:r>
            <a:r>
              <a:rPr lang="en-US" sz="3200" b="1" i="1" dirty="0">
                <a:solidFill>
                  <a:srgbClr val="0033CC"/>
                </a:solidFill>
                <a:latin typeface="+mn-lt"/>
              </a:rPr>
              <a:t>TA 7 Right </a:t>
            </a:r>
            <a:r>
              <a:rPr lang="en-US" sz="3200" b="1" i="1">
                <a:solidFill>
                  <a:srgbClr val="0033CC"/>
                </a:solidFill>
                <a:latin typeface="+mn-lt"/>
              </a:rPr>
              <a:t>on Notebook</a:t>
            </a:r>
            <a:r>
              <a:rPr lang="en-US" sz="3200" i="1">
                <a:solidFill>
                  <a:srgbClr val="0033CC"/>
                </a:solidFill>
                <a:latin typeface="+mn-lt"/>
              </a:rPr>
              <a:t> </a:t>
            </a:r>
            <a:r>
              <a:rPr lang="en-US" sz="3200" i="1" dirty="0">
                <a:solidFill>
                  <a:srgbClr val="0033CC"/>
                </a:solidFill>
                <a:latin typeface="+mn-lt"/>
              </a:rPr>
              <a:t>(page 17) </a:t>
            </a:r>
          </a:p>
          <a:p>
            <a:pPr marL="571500" indent="-571500">
              <a:spcBef>
                <a:spcPts val="600"/>
              </a:spcBef>
              <a:spcAft>
                <a:spcPts val="600"/>
              </a:spcAft>
              <a:buFontTx/>
              <a:buChar char="-"/>
            </a:pPr>
            <a:r>
              <a:rPr lang="en-US" sz="3200" i="1" dirty="0">
                <a:solidFill>
                  <a:srgbClr val="0033CC"/>
                </a:solidFill>
                <a:latin typeface="+mn-lt"/>
              </a:rPr>
              <a:t>Prepare the next lesson (page 40 SB)</a:t>
            </a:r>
          </a:p>
          <a:p>
            <a:pPr marL="571500" indent="-571500">
              <a:spcBef>
                <a:spcPts val="600"/>
              </a:spcBef>
              <a:spcAft>
                <a:spcPts val="600"/>
              </a:spcAft>
              <a:buFontTx/>
              <a:buChar char="-"/>
            </a:pPr>
            <a:r>
              <a:rPr lang="en-US" sz="3200" i="1" dirty="0">
                <a:solidFill>
                  <a:srgbClr val="0033CC"/>
                </a:solidFill>
                <a:latin typeface="+mj-lt"/>
              </a:rPr>
              <a:t>Do </a:t>
            </a:r>
            <a:r>
              <a:rPr lang="en-US" sz="3200" i="1" dirty="0">
                <a:solidFill>
                  <a:srgbClr val="FF0000"/>
                </a:solidFill>
                <a:latin typeface="+mj-lt"/>
              </a:rPr>
              <a:t>Unit 2 Test 1 </a:t>
            </a:r>
            <a:r>
              <a:rPr lang="en-US" sz="3200" i="1" dirty="0">
                <a:solidFill>
                  <a:srgbClr val="0033CC"/>
                </a:solidFill>
                <a:latin typeface="+mj-lt"/>
              </a:rPr>
              <a:t>in </a:t>
            </a:r>
            <a:r>
              <a:rPr lang="en-US" sz="3200" i="1" dirty="0" err="1">
                <a:solidFill>
                  <a:srgbClr val="FF0000"/>
                </a:solidFill>
                <a:latin typeface="+mj-lt"/>
              </a:rPr>
              <a:t>Bài</a:t>
            </a:r>
            <a:r>
              <a:rPr lang="en-US" sz="3200" i="1" dirty="0">
                <a:solidFill>
                  <a:srgbClr val="FF0000"/>
                </a:solidFill>
                <a:latin typeface="+mj-lt"/>
              </a:rPr>
              <a:t> </a:t>
            </a:r>
            <a:r>
              <a:rPr lang="en-US" sz="3200" i="1" dirty="0" err="1">
                <a:solidFill>
                  <a:srgbClr val="FF0000"/>
                </a:solidFill>
                <a:latin typeface="+mj-lt"/>
              </a:rPr>
              <a:t>Tập</a:t>
            </a:r>
            <a:r>
              <a:rPr lang="en-US" sz="3200" i="1" dirty="0">
                <a:solidFill>
                  <a:srgbClr val="FF0000"/>
                </a:solidFill>
                <a:latin typeface="+mj-lt"/>
              </a:rPr>
              <a:t> </a:t>
            </a:r>
            <a:r>
              <a:rPr lang="en-US" sz="3200" i="1" dirty="0" err="1">
                <a:solidFill>
                  <a:srgbClr val="FF0000"/>
                </a:solidFill>
                <a:latin typeface="+mj-lt"/>
              </a:rPr>
              <a:t>Bổ</a:t>
            </a:r>
            <a:r>
              <a:rPr lang="en-US" sz="3200" i="1" dirty="0">
                <a:solidFill>
                  <a:srgbClr val="FF0000"/>
                </a:solidFill>
                <a:latin typeface="+mj-lt"/>
              </a:rPr>
              <a:t> </a:t>
            </a:r>
            <a:r>
              <a:rPr lang="en-US" sz="3200" i="1" dirty="0" err="1">
                <a:solidFill>
                  <a:srgbClr val="FF0000"/>
                </a:solidFill>
                <a:latin typeface="+mj-lt"/>
              </a:rPr>
              <a:t>Trợ</a:t>
            </a:r>
            <a:r>
              <a:rPr lang="en-US" sz="3200" i="1" dirty="0">
                <a:solidFill>
                  <a:srgbClr val="FF0000"/>
                </a:solidFill>
                <a:latin typeface="+mj-lt"/>
              </a:rPr>
              <a:t> TA 7 Right on </a:t>
            </a:r>
            <a:r>
              <a:rPr lang="en-US" sz="3200" i="1" dirty="0">
                <a:solidFill>
                  <a:srgbClr val="0033CC"/>
                </a:solidFill>
                <a:latin typeface="+mj-lt"/>
              </a:rPr>
              <a:t>(pp. 20 &amp; 21)</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srcRect/>
          <a:stretch>
            <a:fillRect/>
          </a:stretch>
        </p:blipFill>
        <p:spPr bwMode="auto">
          <a:xfrm>
            <a:off x="1210302" y="379926"/>
            <a:ext cx="8830614" cy="6020873"/>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359" y="1544187"/>
            <a:ext cx="11607281" cy="4278094"/>
          </a:xfrm>
          <a:prstGeom prst="rect">
            <a:avLst/>
          </a:prstGeom>
        </p:spPr>
        <p:txBody>
          <a:bodyPr wrap="square">
            <a:spAutoFit/>
          </a:bodyPr>
          <a:lstStyle/>
          <a:p>
            <a:pPr marL="0" marR="0">
              <a:spcBef>
                <a:spcPts val="0"/>
              </a:spcBef>
              <a:spcAft>
                <a:spcPts val="0"/>
              </a:spcAft>
            </a:pPr>
            <a:r>
              <a:rPr lang="en-US" sz="3600" dirty="0">
                <a:latin typeface="+mj-lt"/>
                <a:ea typeface="Calibri" panose="020F0502020204030204" pitchFamily="34" charset="0"/>
                <a:cs typeface="Times New Roman" panose="02020603050405020304" pitchFamily="18" charset="0"/>
              </a:rPr>
              <a:t>1. A. br</a:t>
            </a:r>
            <a:r>
              <a:rPr lang="en-US" sz="3600" u="sng" dirty="0">
                <a:latin typeface="+mj-lt"/>
                <a:ea typeface="Calibri" panose="020F0502020204030204" pitchFamily="34" charset="0"/>
                <a:cs typeface="Times New Roman" panose="02020603050405020304" pitchFamily="18" charset="0"/>
              </a:rPr>
              <a:t>ai</a:t>
            </a:r>
            <a:r>
              <a:rPr lang="en-US" sz="3600" dirty="0">
                <a:latin typeface="+mj-lt"/>
                <a:ea typeface="Calibri" panose="020F0502020204030204" pitchFamily="34" charset="0"/>
                <a:cs typeface="Times New Roman" panose="02020603050405020304" pitchFamily="18" charset="0"/>
              </a:rPr>
              <a:t>n	 B. Sp</a:t>
            </a:r>
            <a:r>
              <a:rPr lang="en-US" sz="3600" u="sng" dirty="0">
                <a:latin typeface="+mj-lt"/>
                <a:ea typeface="Calibri" panose="020F0502020204030204" pitchFamily="34" charset="0"/>
                <a:cs typeface="Times New Roman" panose="02020603050405020304" pitchFamily="18" charset="0"/>
              </a:rPr>
              <a:t>ai</a:t>
            </a:r>
            <a:r>
              <a:rPr lang="en-US" sz="3600" dirty="0">
                <a:latin typeface="+mj-lt"/>
                <a:ea typeface="Calibri" panose="020F0502020204030204" pitchFamily="34" charset="0"/>
                <a:cs typeface="Times New Roman" panose="02020603050405020304" pitchFamily="18" charset="0"/>
              </a:rPr>
              <a:t>n		C. tr</a:t>
            </a:r>
            <a:r>
              <a:rPr lang="en-US" sz="3600" u="sng" dirty="0">
                <a:latin typeface="+mj-lt"/>
                <a:ea typeface="Calibri" panose="020F0502020204030204" pitchFamily="34" charset="0"/>
                <a:cs typeface="Times New Roman" panose="02020603050405020304" pitchFamily="18" charset="0"/>
              </a:rPr>
              <a:t>ai</a:t>
            </a:r>
            <a:r>
              <a:rPr lang="en-US" sz="3600" dirty="0">
                <a:latin typeface="+mj-lt"/>
                <a:ea typeface="Calibri" panose="020F0502020204030204" pitchFamily="34" charset="0"/>
                <a:cs typeface="Times New Roman" panose="02020603050405020304" pitchFamily="18" charset="0"/>
              </a:rPr>
              <a:t>ner		D. curt</a:t>
            </a:r>
            <a:r>
              <a:rPr lang="en-US" sz="3600" u="sng" dirty="0">
                <a:latin typeface="+mj-lt"/>
                <a:ea typeface="Calibri" panose="020F0502020204030204" pitchFamily="34" charset="0"/>
                <a:cs typeface="Times New Roman" panose="02020603050405020304" pitchFamily="18" charset="0"/>
              </a:rPr>
              <a:t>ai</a:t>
            </a:r>
            <a:r>
              <a:rPr lang="en-US" sz="3600" dirty="0">
                <a:latin typeface="+mj-lt"/>
                <a:ea typeface="Calibri" panose="020F0502020204030204" pitchFamily="34" charset="0"/>
                <a:cs typeface="Times New Roman" panose="02020603050405020304" pitchFamily="18" charset="0"/>
              </a:rPr>
              <a:t>n</a:t>
            </a:r>
            <a:endParaRPr lang="en-US" sz="2800"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a:t>
            </a:r>
            <a:r>
              <a:rPr lang="en-US" sz="3600" dirty="0" err="1">
                <a:solidFill>
                  <a:srgbClr val="FF0000"/>
                </a:solidFill>
                <a:latin typeface="+mj-lt"/>
                <a:ea typeface="Calibri" panose="020F0502020204030204" pitchFamily="34" charset="0"/>
                <a:cs typeface="Times New Roman" panose="02020603050405020304" pitchFamily="18" charset="0"/>
              </a:rPr>
              <a:t>brein</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speɪn</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treɪnər</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kɜːtən</a:t>
            </a:r>
            <a:r>
              <a:rPr lang="en-US" sz="3600" dirty="0">
                <a:solidFill>
                  <a:srgbClr val="FF0000"/>
                </a:solidFill>
                <a:latin typeface="+mj-lt"/>
                <a:ea typeface="Calibri" panose="020F0502020204030204" pitchFamily="34" charset="0"/>
                <a:cs typeface="Times New Roman" panose="02020603050405020304" pitchFamily="18" charset="0"/>
              </a:rPr>
              <a:t>/</a:t>
            </a:r>
            <a:endParaRPr lang="en-US" sz="2800" dirty="0">
              <a:solidFill>
                <a:srgbClr val="FF0000"/>
              </a:solidFill>
              <a:latin typeface="+mj-lt"/>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3600" dirty="0">
                <a:latin typeface="+mj-lt"/>
                <a:ea typeface="Calibri" panose="020F0502020204030204" pitchFamily="34" charset="0"/>
                <a:cs typeface="Times New Roman" panose="02020603050405020304" pitchFamily="18" charset="0"/>
              </a:rPr>
              <a:t>2. A. d</a:t>
            </a:r>
            <a:r>
              <a:rPr lang="en-US" sz="3600" u="sng" dirty="0">
                <a:latin typeface="+mj-lt"/>
                <a:ea typeface="Calibri" panose="020F0502020204030204" pitchFamily="34" charset="0"/>
                <a:cs typeface="Times New Roman" panose="02020603050405020304" pitchFamily="18" charset="0"/>
              </a:rPr>
              <a:t>e</a:t>
            </a:r>
            <a:r>
              <a:rPr lang="en-US" sz="3600" dirty="0">
                <a:latin typeface="+mj-lt"/>
                <a:ea typeface="Calibri" panose="020F0502020204030204" pitchFamily="34" charset="0"/>
                <a:cs typeface="Times New Roman" panose="02020603050405020304" pitchFamily="18" charset="0"/>
              </a:rPr>
              <a:t>cide       B. r</a:t>
            </a:r>
            <a:r>
              <a:rPr lang="en-US" sz="3600" u="sng" dirty="0">
                <a:latin typeface="+mj-lt"/>
                <a:ea typeface="Calibri" panose="020F0502020204030204" pitchFamily="34" charset="0"/>
                <a:cs typeface="Times New Roman" panose="02020603050405020304" pitchFamily="18" charset="0"/>
              </a:rPr>
              <a:t>e</a:t>
            </a:r>
            <a:r>
              <a:rPr lang="en-US" sz="3600" dirty="0">
                <a:latin typeface="+mj-lt"/>
                <a:ea typeface="Calibri" panose="020F0502020204030204" pitchFamily="34" charset="0"/>
                <a:cs typeface="Times New Roman" panose="02020603050405020304" pitchFamily="18" charset="0"/>
              </a:rPr>
              <a:t>place	C. b</a:t>
            </a:r>
            <a:r>
              <a:rPr lang="en-US" sz="3600" u="sng" dirty="0">
                <a:latin typeface="+mj-lt"/>
                <a:ea typeface="Calibri" panose="020F0502020204030204" pitchFamily="34" charset="0"/>
                <a:cs typeface="Times New Roman" panose="02020603050405020304" pitchFamily="18" charset="0"/>
              </a:rPr>
              <a:t>e</a:t>
            </a:r>
            <a:r>
              <a:rPr lang="en-US" sz="3600" dirty="0">
                <a:latin typeface="+mj-lt"/>
                <a:ea typeface="Calibri" panose="020F0502020204030204" pitchFamily="34" charset="0"/>
                <a:cs typeface="Times New Roman" panose="02020603050405020304" pitchFamily="18" charset="0"/>
              </a:rPr>
              <a:t>lieve		D. acc</a:t>
            </a:r>
            <a:r>
              <a:rPr lang="en-US" sz="3600" u="sng" dirty="0">
                <a:latin typeface="+mj-lt"/>
                <a:ea typeface="Calibri" panose="020F0502020204030204" pitchFamily="34" charset="0"/>
                <a:cs typeface="Times New Roman" panose="02020603050405020304" pitchFamily="18" charset="0"/>
              </a:rPr>
              <a:t>e</a:t>
            </a:r>
            <a:r>
              <a:rPr lang="en-US" sz="3600" dirty="0">
                <a:latin typeface="+mj-lt"/>
                <a:ea typeface="Calibri" panose="020F0502020204030204" pitchFamily="34" charset="0"/>
                <a:cs typeface="Times New Roman" panose="02020603050405020304" pitchFamily="18" charset="0"/>
              </a:rPr>
              <a:t>pt</a:t>
            </a:r>
            <a:endParaRPr lang="en-US" sz="2800"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a:t>
            </a:r>
            <a:r>
              <a:rPr lang="en-US" sz="3600" dirty="0" err="1">
                <a:solidFill>
                  <a:srgbClr val="FF0000"/>
                </a:solidFill>
                <a:latin typeface="+mj-lt"/>
              </a:rPr>
              <a:t>dɪˈsaɪd</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rɪˈpleɪs</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bɪˈliːv</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əkˈsept</a:t>
            </a:r>
            <a:r>
              <a:rPr lang="en-US" sz="3600" dirty="0">
                <a:solidFill>
                  <a:srgbClr val="FF0000"/>
                </a:solidFill>
                <a:latin typeface="+mj-lt"/>
                <a:ea typeface="Calibri" panose="020F0502020204030204" pitchFamily="34" charset="0"/>
                <a:cs typeface="Times New Roman" panose="02020603050405020304" pitchFamily="18" charset="0"/>
              </a:rPr>
              <a:t>/</a:t>
            </a:r>
          </a:p>
          <a:p>
            <a:pPr marL="0" marR="0">
              <a:spcBef>
                <a:spcPts val="0"/>
              </a:spcBef>
              <a:spcAft>
                <a:spcPts val="0"/>
              </a:spcAft>
            </a:pPr>
            <a:endParaRPr lang="en-US" sz="2800"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3600" dirty="0">
                <a:latin typeface="+mj-lt"/>
                <a:ea typeface="Calibri" panose="020F0502020204030204" pitchFamily="34" charset="0"/>
                <a:cs typeface="Times New Roman" panose="02020603050405020304" pitchFamily="18" charset="0"/>
              </a:rPr>
              <a:t>3. A. br</a:t>
            </a:r>
            <a:r>
              <a:rPr lang="en-US" sz="3600" u="sng" dirty="0">
                <a:latin typeface="+mj-lt"/>
                <a:ea typeface="Calibri" panose="020F0502020204030204" pitchFamily="34" charset="0"/>
                <a:cs typeface="Times New Roman" panose="02020603050405020304" pitchFamily="18" charset="0"/>
              </a:rPr>
              <a:t>i</a:t>
            </a:r>
            <a:r>
              <a:rPr lang="en-US" sz="3600" dirty="0">
                <a:latin typeface="+mj-lt"/>
                <a:ea typeface="Calibri" panose="020F0502020204030204" pitchFamily="34" charset="0"/>
                <a:cs typeface="Times New Roman" panose="02020603050405020304" pitchFamily="18" charset="0"/>
              </a:rPr>
              <a:t>ght	  B. sick		C. k</a:t>
            </a:r>
            <a:r>
              <a:rPr lang="en-US" sz="3600" u="sng" dirty="0">
                <a:latin typeface="+mj-lt"/>
                <a:ea typeface="Calibri" panose="020F0502020204030204" pitchFamily="34" charset="0"/>
                <a:cs typeface="Times New Roman" panose="02020603050405020304" pitchFamily="18" charset="0"/>
              </a:rPr>
              <a:t>i</a:t>
            </a:r>
            <a:r>
              <a:rPr lang="en-US" sz="3600" dirty="0">
                <a:latin typeface="+mj-lt"/>
                <a:ea typeface="Calibri" panose="020F0502020204030204" pitchFamily="34" charset="0"/>
                <a:cs typeface="Times New Roman" panose="02020603050405020304" pitchFamily="18" charset="0"/>
              </a:rPr>
              <a:t>nd		D. h</a:t>
            </a:r>
            <a:r>
              <a:rPr lang="en-US" sz="3600" u="sng" dirty="0">
                <a:latin typeface="+mj-lt"/>
                <a:ea typeface="Calibri" panose="020F0502020204030204" pitchFamily="34" charset="0"/>
                <a:cs typeface="Times New Roman" panose="02020603050405020304" pitchFamily="18" charset="0"/>
              </a:rPr>
              <a:t>i</a:t>
            </a:r>
            <a:r>
              <a:rPr lang="en-US" sz="3600" dirty="0">
                <a:latin typeface="+mj-lt"/>
                <a:ea typeface="Calibri" panose="020F0502020204030204" pitchFamily="34" charset="0"/>
                <a:cs typeface="Times New Roman" panose="02020603050405020304" pitchFamily="18" charset="0"/>
              </a:rPr>
              <a:t>gh </a:t>
            </a:r>
            <a:endParaRPr lang="en-US" sz="2800" dirty="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a:t>
            </a:r>
            <a:r>
              <a:rPr lang="en-US" sz="3600" dirty="0" err="1">
                <a:solidFill>
                  <a:srgbClr val="FF0000"/>
                </a:solidFill>
                <a:latin typeface="+mj-lt"/>
                <a:ea typeface="Calibri" panose="020F0502020204030204" pitchFamily="34" charset="0"/>
                <a:cs typeface="Times New Roman" panose="02020603050405020304" pitchFamily="18" charset="0"/>
              </a:rPr>
              <a:t>braɪt</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rPr>
              <a:t>sɪk</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kaɪd</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haɪ</a:t>
            </a:r>
            <a:r>
              <a:rPr lang="en-US" sz="3600" dirty="0">
                <a:solidFill>
                  <a:srgbClr val="FF0000"/>
                </a:solidFill>
                <a:latin typeface="+mj-lt"/>
                <a:ea typeface="Calibri" panose="020F0502020204030204" pitchFamily="34" charset="0"/>
                <a:cs typeface="Times New Roman" panose="02020603050405020304" pitchFamily="18" charset="0"/>
              </a:rPr>
              <a:t>/</a:t>
            </a:r>
            <a:endParaRPr lang="en-US" sz="3600" dirty="0">
              <a:solidFill>
                <a:srgbClr val="FF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BA81969-7280-F480-5364-800D74642969}"/>
              </a:ext>
            </a:extLst>
          </p:cNvPr>
          <p:cNvSpPr txBox="1"/>
          <p:nvPr/>
        </p:nvSpPr>
        <p:spPr>
          <a:xfrm>
            <a:off x="150640" y="396077"/>
            <a:ext cx="11966713" cy="1077218"/>
          </a:xfrm>
          <a:prstGeom prst="rect">
            <a:avLst/>
          </a:prstGeom>
          <a:noFill/>
        </p:spPr>
        <p:txBody>
          <a:bodyPr wrap="square" rtlCol="0">
            <a:spAutoFit/>
          </a:bodyPr>
          <a:lstStyle/>
          <a:p>
            <a:r>
              <a:rPr lang="en-US" sz="3200" dirty="0">
                <a:solidFill>
                  <a:srgbClr val="0070C0"/>
                </a:solidFill>
                <a:latin typeface="+mj-lt"/>
              </a:rPr>
              <a:t>Choose the word whose underlined part is pronounced differently from that of the others. </a:t>
            </a:r>
            <a:r>
              <a:rPr lang="en-US" sz="3200" dirty="0" err="1">
                <a:solidFill>
                  <a:srgbClr val="0070C0"/>
                </a:solidFill>
                <a:latin typeface="+mj-lt"/>
              </a:rPr>
              <a:t>Practise</a:t>
            </a:r>
            <a:r>
              <a:rPr lang="en-US" sz="3200" dirty="0">
                <a:solidFill>
                  <a:srgbClr val="0070C0"/>
                </a:solidFill>
                <a:latin typeface="+mj-lt"/>
              </a:rPr>
              <a:t> saying them.</a:t>
            </a:r>
            <a:endParaRPr lang="vi-VN" sz="3200" dirty="0">
              <a:solidFill>
                <a:srgbClr val="0070C0"/>
              </a:solidFill>
              <a:latin typeface="+mj-lt"/>
            </a:endParaRPr>
          </a:p>
        </p:txBody>
      </p:sp>
      <p:sp>
        <p:nvSpPr>
          <p:cNvPr id="4" name="Oval 3">
            <a:extLst>
              <a:ext uri="{FF2B5EF4-FFF2-40B4-BE49-F238E27FC236}">
                <a16:creationId xmlns:a16="http://schemas.microsoft.com/office/drawing/2014/main" id="{F801C847-0B2C-64ED-9A63-FB26D167E56E}"/>
              </a:ext>
            </a:extLst>
          </p:cNvPr>
          <p:cNvSpPr/>
          <p:nvPr/>
        </p:nvSpPr>
        <p:spPr>
          <a:xfrm>
            <a:off x="8525970" y="1643079"/>
            <a:ext cx="527396" cy="521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F801C847-0B2C-64ED-9A63-FB26D167E56E}"/>
              </a:ext>
            </a:extLst>
          </p:cNvPr>
          <p:cNvSpPr/>
          <p:nvPr/>
        </p:nvSpPr>
        <p:spPr>
          <a:xfrm>
            <a:off x="8524628" y="3162156"/>
            <a:ext cx="527396" cy="521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F801C847-0B2C-64ED-9A63-FB26D167E56E}"/>
              </a:ext>
            </a:extLst>
          </p:cNvPr>
          <p:cNvSpPr/>
          <p:nvPr/>
        </p:nvSpPr>
        <p:spPr>
          <a:xfrm>
            <a:off x="3230058" y="4664074"/>
            <a:ext cx="527396" cy="521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525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706" y="1886151"/>
            <a:ext cx="10178582" cy="646331"/>
          </a:xfrm>
          <a:prstGeom prst="rect">
            <a:avLst/>
          </a:prstGeom>
          <a:noFill/>
        </p:spPr>
        <p:txBody>
          <a:bodyPr wrap="square" rtlCol="0">
            <a:spAutoFit/>
          </a:bodyPr>
          <a:lstStyle/>
          <a:p>
            <a:r>
              <a:rPr lang="en-US" sz="3600" dirty="0">
                <a:solidFill>
                  <a:srgbClr val="0033CC"/>
                </a:solidFill>
                <a:latin typeface="+mn-lt"/>
              </a:rPr>
              <a:t>Name some activities in a sports event in your school.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745" y="526472"/>
            <a:ext cx="8645237" cy="5763491"/>
          </a:xfrm>
          <a:prstGeom prst="rect">
            <a:avLst/>
          </a:prstGeom>
        </p:spPr>
      </p:pic>
      <p:sp>
        <p:nvSpPr>
          <p:cNvPr id="3" name="TextBox 2"/>
          <p:cNvSpPr txBox="1"/>
          <p:nvPr/>
        </p:nvSpPr>
        <p:spPr>
          <a:xfrm>
            <a:off x="4906173" y="3872252"/>
            <a:ext cx="2658408" cy="707886"/>
          </a:xfrm>
          <a:prstGeom prst="rect">
            <a:avLst/>
          </a:prstGeom>
          <a:noFill/>
        </p:spPr>
        <p:txBody>
          <a:bodyPr wrap="square" rtlCol="0">
            <a:spAutoFit/>
          </a:bodyPr>
          <a:lstStyle/>
          <a:p>
            <a:r>
              <a:rPr lang="en-US" sz="4000" dirty="0">
                <a:solidFill>
                  <a:schemeClr val="bg1"/>
                </a:solidFill>
                <a:latin typeface="+mn-lt"/>
              </a:rPr>
              <a:t>Vocabulary</a:t>
            </a:r>
          </a:p>
        </p:txBody>
      </p:sp>
    </p:spTree>
    <p:extLst>
      <p:ext uri="{BB962C8B-B14F-4D97-AF65-F5344CB8AC3E}">
        <p14:creationId xmlns:p14="http://schemas.microsoft.com/office/powerpoint/2010/main" val="312132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18653" y="467843"/>
            <a:ext cx="10326399" cy="5905247"/>
          </a:xfrm>
          <a:prstGeom prst="rect">
            <a:avLst/>
          </a:prstGeom>
        </p:spPr>
      </p:pic>
      <p:pic>
        <p:nvPicPr>
          <p:cNvPr id="4" name="TA7 RIGHT ON - CD1 - TRAC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4473" y="67194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9337</TotalTime>
  <Words>1511</Words>
  <Application>Microsoft Office PowerPoint</Application>
  <PresentationFormat>Widescreen</PresentationFormat>
  <Paragraphs>145</Paragraphs>
  <Slides>33</Slides>
  <Notes>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Calibri (Body)</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206</cp:revision>
  <dcterms:created xsi:type="dcterms:W3CDTF">2020-12-08T03:17:05Z</dcterms:created>
  <dcterms:modified xsi:type="dcterms:W3CDTF">2022-12-18T15:08:06Z</dcterms:modified>
</cp:coreProperties>
</file>