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d2tOD4X/gx9iEF6lpDVescXQF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D43A4F-535C-4534-9E5D-247593476CDB}">
  <a:tblStyle styleId="{96D43A4F-535C-4534-9E5D-247593476CD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162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842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0109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39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302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1672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143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896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660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3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35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16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541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75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36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13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471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48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84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0"/>
          <p:cNvSpPr/>
          <p:nvPr/>
        </p:nvSpPr>
        <p:spPr>
          <a:xfrm>
            <a:off x="621477" y="379799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appropriate prepositions of place or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Read the passage and fill in the gaps with prepositions of time or place.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10"/>
          <p:cNvCxnSpPr>
            <a:stCxn id="239" idx="3"/>
            <a:endCxn id="240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6" name="Google Shape;246;p10"/>
          <p:cNvCxnSpPr>
            <a:stCxn id="240" idx="1"/>
            <a:endCxn id="241" idx="0"/>
          </p:cNvCxnSpPr>
          <p:nvPr/>
        </p:nvCxnSpPr>
        <p:spPr>
          <a:xfrm flipH="1">
            <a:off x="1596720" y="2749112"/>
            <a:ext cx="1152300" cy="104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7" name="Google Shape;247;p1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/>
          <p:nvPr/>
        </p:nvSpPr>
        <p:spPr>
          <a:xfrm>
            <a:off x="476600" y="1837044"/>
            <a:ext cx="11521869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members of the club clean the school playground ___ Saturday mornings.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students have to sit for the final exam ___ June.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 Van An Lower Secondary School is one of the most famous schools ___ Ha Noi.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school canteen is ___ the second floor.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subjects do you like to study ___ school?</a:t>
            </a:r>
            <a:endParaRPr/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58" name="Google Shape;258;p11"/>
          <p:cNvSpPr txBox="1"/>
          <p:nvPr/>
        </p:nvSpPr>
        <p:spPr>
          <a:xfrm>
            <a:off x="746330" y="1222838"/>
            <a:ext cx="1127715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prepositions of place or time.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241740" y="120051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294525" y="109787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11"/>
          <p:cNvSpPr txBox="1"/>
          <p:nvPr/>
        </p:nvSpPr>
        <p:spPr>
          <a:xfrm>
            <a:off x="7781099" y="1864884"/>
            <a:ext cx="561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6322449" y="2575400"/>
            <a:ext cx="466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9965842" y="3273326"/>
            <a:ext cx="466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64" name="Google Shape;264;p11"/>
          <p:cNvSpPr txBox="1"/>
          <p:nvPr/>
        </p:nvSpPr>
        <p:spPr>
          <a:xfrm>
            <a:off x="3771933" y="4007845"/>
            <a:ext cx="609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265" name="Google Shape;265;p11"/>
          <p:cNvSpPr txBox="1"/>
          <p:nvPr/>
        </p:nvSpPr>
        <p:spPr>
          <a:xfrm>
            <a:off x="5518705" y="4756509"/>
            <a:ext cx="508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/>
          <p:nvPr/>
        </p:nvSpPr>
        <p:spPr>
          <a:xfrm>
            <a:off x="744346" y="2050035"/>
            <a:ext cx="10584054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Tom is a student (1)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private school in the suburbs of Manchester. He lives with his parents (2)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small house near his school. He usually studies at school (3)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mornings. (4)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 and Thursday afternoons, he joins different outdoor activities with his schoolmates. He sings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Bees’ Club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Tuesdays and Fridays. He goes to the cinema with his friends (6)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weekend. He finds his studies and outdoor activities enjoyable. </a:t>
            </a:r>
            <a:endParaRPr/>
          </a:p>
        </p:txBody>
      </p:sp>
      <p:pic>
        <p:nvPicPr>
          <p:cNvPr id="272" name="Google Shape;2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74" name="Google Shape;274;p12"/>
          <p:cNvSpPr txBox="1"/>
          <p:nvPr/>
        </p:nvSpPr>
        <p:spPr>
          <a:xfrm>
            <a:off x="746331" y="1239497"/>
            <a:ext cx="1127715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passage and fill in the gaps with prepositions of time or place.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241740" y="120051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2"/>
          <p:cNvSpPr txBox="1"/>
          <p:nvPr/>
        </p:nvSpPr>
        <p:spPr>
          <a:xfrm>
            <a:off x="294525" y="109787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4011570" y="2050026"/>
            <a:ext cx="627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/>
          </a:p>
        </p:txBody>
      </p:sp>
      <p:sp>
        <p:nvSpPr>
          <p:cNvPr id="278" name="Google Shape;278;p12"/>
          <p:cNvSpPr txBox="1"/>
          <p:nvPr/>
        </p:nvSpPr>
        <p:spPr>
          <a:xfrm>
            <a:off x="4156507" y="2588206"/>
            <a:ext cx="439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79" name="Google Shape;279;p12"/>
          <p:cNvSpPr txBox="1"/>
          <p:nvPr/>
        </p:nvSpPr>
        <p:spPr>
          <a:xfrm>
            <a:off x="2307250" y="3157277"/>
            <a:ext cx="498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80" name="Google Shape;280;p12"/>
          <p:cNvSpPr txBox="1"/>
          <p:nvPr/>
        </p:nvSpPr>
        <p:spPr>
          <a:xfrm>
            <a:off x="5473265" y="3157284"/>
            <a:ext cx="673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281" name="Google Shape;281;p12"/>
          <p:cNvSpPr txBox="1"/>
          <p:nvPr/>
        </p:nvSpPr>
        <p:spPr>
          <a:xfrm>
            <a:off x="1486950" y="4217149"/>
            <a:ext cx="51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82" name="Google Shape;282;p12"/>
          <p:cNvSpPr txBox="1"/>
          <p:nvPr/>
        </p:nvSpPr>
        <p:spPr>
          <a:xfrm>
            <a:off x="2805561" y="4749571"/>
            <a:ext cx="486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3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3"/>
          <p:cNvSpPr/>
          <p:nvPr/>
        </p:nvSpPr>
        <p:spPr>
          <a:xfrm>
            <a:off x="621477" y="379799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3"/>
          <p:cNvSpPr/>
          <p:nvPr/>
        </p:nvSpPr>
        <p:spPr>
          <a:xfrm>
            <a:off x="2749020" y="4943673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sp>
        <p:nvSpPr>
          <p:cNvPr id="295" name="Google Shape;295;p13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appropriate prepositions of place or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Read the passage and fill in the gaps with prepositions of time or place.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13"/>
          <p:cNvCxnSpPr>
            <a:stCxn id="289" idx="3"/>
            <a:endCxn id="290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7" name="Google Shape;297;p13"/>
          <p:cNvCxnSpPr>
            <a:stCxn id="290" idx="1"/>
            <a:endCxn id="291" idx="0"/>
          </p:cNvCxnSpPr>
          <p:nvPr/>
        </p:nvCxnSpPr>
        <p:spPr>
          <a:xfrm flipH="1">
            <a:off x="1596720" y="2749112"/>
            <a:ext cx="1152300" cy="104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8" name="Google Shape;298;p13"/>
          <p:cNvCxnSpPr>
            <a:stCxn id="291" idx="3"/>
            <a:endCxn id="292" idx="0"/>
          </p:cNvCxnSpPr>
          <p:nvPr/>
        </p:nvCxnSpPr>
        <p:spPr>
          <a:xfrm>
            <a:off x="2572210" y="4125694"/>
            <a:ext cx="1152300" cy="818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9" name="Google Shape;299;p13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My favourite school</a:t>
            </a:r>
            <a:endParaRPr/>
          </a:p>
        </p:txBody>
      </p:sp>
      <p:sp>
        <p:nvSpPr>
          <p:cNvPr id="300" name="Google Shape;300;p13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3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09" name="Google Shape;3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11" name="Google Shape;311;p14"/>
          <p:cNvSpPr/>
          <p:nvPr/>
        </p:nvSpPr>
        <p:spPr>
          <a:xfrm>
            <a:off x="749350" y="1219675"/>
            <a:ext cx="103257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Search for a school you would like to study at. Then find information about that school to complete the table.</a:t>
            </a:r>
            <a:endParaRPr sz="2200">
              <a:solidFill>
                <a:srgbClr val="2420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240720" y="5617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4"/>
          <p:cNvSpPr txBox="1"/>
          <p:nvPr/>
        </p:nvSpPr>
        <p:spPr>
          <a:xfrm>
            <a:off x="293506" y="552835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314" name="Google Shape;314;p14"/>
          <p:cNvSpPr/>
          <p:nvPr/>
        </p:nvSpPr>
        <p:spPr>
          <a:xfrm>
            <a:off x="240721" y="468077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4"/>
          <p:cNvSpPr txBox="1"/>
          <p:nvPr/>
        </p:nvSpPr>
        <p:spPr>
          <a:xfrm>
            <a:off x="295491" y="456147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16" name="Google Shape;316;p14"/>
          <p:cNvSpPr/>
          <p:nvPr/>
        </p:nvSpPr>
        <p:spPr>
          <a:xfrm>
            <a:off x="240721" y="13096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293506" y="12069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8" name="Google Shape;31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975" y="2214558"/>
            <a:ext cx="5826551" cy="194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3334" y="2099851"/>
            <a:ext cx="5093865" cy="34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/>
          <p:nvPr/>
        </p:nvSpPr>
        <p:spPr>
          <a:xfrm>
            <a:off x="756026" y="4688588"/>
            <a:ext cx="7941599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Look at the table and tell the class about that school.</a:t>
            </a: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762058" y="5626671"/>
            <a:ext cx="7111941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Vote for the best presentation.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5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5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5"/>
          <p:cNvSpPr/>
          <p:nvPr/>
        </p:nvSpPr>
        <p:spPr>
          <a:xfrm>
            <a:off x="621477" y="379799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2749020" y="4943673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5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sp>
        <p:nvSpPr>
          <p:cNvPr id="334" name="Google Shape;334;p15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appropriate prepositions of place or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Read the passage and fill in the gaps with prepositions of time or place.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15"/>
          <p:cNvCxnSpPr>
            <a:stCxn id="328" idx="3"/>
            <a:endCxn id="329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6" name="Google Shape;336;p15"/>
          <p:cNvCxnSpPr>
            <a:stCxn id="329" idx="1"/>
            <a:endCxn id="330" idx="0"/>
          </p:cNvCxnSpPr>
          <p:nvPr/>
        </p:nvCxnSpPr>
        <p:spPr>
          <a:xfrm flipH="1">
            <a:off x="1596720" y="2749112"/>
            <a:ext cx="1152300" cy="104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7" name="Google Shape;337;p15"/>
          <p:cNvCxnSpPr>
            <a:stCxn id="330" idx="3"/>
            <a:endCxn id="331" idx="0"/>
          </p:cNvCxnSpPr>
          <p:nvPr/>
        </p:nvCxnSpPr>
        <p:spPr>
          <a:xfrm>
            <a:off x="2572210" y="4125694"/>
            <a:ext cx="1152300" cy="818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8" name="Google Shape;338;p15"/>
          <p:cNvSpPr/>
          <p:nvPr/>
        </p:nvSpPr>
        <p:spPr>
          <a:xfrm>
            <a:off x="621475" y="5839963"/>
            <a:ext cx="1950733" cy="62443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9" name="Google Shape;339;p15"/>
          <p:cNvCxnSpPr>
            <a:stCxn id="331" idx="1"/>
            <a:endCxn id="338" idx="0"/>
          </p:cNvCxnSpPr>
          <p:nvPr/>
        </p:nvCxnSpPr>
        <p:spPr>
          <a:xfrm flipH="1">
            <a:off x="1596720" y="5255415"/>
            <a:ext cx="1152300" cy="584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0" name="Google Shape;340;p15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5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My favourite school</a:t>
            </a:r>
            <a:endParaRPr/>
          </a:p>
        </p:txBody>
      </p:sp>
      <p:sp>
        <p:nvSpPr>
          <p:cNvPr id="342" name="Google Shape;342;p1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5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51" name="Google Shape;351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53" name="Google Shape;35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5" name="Google Shape;355;p16"/>
          <p:cNvGrpSpPr/>
          <p:nvPr/>
        </p:nvGrpSpPr>
        <p:grpSpPr>
          <a:xfrm>
            <a:off x="3873645" y="1793578"/>
            <a:ext cx="5482921" cy="4344624"/>
            <a:chOff x="1022357" y="65"/>
            <a:chExt cx="5482921" cy="4344624"/>
          </a:xfrm>
        </p:grpSpPr>
        <p:sp>
          <p:nvSpPr>
            <p:cNvPr id="356" name="Google Shape;356;p16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My favourite school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95" name="Google Shape;395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97" name="Google Shape;39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7"/>
          <p:cNvSpPr txBox="1"/>
          <p:nvPr/>
        </p:nvSpPr>
        <p:spPr>
          <a:xfrm>
            <a:off x="827500" y="2272145"/>
            <a:ext cx="991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Review 2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2780" y="3371831"/>
            <a:ext cx="4249429" cy="29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8"/>
          <p:cNvSpPr/>
          <p:nvPr/>
        </p:nvSpPr>
        <p:spPr>
          <a:xfrm>
            <a:off x="2951748" y="599314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544275" y="237700"/>
            <a:ext cx="1419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6855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874546" y="2264697"/>
            <a:ext cx="5482921" cy="4344624"/>
            <a:chOff x="1022357" y="65"/>
            <a:chExt cx="5482921" cy="4344624"/>
          </a:xfrm>
        </p:grpSpPr>
        <p:sp>
          <p:nvSpPr>
            <p:cNvPr id="103" name="Google Shape;103;p2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My favourite school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3754479" y="762953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5118937" y="882074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9697" y="320262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348674" y="2467808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6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21477" y="379799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749020" y="4943673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appropriate prepositions of place or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Read the passage and fill in the gaps with prepositions of time or place.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4"/>
          <p:cNvCxnSpPr>
            <a:stCxn id="150" idx="3"/>
            <a:endCxn id="151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8" name="Google Shape;158;p4"/>
          <p:cNvCxnSpPr>
            <a:stCxn id="151" idx="1"/>
            <a:endCxn id="152" idx="0"/>
          </p:cNvCxnSpPr>
          <p:nvPr/>
        </p:nvCxnSpPr>
        <p:spPr>
          <a:xfrm flipH="1">
            <a:off x="1596720" y="2749112"/>
            <a:ext cx="1152300" cy="104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9" name="Google Shape;159;p4"/>
          <p:cNvCxnSpPr>
            <a:stCxn id="152" idx="3"/>
            <a:endCxn id="153" idx="0"/>
          </p:cNvCxnSpPr>
          <p:nvPr/>
        </p:nvCxnSpPr>
        <p:spPr>
          <a:xfrm>
            <a:off x="2572210" y="4125694"/>
            <a:ext cx="1152300" cy="818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0" name="Google Shape;160;p4"/>
          <p:cNvSpPr/>
          <p:nvPr/>
        </p:nvSpPr>
        <p:spPr>
          <a:xfrm>
            <a:off x="621475" y="5839963"/>
            <a:ext cx="1950733" cy="62443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4"/>
          <p:cNvCxnSpPr>
            <a:stCxn id="153" idx="1"/>
            <a:endCxn id="160" idx="0"/>
          </p:cNvCxnSpPr>
          <p:nvPr/>
        </p:nvCxnSpPr>
        <p:spPr>
          <a:xfrm flipH="1">
            <a:off x="1596720" y="5255415"/>
            <a:ext cx="1152300" cy="584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2" name="Google Shape;162;p4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My favourite school</a:t>
            </a: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5282929" y="2805800"/>
            <a:ext cx="6638138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revise the vocabulary related to the topic and lead in the next part of the lesson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160" y="2805800"/>
            <a:ext cx="3972100" cy="2877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316653" y="1073252"/>
            <a:ext cx="1084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BRAINSTORMING: SCHOOL FACILITIES</a:t>
            </a:r>
            <a:endParaRPr sz="32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804978" y="2584925"/>
            <a:ext cx="31257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as many school facilities as possible in 2 minutes.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6" descr="C:\Users\ADMIN\Desktop\3108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6525" y="1667509"/>
            <a:ext cx="7555476" cy="503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cxnSp>
        <p:nvCxnSpPr>
          <p:cNvPr id="198" name="Google Shape;198;p7"/>
          <p:cNvCxnSpPr>
            <a:stCxn id="194" idx="3"/>
            <a:endCxn id="195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9" name="Google Shape;199;p7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graphicFrame>
        <p:nvGraphicFramePr>
          <p:cNvPr id="209" name="Google Shape;209;p8"/>
          <p:cNvGraphicFramePr/>
          <p:nvPr/>
        </p:nvGraphicFramePr>
        <p:xfrm>
          <a:off x="709352" y="239550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{96D43A4F-535C-4534-9E5D-247593476CDB}</a:tableStyleId>
              </a:tblPr>
              <a:tblGrid>
                <a:gridCol w="665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known by many people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buildings, services, equipment, etc. at a school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 exam taken to enter a school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intelligent and / or talented students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 activities that students do at school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0" name="Google Shape;210;p8"/>
          <p:cNvSpPr txBox="1"/>
          <p:nvPr/>
        </p:nvSpPr>
        <p:spPr>
          <a:xfrm>
            <a:off x="995326" y="1385828"/>
            <a:ext cx="108403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words and phrases from this unit that match these definitions.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7490470" y="2541017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well-known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7490470" y="3179073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(school) facilities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7490470" y="3894544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an entrance exam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7490468" y="4562162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gifted students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7490467" y="5233187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outdoor activities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25" name="Google Shape;225;p9"/>
          <p:cNvSpPr txBox="1"/>
          <p:nvPr/>
        </p:nvSpPr>
        <p:spPr>
          <a:xfrm>
            <a:off x="991658" y="1371170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the words and phrases in Task 1.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573270" y="2009023"/>
            <a:ext cx="1161873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school is free for _____________ who pass some exams.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students in the school find _______________ useful and enjoyable.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 Van An Lower Secondary School is famous for its intelligent students and modern ______________.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have to pass a difficult _______________ to attend that school.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most ____________ teacher of Van Mieu – Quoc Tu Giam was Chu Van An.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4051975" y="1962822"/>
            <a:ext cx="2716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gifted students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5415527" y="2585434"/>
            <a:ext cx="269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outdoor activities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2241366" y="3694341"/>
            <a:ext cx="309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(school) facilities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5511825" y="4376062"/>
            <a:ext cx="259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entrance exam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2622233" y="4914939"/>
            <a:ext cx="184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well-known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PresentationFormat>Widescreen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Noto Sans Symbols</vt:lpstr>
      <vt:lpstr>Courier New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2023-04-19T04:01:14Z</dcterms:modified>
</cp:coreProperties>
</file>