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07" r:id="rId3"/>
    <p:sldId id="317" r:id="rId4"/>
    <p:sldId id="319" r:id="rId5"/>
    <p:sldId id="321" r:id="rId6"/>
    <p:sldId id="305" r:id="rId7"/>
    <p:sldId id="312" r:id="rId8"/>
    <p:sldId id="329" r:id="rId9"/>
    <p:sldId id="331" r:id="rId10"/>
    <p:sldId id="311" r:id="rId11"/>
    <p:sldId id="313" r:id="rId12"/>
    <p:sldId id="334" r:id="rId13"/>
    <p:sldId id="335" r:id="rId14"/>
    <p:sldId id="322" r:id="rId15"/>
    <p:sldId id="325" r:id="rId16"/>
    <p:sldId id="323" r:id="rId17"/>
    <p:sldId id="339" r:id="rId18"/>
    <p:sldId id="328" r:id="rId19"/>
    <p:sldId id="332" r:id="rId20"/>
    <p:sldId id="333" r:id="rId21"/>
    <p:sldId id="336" r:id="rId22"/>
    <p:sldId id="338" r:id="rId23"/>
    <p:sldId id="320" r:id="rId24"/>
  </p:sldIdLst>
  <p:sldSz cx="24387175" cy="13716000"/>
  <p:notesSz cx="6858000" cy="9144000"/>
  <p:custDataLst>
    <p:tags r:id="rId2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8000"/>
    <a:srgbClr val="FF0066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3613" autoAdjust="0"/>
  </p:normalViewPr>
  <p:slideViewPr>
    <p:cSldViewPr>
      <p:cViewPr>
        <p:scale>
          <a:sx n="38" d="100"/>
          <a:sy n="38" d="100"/>
        </p:scale>
        <p:origin x="-474" y="-66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118421" y="333375"/>
            <a:ext cx="663534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</a:t>
            </a:r>
            <a:r>
              <a:rPr lang="en-US" sz="5100" b="1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TẬP CHƯƠNG IV</a:t>
            </a:r>
            <a:endParaRPr lang="en-US" sz="51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3" y="457200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47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12" Type="http://schemas.openxmlformats.org/officeDocument/2006/relationships/image" Target="../media/image8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82.png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5" Type="http://schemas.openxmlformats.org/officeDocument/2006/relationships/image" Target="../media/image67.png"/><Relationship Id="rId10" Type="http://schemas.openxmlformats.org/officeDocument/2006/relationships/image" Target="../media/image107.png"/><Relationship Id="rId4" Type="http://schemas.openxmlformats.org/officeDocument/2006/relationships/image" Target="../media/image103.png"/><Relationship Id="rId9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-21773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276239" y="4865914"/>
            <a:ext cx="16375548" cy="7783286"/>
          </a:xfrm>
          <a:prstGeom prst="roundRect">
            <a:avLst>
              <a:gd name="adj" fmla="val 4570"/>
            </a:avLst>
          </a:prstGeom>
          <a:solidFill>
            <a:schemeClr val="bg1"/>
          </a:solidFill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39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  <a:endParaRPr lang="en-US" sz="4800" b="1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54987" y="2806025"/>
            <a:ext cx="10002385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err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4800" b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HẠN</a:t>
            </a:r>
            <a:endParaRPr lang="en-US" sz="4800" b="1" smtClean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10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endParaRPr lang="en-US" sz="810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68787" y="10393738"/>
            <a:ext cx="16383000" cy="1645862"/>
            <a:chOff x="7483861" y="7543801"/>
            <a:chExt cx="14646001" cy="1645864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GIỚI HẠN CỦA DÃY SỐ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02892"/>
              <a:chOff x="7483860" y="7543801"/>
              <a:chExt cx="1381118" cy="902892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00220"/>
                <a:chOff x="7493378" y="7646473"/>
                <a:chExt cx="1371600" cy="800220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70511" y="5556724"/>
            <a:ext cx="14851072" cy="907202"/>
            <a:chOff x="7459670" y="7543799"/>
            <a:chExt cx="14851072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LÍ THUYẾT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576060" y="4371559"/>
            <a:ext cx="9965104" cy="1107965"/>
            <a:chOff x="7576060" y="4371559"/>
            <a:chExt cx="9965104" cy="1107965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76060" y="4371559"/>
              <a:ext cx="9965104" cy="1107965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TẬP CHƯƠNG</a:t>
              </a:r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(</a:t>
              </a:r>
              <a:r>
                <a:rPr lang="en-US" sz="6600" b="1" err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1)</a:t>
              </a:r>
              <a:endParaRPr lang="en-US" sz="6600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854911" y="6695132"/>
            <a:ext cx="10253661" cy="861774"/>
            <a:chOff x="644526" y="2766774"/>
            <a:chExt cx="10253661" cy="861774"/>
          </a:xfrm>
        </p:grpSpPr>
        <p:sp>
          <p:nvSpPr>
            <p:cNvPr id="65" name="TextBox 6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dãy số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868987" y="7953852"/>
            <a:ext cx="10253661" cy="861774"/>
            <a:chOff x="644526" y="2766774"/>
            <a:chExt cx="10253661" cy="861774"/>
          </a:xfrm>
        </p:grpSpPr>
        <p:sp>
          <p:nvSpPr>
            <p:cNvPr id="69" name="TextBox 6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hàm số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868987" y="9196626"/>
            <a:ext cx="10253661" cy="861774"/>
            <a:chOff x="644526" y="2766774"/>
            <a:chExt cx="10253661" cy="861774"/>
          </a:xfrm>
        </p:grpSpPr>
        <p:sp>
          <p:nvSpPr>
            <p:cNvPr id="73" name="TextBox 7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22851" y="4724400"/>
            <a:ext cx="22122427" cy="7405235"/>
            <a:chOff x="1220788" y="7162800"/>
            <a:chExt cx="22124987" cy="7406092"/>
          </a:xfrm>
        </p:grpSpPr>
        <p:sp>
          <p:nvSpPr>
            <p:cNvPr id="19" name="Rounded Rectangle 18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177638" y="2491133"/>
            <a:ext cx="22175897" cy="1999112"/>
            <a:chOff x="1177638" y="2491133"/>
            <a:chExt cx="22175897" cy="1999112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159512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149148" y="8043868"/>
                <a:ext cx="21196130" cy="2755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đó</m:t>
                      </m:r>
                      <m: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𝐥𝐢𝐦</m:t>
                      </m:r>
                      <m:f>
                        <m:fPr>
                          <m:ctrlP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0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50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+…+</m:t>
                          </m:r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num>
                        <m:den>
                          <m:sSup>
                            <m:sSupPr>
                              <m:ctrlP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5000" b="1" i="0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𝐥𝐢𝐦</m:t>
                      </m:r>
                      <m:f>
                        <m:fPr>
                          <m:ctrlPr>
                            <a:rPr lang="en-US" sz="5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50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50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5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5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5000" b="1" i="0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𝐥𝐢𝐦</m:t>
                      </m:r>
                      <m:f>
                        <m:fPr>
                          <m:ctrlPr>
                            <a:rPr lang="en-US" sz="5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num>
                        <m:den>
                          <m:sSup>
                            <m:sSupPr>
                              <m:ctrlPr>
                                <a:rPr lang="en-US" sz="5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5000" b="1" i="0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𝐥𝐢𝐦</m:t>
                      </m:r>
                      <m:f>
                        <m:fPr>
                          <m:ctrlPr>
                            <a:rPr lang="en-US" sz="5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0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den>
                          </m:f>
                        </m:num>
                        <m:den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5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den>
                          </m:f>
                        </m:den>
                      </m:f>
                      <m:r>
                        <a:rPr lang="en-US" sz="5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0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48" y="8043868"/>
                <a:ext cx="21196130" cy="27551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149148" y="5828989"/>
                <a:ext cx="14235439" cy="1650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ó</m:t>
                      </m:r>
                      <m:r>
                        <a:rPr lang="en-US" sz="50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𝟑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+…+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𝒏</m:t>
                      </m:r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50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5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num>
                        <m:den>
                          <m:r>
                            <a:rPr lang="en-US" sz="5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0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48" y="5828989"/>
                <a:ext cx="14235439" cy="1650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5896697" y="3380509"/>
            <a:ext cx="18043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endParaRPr lang="en-US" sz="4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164387" y="2942303"/>
                <a:ext cx="6084101" cy="1492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+…+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387" y="2942303"/>
                <a:ext cx="6084101" cy="1492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3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22851" y="4724400"/>
            <a:ext cx="22122427" cy="7405235"/>
            <a:chOff x="1220788" y="7162800"/>
            <a:chExt cx="22124987" cy="7406092"/>
          </a:xfrm>
        </p:grpSpPr>
        <p:sp>
          <p:nvSpPr>
            <p:cNvPr id="19" name="Rounded Rectangle 18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177638" y="2491133"/>
            <a:ext cx="22175897" cy="1999112"/>
            <a:chOff x="1177638" y="2491133"/>
            <a:chExt cx="22175897" cy="1999112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159512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2" name="Rectangle 41"/>
          <p:cNvSpPr/>
          <p:nvPr/>
        </p:nvSpPr>
        <p:spPr>
          <a:xfrm>
            <a:off x="5896697" y="3380509"/>
            <a:ext cx="37715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5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5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endParaRPr lang="en-US" sz="4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8729483" y="2981584"/>
                <a:ext cx="6512104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𝑺</m:t>
                          </m:r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</m:fName>
                        <m:e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𝟗</m:t>
                              </m:r>
                            </m:den>
                          </m:f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𝟐𝟕</m:t>
                              </m:r>
                            </m:den>
                          </m:f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+…</m:t>
                          </m:r>
                        </m:e>
                      </m:func>
                    </m:oMath>
                  </m:oMathPara>
                </a14:m>
                <a:endParaRPr lang="en-US" sz="4800" b="1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483" y="2981584"/>
                <a:ext cx="6512104" cy="1480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652906" y="6023308"/>
                <a:ext cx="17171817" cy="168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,−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𝟐𝟕</m:t>
                          </m:r>
                        </m:den>
                      </m:f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,…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55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5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55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5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5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500" b="1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906" y="6023308"/>
                <a:ext cx="17171817" cy="168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811587" y="7978188"/>
                <a:ext cx="19329636" cy="2385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đó</m:t>
                      </m:r>
                      <m:r>
                        <a:rPr lang="en-US" sz="5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𝑺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5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𝟐𝟕</m:t>
                          </m:r>
                        </m:den>
                      </m:f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+…=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5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5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𝒒</m:t>
                          </m:r>
                        </m:den>
                      </m:f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5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5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5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5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500" b="1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87" y="7978188"/>
                <a:ext cx="19329636" cy="23850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42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0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222851" y="4724401"/>
            <a:ext cx="22122427" cy="8762999"/>
            <a:chOff x="1220788" y="7162800"/>
            <a:chExt cx="22124984" cy="8764012"/>
          </a:xfrm>
        </p:grpSpPr>
        <p:sp>
          <p:nvSpPr>
            <p:cNvPr id="44" name="Rounded Rectangle 43"/>
            <p:cNvSpPr/>
            <p:nvPr/>
          </p:nvSpPr>
          <p:spPr>
            <a:xfrm>
              <a:off x="1222486" y="7418547"/>
              <a:ext cx="22123286" cy="85082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177638" y="2491133"/>
            <a:ext cx="22175897" cy="1999112"/>
            <a:chOff x="1177638" y="2491133"/>
            <a:chExt cx="22175897" cy="1999112"/>
          </a:xfrm>
        </p:grpSpPr>
        <p:sp>
          <p:nvSpPr>
            <p:cNvPr id="51" name="Rounded Rectangle 50"/>
            <p:cNvSpPr/>
            <p:nvPr/>
          </p:nvSpPr>
          <p:spPr>
            <a:xfrm>
              <a:off x="1177638" y="2895122"/>
              <a:ext cx="22175897" cy="159512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902965" y="2807109"/>
                <a:ext cx="16587022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        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, 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48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807109"/>
                <a:ext cx="16587022" cy="17400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830387" y="6400800"/>
                <a:ext cx="15991440" cy="4294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z="45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45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∗</m:t>
                          </m:r>
                        </m:e>
                      </m:d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500" b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đó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45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ra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5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5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45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Thay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5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5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∗</m:t>
                          </m:r>
                        </m:e>
                      </m:d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5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6400800"/>
                <a:ext cx="15991440" cy="42942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1449387" y="5843081"/>
                <a:ext cx="8185186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∗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ổ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a</m:t>
                      </m:r>
                      <m:r>
                        <a:rPr lang="en-US" sz="4500" b="1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500" b="1" i="1" spc="-15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500" b="1" i="1" spc="-15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500" b="1" i="1" spc="-15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500" b="1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5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5843081"/>
                <a:ext cx="8185186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4649787" y="5006370"/>
                <a:ext cx="502920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5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5006370"/>
                <a:ext cx="5029200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497777" y="9829800"/>
                <a:ext cx="15659371" cy="2426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 </m:t>
                      </m:r>
                      <m:r>
                        <m:rPr>
                          <m:nor/>
                        </m:rPr>
                        <a:rPr lang="en-US" sz="45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5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đó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=+∞</m:t>
                      </m:r>
                    </m:oMath>
                  </m:oMathPara>
                </a14:m>
                <a:endParaRPr lang="en-US" sz="45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777" y="9829800"/>
                <a:ext cx="15659371" cy="24262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3946187" y="11316135"/>
                <a:ext cx="9399091" cy="2166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Do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=+∞ 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187" y="11316135"/>
                <a:ext cx="9399091" cy="2166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21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build="p"/>
      <p:bldP spid="86" grpId="0"/>
      <p:bldP spid="87" grpId="0" build="p"/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1222851" y="4724401"/>
            <a:ext cx="22122427" cy="8762999"/>
            <a:chOff x="1220788" y="7162800"/>
            <a:chExt cx="22124984" cy="8764012"/>
          </a:xfrm>
        </p:grpSpPr>
        <p:sp>
          <p:nvSpPr>
            <p:cNvPr id="65" name="Rounded Rectangle 64"/>
            <p:cNvSpPr/>
            <p:nvPr/>
          </p:nvSpPr>
          <p:spPr>
            <a:xfrm>
              <a:off x="1222486" y="7418547"/>
              <a:ext cx="22123286" cy="85082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8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88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1177638" y="2491133"/>
            <a:ext cx="22175897" cy="1999112"/>
            <a:chOff x="1177638" y="2491133"/>
            <a:chExt cx="22175897" cy="1999112"/>
          </a:xfrm>
        </p:grpSpPr>
        <p:sp>
          <p:nvSpPr>
            <p:cNvPr id="92" name="Rounded Rectangle 91"/>
            <p:cNvSpPr/>
            <p:nvPr/>
          </p:nvSpPr>
          <p:spPr>
            <a:xfrm>
              <a:off x="1177638" y="2895122"/>
              <a:ext cx="22175897" cy="159512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94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9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0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4902965" y="2807109"/>
                <a:ext cx="16587022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        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, 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48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807109"/>
                <a:ext cx="16587022" cy="17400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1651496" y="6400800"/>
            <a:ext cx="400594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Bấm dãy phím </a:t>
            </a:r>
            <a:endParaRPr lang="en-US" sz="45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4623297" y="5029200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5029200"/>
                <a:ext cx="577277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738" y="10525737"/>
            <a:ext cx="999604" cy="732503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1575296" y="10250775"/>
            <a:ext cx="882077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Sau đó bấm phím            liên tục.</a:t>
            </a:r>
            <a:endParaRPr lang="en-US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686989" y="8534400"/>
            <a:ext cx="530699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Màn hình sẽ hiển thị</a:t>
            </a:r>
            <a:endParaRPr lang="en-US" sz="45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342" y="8248650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987" y="6619875"/>
            <a:ext cx="6962775" cy="847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1575296" y="11441921"/>
                <a:ext cx="14047291" cy="1131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500" b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Nhận thấy kết quả tăng lên rất nhanh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000" b="1" i="1" spc="-15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uncPr>
                      <m:fName>
                        <m:r>
                          <a:rPr lang="en-US" sz="4000" b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000" b="1" i="1" spc="-150">
                                <a:latin typeface="Cambria Math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=</m:t>
                        </m:r>
                      </m:e>
                    </m:func>
                    <m:r>
                      <a:rPr lang="en-US" sz="4400" b="1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+∞</m:t>
                    </m:r>
                  </m:oMath>
                </a14:m>
                <a:endParaRPr lang="en-US" sz="44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96" y="11441921"/>
                <a:ext cx="14047291" cy="1131079"/>
              </a:xfrm>
              <a:prstGeom prst="rect">
                <a:avLst/>
              </a:prstGeom>
              <a:blipFill>
                <a:blip r:embed="rId7"/>
                <a:stretch>
                  <a:fillRect l="-1822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2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87" grpId="0"/>
      <p:bldP spid="67" grpId="0"/>
      <p:bldP spid="96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787" y="5486400"/>
            <a:ext cx="23005745" cy="2701548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201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  <a:endParaRPr lang="en-US" sz="125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525587" y="9327241"/>
                <a:ext cx="134874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ề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đá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á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D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đề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Đú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9327241"/>
                <a:ext cx="13487400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15496" y="8229600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96" y="8229600"/>
                <a:ext cx="250089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01976" y="3421559"/>
                <a:ext cx="2156441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func>
                        <m:func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.</m:t>
                          </m:r>
                        </m:e>
                      </m:func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sai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76" y="3421559"/>
                <a:ext cx="2156441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3752935" y="4438709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4022363" y="4343400"/>
                <a:ext cx="14343424" cy="205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63" y="4343400"/>
                <a:ext cx="14343424" cy="20526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554385" y="10461270"/>
                <a:ext cx="8872942" cy="7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0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0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85" y="10461270"/>
                <a:ext cx="8872942" cy="723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340249" y="10405086"/>
                <a:ext cx="406313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ú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249" y="10405086"/>
                <a:ext cx="4063138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583962" y="11588247"/>
                <a:ext cx="8628425" cy="1304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0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b="1" i="1" spc="-15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ỉ đú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962" y="11588247"/>
                <a:ext cx="8628425" cy="13044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9145587" y="11758136"/>
                <a:ext cx="37338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200" b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Sai</m:t>
                      </m:r>
                    </m:oMath>
                  </m:oMathPara>
                </a14:m>
                <a:endParaRPr lang="en-US" sz="4200" b="1" spc="-15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87" y="11758136"/>
                <a:ext cx="3733800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5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120" grpId="0"/>
      <p:bldP spid="49" grpId="0"/>
      <p:bldP spid="50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96496" y="8984159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96" y="8984159"/>
                <a:ext cx="2500891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01976" y="3421559"/>
                <a:ext cx="2156441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Cho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hai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ã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d>
                      <m:dPr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pc="-15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pc="-15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func>
                      <m:funcPr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uncPr>
                      <m:fName>
                        <m:r>
                          <a:rPr lang="en-US" sz="4400" b="1" i="0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400" b="1" i="1" spc="-15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func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func>
                      <m:funcPr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uncPr>
                      <m:fName>
                        <m:r>
                          <a:rPr lang="en-US" sz="4400" b="1" i="0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400" b="1" i="1" spc="-15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pc="-15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∞.</m:t>
                        </m:r>
                      </m:e>
                    </m:func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kh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đị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đú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</m:oMath>
                </a14:m>
                <a:r>
                  <a:rPr lang="en-US" sz="4400" b="1" spc="-15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76" y="3421559"/>
                <a:ext cx="2156441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1501894" y="4738858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2058987" y="4568031"/>
                <a:ext cx="20421600" cy="147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+∞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4568031"/>
                <a:ext cx="20421600" cy="14783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979540" y="7948841"/>
                <a:ext cx="1897704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quy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ố,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đá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á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đú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5400" b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540" y="7948841"/>
                <a:ext cx="18977047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058987" y="10134600"/>
                <a:ext cx="12115800" cy="147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 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∞,  </m:t>
                      </m:r>
                      <m:func>
                        <m:funcPr>
                          <m:ctrlPr>
                            <a:rPr lang="en-US" sz="44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10134600"/>
                <a:ext cx="12115800" cy="14783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3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154" grpId="0" animBg="1"/>
      <p:bldP spid="120" grpId="0"/>
      <p:bldP spid="54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205494" y="5783029"/>
            <a:ext cx="22139783" cy="7780571"/>
            <a:chOff x="1205494" y="6947472"/>
            <a:chExt cx="22139783" cy="6942371"/>
          </a:xfrm>
        </p:grpSpPr>
        <p:sp>
          <p:nvSpPr>
            <p:cNvPr id="60" name="Rounded Rectangle 59"/>
            <p:cNvSpPr/>
            <p:nvPr/>
          </p:nvSpPr>
          <p:spPr>
            <a:xfrm>
              <a:off x="1209586" y="7162800"/>
              <a:ext cx="22135691" cy="67270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6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2833141"/>
            <a:chOff x="992187" y="2564544"/>
            <a:chExt cx="22353091" cy="283314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7306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4251581" y="4278513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4497387" y="4419600"/>
                <a:ext cx="15240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                         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                            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∞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                        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spc="-15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4419600"/>
                <a:ext cx="152400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902965" y="2667000"/>
                <a:ext cx="9424222" cy="1605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8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667000"/>
                <a:ext cx="9424222" cy="1605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601788" y="6953948"/>
                <a:ext cx="8825539" cy="5771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.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𝟗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.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           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𝟑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0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𝟗</m:t>
                                  </m:r>
                                  <m:f>
                                    <m:fPr>
                                      <m:ctrlPr>
                                        <a:rPr lang="en-US" sz="4000" b="1" i="1" spc="-15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pc="-150" smtClean="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𝟑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 smtClean="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          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𝟗</m:t>
                              </m:r>
                              <m:sSup>
                                <m:sSupPr>
                                  <m:ctrlPr>
                                    <a:rPr lang="en-US" sz="40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4000" b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8" y="6953948"/>
                <a:ext cx="8825539" cy="5771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3297" y="6078794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6078794"/>
                <a:ext cx="57727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716854" y="12684966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854" y="12684966"/>
                <a:ext cx="250089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346343" y="7050663"/>
                <a:ext cx="48270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343" y="7050663"/>
                <a:ext cx="4827092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2372835" y="8615859"/>
            <a:ext cx="4446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Bấm phím CALC</a:t>
            </a:r>
            <a:endParaRPr lang="en-US" sz="4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2346344" y="11643553"/>
            <a:ext cx="2312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Kết quả</a:t>
            </a:r>
            <a:endParaRPr lang="en-US" sz="4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45192" y="9653162"/>
            <a:ext cx="1313643" cy="1064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5650317" y="9525000"/>
                <a:ext cx="41632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  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0317" y="9525000"/>
                <a:ext cx="4163270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27487" y="6877050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3686663" y="6086168"/>
                <a:ext cx="6001372" cy="792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663" y="6086168"/>
                <a:ext cx="6001372" cy="7927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19455447" y="9512434"/>
            <a:ext cx="3710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smtClean="0">
                <a:solidFill>
                  <a:srgbClr val="0000CC"/>
                </a:solidFill>
              </a:rPr>
              <a:t>(Vì x là số mũ,</a:t>
            </a:r>
          </a:p>
          <a:p>
            <a:pPr algn="ctr"/>
            <a:r>
              <a:rPr lang="en-US" sz="3600" i="1" smtClean="0">
                <a:solidFill>
                  <a:srgbClr val="0000CC"/>
                </a:solidFill>
              </a:rPr>
              <a:t>nên chọn &lt; 100)</a:t>
            </a:r>
            <a:endParaRPr lang="en-US" sz="3600" i="1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27187" y="11144250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Connector 4"/>
          <p:cNvCxnSpPr>
            <a:stCxn id="60" idx="0"/>
            <a:endCxn id="60" idx="2"/>
          </p:cNvCxnSpPr>
          <p:nvPr/>
        </p:nvCxnSpPr>
        <p:spPr>
          <a:xfrm>
            <a:off x="12277432" y="6024355"/>
            <a:ext cx="0" cy="753924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74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20" grpId="0"/>
      <p:bldP spid="45" grpId="0"/>
      <p:bldP spid="49" grpId="0" build="p"/>
      <p:bldP spid="50" grpId="0"/>
      <p:bldP spid="58" grpId="0"/>
      <p:bldP spid="52" grpId="0"/>
      <p:bldP spid="53" grpId="0"/>
      <p:bldP spid="54" grpId="0"/>
      <p:bldP spid="66" grpId="0"/>
      <p:bldP spid="51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545029"/>
            <a:ext cx="22139783" cy="6447071"/>
            <a:chOff x="1205494" y="6947472"/>
            <a:chExt cx="22139783" cy="644707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62800"/>
              <a:ext cx="22135691" cy="62317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3572081"/>
            <a:chOff x="992187" y="2564544"/>
            <a:chExt cx="22353091" cy="357208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46962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7069137" y="50673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2363787" y="5170721"/>
                <a:ext cx="20421600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5170721"/>
                <a:ext cx="20421600" cy="8490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902965" y="2667000"/>
                <a:ext cx="16587022" cy="2450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     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8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48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, 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8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48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667000"/>
                <a:ext cx="16587022" cy="2450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1651496" y="7620000"/>
            <a:ext cx="400594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Bấm dãy phím </a:t>
            </a:r>
            <a:endParaRPr lang="en-US" sz="45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3297" y="6858000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6858000"/>
                <a:ext cx="577277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738" y="11171562"/>
            <a:ext cx="999604" cy="732503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1651496" y="10896600"/>
            <a:ext cx="882077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Sau đó bấm phím            liên tục.</a:t>
            </a:r>
            <a:endParaRPr lang="en-US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86989" y="9448715"/>
            <a:ext cx="530699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Màn hình sẽ hiển thị</a:t>
            </a:r>
            <a:endParaRPr lang="en-US" sz="45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651496" y="11911378"/>
                <a:ext cx="11532691" cy="1131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500" b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Nhận thấy kết quả tiến dần đến 2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000" b="1" i="1" spc="-15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uncPr>
                      <m:fName>
                        <m:r>
                          <a:rPr lang="en-US" sz="4000" b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000" b="1" i="1" spc="-150">
                                <a:latin typeface="Cambria Math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0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=</m:t>
                        </m:r>
                      </m:e>
                    </m:func>
                    <m:r>
                      <a:rPr lang="en-US" sz="40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𝟐</m:t>
                    </m:r>
                  </m:oMath>
                </a14:m>
                <a:endParaRPr lang="en-US" sz="44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496" y="11911378"/>
                <a:ext cx="11532691" cy="1131079"/>
              </a:xfrm>
              <a:prstGeom prst="rect">
                <a:avLst/>
              </a:prstGeom>
              <a:blipFill>
                <a:blip r:embed="rId6"/>
                <a:stretch>
                  <a:fillRect l="-2220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1837" y="7743219"/>
            <a:ext cx="67627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3887" y="8946877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168071" y="12178072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071" y="12178072"/>
                <a:ext cx="250089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20" grpId="0"/>
      <p:bldP spid="45" grpId="0"/>
      <p:bldP spid="49" grpId="0"/>
      <p:bldP spid="50" grpId="0"/>
      <p:bldP spid="52" grpId="0"/>
      <p:bldP spid="53" grpId="0"/>
      <p:bldP spid="56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205494" y="5783029"/>
            <a:ext cx="22139783" cy="7780571"/>
            <a:chOff x="1205494" y="6947472"/>
            <a:chExt cx="22139783" cy="6942371"/>
          </a:xfrm>
        </p:grpSpPr>
        <p:sp>
          <p:nvSpPr>
            <p:cNvPr id="60" name="Rounded Rectangle 59"/>
            <p:cNvSpPr/>
            <p:nvPr/>
          </p:nvSpPr>
          <p:spPr>
            <a:xfrm>
              <a:off x="1209586" y="7162800"/>
              <a:ext cx="22135691" cy="67270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6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2833141"/>
            <a:chOff x="992187" y="2564544"/>
            <a:chExt cx="22353091" cy="283314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7306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7801046" y="42291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4497387" y="4362652"/>
                <a:ext cx="15240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3                                  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4362652"/>
                <a:ext cx="152400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902965" y="2667000"/>
                <a:ext cx="9424222" cy="14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8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8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𝐬𝐢𝐧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8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𝐜𝐨𝐬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667000"/>
                <a:ext cx="9424222" cy="1483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651494" y="6342185"/>
                <a:ext cx="19838493" cy="485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ó 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𝟑</m:t>
                      </m:r>
                      <m:r>
                        <a:rPr lang="en-US" sz="4000" b="1" i="0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𝐬𝐢𝐧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𝒏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000" b="1" i="0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𝐜𝐨𝐬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𝒏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𝟓</m:t>
                      </m:r>
                      <m:d>
                        <m:dPr>
                          <m:ctrlPr>
                            <a:rPr lang="en-US" sz="40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40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𝐬𝐢𝐧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40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𝐜𝐨𝐬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𝟓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𝐜𝐨𝐬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𝛂</m:t>
                          </m:r>
                          <m:r>
                            <a:rPr lang="en-US" sz="40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.</m:t>
                          </m:r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𝐬𝐢𝐧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𝐬𝐢𝐧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𝜶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.</m:t>
                          </m:r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𝐜𝐨𝐬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𝟓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𝐬𝐢𝐧</m:t>
                      </m:r>
                      <m:d>
                        <m:dPr>
                          <m:ctrlPr>
                            <a:rPr lang="en-US" sz="40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𝜶</m:t>
                          </m:r>
                        </m:e>
                      </m:d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Suy</m:t>
                    </m:r>
                    <m:r>
                      <m:rPr>
                        <m:nor/>
                      </m:rPr>
                      <a:rPr lang="en-US" sz="4000" b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ra</m:t>
                    </m:r>
                    <m:r>
                      <m:rPr>
                        <m:nor/>
                      </m:rPr>
                      <a:rPr lang="en-US" sz="4000" b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a:rPr lang="en-US" sz="4000" b="1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𝟎</m:t>
                    </m:r>
                    <m:r>
                      <a:rPr lang="en-US" sz="4000" b="1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 spc="-15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000" b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𝐬𝐢𝐧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𝒏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000" b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𝐜𝐨𝐬</m:t>
                        </m:r>
                        <m:r>
                          <a:rPr lang="en-US" sz="40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𝒏</m:t>
                        </m:r>
                      </m:e>
                    </m:d>
                    <m:r>
                      <a:rPr lang="en-US" sz="4000" b="1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r>
                      <a:rPr lang="en-US" sz="4000" b="1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𝟓</m:t>
                    </m:r>
                  </m:oMath>
                </a14:m>
                <a:r>
                  <a:rPr lang="en-US" sz="4000" b="1" i="1" spc="-150" smtClean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𝐬𝐢𝐧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𝐜𝐨𝐬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≤</m:t>
                      </m:r>
                      <m:f>
                        <m:f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494" y="6342185"/>
                <a:ext cx="19838493" cy="4859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3297" y="6019800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6019800"/>
                <a:ext cx="57727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660781" y="10864121"/>
                <a:ext cx="5436691" cy="1861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 </m:t>
                      </m:r>
                      <m:func>
                        <m:funcPr>
                          <m:ctrlPr>
                            <a:rPr lang="en-US" sz="4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781" y="10864121"/>
                <a:ext cx="5436691" cy="18612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2245249" y="11587417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249" y="11587417"/>
                <a:ext cx="250089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419593" y="10896600"/>
                <a:ext cx="6940403" cy="1846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𝐬𝐢𝐧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𝐜𝐨𝐬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93" y="10896600"/>
                <a:ext cx="6940403" cy="18462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6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20" grpId="0"/>
      <p:bldP spid="45" grpId="0"/>
      <p:bldP spid="49" grpId="0" build="p"/>
      <p:bldP spid="50" grpId="0"/>
      <p:bldP spid="56" grpId="0"/>
      <p:bldP spid="58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39068" y="1515168"/>
            <a:ext cx="6993872" cy="987823"/>
            <a:chOff x="739068" y="1515168"/>
            <a:chExt cx="6993872" cy="987823"/>
          </a:xfrm>
        </p:grpSpPr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90500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TÓM TẮT LÍ THUYẾT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904797" y="1869144"/>
                <a:ext cx="11353800" cy="372198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15875" indent="73025">
                  <a:spcBef>
                    <a:spcPts val="0"/>
                  </a:spcBef>
                  <a:spcAft>
                    <a:spcPts val="0"/>
                  </a:spcAft>
                  <a:tabLst>
                    <a:tab pos="87899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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𝑐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                       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l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h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ằ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ng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s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ố)</m:t>
                      </m:r>
                    </m:oMath>
                  </m:oMathPara>
                </a14:m>
                <a:endParaRPr lang="en-US" sz="4000" b="1" smtClean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15875" indent="73025">
                  <a:spcBef>
                    <a:spcPts val="0"/>
                  </a:spcBef>
                  <a:spcAft>
                    <a:spcPts val="0"/>
                  </a:spcAft>
                  <a:tabLst>
                    <a:tab pos="87899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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0; </m:t>
                      </m:r>
                      <m:func>
                        <m:funcPr>
                          <m:ctrlPr>
                            <a:rPr lang="en-US" sz="4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i="1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</m:t>
                      </m:r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nguy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ươ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e>
                      </m:d>
                    </m:oMath>
                  </m:oMathPara>
                </a14:m>
                <a:endParaRPr lang="en-US" sz="4000" b="1" smtClean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15875" indent="73025">
                  <a:spcBef>
                    <a:spcPts val="0"/>
                  </a:spcBef>
                  <a:spcAft>
                    <a:spcPts val="0"/>
                  </a:spcAft>
                  <a:tabLst>
                    <a:tab pos="8789988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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0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(với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sz="400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15875" indent="73025">
                  <a:spcBef>
                    <a:spcPts val="0"/>
                  </a:spcBef>
                  <a:spcAft>
                    <a:spcPts val="0"/>
                  </a:spcAft>
                  <a:tabLst>
                    <a:tab pos="8789988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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sz="400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(với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400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15875" indent="73025">
                  <a:spcBef>
                    <a:spcPts val="0"/>
                  </a:spcBef>
                  <a:spcAft>
                    <a:spcPts val="0"/>
                  </a:spcAft>
                  <a:tabLst>
                    <a:tab pos="87899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+∞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nguy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ươ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e>
                      </m:d>
                    </m:oMath>
                  </m:oMathPara>
                </a14:m>
                <a:endParaRPr lang="en-US" sz="4000" b="1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797" y="1869144"/>
                <a:ext cx="11353800" cy="3721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28481" y="3499208"/>
            <a:ext cx="5150841" cy="1583993"/>
            <a:chOff x="922775" y="3232594"/>
            <a:chExt cx="5150841" cy="1583993"/>
          </a:xfrm>
        </p:grpSpPr>
        <p:sp>
          <p:nvSpPr>
            <p:cNvPr id="28" name="Flowchart: Stored Data 27"/>
            <p:cNvSpPr/>
            <p:nvPr/>
          </p:nvSpPr>
          <p:spPr>
            <a:xfrm flipH="1">
              <a:off x="922775" y="3232594"/>
              <a:ext cx="5150841" cy="158399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87343" y="3362870"/>
              <a:ext cx="4391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DÃY SỐ</a:t>
              </a:r>
              <a:endPara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0985833" y="6751141"/>
                <a:ext cx="12866354" cy="3212931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 algn="ctr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:r>
                  <a:rPr lang="fr-FR" sz="400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fr-FR" sz="40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fr-FR" sz="40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unc>
                      <m:func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fr-FR" sz="40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fr-FR" sz="40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fr-FR" sz="40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khi đó:</a:t>
                </a:r>
                <a:endParaRPr lang="en-US" sz="400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400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fr-FR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im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b="1" smtClean="0">
                    <a:solidFill>
                      <a:srgbClr val="FF00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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4000" err="1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833" y="6751141"/>
                <a:ext cx="12866354" cy="3212931"/>
              </a:xfrm>
              <a:prstGeom prst="rect">
                <a:avLst/>
              </a:prstGeom>
              <a:blipFill>
                <a:blip r:embed="rId4"/>
                <a:stretch>
                  <a:fillRect l="-1462" t="-2607" b="-5028"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898187" y="10557873"/>
                <a:ext cx="12954000" cy="3024546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0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=±∞</m:t>
                      </m:r>
                      <m:r>
                        <a:rPr lang="en-US" sz="40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en-US" sz="4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4000" smtClean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&gt;0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0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+∞</m:t>
                      </m:r>
                    </m:oMath>
                  </m:oMathPara>
                </a14:m>
                <a:endParaRPr lang="en-US" sz="4000" b="1" smtClean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=+∞ </m:t>
                      </m:r>
                      <m:r>
                        <m:rPr>
                          <m:sty m:val="p"/>
                        </m:rPr>
                        <a:rPr lang="en-US" sz="40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0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&gt;0</m:t>
                      </m:r>
                      <m:r>
                        <a:rPr lang="en-US" sz="40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40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0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4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187" y="10557873"/>
                <a:ext cx="12954000" cy="3024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532101" y="6033577"/>
            <a:ext cx="4453732" cy="793392"/>
            <a:chOff x="6532101" y="6033577"/>
            <a:chExt cx="4453732" cy="793392"/>
          </a:xfrm>
        </p:grpSpPr>
        <p:sp>
          <p:nvSpPr>
            <p:cNvPr id="34" name="Freeform 33"/>
            <p:cNvSpPr/>
            <p:nvPr/>
          </p:nvSpPr>
          <p:spPr>
            <a:xfrm flipV="1">
              <a:off x="6532101" y="6033577"/>
              <a:ext cx="4453732" cy="717563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432619" y="457200"/>
                    <a:pt x="737419" y="265471"/>
                  </a:cubicBezTo>
                  <a:cubicBezTo>
                    <a:pt x="1042219" y="73742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456177">
              <a:off x="7448682" y="6057528"/>
              <a:ext cx="2823925" cy="769441"/>
            </a:xfrm>
            <a:prstGeom prst="rect">
              <a:avLst/>
            </a:prstGeom>
          </p:spPr>
          <p:txBody>
            <a:bodyPr wrap="none">
              <a:prstTxWarp prst="textInflateBottom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 err="1" smtClean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Định</a:t>
              </a:r>
              <a:r>
                <a:rPr lang="fr-FR" sz="4400" smtClean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lí</a:t>
              </a:r>
              <a:r>
                <a:rPr lang="fr-FR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fr-FR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lang="fr-FR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hạn</a:t>
              </a:r>
              <a:r>
                <a:rPr lang="fr-FR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hữu</a:t>
              </a:r>
              <a:r>
                <a:rPr lang="fr-FR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4400" err="1" smtClean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hạn</a:t>
              </a:r>
              <a:endParaRPr lang="fr-FR" sz="440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94913" y="4431893"/>
            <a:ext cx="4917112" cy="6125980"/>
            <a:chOff x="5994913" y="4431893"/>
            <a:chExt cx="4917112" cy="6125980"/>
          </a:xfrm>
        </p:grpSpPr>
        <p:sp>
          <p:nvSpPr>
            <p:cNvPr id="5" name="Rectangle 4"/>
            <p:cNvSpPr/>
            <p:nvPr/>
          </p:nvSpPr>
          <p:spPr>
            <a:xfrm rot="3657446">
              <a:off x="6181313" y="7804405"/>
              <a:ext cx="3093283" cy="666780"/>
            </a:xfrm>
            <a:prstGeom prst="rect">
              <a:avLst/>
            </a:prstGeom>
          </p:spPr>
          <p:txBody>
            <a:bodyPr wrap="none">
              <a:prstTxWarp prst="textChevronInverted">
                <a:avLst>
                  <a:gd name="adj" fmla="val 88922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</a:pPr>
              <a:r>
                <a:rPr lang="en-US" sz="4400" err="1" smtClean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400" smtClean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sz="440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 smtClean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cực</a:t>
              </a:r>
              <a:endParaRPr lang="en-US" sz="440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flipV="1">
              <a:off x="5994913" y="4431893"/>
              <a:ext cx="4917112" cy="6125980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432619" y="457200"/>
                    <a:pt x="737419" y="265471"/>
                  </a:cubicBezTo>
                  <a:cubicBezTo>
                    <a:pt x="1042219" y="73742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54654" y="4431892"/>
            <a:ext cx="2237232" cy="5015930"/>
            <a:chOff x="3754654" y="4431892"/>
            <a:chExt cx="2237232" cy="5015930"/>
          </a:xfrm>
        </p:grpSpPr>
        <p:sp>
          <p:nvSpPr>
            <p:cNvPr id="39" name="Freeform 38"/>
            <p:cNvSpPr/>
            <p:nvPr/>
          </p:nvSpPr>
          <p:spPr>
            <a:xfrm flipH="1" flipV="1">
              <a:off x="3754654" y="4431892"/>
              <a:ext cx="2237232" cy="5015930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432619" y="457200"/>
                    <a:pt x="737419" y="265471"/>
                  </a:cubicBezTo>
                  <a:cubicBezTo>
                    <a:pt x="1042219" y="73742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17293643">
              <a:off x="4014662" y="7155599"/>
              <a:ext cx="2457531" cy="534657"/>
            </a:xfrm>
            <a:prstGeom prst="rect">
              <a:avLst/>
            </a:prstGeom>
          </p:spPr>
          <p:txBody>
            <a:bodyPr wrap="none">
              <a:prstTxWarp prst="textInflateBottom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Tổng của CSN lùi vô hạn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3990" y="9475318"/>
                <a:ext cx="7627046" cy="317388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15875" indent="73025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CSN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công bội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sz="400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 smtClean="0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endParaRPr lang="en-US" sz="4000" smtClean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15875" indent="73025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 đó</a:t>
                </a:r>
              </a:p>
              <a:p>
                <a:pPr marL="15875" indent="73025" algn="ctr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+…=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4000" smtClean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0" y="9475318"/>
                <a:ext cx="7627046" cy="3173882"/>
              </a:xfrm>
              <a:prstGeom prst="rect">
                <a:avLst/>
              </a:prstGeom>
              <a:blipFill>
                <a:blip r:embed="rId6"/>
                <a:stretch>
                  <a:fillRect l="-1352" t="-2846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 rot="4314104">
            <a:off x="5936911" y="4957987"/>
            <a:ext cx="1116080" cy="476722"/>
          </a:xfrm>
          <a:prstGeom prst="rect">
            <a:avLst/>
          </a:prstGeom>
        </p:spPr>
        <p:txBody>
          <a:bodyPr wrap="none">
            <a:prstTxWarp prst="textInflateBottom">
              <a:avLst>
                <a:gd name="adj" fmla="val 100000"/>
              </a:avLst>
            </a:prstTxWarp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buSzPts val="1200"/>
            </a:pPr>
            <a:r>
              <a:rPr lang="fr-FR" sz="720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fr-FR" sz="720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lí</a:t>
            </a:r>
            <a:endParaRPr lang="fr-FR" sz="720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91889" y="2750043"/>
            <a:ext cx="4907569" cy="1681850"/>
            <a:chOff x="5991889" y="2750043"/>
            <a:chExt cx="4907569" cy="1681850"/>
          </a:xfrm>
        </p:grpSpPr>
        <p:sp>
          <p:nvSpPr>
            <p:cNvPr id="33" name="Freeform 32"/>
            <p:cNvSpPr/>
            <p:nvPr/>
          </p:nvSpPr>
          <p:spPr>
            <a:xfrm>
              <a:off x="5991889" y="3185653"/>
              <a:ext cx="4907569" cy="1246240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432619" y="457200"/>
                    <a:pt x="737419" y="265471"/>
                  </a:cubicBezTo>
                  <a:cubicBezTo>
                    <a:pt x="1042219" y="73742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21010115">
              <a:off x="6962506" y="2750043"/>
              <a:ext cx="2823925" cy="769441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Giới hạn đặc biệt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7" grpId="0" animBg="1"/>
      <p:bldP spid="42" grpId="0" animBg="1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1205494" y="5783029"/>
            <a:ext cx="22139783" cy="7780571"/>
            <a:chOff x="1205494" y="6947472"/>
            <a:chExt cx="22139783" cy="6942371"/>
          </a:xfrm>
        </p:grpSpPr>
        <p:sp>
          <p:nvSpPr>
            <p:cNvPr id="92" name="Rounded Rectangle 91"/>
            <p:cNvSpPr/>
            <p:nvPr/>
          </p:nvSpPr>
          <p:spPr>
            <a:xfrm>
              <a:off x="1209586" y="7162800"/>
              <a:ext cx="22135691" cy="67270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94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6" name="Round Diagonal Corner Rectangle 95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7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3297" y="6019800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6019800"/>
                <a:ext cx="577277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51495" y="7426404"/>
                <a:ext cx="482709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</m:oMath>
                  </m:oMathPara>
                </a14:m>
                <a:endParaRPr lang="en-US" sz="45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495" y="7426404"/>
                <a:ext cx="4827092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1677987" y="8991600"/>
            <a:ext cx="444609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Bấm phím CALC</a:t>
            </a:r>
            <a:endParaRPr lang="en-US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651496" y="11779903"/>
            <a:ext cx="231249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Kết quả</a:t>
            </a:r>
            <a:endParaRPr lang="en-US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6474496" y="11936909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4496" y="11936909"/>
                <a:ext cx="250089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254" y="7157541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0344" y="10028903"/>
            <a:ext cx="1313643" cy="1064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5325217" y="9888175"/>
                <a:ext cx="6637737" cy="982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  </m:t>
                    </m:r>
                    <m:r>
                      <m:rPr>
                        <m:nor/>
                      </m:rPr>
                      <a:rPr lang="en-US" sz="45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5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45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45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00000</a:t>
                </a:r>
                <a:endParaRPr lang="en-US" sz="44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217" y="9888175"/>
                <a:ext cx="6637737" cy="982385"/>
              </a:xfrm>
              <a:prstGeom prst="rect">
                <a:avLst/>
              </a:prstGeom>
              <a:blipFill>
                <a:blip r:embed="rId7"/>
                <a:stretch>
                  <a:fillRect b="-29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2319495" y="7497873"/>
                <a:ext cx="398889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400" b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hay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𝑿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5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495" y="7497873"/>
                <a:ext cx="3988892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9707611" y="11629667"/>
                <a:ext cx="6312037" cy="1378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𝐬𝐢𝐧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𝐜𝐨𝐬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spc="-15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611" y="11629667"/>
                <a:ext cx="6312037" cy="13783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7787" y="11277600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3" name="Group 72"/>
          <p:cNvGrpSpPr/>
          <p:nvPr/>
        </p:nvGrpSpPr>
        <p:grpSpPr>
          <a:xfrm>
            <a:off x="992187" y="2564544"/>
            <a:ext cx="22353091" cy="2833141"/>
            <a:chOff x="992187" y="2564544"/>
            <a:chExt cx="22353091" cy="2833141"/>
          </a:xfrm>
        </p:grpSpPr>
        <p:sp>
          <p:nvSpPr>
            <p:cNvPr id="74" name="Rounded Rectangle 73"/>
            <p:cNvSpPr/>
            <p:nvPr/>
          </p:nvSpPr>
          <p:spPr bwMode="auto">
            <a:xfrm>
              <a:off x="1145221" y="2667000"/>
              <a:ext cx="22200057" cy="27306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Pentagon 7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79" name="Chevron 7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88" name="Oval 87"/>
          <p:cNvSpPr/>
          <p:nvPr/>
        </p:nvSpPr>
        <p:spPr>
          <a:xfrm>
            <a:off x="17801046" y="42291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4497387" y="4362652"/>
                <a:ext cx="15240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3                                  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4362652"/>
                <a:ext cx="15240000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4902965" y="2667000"/>
                <a:ext cx="9424222" cy="14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8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8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𝐬𝐢𝐧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8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𝐜𝐨𝐬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667000"/>
                <a:ext cx="9424222" cy="14830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6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2" grpId="0"/>
      <p:bldP spid="64" grpId="0"/>
      <p:bldP spid="66" grpId="0"/>
      <p:bldP spid="69" grpId="0"/>
      <p:bldP spid="70" grpId="0"/>
      <p:bldP spid="71" grpId="0"/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205494" y="5783029"/>
            <a:ext cx="22139783" cy="7780571"/>
            <a:chOff x="1205494" y="6947472"/>
            <a:chExt cx="22139783" cy="6942371"/>
          </a:xfrm>
        </p:grpSpPr>
        <p:sp>
          <p:nvSpPr>
            <p:cNvPr id="60" name="Rounded Rectangle 59"/>
            <p:cNvSpPr/>
            <p:nvPr/>
          </p:nvSpPr>
          <p:spPr>
            <a:xfrm>
              <a:off x="1209586" y="7162800"/>
              <a:ext cx="22135691" cy="67270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6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2833141"/>
            <a:chOff x="992187" y="2564544"/>
            <a:chExt cx="22353091" cy="283314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7306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6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8657264" y="380772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4497387" y="3962400"/>
                <a:ext cx="15240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0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8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3962400"/>
                <a:ext cx="152400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902965" y="2667000"/>
                <a:ext cx="9424222" cy="1090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8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800" b="1" i="1" spc="-15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8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8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48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65" y="2667000"/>
                <a:ext cx="9424222" cy="10908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601787" y="6324600"/>
                <a:ext cx="18085893" cy="4011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 panose="02040503050406030204" pitchFamily="18" charset="0"/>
                        </a:rPr>
                        <m:t>ó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0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000" b="1" i="1" spc="-150" smtClean="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000" b="1" i="1" spc="-150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000" b="1" i="1" spc="-15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000" b="1" i="1" spc="-15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𝟔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=−∞ </m:t>
                      </m:r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ì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𝟔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𝟖</m:t>
                      </m:r>
                    </m:oMath>
                  </m:oMathPara>
                </a14:m>
                <a:endParaRPr lang="en-US" sz="4000" b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6324600"/>
                <a:ext cx="18085893" cy="40111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615496" y="10736759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96" y="10736759"/>
                <a:ext cx="250089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5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20" grpId="0"/>
      <p:bldP spid="45" grpId="0"/>
      <p:bldP spid="49" grpId="0" build="p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205494" y="5783029"/>
            <a:ext cx="22139783" cy="7780571"/>
            <a:chOff x="1205494" y="6947472"/>
            <a:chExt cx="22139783" cy="6942371"/>
          </a:xfrm>
        </p:grpSpPr>
        <p:sp>
          <p:nvSpPr>
            <p:cNvPr id="60" name="Rounded Rectangle 59"/>
            <p:cNvSpPr/>
            <p:nvPr/>
          </p:nvSpPr>
          <p:spPr>
            <a:xfrm>
              <a:off x="1209586" y="7162800"/>
              <a:ext cx="22135691" cy="67270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6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2833141"/>
            <a:chOff x="992187" y="2564544"/>
            <a:chExt cx="22353091" cy="283314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7306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2166800" y="391569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1877075" y="3741370"/>
                <a:ext cx="20451111" cy="1361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…=</m:t>
                      </m:r>
                      <m:f>
                        <m:fPr>
                          <m:ctrlPr>
                            <a:rPr lang="en-US" sz="44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𝟗𝟗</m:t>
                          </m:r>
                        </m:den>
                      </m:f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𝟕</m:t>
                          </m:r>
                        </m:den>
                      </m:f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075" y="3741370"/>
                <a:ext cx="20451111" cy="13619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303052" y="2826603"/>
                <a:ext cx="1904222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ễ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 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tu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ố.</m:t>
                      </m:r>
                    </m:oMath>
                  </m:oMathPara>
                </a14:m>
                <a:endParaRPr lang="en-US" sz="48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52" y="2826603"/>
                <a:ext cx="1904222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543652" y="6818307"/>
                <a:ext cx="10726135" cy="5596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𝟎𝟎𝟒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+…  </m:t>
                      </m:r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;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;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𝟎𝟎𝟒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;…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⇒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𝟒𝟒𝟒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…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𝟎𝟒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𝟎𝟎𝟒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+…</m:t>
                      </m:r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     =</m:t>
                      </m:r>
                      <m:f>
                        <m:fPr>
                          <m:ctrlPr>
                            <a:rPr lang="en-US" sz="40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,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,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40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652" y="6818307"/>
                <a:ext cx="10726135" cy="5596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3297" y="6078794"/>
                <a:ext cx="57727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297" y="6078794"/>
                <a:ext cx="57727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716854" y="12344400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854" y="12344400"/>
                <a:ext cx="250089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346343" y="7050663"/>
                <a:ext cx="48270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</m:oMath>
                  </m:oMathPara>
                </a14:m>
                <a:endParaRPr lang="en-US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343" y="7050663"/>
                <a:ext cx="4827092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12530417" y="9740791"/>
            <a:ext cx="2312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Kết quả</a:t>
            </a:r>
            <a:endParaRPr lang="en-US" sz="4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3686663" y="6086168"/>
                <a:ext cx="6001372" cy="792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663" y="6086168"/>
                <a:ext cx="6001372" cy="7927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stCxn id="60" idx="0"/>
            <a:endCxn id="60" idx="2"/>
          </p:cNvCxnSpPr>
          <p:nvPr/>
        </p:nvCxnSpPr>
        <p:spPr>
          <a:xfrm>
            <a:off x="12277432" y="6024355"/>
            <a:ext cx="0" cy="753924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50317" y="7079252"/>
            <a:ext cx="7229475" cy="110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72250" y="9220200"/>
            <a:ext cx="56007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09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20" grpId="0"/>
      <p:bldP spid="45" grpId="0"/>
      <p:bldP spid="49" grpId="0" build="p"/>
      <p:bldP spid="50" grpId="0"/>
      <p:bldP spid="58" grpId="0"/>
      <p:bldP spid="52" grpId="0"/>
      <p:bldP spid="54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6239" y="4865914"/>
            <a:ext cx="16375548" cy="59544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270511" y="7293603"/>
            <a:ext cx="16381276" cy="1645862"/>
            <a:chOff x="7483861" y="7543801"/>
            <a:chExt cx="14646001" cy="1645864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 lại phương pháp xét tính liên tục của hàm số tại 1 điểm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61794" y="764647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270511" y="5556724"/>
            <a:ext cx="16000276" cy="907202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 lại các dạng bài tập về giới hạn hàm số</a:t>
              </a: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1614" y="4371559"/>
            <a:ext cx="3984174" cy="1107965"/>
            <a:chOff x="10571614" y="4371559"/>
            <a:chExt cx="3984174" cy="1107965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809607" y="4371559"/>
              <a:ext cx="3498013" cy="1107965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smtClean="0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  <a:endParaRPr lang="en-US" sz="6600" b="1">
                <a:solidFill>
                  <a:srgbClr val="0066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93872" cy="987823"/>
            <a:chOff x="739068" y="1515168"/>
            <a:chExt cx="6993872" cy="987823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90500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TÓM TẮT LÍ THUYẾT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205" y="2863584"/>
                <a:ext cx="9287029" cy="257185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15875" indent="73025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r>
                        <a:rPr lang="en-US" sz="40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sup>
                          </m:sSup>
                        </m:e>
                      </m:func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=+∞ 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nguy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ươ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e>
                      </m:d>
                    </m:oMath>
                  </m:oMathPara>
                </a14:m>
                <a:endParaRPr lang="en-US" sz="4000" b="0" smtClean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15875" indent="73025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r>
                        <a:rPr lang="en-US" sz="4000" i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func>
                        <m:func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sup>
                          </m:sSup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∞ 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ẻ</m:t>
                          </m:r>
                        </m:e>
                      </m:d>
                    </m:oMath>
                  </m:oMathPara>
                </a14:m>
                <a:endParaRPr lang="en-US" sz="4000" b="1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15875" indent="73025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r>
                        <a:rPr lang="en-US" sz="4000" i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func>
                        <m:func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sup>
                          </m:sSup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∞ 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ch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ẵ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sz="400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5" y="2863584"/>
                <a:ext cx="9287029" cy="2571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Group 8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673780"/>
                  </p:ext>
                </p:extLst>
              </p:nvPr>
            </p:nvGraphicFramePr>
            <p:xfrm>
              <a:off x="636880" y="9417621"/>
              <a:ext cx="7983793" cy="4222179"/>
            </p:xfrm>
            <a:graphic>
              <a:graphicData uri="http://schemas.openxmlformats.org/drawingml/2006/table">
                <a:tbl>
                  <a:tblPr/>
                  <a:tblGrid>
                    <a:gridCol w="226879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6146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3911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0863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Group 8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673780"/>
                  </p:ext>
                </p:extLst>
              </p:nvPr>
            </p:nvGraphicFramePr>
            <p:xfrm>
              <a:off x="636880" y="9417621"/>
              <a:ext cx="7983793" cy="4222179"/>
            </p:xfrm>
            <a:graphic>
              <a:graphicData uri="http://schemas.openxmlformats.org/drawingml/2006/table">
                <a:tbl>
                  <a:tblPr/>
                  <a:tblGrid>
                    <a:gridCol w="22687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0522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6" t="-1156" r="-252547" b="-304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000" t="-1156" r="-151200" b="-304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33215" t="-1156" r="-710" b="-3040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924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6" t="-67308" r="-252547" b="-10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000" t="-134615" r="-151200" b="-3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33215" t="-134615" r="-710" b="-3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24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000" t="-234615" r="-151200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33215" t="-234615" r="-710" b="-2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24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6" t="-166667" r="-252547" b="-19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000" t="-332061" r="-151200" b="-103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33215" t="-332061" r="-710" b="-103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924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000" t="-435385" r="-1512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33215" t="-435385" r="-710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400069"/>
                  </p:ext>
                </p:extLst>
              </p:nvPr>
            </p:nvGraphicFramePr>
            <p:xfrm>
              <a:off x="14546416" y="8229600"/>
              <a:ext cx="9372600" cy="5435283"/>
            </p:xfrm>
            <a:graphic>
              <a:graphicData uri="http://schemas.openxmlformats.org/drawingml/2006/table">
                <a:tbl>
                  <a:tblPr/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xmlns="" val="4068950994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xmlns="" val="207826513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xmlns="" val="95357807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xmlns="" val="990730950"/>
                        </a:ext>
                      </a:extLst>
                    </a:gridCol>
                  </a:tblGrid>
                  <a:tr h="14271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ấ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u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ủ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kumimoji="0" lang="en-US" sz="4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4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4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kumimoji="0" lang="en-US" sz="4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sz="4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53512664"/>
                      </a:ext>
                    </a:extLst>
                  </a:tr>
                  <a:tr h="31766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Tùy</a:t>
                          </a: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ý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69208049"/>
                      </a:ext>
                    </a:extLst>
                  </a:tr>
                  <a:tr h="210982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19793016"/>
                      </a:ext>
                    </a:extLst>
                  </a:tr>
                  <a:tr h="309534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61525130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68767607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sz="4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40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304589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400069"/>
                  </p:ext>
                </p:extLst>
              </p:nvPr>
            </p:nvGraphicFramePr>
            <p:xfrm>
              <a:off x="14546416" y="8229600"/>
              <a:ext cx="9372600" cy="5435283"/>
            </p:xfrm>
            <a:graphic>
              <a:graphicData uri="http://schemas.openxmlformats.org/drawingml/2006/table">
                <a:tbl>
                  <a:tblPr/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4068950994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7826513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95357807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990730950"/>
                        </a:ext>
                      </a:extLst>
                    </a:gridCol>
                  </a:tblGrid>
                  <a:tr h="14728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800" t="-1240" r="-311467" b="-270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0800" t="-1240" r="-211467" b="-270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800" t="-1240" r="-111467" b="-270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73123" t="-1240" r="-1211" b="-2706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3512664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800" t="-188462" r="-311467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0800" t="-188462" r="-211467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Tùy</a:t>
                          </a: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ý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9208049"/>
                      </a:ext>
                    </a:extLst>
                  </a:tr>
                  <a:tr h="7924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800" t="-144231" r="-311467" b="-10192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800" t="-288462" r="-111467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73123" t="-288462" r="-1211" b="-3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9793016"/>
                      </a:ext>
                    </a:extLst>
                  </a:tr>
                  <a:tr h="7924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800" t="-388462" r="-111467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73123" t="-388462" r="-1211" b="-2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1525130"/>
                      </a:ext>
                    </a:extLst>
                  </a:tr>
                  <a:tr h="7924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800" t="-244231" r="-311467" b="-192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800" t="-488462" r="-111467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73123" t="-488462" r="-1211" b="-1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8767607"/>
                      </a:ext>
                    </a:extLst>
                  </a:tr>
                  <a:tr h="7924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5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00800" t="-588462" r="-111467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73123" t="-588462" r="-1211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04589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007907" y="1862812"/>
                <a:ext cx="11277600" cy="5071388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 algn="ctr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:r>
                  <a:rPr lang="fr-FR" sz="40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Nếu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4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FR" sz="40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khi đó:</a:t>
                </a:r>
                <a:endParaRPr lang="en-US" sz="400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n-US" sz="4000" b="1" i="0" smtClean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4000" i="1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func>
                        <m:func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≠0)</m:t>
                      </m:r>
                    </m:oMath>
                  </m:oMathPara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F"/>
                </a:pP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)≥0,∀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thì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</m:e>
                    </m:func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endParaRPr lang="en-US" sz="4000" smtClean="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907" y="1862812"/>
                <a:ext cx="11277600" cy="5071388"/>
              </a:xfrm>
              <a:prstGeom prst="rect">
                <a:avLst/>
              </a:prstGeom>
              <a:blipFill>
                <a:blip r:embed="rId5"/>
                <a:stretch>
                  <a:fillRect l="-1506" t="-1784"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125786" y="5457566"/>
            <a:ext cx="6379446" cy="1951764"/>
            <a:chOff x="3125786" y="5457566"/>
            <a:chExt cx="6379446" cy="1951764"/>
          </a:xfrm>
        </p:grpSpPr>
        <p:sp>
          <p:nvSpPr>
            <p:cNvPr id="32" name="Freeform 31"/>
            <p:cNvSpPr/>
            <p:nvPr/>
          </p:nvSpPr>
          <p:spPr>
            <a:xfrm flipH="1">
              <a:off x="3125786" y="5457566"/>
              <a:ext cx="6379446" cy="1951764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1288187" y="1412175"/>
                    <a:pt x="1659163" y="1118853"/>
                  </a:cubicBezTo>
                  <a:cubicBezTo>
                    <a:pt x="2030139" y="825531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520184">
              <a:off x="4337219" y="6416054"/>
              <a:ext cx="2457531" cy="534657"/>
            </a:xfrm>
            <a:prstGeom prst="rect">
              <a:avLst/>
            </a:prstGeom>
          </p:spPr>
          <p:txBody>
            <a:bodyPr wrap="none">
              <a:prstTxWarp prst="textInflateBottom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Giới hạn đặc biệt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505235" y="7409330"/>
            <a:ext cx="5041182" cy="3030070"/>
            <a:chOff x="9505235" y="7409330"/>
            <a:chExt cx="5041182" cy="3030070"/>
          </a:xfrm>
        </p:grpSpPr>
        <p:sp>
          <p:nvSpPr>
            <p:cNvPr id="30" name="Freeform 29"/>
            <p:cNvSpPr/>
            <p:nvPr/>
          </p:nvSpPr>
          <p:spPr>
            <a:xfrm flipV="1">
              <a:off x="9505235" y="7409330"/>
              <a:ext cx="5041182" cy="3030070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50374"/>
                <a:gd name="connsiteX1" fmla="*/ 730508 w 1828800"/>
                <a:gd name="connsiteY1" fmla="*/ 366724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425708" y="558453"/>
                    <a:pt x="730508" y="366724"/>
                  </a:cubicBezTo>
                  <a:cubicBezTo>
                    <a:pt x="1035308" y="174995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678586">
              <a:off x="10111451" y="8481237"/>
              <a:ext cx="4387505" cy="1051665"/>
            </a:xfrm>
            <a:prstGeom prst="rect">
              <a:avLst/>
            </a:prstGeom>
          </p:spPr>
          <p:txBody>
            <a:bodyPr wrap="none">
              <a:prstTxWarp prst="textArchDown">
                <a:avLst>
                  <a:gd name="adj" fmla="val 1111270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72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Quy tắc tính giới hạn của thương</a:t>
              </a:r>
              <a:endParaRPr lang="fr-FR" sz="72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620674" y="7279054"/>
            <a:ext cx="1030332" cy="4303345"/>
            <a:chOff x="8620674" y="7279054"/>
            <a:chExt cx="1030332" cy="4303345"/>
          </a:xfrm>
        </p:grpSpPr>
        <p:sp>
          <p:nvSpPr>
            <p:cNvPr id="31" name="Freeform 30"/>
            <p:cNvSpPr/>
            <p:nvPr/>
          </p:nvSpPr>
          <p:spPr>
            <a:xfrm flipH="1" flipV="1">
              <a:off x="8620674" y="7279054"/>
              <a:ext cx="884560" cy="4303345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50374"/>
                <a:gd name="connsiteX1" fmla="*/ 816189 w 1828800"/>
                <a:gd name="connsiteY1" fmla="*/ 24510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150374">
                  <a:moveTo>
                    <a:pt x="0" y="1150374"/>
                  </a:moveTo>
                  <a:cubicBezTo>
                    <a:pt x="216309" y="803787"/>
                    <a:pt x="511389" y="436830"/>
                    <a:pt x="816189" y="245101"/>
                  </a:cubicBezTo>
                  <a:cubicBezTo>
                    <a:pt x="1120989" y="53372"/>
                    <a:pt x="1828800" y="0"/>
                    <a:pt x="1828800" y="0"/>
                  </a:cubicBezTo>
                  <a:lnTo>
                    <a:pt x="1828800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6644551">
              <a:off x="7924362" y="9532933"/>
              <a:ext cx="3096723" cy="356565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72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Quy tắc tính giới hạn của tích</a:t>
              </a:r>
              <a:endParaRPr lang="fr-FR" sz="72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505234" y="3345423"/>
            <a:ext cx="3502672" cy="3933631"/>
            <a:chOff x="9505234" y="3345423"/>
            <a:chExt cx="3502672" cy="3933631"/>
          </a:xfrm>
        </p:grpSpPr>
        <p:sp>
          <p:nvSpPr>
            <p:cNvPr id="33" name="Freeform 32"/>
            <p:cNvSpPr/>
            <p:nvPr/>
          </p:nvSpPr>
          <p:spPr>
            <a:xfrm>
              <a:off x="9505234" y="3345423"/>
              <a:ext cx="3502672" cy="3933631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416570" y="1037159"/>
                    <a:pt x="787546" y="743837"/>
                  </a:cubicBezTo>
                  <a:cubicBezTo>
                    <a:pt x="1158522" y="450515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9136138">
              <a:off x="9738557" y="4279114"/>
              <a:ext cx="2810069" cy="534657"/>
            </a:xfrm>
            <a:prstGeom prst="rect">
              <a:avLst/>
            </a:prstGeom>
          </p:spPr>
          <p:txBody>
            <a:bodyPr wrap="none">
              <a:prstTxWarp prst="textDeflateBottom">
                <a:avLst>
                  <a:gd name="adj" fmla="val 68328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Định lí về giới hạn hữu hạn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29813" y="6440630"/>
            <a:ext cx="5150841" cy="1583993"/>
            <a:chOff x="1041039" y="7102807"/>
            <a:chExt cx="5150841" cy="1583993"/>
          </a:xfrm>
        </p:grpSpPr>
        <p:sp>
          <p:nvSpPr>
            <p:cNvPr id="17" name="Flowchart: Stored Data 16"/>
            <p:cNvSpPr/>
            <p:nvPr/>
          </p:nvSpPr>
          <p:spPr>
            <a:xfrm flipH="1">
              <a:off x="1041039" y="7102807"/>
              <a:ext cx="5150841" cy="158399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05607" y="7233083"/>
              <a:ext cx="4391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HÀM SỐ</a:t>
              </a:r>
              <a:endPara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29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9068" y="1515168"/>
            <a:ext cx="6993872" cy="987823"/>
            <a:chOff x="739068" y="1515168"/>
            <a:chExt cx="6993872" cy="987823"/>
          </a:xfrm>
        </p:grpSpPr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90500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TÓM TẮT LÍ THUYẾT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007907" y="1862812"/>
                <a:ext cx="11277600" cy="1662699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 algn="ctr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xác định trên khoảng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ctr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liên tục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00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907" y="1862812"/>
                <a:ext cx="11277600" cy="1662699"/>
              </a:xfrm>
              <a:prstGeom prst="rect">
                <a:avLst/>
              </a:prstGeom>
              <a:blipFill>
                <a:blip r:embed="rId2"/>
                <a:stretch>
                  <a:fillRect t="-4982"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9505234" y="3345423"/>
            <a:ext cx="3502672" cy="3933631"/>
            <a:chOff x="9505234" y="3345423"/>
            <a:chExt cx="3502672" cy="3933631"/>
          </a:xfrm>
        </p:grpSpPr>
        <p:sp>
          <p:nvSpPr>
            <p:cNvPr id="21" name="Freeform 20"/>
            <p:cNvSpPr/>
            <p:nvPr/>
          </p:nvSpPr>
          <p:spPr>
            <a:xfrm>
              <a:off x="9505234" y="3345423"/>
              <a:ext cx="3502672" cy="3933631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416570" y="1037159"/>
                    <a:pt x="787546" y="743837"/>
                  </a:cubicBezTo>
                  <a:cubicBezTo>
                    <a:pt x="1158522" y="450515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9136138">
              <a:off x="9670845" y="4279114"/>
              <a:ext cx="2810069" cy="534657"/>
            </a:xfrm>
            <a:prstGeom prst="rect">
              <a:avLst/>
            </a:prstGeom>
          </p:spPr>
          <p:txBody>
            <a:bodyPr wrap="none">
              <a:prstTxWarp prst="textDeflateBottom">
                <a:avLst>
                  <a:gd name="adj" fmla="val 68328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Hàm số liên tục tại 1 điểm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3549303" y="5411195"/>
                <a:ext cx="10620259" cy="3507499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</m:t>
                    </m:r>
                    <m:r>
                      <a:rPr lang="en-US" sz="40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liên tục trên khoảng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liên tục tại mọi điểm thuộc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endParaRPr lang="en-US" sz="4000" smtClean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</m:t>
                    </m:r>
                    <m:r>
                      <a:rPr lang="en-US" sz="4000" b="1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liên tục trên 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liên tục tại </a:t>
                </a:r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000" smtClean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và </a:t>
                </a:r>
                <a:endParaRPr lang="en-US" sz="400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40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9303" y="5411195"/>
                <a:ext cx="10620259" cy="3507499"/>
              </a:xfrm>
              <a:prstGeom prst="rect">
                <a:avLst/>
              </a:prstGeom>
              <a:blipFill>
                <a:blip r:embed="rId3"/>
                <a:stretch>
                  <a:fillRect l="-1828" t="-2397"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7432705" y="7880313"/>
            <a:ext cx="6116598" cy="1035159"/>
            <a:chOff x="8150421" y="7289992"/>
            <a:chExt cx="5412234" cy="1543192"/>
          </a:xfrm>
        </p:grpSpPr>
        <p:sp>
          <p:nvSpPr>
            <p:cNvPr id="25" name="Freeform 24"/>
            <p:cNvSpPr/>
            <p:nvPr/>
          </p:nvSpPr>
          <p:spPr>
            <a:xfrm flipV="1">
              <a:off x="8150421" y="7289992"/>
              <a:ext cx="5412234" cy="1313904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416570" y="1037159"/>
                    <a:pt x="787546" y="743837"/>
                  </a:cubicBezTo>
                  <a:cubicBezTo>
                    <a:pt x="1158522" y="450515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359383">
              <a:off x="9404981" y="8274345"/>
              <a:ext cx="3999476" cy="558839"/>
            </a:xfrm>
            <a:prstGeom prst="rect">
              <a:avLst/>
            </a:prstGeom>
          </p:spPr>
          <p:txBody>
            <a:bodyPr wrap="none">
              <a:prstTxWarp prst="textChevronInverted">
                <a:avLst>
                  <a:gd name="adj" fmla="val 78698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Hàm số liên tục trên khoảng/đoạn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30787" y="5122184"/>
            <a:ext cx="4474446" cy="2233355"/>
            <a:chOff x="5030787" y="5122184"/>
            <a:chExt cx="4474446" cy="2233355"/>
          </a:xfrm>
        </p:grpSpPr>
        <p:sp>
          <p:nvSpPr>
            <p:cNvPr id="28" name="Freeform 27"/>
            <p:cNvSpPr/>
            <p:nvPr/>
          </p:nvSpPr>
          <p:spPr>
            <a:xfrm flipH="1">
              <a:off x="5030787" y="5122184"/>
              <a:ext cx="4474446" cy="2233355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1741322 w 2225859"/>
                <a:gd name="connsiteY1" fmla="*/ 883302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1370346" y="1176624"/>
                    <a:pt x="1741322" y="883302"/>
                  </a:cubicBezTo>
                  <a:cubicBezTo>
                    <a:pt x="2112298" y="589980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238142">
              <a:off x="5455029" y="5742740"/>
              <a:ext cx="1953649" cy="396279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</a:t>
              </a: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ịnh lí 1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76840" y="3166408"/>
            <a:ext cx="7997072" cy="1938992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008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Các </a:t>
            </a:r>
            <a:r>
              <a:rPr lang="en-US" altLang="en-US" sz="40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hàm số đa thức, phân thức hữu tỉ, các hàm số lượng giác liên tục trên các khoảng xác định của </a:t>
            </a:r>
            <a:r>
              <a:rPr lang="en-US" altLang="en-US" sz="400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chúng.</a:t>
            </a:r>
            <a:endParaRPr lang="en-US" altLang="en-US" sz="400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030784" y="7856355"/>
            <a:ext cx="2385050" cy="2080174"/>
            <a:chOff x="7028228" y="7925988"/>
            <a:chExt cx="1343055" cy="2031469"/>
          </a:xfrm>
        </p:grpSpPr>
        <p:sp>
          <p:nvSpPr>
            <p:cNvPr id="32" name="Freeform 31"/>
            <p:cNvSpPr/>
            <p:nvPr/>
          </p:nvSpPr>
          <p:spPr>
            <a:xfrm flipH="1" flipV="1">
              <a:off x="7028228" y="7925988"/>
              <a:ext cx="1343055" cy="2031469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416570" y="1037159"/>
                    <a:pt x="787546" y="743837"/>
                  </a:cubicBezTo>
                  <a:cubicBezTo>
                    <a:pt x="1158522" y="450515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9907500">
              <a:off x="7034993" y="9128325"/>
              <a:ext cx="899310" cy="371798"/>
            </a:xfrm>
            <a:prstGeom prst="rect">
              <a:avLst/>
            </a:prstGeom>
          </p:spPr>
          <p:txBody>
            <a:bodyPr wrap="none">
              <a:prstTxWarp prst="textChevronInverted">
                <a:avLst>
                  <a:gd name="adj" fmla="val 78698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</a:t>
              </a: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ịnh lí 2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53987" y="10013013"/>
                <a:ext cx="11353800" cy="2627258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en-US" sz="4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4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khi</m:t>
                      </m:r>
                      <m:r>
                        <a:rPr lang="en-US" alt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đó</m:t>
                      </m:r>
                    </m:oMath>
                  </m:oMathPara>
                </a14:m>
                <a:endParaRPr lang="en-US" altLang="en-US" sz="4000" b="0" smtClean="0">
                  <a:solidFill>
                    <a:srgbClr val="0000FF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alt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4000" smtClean="0">
                  <a:solidFill>
                    <a:srgbClr val="0000FF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</m:t>
                      </m:r>
                      <m:r>
                        <a:rPr lang="en-US" sz="4000" i="1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alt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alt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ế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en-US" sz="4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7" y="10013013"/>
                <a:ext cx="11353800" cy="26272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 flipH="1">
            <a:off x="7415835" y="7868334"/>
            <a:ext cx="6911351" cy="2639165"/>
            <a:chOff x="7676944" y="7501643"/>
            <a:chExt cx="2481691" cy="1532255"/>
          </a:xfrm>
        </p:grpSpPr>
        <p:sp>
          <p:nvSpPr>
            <p:cNvPr id="38" name="Freeform 37"/>
            <p:cNvSpPr/>
            <p:nvPr/>
          </p:nvSpPr>
          <p:spPr>
            <a:xfrm flipH="1" flipV="1">
              <a:off x="7676944" y="7501643"/>
              <a:ext cx="2481691" cy="1532255"/>
            </a:xfrm>
            <a:custGeom>
              <a:avLst/>
              <a:gdLst>
                <a:gd name="connsiteX0" fmla="*/ 0 w 1828800"/>
                <a:gd name="connsiteY0" fmla="*/ 1150374 h 1150374"/>
                <a:gd name="connsiteX1" fmla="*/ 737419 w 1828800"/>
                <a:gd name="connsiteY1" fmla="*/ 265471 h 1150374"/>
                <a:gd name="connsiteX2" fmla="*/ 1828800 w 1828800"/>
                <a:gd name="connsiteY2" fmla="*/ 0 h 1150374"/>
                <a:gd name="connsiteX3" fmla="*/ 1828800 w 1828800"/>
                <a:gd name="connsiteY3" fmla="*/ 0 h 1150374"/>
                <a:gd name="connsiteX0" fmla="*/ 0 w 1828800"/>
                <a:gd name="connsiteY0" fmla="*/ 1150374 h 1163698"/>
                <a:gd name="connsiteX1" fmla="*/ 1262104 w 1828800"/>
                <a:gd name="connsiteY1" fmla="*/ 1118853 h 1163698"/>
                <a:gd name="connsiteX2" fmla="*/ 1828800 w 1828800"/>
                <a:gd name="connsiteY2" fmla="*/ 0 h 1163698"/>
                <a:gd name="connsiteX3" fmla="*/ 1828800 w 1828800"/>
                <a:gd name="connsiteY3" fmla="*/ 0 h 1163698"/>
                <a:gd name="connsiteX0" fmla="*/ 0 w 1828800"/>
                <a:gd name="connsiteY0" fmla="*/ 1150374 h 1246466"/>
                <a:gd name="connsiteX1" fmla="*/ 1262104 w 1828800"/>
                <a:gd name="connsiteY1" fmla="*/ 1118853 h 1246466"/>
                <a:gd name="connsiteX2" fmla="*/ 1828800 w 1828800"/>
                <a:gd name="connsiteY2" fmla="*/ 0 h 1246466"/>
                <a:gd name="connsiteX3" fmla="*/ 1828800 w 1828800"/>
                <a:gd name="connsiteY3" fmla="*/ 0 h 1246466"/>
                <a:gd name="connsiteX0" fmla="*/ 0 w 2225859"/>
                <a:gd name="connsiteY0" fmla="*/ 1759933 h 1759933"/>
                <a:gd name="connsiteX1" fmla="*/ 1659163 w 2225859"/>
                <a:gd name="connsiteY1" fmla="*/ 1118853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787546 w 2225859"/>
                <a:gd name="connsiteY1" fmla="*/ 743837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  <a:gd name="connsiteX0" fmla="*/ 0 w 2225859"/>
                <a:gd name="connsiteY0" fmla="*/ 1759933 h 1759933"/>
                <a:gd name="connsiteX1" fmla="*/ 1088349 w 2225859"/>
                <a:gd name="connsiteY1" fmla="*/ 692061 h 1759933"/>
                <a:gd name="connsiteX2" fmla="*/ 2225859 w 2225859"/>
                <a:gd name="connsiteY2" fmla="*/ 0 h 1759933"/>
                <a:gd name="connsiteX3" fmla="*/ 2225859 w 2225859"/>
                <a:gd name="connsiteY3" fmla="*/ 0 h 17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859" h="1759933">
                  <a:moveTo>
                    <a:pt x="0" y="1759933"/>
                  </a:moveTo>
                  <a:cubicBezTo>
                    <a:pt x="216309" y="1413346"/>
                    <a:pt x="717373" y="985383"/>
                    <a:pt x="1088349" y="692061"/>
                  </a:cubicBezTo>
                  <a:cubicBezTo>
                    <a:pt x="1459325" y="398739"/>
                    <a:pt x="2225859" y="0"/>
                    <a:pt x="2225859" y="0"/>
                  </a:cubicBezTo>
                  <a:lnTo>
                    <a:pt x="2225859" y="0"/>
                  </a:lnTo>
                </a:path>
              </a:pathLst>
            </a:custGeom>
            <a:ln w="57150"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20734859" flipH="1">
              <a:off x="7756924" y="8611367"/>
              <a:ext cx="705011" cy="214646"/>
            </a:xfrm>
            <a:prstGeom prst="rect">
              <a:avLst/>
            </a:prstGeom>
          </p:spPr>
          <p:txBody>
            <a:bodyPr wrap="none">
              <a:prstTxWarp prst="textChevronInverted">
                <a:avLst>
                  <a:gd name="adj" fmla="val 78698"/>
                </a:avLst>
              </a:prstTxWarp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fr-FR" sz="44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</a:t>
              </a:r>
              <a:r>
                <a:rPr lang="fr-FR" sz="440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ịnh lí 3</a:t>
              </a:r>
              <a:endParaRPr lang="fr-FR" sz="4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2498387" y="10638618"/>
                <a:ext cx="11691812" cy="1924822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ố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altLang="en-US" sz="4000" b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sz="4000" b="0" i="1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í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nghi</m:t>
                      </m:r>
                      <m: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alt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d>
                        <m:dPr>
                          <m:ctrlP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altLang="en-US" sz="4000" b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387" y="10638618"/>
                <a:ext cx="11691812" cy="1924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447872" y="6414620"/>
            <a:ext cx="5150841" cy="1583993"/>
            <a:chOff x="1044527" y="10836607"/>
            <a:chExt cx="5150841" cy="1583993"/>
          </a:xfrm>
        </p:grpSpPr>
        <p:sp>
          <p:nvSpPr>
            <p:cNvPr id="3" name="Flowchart: Stored Data 2"/>
            <p:cNvSpPr/>
            <p:nvPr/>
          </p:nvSpPr>
          <p:spPr>
            <a:xfrm flipH="1">
              <a:off x="1044527" y="10836607"/>
              <a:ext cx="5150841" cy="158399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29407" y="10966882"/>
              <a:ext cx="4391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</a:t>
              </a:r>
            </a:p>
            <a:p>
              <a:pPr algn="ctr"/>
              <a:r>
                <a:rPr lang="en-US" sz="4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 TỤC</a:t>
              </a:r>
              <a:endPara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1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30" grpId="0" animBg="1"/>
      <p:bldP spid="33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7093913" cy="987823"/>
            <a:chOff x="739068" y="1515168"/>
            <a:chExt cx="7093913" cy="987823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90541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 DẠNG BÀI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291767" y="8798074"/>
                <a:ext cx="10302620" cy="92845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4. 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ô đị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∞−∞</m:t>
                      </m:r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767" y="8798074"/>
                <a:ext cx="10302620" cy="928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307386" y="3352800"/>
                <a:ext cx="10287001" cy="171854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1. 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Gi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ạ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ã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ố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ữ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u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ỉ </m:t>
                          </m:r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386" y="3352800"/>
                <a:ext cx="10287001" cy="17185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291559" y="7145217"/>
                <a:ext cx="10302828" cy="9284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3. 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559" y="7145217"/>
                <a:ext cx="10302828" cy="928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264474" y="5578580"/>
                <a:ext cx="10329913" cy="92845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4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ũ −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ũ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ừ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</m:oMath>
                  </m:oMathPara>
                </a14:m>
                <a:endParaRPr lang="en-US" sz="4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474" y="5578580"/>
                <a:ext cx="10329913" cy="928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8291767" y="10414337"/>
            <a:ext cx="1030262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0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sz="400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Tổng cấp số nhân lùi vô hạn</a:t>
            </a:r>
            <a:endParaRPr lang="en-US" sz="40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Elbow Connector 33"/>
          <p:cNvCxnSpPr>
            <a:endCxn id="28" idx="1"/>
          </p:cNvCxnSpPr>
          <p:nvPr/>
        </p:nvCxnSpPr>
        <p:spPr>
          <a:xfrm rot="5400000" flipH="1" flipV="1">
            <a:off x="5484852" y="5251250"/>
            <a:ext cx="3861709" cy="1783359"/>
          </a:xfrm>
          <a:prstGeom prst="bentConnector2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30" idx="1"/>
          </p:cNvCxnSpPr>
          <p:nvPr/>
        </p:nvCxnSpPr>
        <p:spPr>
          <a:xfrm rot="5400000" flipH="1" flipV="1">
            <a:off x="6518183" y="6048655"/>
            <a:ext cx="1752136" cy="1740446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>
            <a:off x="4344987" y="7696200"/>
            <a:ext cx="3946572" cy="5508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endCxn id="27" idx="1"/>
          </p:cNvCxnSpPr>
          <p:nvPr/>
        </p:nvCxnSpPr>
        <p:spPr>
          <a:xfrm>
            <a:off x="6524027" y="8340875"/>
            <a:ext cx="1767740" cy="921429"/>
          </a:xfrm>
          <a:prstGeom prst="bentConnector3">
            <a:avLst>
              <a:gd name="adj1" fmla="val -111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6200000" flipH="1">
            <a:off x="5805324" y="8513649"/>
            <a:ext cx="3177854" cy="1740448"/>
          </a:xfrm>
          <a:prstGeom prst="bentConnector3">
            <a:avLst>
              <a:gd name="adj1" fmla="val 99955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373187" y="6781800"/>
            <a:ext cx="5150841" cy="1583993"/>
            <a:chOff x="922775" y="3232594"/>
            <a:chExt cx="5150841" cy="1583993"/>
          </a:xfrm>
        </p:grpSpPr>
        <p:sp>
          <p:nvSpPr>
            <p:cNvPr id="17" name="Flowchart: Stored Data 16"/>
            <p:cNvSpPr/>
            <p:nvPr/>
          </p:nvSpPr>
          <p:spPr>
            <a:xfrm flipH="1">
              <a:off x="922775" y="3232594"/>
              <a:ext cx="5150841" cy="158399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7343" y="3362870"/>
              <a:ext cx="4391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DÃY SỐ</a:t>
              </a:r>
              <a:endPara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7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09623" y="5331408"/>
            <a:ext cx="23543736" cy="8320683"/>
            <a:chOff x="1222851" y="5331408"/>
            <a:chExt cx="23543736" cy="8320683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5601639"/>
              <a:ext cx="23542038" cy="80504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9623" y="2491133"/>
            <a:ext cx="23512749" cy="2611028"/>
            <a:chOff x="1177638" y="2491133"/>
            <a:chExt cx="23512749" cy="2611028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3512749" cy="22070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177638" y="2491133"/>
              <a:ext cx="7779207" cy="896324"/>
              <a:chOff x="1177638" y="2491133"/>
              <a:chExt cx="7779207" cy="896324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4890437" y="-678951"/>
                <a:ext cx="767196" cy="73656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149148" y="2590800"/>
                <a:ext cx="68076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en-US" sz="3600" i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(Bài tập 3 </a:t>
                </a:r>
                <a:r>
                  <a:rPr lang="en-US" sz="3200" i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SGK, trang 141)</a:t>
                </a:r>
                <a:endParaRPr lang="en-US" sz="3600" i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37762" y="3449768"/>
                <a:ext cx="21332010" cy="1503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</m:t>
                      </m:r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𝑯</m:t>
                      </m:r>
                      <m:r>
                        <a:rPr lang="en-US" sz="45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</m:d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</m:t>
                      </m:r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𝑵</m:t>
                      </m:r>
                      <m:r>
                        <a:rPr lang="en-US" sz="45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𝟕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</m:t>
                      </m:r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𝑶</m:t>
                      </m:r>
                      <m:r>
                        <a:rPr lang="en-US" sz="45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62" y="3449768"/>
                <a:ext cx="21332010" cy="15032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69399" y="5905500"/>
                <a:ext cx="11857703" cy="2281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3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3−</m:t>
                                  </m:r>
                                  <m:f>
                                    <m:fPr>
                                      <m:ctrlPr>
                                        <a:rPr lang="en-US" sz="4200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4200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3−</m:t>
                              </m:r>
                              <m:f>
                                <m:fPr>
                                  <m:ctrlPr>
                                    <a:rPr lang="en-US" sz="4200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4200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200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4200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2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99" y="5905500"/>
                <a:ext cx="11857703" cy="22812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67811" y="8072216"/>
                <a:ext cx="11050588" cy="4897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𝑯</m:t>
                      </m:r>
                      <m:r>
                        <a:rPr lang="en-US" sz="42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ctrlPr>
                                <a:rPr lang="en-US" sz="420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+2</m:t>
                                  </m:r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200" b="1" i="1" spc="-150" smtClean="0">
                  <a:solidFill>
                    <a:schemeClr val="tx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+2</m:t>
                                      </m:r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+2</m:t>
                                      </m:r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+2</m:t>
                                      </m:r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200" b="1" i="1" spc="-150" smtClean="0">
                  <a:solidFill>
                    <a:schemeClr val="tx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𝑛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+2</m:t>
                                      </m:r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1</m:t>
                                      </m:r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200" i="1" spc="-15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200" b="0" i="1" spc="-15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4200" b="0" i="1" spc="-15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1</m:t>
                                  </m:r>
                                </m:e>
                              </m:d>
                            </m:den>
                          </m:f>
                          <m:r>
                            <a:rPr lang="en-US" sz="42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</m:e>
                      </m:func>
                      <m:r>
                        <a:rPr lang="en-US" sz="42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200" b="1" i="1" spc="-15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11" y="8072216"/>
                <a:ext cx="11050588" cy="48979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227999" y="5684955"/>
                <a:ext cx="11653250" cy="2713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𝑵</m:t>
                      </m:r>
                      <m:r>
                        <a:rPr lang="en-US" sz="42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𝑛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+7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0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4200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4200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200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200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200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200" b="0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4200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3+</m:t>
                                  </m:r>
                                  <m:f>
                                    <m:fPr>
                                      <m:ctrlPr>
                                        <a:rPr lang="en-US" sz="4200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en-US" sz="4200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20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3+</m:t>
                              </m:r>
                              <m:f>
                                <m:f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999" y="5684955"/>
                <a:ext cx="11653250" cy="2713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27999" y="9540148"/>
                <a:ext cx="11725360" cy="2431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𝑶</m:t>
                      </m:r>
                      <m:r>
                        <a:rPr lang="en-US" sz="42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5.</m:t>
                              </m:r>
                              <m:sSup>
                                <m:sSupPr>
                                  <m:ctrlP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−5</m:t>
                              </m:r>
                              <m:r>
                                <a:rPr lang="en-US" sz="420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200" b="0" i="1" spc="-15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200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−5 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200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200" i="1" spc="-15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2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200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</m:oMath>
                  </m:oMathPara>
                </a14:m>
                <a:endParaRPr lang="en-US" sz="4200" b="1" i="1" spc="-15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999" y="9540148"/>
                <a:ext cx="11725360" cy="243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3693599" y="12806449"/>
            <a:ext cx="1630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Mã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hóa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1530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dịch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HOAN.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Tên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Hoan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spc="-1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6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1" grpId="0"/>
      <p:bldP spid="53" grpId="0"/>
      <p:bldP spid="54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7406" y="5665447"/>
            <a:ext cx="23164324" cy="7899134"/>
            <a:chOff x="1222851" y="5816866"/>
            <a:chExt cx="23164324" cy="7899134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72584"/>
              <a:ext cx="23162626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52193" y="2491133"/>
            <a:ext cx="23209537" cy="2994286"/>
            <a:chOff x="1177638" y="2491133"/>
            <a:chExt cx="23209537" cy="2994286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3209537" cy="25902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2" name="Rectangle 41"/>
          <p:cNvSpPr/>
          <p:nvPr/>
        </p:nvSpPr>
        <p:spPr>
          <a:xfrm>
            <a:off x="4376575" y="2942303"/>
            <a:ext cx="71915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400" b="1" spc="-1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075695" y="3837359"/>
                <a:ext cx="20389047" cy="153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                         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695" y="3837359"/>
                <a:ext cx="20389047" cy="1532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54336" y="6162852"/>
                <a:ext cx="15790605" cy="2521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5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𝐚</m:t>
                          </m:r>
                          <m:r>
                            <a:rPr lang="en-US" sz="45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) </m:t>
                          </m:r>
                          <m:r>
                            <a:rPr lang="en-US" sz="45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5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5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5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500" b="1" i="1" spc="-15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36" y="6162852"/>
                <a:ext cx="15790605" cy="2521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97388" y="9067800"/>
                <a:ext cx="23164342" cy="4239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500" b="1" i="1" spc="-15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45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5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500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500" b="1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rad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500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500" b="1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rad>
                                </m:e>
                              </m:d>
                              <m:d>
                                <m:dPr>
                                  <m:ctrlPr>
                                    <a:rPr lang="en-US" sz="45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500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500" b="1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rad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500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500" b="1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rad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500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500" b="1" i="1" spc="-15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5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88" y="9067800"/>
                <a:ext cx="23164342" cy="4239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3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6" grpId="0"/>
      <p:bldP spid="57" grpId="0"/>
      <p:bldP spid="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22851" y="5665447"/>
            <a:ext cx="22122427" cy="7899134"/>
            <a:chOff x="1222851" y="5816866"/>
            <a:chExt cx="22122427" cy="7899134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72584"/>
              <a:ext cx="22120729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177638" y="2491133"/>
            <a:ext cx="22175897" cy="2994286"/>
            <a:chOff x="1177638" y="2491133"/>
            <a:chExt cx="22175897" cy="2994286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25902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2" name="Rectangle 41"/>
          <p:cNvSpPr/>
          <p:nvPr/>
        </p:nvSpPr>
        <p:spPr>
          <a:xfrm>
            <a:off x="5002020" y="2942303"/>
            <a:ext cx="71915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400" b="1" spc="-1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032496" y="3837359"/>
                <a:ext cx="20600491" cy="1141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5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496" y="3837359"/>
                <a:ext cx="20600491" cy="11417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432181" y="6172200"/>
                <a:ext cx="12514006" cy="2858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𝐚</m:t>
                      </m:r>
                      <m:r>
                        <a:rPr lang="en-US" sz="4000" b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000" b="1" i="1" spc="-15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ì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=+∞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4000" b="1" spc="-15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181" y="6172200"/>
                <a:ext cx="12514006" cy="2858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329335" y="9318487"/>
                <a:ext cx="15283852" cy="4702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𝐛</m:t>
                      </m:r>
                      <m: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rad>
                            </m:e>
                          </m:d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𝐥𝐢𝐦</m:t>
                              </m:r>
                            </m:fName>
                            <m:e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 spc="-15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000" b="1" i="1" spc="-150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000" b="1" i="1" spc="-15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000" b="1" i="1" spc="-15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e>
                          </m:func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000" b="1" i="0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∞</m:t>
                          </m:r>
                          <m:r>
                            <m:rPr>
                              <m:nor/>
                            </m:rP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ì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𝒏</m:t>
                          </m:r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=+∞ </m:t>
                      </m:r>
                      <m:r>
                        <m:rPr>
                          <m:nor/>
                        </m:rP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𝟑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&gt;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000" b="1" spc="-15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4000" b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35" y="9318487"/>
                <a:ext cx="15283852" cy="4702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1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6" grpId="0"/>
      <p:bldP spid="57" grpId="0" build="p"/>
      <p:bldP spid="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dãy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22851" y="5665447"/>
            <a:ext cx="22122427" cy="7899134"/>
            <a:chOff x="1222851" y="5816866"/>
            <a:chExt cx="22122427" cy="7899134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72584"/>
              <a:ext cx="22120729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177638" y="2491133"/>
            <a:ext cx="22175897" cy="2994286"/>
            <a:chOff x="1177638" y="2491133"/>
            <a:chExt cx="22175897" cy="2994286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25902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2" name="Rectangle 41"/>
          <p:cNvSpPr/>
          <p:nvPr/>
        </p:nvSpPr>
        <p:spPr>
          <a:xfrm>
            <a:off x="5002020" y="2942303"/>
            <a:ext cx="71915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-15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spc="-15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400" b="1" spc="-1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52028" y="6711032"/>
                <a:ext cx="13657006" cy="4084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𝐜</m:t>
                      </m:r>
                      <m:r>
                        <a:rPr lang="en-US" sz="40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000" b="1" i="1" spc="-15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 smtClean="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=−∞</m:t>
                      </m:r>
                    </m:oMath>
                  </m:oMathPara>
                </a14:m>
                <a:endParaRPr lang="en-US" sz="4000" b="1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ì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0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000" b="1" spc="-15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028" y="6711032"/>
                <a:ext cx="13657006" cy="40844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032496" y="3837359"/>
                <a:ext cx="20600491" cy="1141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5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</m:t>
                      </m:r>
                      <m:r>
                        <a:rPr lang="en-US" sz="45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i="0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a:rPr lang="en-US" sz="4500" b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𝐥𝐢𝐦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𝒏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496" y="3837359"/>
                <a:ext cx="20600491" cy="1141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7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3996</Words>
  <PresentationFormat>Custom</PresentationFormat>
  <Paragraphs>294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2020-03-11T01:26:27Z</dcterms:modified>
</cp:coreProperties>
</file>