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24"/>
  </p:notesMasterIdLst>
  <p:sldIdLst>
    <p:sldId id="271" r:id="rId2"/>
    <p:sldId id="276" r:id="rId3"/>
    <p:sldId id="278" r:id="rId4"/>
    <p:sldId id="279" r:id="rId5"/>
    <p:sldId id="327" r:id="rId6"/>
    <p:sldId id="274" r:id="rId7"/>
    <p:sldId id="323" r:id="rId8"/>
    <p:sldId id="322" r:id="rId9"/>
    <p:sldId id="328" r:id="rId10"/>
    <p:sldId id="280" r:id="rId11"/>
    <p:sldId id="317" r:id="rId12"/>
    <p:sldId id="329" r:id="rId13"/>
    <p:sldId id="318" r:id="rId14"/>
    <p:sldId id="319" r:id="rId15"/>
    <p:sldId id="320" r:id="rId16"/>
    <p:sldId id="321" r:id="rId17"/>
    <p:sldId id="275" r:id="rId18"/>
    <p:sldId id="260" r:id="rId19"/>
    <p:sldId id="330" r:id="rId20"/>
    <p:sldId id="292" r:id="rId21"/>
    <p:sldId id="293"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E6EA"/>
    <a:srgbClr val="05A0B8"/>
    <a:srgbClr val="05788C"/>
    <a:srgbClr val="006673"/>
    <a:srgbClr val="A3DBE1"/>
    <a:srgbClr val="F26532"/>
    <a:srgbClr val="E26714"/>
    <a:srgbClr val="EE8640"/>
    <a:srgbClr val="048DA4"/>
    <a:srgbClr val="A0D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187" autoAdjust="0"/>
  </p:normalViewPr>
  <p:slideViewPr>
    <p:cSldViewPr snapToGrid="0" showGuides="1">
      <p:cViewPr varScale="1">
        <p:scale>
          <a:sx n="116" d="100"/>
          <a:sy n="116" d="100"/>
        </p:scale>
        <p:origin x="19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87869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18876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377499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775113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895596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26497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487640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665426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802893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286071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jp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jpe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524000" y="1059993"/>
            <a:ext cx="10472382" cy="954107"/>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Listen and complete the conversation with the expressions </a:t>
            </a:r>
            <a:r>
              <a:rPr lang="en-US" sz="2800" b="1" dirty="0" smtClean="0">
                <a:latin typeface="Arial" panose="020B0604020202020204" pitchFamily="34" charset="0"/>
                <a:cs typeface="Arial" panose="020B0604020202020204" pitchFamily="34" charset="0"/>
              </a:rPr>
              <a:t>in </a:t>
            </a:r>
            <a:r>
              <a:rPr lang="en-US" sz="2800" b="1" dirty="0">
                <a:latin typeface="Arial" panose="020B0604020202020204" pitchFamily="34" charset="0"/>
                <a:cs typeface="Arial" panose="020B0604020202020204" pitchFamily="34" charset="0"/>
              </a:rPr>
              <a:t>the box. </a:t>
            </a: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5499308"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EVERYDAY ENGLISH</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2" name="Rounded Rectangle 1"/>
          <p:cNvSpPr/>
          <p:nvPr/>
        </p:nvSpPr>
        <p:spPr>
          <a:xfrm>
            <a:off x="3496401" y="2043447"/>
            <a:ext cx="5809957" cy="1038589"/>
          </a:xfrm>
          <a:prstGeom prst="roundRect">
            <a:avLst/>
          </a:prstGeom>
          <a:solidFill>
            <a:srgbClr val="C0E6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lphaUcPeriod"/>
            </a:pPr>
            <a:r>
              <a:rPr lang="vi-VN" sz="2400" dirty="0" smtClean="0">
                <a:solidFill>
                  <a:schemeClr val="tx2"/>
                </a:solidFill>
              </a:rPr>
              <a:t>You should 	B. What should I do </a:t>
            </a:r>
          </a:p>
          <a:p>
            <a:r>
              <a:rPr lang="vi-VN" sz="2400" dirty="0" smtClean="0">
                <a:solidFill>
                  <a:schemeClr val="tx2"/>
                </a:solidFill>
              </a:rPr>
              <a:t>C. I advise you</a:t>
            </a:r>
            <a:r>
              <a:rPr lang="vi-VN" sz="2400" dirty="0">
                <a:solidFill>
                  <a:schemeClr val="tx2"/>
                </a:solidFill>
              </a:rPr>
              <a:t> </a:t>
            </a:r>
            <a:r>
              <a:rPr lang="vi-VN" sz="2400" dirty="0" smtClean="0">
                <a:solidFill>
                  <a:schemeClr val="tx2"/>
                </a:solidFill>
              </a:rPr>
              <a:t>	D. Should I</a:t>
            </a:r>
          </a:p>
        </p:txBody>
      </p:sp>
      <p:sp>
        <p:nvSpPr>
          <p:cNvPr id="3" name="TextBox 2"/>
          <p:cNvSpPr txBox="1"/>
          <p:nvPr/>
        </p:nvSpPr>
        <p:spPr>
          <a:xfrm>
            <a:off x="1180460" y="3206988"/>
            <a:ext cx="10488375" cy="3539430"/>
          </a:xfrm>
          <a:prstGeom prst="rect">
            <a:avLst/>
          </a:prstGeom>
          <a:noFill/>
        </p:spPr>
        <p:txBody>
          <a:bodyPr wrap="square" rtlCol="0">
            <a:spAutoFit/>
          </a:bodyPr>
          <a:lstStyle/>
          <a:p>
            <a:r>
              <a:rPr lang="en-US" sz="2800" dirty="0" smtClean="0"/>
              <a:t>Lan: I was asked to give a presentation on climate change next week. (1) ______________, Mai?</a:t>
            </a:r>
          </a:p>
          <a:p>
            <a:r>
              <a:rPr lang="en-US" sz="2800" dirty="0" smtClean="0"/>
              <a:t>Mai: (2) __________ search for information about the topic on the Internet.</a:t>
            </a:r>
          </a:p>
          <a:p>
            <a:r>
              <a:rPr lang="en-US" sz="2800" dirty="0" smtClean="0"/>
              <a:t>Lan: (3) __________ also read books in the library?</a:t>
            </a:r>
          </a:p>
          <a:p>
            <a:r>
              <a:rPr lang="en-US" sz="2800" dirty="0" smtClean="0"/>
              <a:t>Mai: That’s a good idea. (4) ___________ to collect information from different sources. Then you can decide what to include in the presentation.</a:t>
            </a:r>
            <a:endParaRPr lang="en-US" sz="2800" dirty="0"/>
          </a:p>
        </p:txBody>
      </p:sp>
      <p:sp>
        <p:nvSpPr>
          <p:cNvPr id="4" name="TextBox 3"/>
          <p:cNvSpPr txBox="1"/>
          <p:nvPr/>
        </p:nvSpPr>
        <p:spPr>
          <a:xfrm>
            <a:off x="1682945" y="3653264"/>
            <a:ext cx="3000368" cy="523220"/>
          </a:xfrm>
          <a:prstGeom prst="rect">
            <a:avLst/>
          </a:prstGeom>
          <a:noFill/>
        </p:spPr>
        <p:txBody>
          <a:bodyPr wrap="square" rtlCol="0">
            <a:spAutoFit/>
          </a:bodyPr>
          <a:lstStyle/>
          <a:p>
            <a:r>
              <a:rPr lang="en-US" sz="2800" dirty="0" smtClean="0">
                <a:solidFill>
                  <a:srgbClr val="05A0B8"/>
                </a:solidFill>
              </a:rPr>
              <a:t>What should I do</a:t>
            </a:r>
            <a:endParaRPr lang="en-US" sz="2800" dirty="0">
              <a:solidFill>
                <a:srgbClr val="05A0B8"/>
              </a:solidFill>
            </a:endParaRPr>
          </a:p>
        </p:txBody>
      </p:sp>
      <p:sp>
        <p:nvSpPr>
          <p:cNvPr id="14" name="TextBox 13"/>
          <p:cNvSpPr txBox="1"/>
          <p:nvPr/>
        </p:nvSpPr>
        <p:spPr>
          <a:xfrm>
            <a:off x="2446447" y="4065752"/>
            <a:ext cx="3000368" cy="523220"/>
          </a:xfrm>
          <a:prstGeom prst="rect">
            <a:avLst/>
          </a:prstGeom>
          <a:noFill/>
        </p:spPr>
        <p:txBody>
          <a:bodyPr wrap="square" rtlCol="0">
            <a:spAutoFit/>
          </a:bodyPr>
          <a:lstStyle/>
          <a:p>
            <a:r>
              <a:rPr lang="en-US" sz="2800" dirty="0" smtClean="0">
                <a:solidFill>
                  <a:srgbClr val="05A0B8"/>
                </a:solidFill>
              </a:rPr>
              <a:t>You should </a:t>
            </a:r>
            <a:endParaRPr lang="en-US" sz="2800" dirty="0">
              <a:solidFill>
                <a:srgbClr val="05A0B8"/>
              </a:solidFill>
            </a:endParaRPr>
          </a:p>
        </p:txBody>
      </p:sp>
      <p:sp>
        <p:nvSpPr>
          <p:cNvPr id="19" name="TextBox 18"/>
          <p:cNvSpPr txBox="1"/>
          <p:nvPr/>
        </p:nvSpPr>
        <p:spPr>
          <a:xfrm>
            <a:off x="2602764" y="4916259"/>
            <a:ext cx="3000368" cy="523220"/>
          </a:xfrm>
          <a:prstGeom prst="rect">
            <a:avLst/>
          </a:prstGeom>
          <a:noFill/>
        </p:spPr>
        <p:txBody>
          <a:bodyPr wrap="square" rtlCol="0">
            <a:spAutoFit/>
          </a:bodyPr>
          <a:lstStyle/>
          <a:p>
            <a:r>
              <a:rPr lang="en-US" sz="2800" dirty="0">
                <a:solidFill>
                  <a:srgbClr val="05A0B8"/>
                </a:solidFill>
              </a:rPr>
              <a:t>S</a:t>
            </a:r>
            <a:r>
              <a:rPr lang="en-US" sz="2800" dirty="0" smtClean="0">
                <a:solidFill>
                  <a:srgbClr val="05A0B8"/>
                </a:solidFill>
              </a:rPr>
              <a:t>hould I </a:t>
            </a:r>
            <a:endParaRPr lang="en-US" sz="2800" dirty="0">
              <a:solidFill>
                <a:srgbClr val="05A0B8"/>
              </a:solidFill>
            </a:endParaRPr>
          </a:p>
        </p:txBody>
      </p:sp>
      <p:sp>
        <p:nvSpPr>
          <p:cNvPr id="20" name="TextBox 19"/>
          <p:cNvSpPr txBox="1"/>
          <p:nvPr/>
        </p:nvSpPr>
        <p:spPr>
          <a:xfrm>
            <a:off x="5260007" y="5356731"/>
            <a:ext cx="3000368" cy="523220"/>
          </a:xfrm>
          <a:prstGeom prst="rect">
            <a:avLst/>
          </a:prstGeom>
          <a:noFill/>
        </p:spPr>
        <p:txBody>
          <a:bodyPr wrap="square" rtlCol="0">
            <a:spAutoFit/>
          </a:bodyPr>
          <a:lstStyle/>
          <a:p>
            <a:r>
              <a:rPr lang="en-US" sz="2800" dirty="0" smtClean="0">
                <a:solidFill>
                  <a:srgbClr val="05A0B8"/>
                </a:solidFill>
              </a:rPr>
              <a:t>I advise you</a:t>
            </a:r>
            <a:endParaRPr lang="en-US" sz="2800" dirty="0">
              <a:solidFill>
                <a:srgbClr val="05A0B8"/>
              </a:solidFill>
            </a:endParaRPr>
          </a:p>
        </p:txBody>
      </p:sp>
    </p:spTree>
    <p:extLst>
      <p:ext uri="{BB962C8B-B14F-4D97-AF65-F5344CB8AC3E}">
        <p14:creationId xmlns:p14="http://schemas.microsoft.com/office/powerpoint/2010/main" val="14809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 calcmode="lin" valueType="num">
                                      <p:cBhvr additive="base">
                                        <p:cTn id="2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 calcmode="lin" valueType="num">
                                      <p:cBhvr additive="base">
                                        <p:cTn id="2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anim calcmode="lin" valueType="num">
                                      <p:cBhvr additive="base">
                                        <p:cTn id="3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23999" y="1059993"/>
            <a:ext cx="10540621" cy="1384995"/>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Work in pairs. Make a similar conversation asking for and giving advice about green living. Use the expressions below to help you.</a:t>
            </a: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5499308"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EVERYDAY ENGLISH</a:t>
            </a:r>
            <a:endParaRPr lang="en-US" sz="3600" b="1" dirty="0">
              <a:solidFill>
                <a:schemeClr val="bg1"/>
              </a:solidFill>
              <a:latin typeface="UTM Facebook K&amp;T" panose="02040603050506020204" pitchFamily="18"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83548143"/>
              </p:ext>
            </p:extLst>
          </p:nvPr>
        </p:nvGraphicFramePr>
        <p:xfrm>
          <a:off x="1856888" y="2444988"/>
          <a:ext cx="9074968" cy="3917020"/>
        </p:xfrm>
        <a:graphic>
          <a:graphicData uri="http://schemas.openxmlformats.org/drawingml/2006/table">
            <a:tbl>
              <a:tblPr firstRow="1" bandRow="1">
                <a:tableStyleId>{93296810-A885-4BE3-A3E7-6D5BEEA58F35}</a:tableStyleId>
              </a:tblPr>
              <a:tblGrid>
                <a:gridCol w="5396116">
                  <a:extLst>
                    <a:ext uri="{9D8B030D-6E8A-4147-A177-3AD203B41FA5}">
                      <a16:colId xmlns:a16="http://schemas.microsoft.com/office/drawing/2014/main" val="2868339342"/>
                    </a:ext>
                  </a:extLst>
                </a:gridCol>
                <a:gridCol w="3678852">
                  <a:extLst>
                    <a:ext uri="{9D8B030D-6E8A-4147-A177-3AD203B41FA5}">
                      <a16:colId xmlns:a16="http://schemas.microsoft.com/office/drawing/2014/main" val="3860854848"/>
                    </a:ext>
                  </a:extLst>
                </a:gridCol>
              </a:tblGrid>
              <a:tr h="500267">
                <a:tc gridSpan="2">
                  <a:txBody>
                    <a:bodyPr/>
                    <a:lstStyle/>
                    <a:p>
                      <a:pPr algn="ctr"/>
                      <a:r>
                        <a:rPr lang="en-US" sz="2800" dirty="0" smtClean="0">
                          <a:solidFill>
                            <a:schemeClr val="tx1"/>
                          </a:solidFill>
                          <a:latin typeface="+mn-lt"/>
                        </a:rPr>
                        <a:t>USEFUL EXPRESSIONS</a:t>
                      </a:r>
                      <a:endParaRPr lang="en-US" sz="2800" dirty="0">
                        <a:solidFill>
                          <a:schemeClr val="tx1"/>
                        </a:solidFill>
                        <a:latin typeface="+mn-lt"/>
                      </a:endParaRPr>
                    </a:p>
                  </a:txBody>
                  <a:tcPr/>
                </a:tc>
                <a:tc hMerge="1">
                  <a:txBody>
                    <a:bodyPr/>
                    <a:lstStyle/>
                    <a:p>
                      <a:endParaRPr lang="en-US" dirty="0"/>
                    </a:p>
                  </a:txBody>
                  <a:tcPr/>
                </a:tc>
                <a:extLst>
                  <a:ext uri="{0D108BD9-81ED-4DB2-BD59-A6C34878D82A}">
                    <a16:rowId xmlns:a16="http://schemas.microsoft.com/office/drawing/2014/main" val="3643545463"/>
                  </a:ext>
                </a:extLst>
              </a:tr>
              <a:tr h="441412">
                <a:tc>
                  <a:txBody>
                    <a:bodyPr/>
                    <a:lstStyle/>
                    <a:p>
                      <a:pPr algn="ctr"/>
                      <a:r>
                        <a:rPr lang="en-US" sz="2400" b="1" dirty="0" smtClean="0">
                          <a:solidFill>
                            <a:schemeClr val="tx1"/>
                          </a:solidFill>
                          <a:latin typeface="+mn-lt"/>
                        </a:rPr>
                        <a:t>Asking for advice</a:t>
                      </a:r>
                      <a:endParaRPr lang="en-US" sz="2400" b="1" i="1" dirty="0">
                        <a:solidFill>
                          <a:schemeClr val="tx1"/>
                        </a:solidFill>
                        <a:latin typeface="+mn-lt"/>
                      </a:endParaRPr>
                    </a:p>
                  </a:txBody>
                  <a:tcPr/>
                </a:tc>
                <a:tc>
                  <a:txBody>
                    <a:bodyPr/>
                    <a:lstStyle/>
                    <a:p>
                      <a:pPr algn="ctr"/>
                      <a:r>
                        <a:rPr lang="en-US" sz="2400" b="1" dirty="0" smtClean="0">
                          <a:solidFill>
                            <a:schemeClr val="tx1"/>
                          </a:solidFill>
                          <a:latin typeface="+mn-lt"/>
                        </a:rPr>
                        <a:t>Giving advice</a:t>
                      </a:r>
                      <a:endParaRPr lang="en-US" sz="2400" b="1" i="1" dirty="0">
                        <a:solidFill>
                          <a:schemeClr val="tx1"/>
                        </a:solidFill>
                        <a:latin typeface="+mn-lt"/>
                      </a:endParaRPr>
                    </a:p>
                  </a:txBody>
                  <a:tcPr/>
                </a:tc>
                <a:extLst>
                  <a:ext uri="{0D108BD9-81ED-4DB2-BD59-A6C34878D82A}">
                    <a16:rowId xmlns:a16="http://schemas.microsoft.com/office/drawing/2014/main" val="2723696992"/>
                  </a:ext>
                </a:extLst>
              </a:tr>
              <a:tr h="441412">
                <a:tc>
                  <a:txBody>
                    <a:bodyPr/>
                    <a:lstStyle/>
                    <a:p>
                      <a:r>
                        <a:rPr lang="en-US" sz="2400" dirty="0" smtClean="0">
                          <a:solidFill>
                            <a:schemeClr val="tx1"/>
                          </a:solidFill>
                          <a:latin typeface="+mn-lt"/>
                        </a:rPr>
                        <a:t>What should I do?</a:t>
                      </a:r>
                      <a:endParaRPr lang="en-US" sz="2400" dirty="0">
                        <a:solidFill>
                          <a:schemeClr val="tx1"/>
                        </a:solidFill>
                        <a:latin typeface="+mn-lt"/>
                      </a:endParaRPr>
                    </a:p>
                  </a:txBody>
                  <a:tcPr anchor="ctr"/>
                </a:tc>
                <a:tc>
                  <a:txBody>
                    <a:bodyPr/>
                    <a:lstStyle/>
                    <a:p>
                      <a:r>
                        <a:rPr lang="en-US" sz="2400" dirty="0" smtClean="0">
                          <a:solidFill>
                            <a:schemeClr val="tx1"/>
                          </a:solidFill>
                          <a:latin typeface="+mn-lt"/>
                        </a:rPr>
                        <a:t>I think you should …</a:t>
                      </a:r>
                      <a:endParaRPr lang="en-US" sz="2400" dirty="0">
                        <a:solidFill>
                          <a:schemeClr val="tx1"/>
                        </a:solidFill>
                        <a:latin typeface="+mn-lt"/>
                      </a:endParaRPr>
                    </a:p>
                  </a:txBody>
                  <a:tcPr anchor="ctr"/>
                </a:tc>
                <a:extLst>
                  <a:ext uri="{0D108BD9-81ED-4DB2-BD59-A6C34878D82A}">
                    <a16:rowId xmlns:a16="http://schemas.microsoft.com/office/drawing/2014/main" val="3713285561"/>
                  </a:ext>
                </a:extLst>
              </a:tr>
              <a:tr h="545728">
                <a:tc>
                  <a:txBody>
                    <a:bodyPr/>
                    <a:lstStyle/>
                    <a:p>
                      <a:r>
                        <a:rPr lang="en-US" sz="2400" dirty="0" smtClean="0">
                          <a:solidFill>
                            <a:schemeClr val="tx1"/>
                          </a:solidFill>
                          <a:latin typeface="+mn-lt"/>
                        </a:rPr>
                        <a:t>What do you advise me to do?</a:t>
                      </a:r>
                      <a:endParaRPr lang="en-US" sz="2400" dirty="0">
                        <a:solidFill>
                          <a:schemeClr val="tx1"/>
                        </a:solidFill>
                        <a:latin typeface="+mn-lt"/>
                      </a:endParaRPr>
                    </a:p>
                  </a:txBody>
                  <a:tcPr anchor="ctr"/>
                </a:tc>
                <a:tc>
                  <a:txBody>
                    <a:bodyPr/>
                    <a:lstStyle/>
                    <a:p>
                      <a:r>
                        <a:rPr lang="en-US" sz="2400" dirty="0" smtClean="0">
                          <a:solidFill>
                            <a:schemeClr val="tx1"/>
                          </a:solidFill>
                          <a:latin typeface="+mn-lt"/>
                        </a:rPr>
                        <a:t>I advise you to …</a:t>
                      </a:r>
                      <a:endParaRPr lang="en-US" sz="2400" dirty="0">
                        <a:solidFill>
                          <a:schemeClr val="tx1"/>
                        </a:solidFill>
                        <a:latin typeface="+mn-lt"/>
                      </a:endParaRPr>
                    </a:p>
                  </a:txBody>
                  <a:tcPr anchor="ctr"/>
                </a:tc>
                <a:extLst>
                  <a:ext uri="{0D108BD9-81ED-4DB2-BD59-A6C34878D82A}">
                    <a16:rowId xmlns:a16="http://schemas.microsoft.com/office/drawing/2014/main" val="3617234492"/>
                  </a:ext>
                </a:extLst>
              </a:tr>
              <a:tr h="552316">
                <a:tc>
                  <a:txBody>
                    <a:bodyPr/>
                    <a:lstStyle/>
                    <a:p>
                      <a:r>
                        <a:rPr lang="en-US" sz="2400" dirty="0" smtClean="0">
                          <a:solidFill>
                            <a:schemeClr val="tx1"/>
                          </a:solidFill>
                          <a:latin typeface="+mn-lt"/>
                        </a:rPr>
                        <a:t>Do you have any suggestions for me?</a:t>
                      </a:r>
                      <a:endParaRPr lang="en-US" sz="2400" dirty="0">
                        <a:solidFill>
                          <a:schemeClr val="tx1"/>
                        </a:solidFill>
                        <a:latin typeface="+mn-lt"/>
                      </a:endParaRPr>
                    </a:p>
                  </a:txBody>
                  <a:tcPr anchor="ctr"/>
                </a:tc>
                <a:tc>
                  <a:txBody>
                    <a:bodyPr/>
                    <a:lstStyle/>
                    <a:p>
                      <a:r>
                        <a:rPr lang="en-US" sz="2400" dirty="0" smtClean="0">
                          <a:solidFill>
                            <a:schemeClr val="tx1"/>
                          </a:solidFill>
                          <a:latin typeface="+mn-lt"/>
                        </a:rPr>
                        <a:t>How about …?</a:t>
                      </a:r>
                      <a:endParaRPr lang="en-US" sz="2400" dirty="0">
                        <a:solidFill>
                          <a:schemeClr val="tx1"/>
                        </a:solidFill>
                        <a:latin typeface="+mn-lt"/>
                      </a:endParaRPr>
                    </a:p>
                  </a:txBody>
                  <a:tcPr anchor="ctr"/>
                </a:tc>
                <a:extLst>
                  <a:ext uri="{0D108BD9-81ED-4DB2-BD59-A6C34878D82A}">
                    <a16:rowId xmlns:a16="http://schemas.microsoft.com/office/drawing/2014/main" val="640228719"/>
                  </a:ext>
                </a:extLst>
              </a:tr>
              <a:tr h="614063">
                <a:tc>
                  <a:txBody>
                    <a:bodyPr/>
                    <a:lstStyle/>
                    <a:p>
                      <a:r>
                        <a:rPr lang="en-US" sz="2400" dirty="0" smtClean="0">
                          <a:solidFill>
                            <a:schemeClr val="tx1"/>
                          </a:solidFill>
                          <a:latin typeface="+mn-lt"/>
                        </a:rPr>
                        <a:t>What would you do if you were me?</a:t>
                      </a:r>
                      <a:endParaRPr lang="en-US" sz="2400" dirty="0">
                        <a:solidFill>
                          <a:schemeClr val="tx1"/>
                        </a:solidFill>
                        <a:latin typeface="+mn-lt"/>
                      </a:endParaRPr>
                    </a:p>
                  </a:txBody>
                  <a:tcPr anchor="ctr"/>
                </a:tc>
                <a:tc>
                  <a:txBody>
                    <a:bodyPr/>
                    <a:lstStyle/>
                    <a:p>
                      <a:r>
                        <a:rPr lang="en-US" sz="2400" dirty="0" smtClean="0">
                          <a:solidFill>
                            <a:schemeClr val="tx1"/>
                          </a:solidFill>
                          <a:latin typeface="+mn-lt"/>
                        </a:rPr>
                        <a:t>If</a:t>
                      </a:r>
                      <a:r>
                        <a:rPr lang="en-US" sz="2400" baseline="0" dirty="0" smtClean="0">
                          <a:solidFill>
                            <a:schemeClr val="tx1"/>
                          </a:solidFill>
                          <a:latin typeface="+mn-lt"/>
                        </a:rPr>
                        <a:t> I were you, I would …</a:t>
                      </a:r>
                      <a:endParaRPr lang="en-US" sz="2400" dirty="0">
                        <a:solidFill>
                          <a:schemeClr val="tx1"/>
                        </a:solidFill>
                        <a:latin typeface="+mn-lt"/>
                      </a:endParaRPr>
                    </a:p>
                  </a:txBody>
                  <a:tcPr anchor="ctr"/>
                </a:tc>
                <a:extLst>
                  <a:ext uri="{0D108BD9-81ED-4DB2-BD59-A6C34878D82A}">
                    <a16:rowId xmlns:a16="http://schemas.microsoft.com/office/drawing/2014/main" val="4206938097"/>
                  </a:ext>
                </a:extLst>
              </a:tr>
              <a:tr h="772353">
                <a:tc>
                  <a:txBody>
                    <a:bodyPr/>
                    <a:lstStyle/>
                    <a:p>
                      <a:r>
                        <a:rPr lang="en-US" sz="2400" dirty="0" smtClean="0">
                          <a:solidFill>
                            <a:schemeClr val="tx1"/>
                          </a:solidFill>
                          <a:latin typeface="+mn-lt"/>
                        </a:rPr>
                        <a:t>Can you give me some</a:t>
                      </a:r>
                      <a:r>
                        <a:rPr lang="en-US" sz="2400" baseline="0" dirty="0" smtClean="0">
                          <a:solidFill>
                            <a:schemeClr val="tx1"/>
                          </a:solidFill>
                          <a:latin typeface="+mn-lt"/>
                        </a:rPr>
                        <a:t> advice about…?</a:t>
                      </a:r>
                      <a:endParaRPr lang="en-US" sz="2400" dirty="0">
                        <a:solidFill>
                          <a:schemeClr val="tx1"/>
                        </a:solidFill>
                        <a:latin typeface="+mn-lt"/>
                      </a:endParaRPr>
                    </a:p>
                  </a:txBody>
                  <a:tcPr anchor="ctr"/>
                </a:tc>
                <a:tc>
                  <a:txBody>
                    <a:bodyPr/>
                    <a:lstStyle/>
                    <a:p>
                      <a:r>
                        <a:rPr lang="en-US" sz="2400" dirty="0" smtClean="0">
                          <a:solidFill>
                            <a:schemeClr val="tx1"/>
                          </a:solidFill>
                          <a:latin typeface="+mn-lt"/>
                        </a:rPr>
                        <a:t>My advice would</a:t>
                      </a:r>
                      <a:r>
                        <a:rPr lang="en-US" sz="2400" baseline="0" dirty="0" smtClean="0">
                          <a:solidFill>
                            <a:schemeClr val="tx1"/>
                          </a:solidFill>
                          <a:latin typeface="+mn-lt"/>
                        </a:rPr>
                        <a:t> be to …</a:t>
                      </a:r>
                      <a:endParaRPr lang="en-US" sz="2400" dirty="0">
                        <a:solidFill>
                          <a:schemeClr val="tx1"/>
                        </a:solidFill>
                        <a:latin typeface="+mn-lt"/>
                      </a:endParaRPr>
                    </a:p>
                  </a:txBody>
                  <a:tcPr anchor="ctr"/>
                </a:tc>
                <a:extLst>
                  <a:ext uri="{0D108BD9-81ED-4DB2-BD59-A6C34878D82A}">
                    <a16:rowId xmlns:a16="http://schemas.microsoft.com/office/drawing/2014/main" val="1965232169"/>
                  </a:ext>
                </a:extLst>
              </a:tr>
            </a:tbl>
          </a:graphicData>
        </a:graphic>
      </p:graphicFrame>
    </p:spTree>
    <p:extLst>
      <p:ext uri="{BB962C8B-B14F-4D97-AF65-F5344CB8AC3E}">
        <p14:creationId xmlns:p14="http://schemas.microsoft.com/office/powerpoint/2010/main" val="157366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625798" y="1521696"/>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449119" y="2766704"/>
            <a:ext cx="2094666" cy="886457"/>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EVERYDAY ENGLISH</a:t>
            </a:r>
            <a:endParaRPr lang="en-GB" b="1" dirty="0">
              <a:solidFill>
                <a:srgbClr val="006673"/>
              </a:solidFill>
            </a:endParaRPr>
          </a:p>
        </p:txBody>
      </p:sp>
      <p:sp>
        <p:nvSpPr>
          <p:cNvPr id="24" name="Rounded Rectangle 23"/>
          <p:cNvSpPr/>
          <p:nvPr/>
        </p:nvSpPr>
        <p:spPr>
          <a:xfrm>
            <a:off x="1382452" y="4407297"/>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CLIL</a:t>
            </a:r>
            <a:endParaRPr lang="en-GB" b="1" dirty="0">
              <a:solidFill>
                <a:srgbClr val="006673"/>
              </a:solidFill>
            </a:endParaRPr>
          </a:p>
        </p:txBody>
      </p:sp>
      <p:sp>
        <p:nvSpPr>
          <p:cNvPr id="25" name="Rectangle 24"/>
          <p:cNvSpPr/>
          <p:nvPr/>
        </p:nvSpPr>
        <p:spPr>
          <a:xfrm>
            <a:off x="6511534" y="1511979"/>
            <a:ext cx="4433970"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Clip watching</a:t>
            </a:r>
            <a:endParaRPr lang="en-GB" dirty="0">
              <a:solidFill>
                <a:srgbClr val="006673"/>
              </a:solidFill>
            </a:endParaRPr>
          </a:p>
        </p:txBody>
      </p:sp>
      <p:sp>
        <p:nvSpPr>
          <p:cNvPr id="26" name="Rectangle 25"/>
          <p:cNvSpPr/>
          <p:nvPr/>
        </p:nvSpPr>
        <p:spPr>
          <a:xfrm>
            <a:off x="6511534" y="2751483"/>
            <a:ext cx="4430818" cy="103622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Task </a:t>
            </a:r>
            <a:r>
              <a:rPr lang="en-US" dirty="0">
                <a:solidFill>
                  <a:srgbClr val="006673"/>
                </a:solidFill>
              </a:rPr>
              <a:t>1: Listen and complete the </a:t>
            </a:r>
            <a:r>
              <a:rPr lang="en-US" dirty="0" smtClean="0">
                <a:solidFill>
                  <a:srgbClr val="006673"/>
                </a:solidFill>
              </a:rPr>
              <a:t>conversation.</a:t>
            </a:r>
          </a:p>
          <a:p>
            <a:pPr marL="285750" indent="-285750" algn="just">
              <a:buFont typeface="Arial" panose="020B0604020202020204" pitchFamily="34" charset="0"/>
              <a:buChar char="•"/>
            </a:pPr>
            <a:r>
              <a:rPr lang="en-US" dirty="0" smtClean="0">
                <a:solidFill>
                  <a:srgbClr val="006673"/>
                </a:solidFill>
              </a:rPr>
              <a:t>Task </a:t>
            </a:r>
            <a:r>
              <a:rPr lang="en-US" dirty="0">
                <a:solidFill>
                  <a:srgbClr val="006673"/>
                </a:solidFill>
              </a:rPr>
              <a:t>2: </a:t>
            </a:r>
            <a:r>
              <a:rPr lang="en-US" dirty="0" smtClean="0">
                <a:solidFill>
                  <a:srgbClr val="006673"/>
                </a:solidFill>
              </a:rPr>
              <a:t>Make </a:t>
            </a:r>
            <a:r>
              <a:rPr lang="en-US" dirty="0">
                <a:solidFill>
                  <a:srgbClr val="006673"/>
                </a:solidFill>
              </a:rPr>
              <a:t>a similar </a:t>
            </a:r>
            <a:r>
              <a:rPr lang="en-US" dirty="0" smtClean="0">
                <a:solidFill>
                  <a:srgbClr val="006673"/>
                </a:solidFill>
              </a:rPr>
              <a:t>conversation.</a:t>
            </a:r>
          </a:p>
        </p:txBody>
      </p:sp>
      <p:cxnSp>
        <p:nvCxnSpPr>
          <p:cNvPr id="28" name="Curved Connector 27"/>
          <p:cNvCxnSpPr>
            <a:stCxn id="22" idx="3"/>
            <a:endCxn id="23" idx="0"/>
          </p:cNvCxnSpPr>
          <p:nvPr/>
        </p:nvCxnSpPr>
        <p:spPr>
          <a:xfrm>
            <a:off x="3509565" y="1849398"/>
            <a:ext cx="986887" cy="91730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357819" y="3209933"/>
            <a:ext cx="1091300" cy="119736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33" name="Rectangle 32"/>
          <p:cNvSpPr/>
          <p:nvPr/>
        </p:nvSpPr>
        <p:spPr>
          <a:xfrm>
            <a:off x="4054678" y="274161"/>
            <a:ext cx="7098131"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B47DCBC-9091-47D9-B368-F9923F624982}"/>
              </a:ext>
            </a:extLst>
          </p:cNvPr>
          <p:cNvSpPr txBox="1"/>
          <p:nvPr/>
        </p:nvSpPr>
        <p:spPr>
          <a:xfrm>
            <a:off x="4576036" y="264722"/>
            <a:ext cx="7038888" cy="584775"/>
          </a:xfrm>
          <a:prstGeom prst="rect">
            <a:avLst/>
          </a:prstGeom>
          <a:noFill/>
        </p:spPr>
        <p:txBody>
          <a:bodyPr wrap="square" rtlCol="0">
            <a:spAutoFit/>
          </a:bodyPr>
          <a:lstStyle/>
          <a:p>
            <a:r>
              <a:rPr lang="en-US" sz="3200" b="1" dirty="0" smtClean="0">
                <a:solidFill>
                  <a:schemeClr val="bg1"/>
                </a:solidFill>
                <a:latin typeface="UTM Facebook K&amp;T" pitchFamily="18" charset="0"/>
              </a:rPr>
              <a:t>COMMUNICATION AND CULTURE</a:t>
            </a:r>
            <a:endParaRPr lang="en-US" sz="3200" b="1" dirty="0">
              <a:solidFill>
                <a:schemeClr val="bg1"/>
              </a:solidFill>
              <a:latin typeface="UTM Facebook K&amp;T" pitchFamily="18" charset="0"/>
            </a:endParaRPr>
          </a:p>
        </p:txBody>
      </p:sp>
      <p:sp>
        <p:nvSpPr>
          <p:cNvPr id="35" name="Rectangle 34"/>
          <p:cNvSpPr/>
          <p:nvPr/>
        </p:nvSpPr>
        <p:spPr>
          <a:xfrm>
            <a:off x="997183" y="27416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31CEF878-588C-4D1A-8EFD-9AE7A71F41C4}"/>
              </a:ext>
            </a:extLst>
          </p:cNvPr>
          <p:cNvSpPr txBox="1"/>
          <p:nvPr/>
        </p:nvSpPr>
        <p:spPr>
          <a:xfrm>
            <a:off x="753696" y="264722"/>
            <a:ext cx="3208247" cy="584775"/>
          </a:xfrm>
          <a:prstGeom prst="rect">
            <a:avLst/>
          </a:prstGeom>
          <a:noFill/>
        </p:spPr>
        <p:txBody>
          <a:bodyPr wrap="square" rtlCol="0">
            <a:spAutoFit/>
          </a:bodyPr>
          <a:lstStyle/>
          <a:p>
            <a:pPr algn="ctr"/>
            <a:r>
              <a:rPr lang="en-US" sz="3200" dirty="0">
                <a:solidFill>
                  <a:srgbClr val="048DA4"/>
                </a:solidFill>
                <a:latin typeface="Bookman Old Style" pitchFamily="18" charset="0"/>
              </a:rPr>
              <a:t>LESSON </a:t>
            </a:r>
            <a:r>
              <a:rPr lang="en-US" sz="3200" dirty="0" smtClean="0">
                <a:solidFill>
                  <a:srgbClr val="048DA4"/>
                </a:solidFill>
                <a:latin typeface="Bookman Old Style" pitchFamily="18" charset="0"/>
              </a:rPr>
              <a:t>7</a:t>
            </a:r>
            <a:endParaRPr lang="en-US" sz="3200" dirty="0">
              <a:solidFill>
                <a:srgbClr val="048DA4"/>
              </a:solidFill>
              <a:latin typeface="Bookman Old Style" pitchFamily="18" charset="0"/>
            </a:endParaRPr>
          </a:p>
        </p:txBody>
      </p:sp>
      <p:sp>
        <p:nvSpPr>
          <p:cNvPr id="17" name="Rectangle 16"/>
          <p:cNvSpPr/>
          <p:nvPr/>
        </p:nvSpPr>
        <p:spPr>
          <a:xfrm>
            <a:off x="6511534" y="4220165"/>
            <a:ext cx="4433970" cy="106151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Vocabulary</a:t>
            </a:r>
            <a:endParaRPr lang="en-US" dirty="0">
              <a:solidFill>
                <a:srgbClr val="006673"/>
              </a:solidFill>
            </a:endParaRPr>
          </a:p>
          <a:p>
            <a:pPr marL="285750" indent="-285750">
              <a:buFont typeface="Arial" panose="020B0604020202020204" pitchFamily="34" charset="0"/>
              <a:buChar char="•"/>
            </a:pPr>
            <a:r>
              <a:rPr lang="en-US" dirty="0" smtClean="0">
                <a:solidFill>
                  <a:srgbClr val="006673"/>
                </a:solidFill>
              </a:rPr>
              <a:t>Task </a:t>
            </a:r>
            <a:r>
              <a:rPr lang="en-US" dirty="0">
                <a:solidFill>
                  <a:srgbClr val="006673"/>
                </a:solidFill>
              </a:rPr>
              <a:t>1: </a:t>
            </a:r>
            <a:r>
              <a:rPr lang="en-US" dirty="0" smtClean="0">
                <a:solidFill>
                  <a:srgbClr val="006673"/>
                </a:solidFill>
              </a:rPr>
              <a:t>Read the text and complete the table.</a:t>
            </a:r>
            <a:endParaRPr lang="en-US" dirty="0" smtClean="0">
              <a:solidFill>
                <a:srgbClr val="006673"/>
              </a:solidFill>
            </a:endParaRPr>
          </a:p>
          <a:p>
            <a:pPr marL="285750" indent="-285750">
              <a:buFont typeface="Arial" panose="020B0604020202020204" pitchFamily="34" charset="0"/>
              <a:buChar char="•"/>
            </a:pPr>
            <a:r>
              <a:rPr lang="en-US" dirty="0" smtClean="0">
                <a:solidFill>
                  <a:srgbClr val="006673"/>
                </a:solidFill>
              </a:rPr>
              <a:t>Task </a:t>
            </a:r>
            <a:r>
              <a:rPr lang="en-US" dirty="0">
                <a:solidFill>
                  <a:srgbClr val="006673"/>
                </a:solidFill>
              </a:rPr>
              <a:t>2</a:t>
            </a:r>
            <a:r>
              <a:rPr lang="en-US" dirty="0" smtClean="0">
                <a:solidFill>
                  <a:srgbClr val="006673"/>
                </a:solidFill>
              </a:rPr>
              <a:t>: Discussion</a:t>
            </a:r>
          </a:p>
        </p:txBody>
      </p:sp>
    </p:spTree>
    <p:extLst>
      <p:ext uri="{BB962C8B-B14F-4D97-AF65-F5344CB8AC3E}">
        <p14:creationId xmlns:p14="http://schemas.microsoft.com/office/powerpoint/2010/main" val="258264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675196" y="76187"/>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VOCABULARY</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7" name="Google Shape;1881;p31"/>
          <p:cNvSpPr txBox="1">
            <a:spLocks/>
          </p:cNvSpPr>
          <p:nvPr/>
        </p:nvSpPr>
        <p:spPr>
          <a:xfrm>
            <a:off x="1621768" y="2598228"/>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457200" fontAlgn="ctr">
              <a:lnSpc>
                <a:spcPct val="100000"/>
              </a:lnSpc>
              <a:buClr>
                <a:srgbClr val="90C226"/>
              </a:buClr>
              <a:buSzPct val="80000"/>
              <a:buNone/>
              <a:defRPr/>
            </a:pPr>
            <a:r>
              <a:rPr lang="en-US" sz="4800" dirty="0">
                <a:solidFill>
                  <a:srgbClr val="05A0B8"/>
                </a:solidFill>
                <a:latin typeface="Trebuchet MS" panose="020B0603020202020204"/>
              </a:rPr>
              <a:t>  </a:t>
            </a:r>
            <a:r>
              <a:rPr lang="en-US" dirty="0">
                <a:solidFill>
                  <a:srgbClr val="05A0B8"/>
                </a:solidFill>
                <a:latin typeface="Trebuchet MS" panose="020B0603020202020204"/>
              </a:rPr>
              <a:t>/</a:t>
            </a:r>
            <a:r>
              <a:rPr lang="en-US" dirty="0" err="1">
                <a:solidFill>
                  <a:srgbClr val="05A0B8"/>
                </a:solidFill>
                <a:latin typeface="Trebuchet MS" panose="020B0603020202020204"/>
              </a:rPr>
              <a:t>ɪˈmɪʃn</a:t>
            </a:r>
            <a:r>
              <a:rPr lang="en-US" dirty="0">
                <a:solidFill>
                  <a:srgbClr val="05A0B8"/>
                </a:solidFill>
                <a:latin typeface="Trebuchet MS" panose="020B0603020202020204"/>
              </a:rPr>
              <a:t>/</a:t>
            </a:r>
            <a:endParaRPr lang="vi-VN" sz="4800" dirty="0">
              <a:solidFill>
                <a:srgbClr val="05A0B8"/>
              </a:solidFill>
            </a:endParaRPr>
          </a:p>
        </p:txBody>
      </p:sp>
      <p:sp>
        <p:nvSpPr>
          <p:cNvPr id="12" name="Rectangle 11"/>
          <p:cNvSpPr/>
          <p:nvPr/>
        </p:nvSpPr>
        <p:spPr>
          <a:xfrm>
            <a:off x="761082" y="3761790"/>
            <a:ext cx="5733300" cy="1384995"/>
          </a:xfrm>
          <a:prstGeom prst="rect">
            <a:avLst/>
          </a:prstGeom>
        </p:spPr>
        <p:txBody>
          <a:bodyPr wrap="square">
            <a:spAutoFit/>
          </a:bodyPr>
          <a:lstStyle/>
          <a:p>
            <a:pPr lvl="0" defTabSz="457200" fontAlgn="ctr">
              <a:buClr>
                <a:srgbClr val="90C226"/>
              </a:buClr>
              <a:buSzPct val="80000"/>
              <a:defRPr/>
            </a:pPr>
            <a:r>
              <a:rPr lang="vi-VN" sz="2800" dirty="0">
                <a:latin typeface="Calibri" panose="020F0502020204030204" pitchFamily="34" charset="0"/>
                <a:cs typeface="Calibri" panose="020F0502020204030204" pitchFamily="34" charset="0"/>
              </a:rPr>
              <a:t>an amount of something, especially a gas that harms the environment, that is sent out into the air</a:t>
            </a:r>
            <a:endParaRPr lang="vi-VN" sz="2800" dirty="0">
              <a:solidFill>
                <a:sysClr val="windowText" lastClr="000000"/>
              </a:solidFill>
              <a:latin typeface="Calibri" panose="020F0502020204030204" pitchFamily="34" charset="0"/>
              <a:cs typeface="Calibri" panose="020F0502020204030204" pitchFamily="34" charset="0"/>
            </a:endParaRPr>
          </a:p>
        </p:txBody>
      </p:sp>
      <p:sp>
        <p:nvSpPr>
          <p:cNvPr id="10" name="TextBox 9"/>
          <p:cNvSpPr txBox="1"/>
          <p:nvPr/>
        </p:nvSpPr>
        <p:spPr>
          <a:xfrm>
            <a:off x="2326271" y="5356240"/>
            <a:ext cx="3502856" cy="523220"/>
          </a:xfrm>
          <a:prstGeom prst="rect">
            <a:avLst/>
          </a:prstGeom>
          <a:noFill/>
        </p:spPr>
        <p:txBody>
          <a:bodyPr wrap="square" rtlCol="0">
            <a:spAutoFit/>
          </a:bodyPr>
          <a:lstStyle/>
          <a:p>
            <a:pPr lvl="0">
              <a:defRPr/>
            </a:pPr>
            <a:r>
              <a:rPr lang="en-US" sz="2800" kern="0" dirty="0" err="1" smtClean="0">
                <a:solidFill>
                  <a:srgbClr val="FF0000"/>
                </a:solidFill>
                <a:latin typeface="Calibri" panose="020F0502020204030204" pitchFamily="34" charset="0"/>
                <a:cs typeface="Calibri" panose="020F0502020204030204" pitchFamily="34" charset="0"/>
              </a:rPr>
              <a:t>khí</a:t>
            </a:r>
            <a:r>
              <a:rPr lang="en-US" sz="2800" kern="0" dirty="0" smtClean="0">
                <a:solidFill>
                  <a:srgbClr val="FF0000"/>
                </a:solidFill>
                <a:latin typeface="Calibri" panose="020F0502020204030204" pitchFamily="34" charset="0"/>
                <a:cs typeface="Calibri" panose="020F0502020204030204" pitchFamily="34" charset="0"/>
              </a:rPr>
              <a:t> </a:t>
            </a:r>
            <a:r>
              <a:rPr lang="en-US" sz="2800" kern="0" dirty="0" err="1" smtClean="0">
                <a:solidFill>
                  <a:srgbClr val="FF0000"/>
                </a:solidFill>
                <a:latin typeface="Calibri" panose="020F0502020204030204" pitchFamily="34" charset="0"/>
                <a:cs typeface="Calibri" panose="020F0502020204030204" pitchFamily="34" charset="0"/>
              </a:rPr>
              <a:t>thải</a:t>
            </a:r>
            <a:endParaRPr kumimoji="0" lang="en-US" sz="2800" b="0" i="0" u="none" strike="noStrike" kern="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endParaRPr>
          </a:p>
        </p:txBody>
      </p:sp>
      <p:sp>
        <p:nvSpPr>
          <p:cNvPr id="4" name="TextBox 3"/>
          <p:cNvSpPr txBox="1"/>
          <p:nvPr/>
        </p:nvSpPr>
        <p:spPr>
          <a:xfrm>
            <a:off x="1594637" y="1588863"/>
            <a:ext cx="3737018" cy="830997"/>
          </a:xfrm>
          <a:prstGeom prst="rect">
            <a:avLst/>
          </a:prstGeom>
          <a:noFill/>
        </p:spPr>
        <p:txBody>
          <a:bodyPr wrap="square" rtlCol="0">
            <a:spAutoFit/>
          </a:bodyPr>
          <a:lstStyle/>
          <a:p>
            <a:r>
              <a:rPr lang="vi-VN" sz="4800" b="1" dirty="0">
                <a:solidFill>
                  <a:srgbClr val="05A0B8"/>
                </a:solidFill>
                <a:latin typeface="Calibri" panose="020F0502020204030204" pitchFamily="34" charset="0"/>
                <a:cs typeface="Calibri" panose="020F0502020204030204" pitchFamily="34" charset="0"/>
              </a:rPr>
              <a:t>emission (n) </a:t>
            </a:r>
            <a:endParaRPr lang="en-US" sz="4800" b="1" dirty="0">
              <a:solidFill>
                <a:srgbClr val="05A0B8"/>
              </a:solidFill>
              <a:latin typeface="Calibri" panose="020F0502020204030204" pitchFamily="34" charset="0"/>
              <a:cs typeface="Calibri" panose="020F0502020204030204" pitchFamily="34" charset="0"/>
            </a:endParaRPr>
          </a:p>
        </p:txBody>
      </p:sp>
      <p:sp>
        <p:nvSpPr>
          <p:cNvPr id="6" name="Rectangle 3"/>
          <p:cNvSpPr>
            <a:spLocks noChangeArrowheads="1"/>
          </p:cNvSpPr>
          <p:nvPr/>
        </p:nvSpPr>
        <p:spPr bwMode="auto">
          <a:xfrm>
            <a:off x="0" y="1790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ukembry02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627732" y="2899713"/>
            <a:ext cx="609600" cy="609600"/>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44115" y="2199431"/>
            <a:ext cx="5116526" cy="3124717"/>
          </a:xfrm>
          <a:prstGeom prst="rect">
            <a:avLst/>
          </a:prstGeom>
        </p:spPr>
      </p:pic>
    </p:spTree>
    <p:extLst>
      <p:ext uri="{BB962C8B-B14F-4D97-AF65-F5344CB8AC3E}">
        <p14:creationId xmlns:p14="http://schemas.microsoft.com/office/powerpoint/2010/main" val="347329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88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11"/>
                </p:tgtEl>
              </p:cMediaNode>
            </p:audio>
          </p:childTnLst>
        </p:cTn>
      </p:par>
    </p:tnLst>
    <p:bldLst>
      <p:bldP spid="7" grpId="0"/>
      <p:bldP spid="12" grpId="0"/>
      <p:bldP spid="10"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7" name="Google Shape;1881;p31"/>
          <p:cNvSpPr txBox="1">
            <a:spLocks/>
          </p:cNvSpPr>
          <p:nvPr/>
        </p:nvSpPr>
        <p:spPr>
          <a:xfrm>
            <a:off x="1621768" y="2598228"/>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457200" fontAlgn="ctr">
              <a:lnSpc>
                <a:spcPct val="100000"/>
              </a:lnSpc>
              <a:buClr>
                <a:srgbClr val="90C226"/>
              </a:buClr>
              <a:buSzPct val="80000"/>
              <a:buNone/>
              <a:defRPr/>
            </a:pPr>
            <a:r>
              <a:rPr lang="en-US" sz="4800" dirty="0">
                <a:solidFill>
                  <a:srgbClr val="05A0B8"/>
                </a:solidFill>
                <a:latin typeface="Trebuchet MS" panose="020B0603020202020204"/>
              </a:rPr>
              <a:t>  </a:t>
            </a:r>
            <a:r>
              <a:rPr lang="en-US" dirty="0">
                <a:solidFill>
                  <a:srgbClr val="05A0B8"/>
                </a:solidFill>
                <a:latin typeface="Trebuchet MS" panose="020B0603020202020204"/>
              </a:rPr>
              <a:t>/ˈ</a:t>
            </a:r>
            <a:r>
              <a:rPr lang="en-US" dirty="0" err="1">
                <a:solidFill>
                  <a:srgbClr val="05A0B8"/>
                </a:solidFill>
                <a:latin typeface="Trebuchet MS" panose="020B0603020202020204"/>
              </a:rPr>
              <a:t>estɪmeɪt</a:t>
            </a:r>
            <a:r>
              <a:rPr lang="en-US" dirty="0">
                <a:solidFill>
                  <a:srgbClr val="05A0B8"/>
                </a:solidFill>
                <a:latin typeface="Trebuchet MS" panose="020B0603020202020204"/>
              </a:rPr>
              <a:t>/</a:t>
            </a:r>
            <a:endParaRPr lang="vi-VN" sz="4800" dirty="0">
              <a:solidFill>
                <a:srgbClr val="05A0B8"/>
              </a:solidFill>
            </a:endParaRPr>
          </a:p>
        </p:txBody>
      </p:sp>
      <p:sp>
        <p:nvSpPr>
          <p:cNvPr id="12" name="Rectangle 11"/>
          <p:cNvSpPr/>
          <p:nvPr/>
        </p:nvSpPr>
        <p:spPr>
          <a:xfrm>
            <a:off x="1783976" y="4319374"/>
            <a:ext cx="5165288" cy="954107"/>
          </a:xfrm>
          <a:prstGeom prst="rect">
            <a:avLst/>
          </a:prstGeom>
        </p:spPr>
        <p:txBody>
          <a:bodyPr wrap="square">
            <a:spAutoFit/>
          </a:bodyPr>
          <a:lstStyle/>
          <a:p>
            <a:pPr lvl="0" defTabSz="457200" fontAlgn="ctr">
              <a:buClr>
                <a:srgbClr val="90C226"/>
              </a:buClr>
              <a:buSzPct val="80000"/>
              <a:defRPr/>
            </a:pPr>
            <a:r>
              <a:rPr lang="en-US" sz="2800" dirty="0">
                <a:solidFill>
                  <a:sysClr val="windowText" lastClr="000000"/>
                </a:solidFill>
                <a:latin typeface="Trebuchet MS" panose="020B0603020202020204"/>
              </a:rPr>
              <a:t>guess or calculate the cost, size, value, etc. of something</a:t>
            </a:r>
            <a:endParaRPr lang="vi-VN" sz="2800" dirty="0">
              <a:solidFill>
                <a:sysClr val="windowText" lastClr="000000"/>
              </a:solidFill>
            </a:endParaRPr>
          </a:p>
        </p:txBody>
      </p:sp>
      <p:sp>
        <p:nvSpPr>
          <p:cNvPr id="10" name="TextBox 9"/>
          <p:cNvSpPr txBox="1"/>
          <p:nvPr/>
        </p:nvSpPr>
        <p:spPr>
          <a:xfrm>
            <a:off x="3014549" y="5652214"/>
            <a:ext cx="3502856" cy="523220"/>
          </a:xfrm>
          <a:prstGeom prst="rect">
            <a:avLst/>
          </a:prstGeom>
          <a:noFill/>
        </p:spPr>
        <p:txBody>
          <a:bodyPr wrap="square" rtlCol="0">
            <a:spAutoFit/>
          </a:bodyPr>
          <a:lstStyle/>
          <a:p>
            <a:pPr lvl="0">
              <a:defRPr/>
            </a:pPr>
            <a:r>
              <a:rPr lang="vi-VN" sz="2800" kern="0" dirty="0">
                <a:solidFill>
                  <a:srgbClr val="FF0000"/>
                </a:solidFill>
                <a:latin typeface="Calibri" panose="020F0502020204030204" pitchFamily="34" charset="0"/>
                <a:cs typeface="Calibri" panose="020F0502020204030204" pitchFamily="34" charset="0"/>
              </a:rPr>
              <a:t>ước tính</a:t>
            </a:r>
            <a:endParaRPr kumimoji="0" lang="en-US" sz="2800" b="0" i="0" u="none" strike="noStrike" kern="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endParaRPr>
          </a:p>
        </p:txBody>
      </p:sp>
      <p:sp>
        <p:nvSpPr>
          <p:cNvPr id="4" name="TextBox 3"/>
          <p:cNvSpPr txBox="1"/>
          <p:nvPr/>
        </p:nvSpPr>
        <p:spPr>
          <a:xfrm>
            <a:off x="1594637" y="1870789"/>
            <a:ext cx="3737018" cy="830997"/>
          </a:xfrm>
          <a:prstGeom prst="rect">
            <a:avLst/>
          </a:prstGeom>
          <a:noFill/>
        </p:spPr>
        <p:txBody>
          <a:bodyPr wrap="square" rtlCol="0">
            <a:spAutoFit/>
          </a:bodyPr>
          <a:lstStyle/>
          <a:p>
            <a:r>
              <a:rPr lang="vi-VN" sz="4800" b="1" dirty="0">
                <a:solidFill>
                  <a:srgbClr val="05A0B8"/>
                </a:solidFill>
                <a:latin typeface="Calibri" panose="020F0502020204030204" pitchFamily="34" charset="0"/>
                <a:cs typeface="Calibri" panose="020F0502020204030204" pitchFamily="34" charset="0"/>
              </a:rPr>
              <a:t>estimate (v) </a:t>
            </a:r>
            <a:endParaRPr lang="en-US" sz="4800" b="1" dirty="0">
              <a:solidFill>
                <a:srgbClr val="05A0B8"/>
              </a:solidFill>
              <a:latin typeface="Calibri" panose="020F0502020204030204" pitchFamily="34" charset="0"/>
              <a:cs typeface="Calibri" panose="020F0502020204030204" pitchFamily="34" charset="0"/>
            </a:endParaRPr>
          </a:p>
        </p:txBody>
      </p:sp>
      <p:sp>
        <p:nvSpPr>
          <p:cNvPr id="6" name="Rectangle 3"/>
          <p:cNvSpPr>
            <a:spLocks noChangeArrowheads="1"/>
          </p:cNvSpPr>
          <p:nvPr/>
        </p:nvSpPr>
        <p:spPr bwMode="auto">
          <a:xfrm>
            <a:off x="0" y="1790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p:cNvPicPr>
            <a:picLocks noChangeAspect="1"/>
          </p:cNvPicPr>
          <p:nvPr/>
        </p:nvPicPr>
        <p:blipFill>
          <a:blip r:embed="rId6"/>
          <a:stretch>
            <a:fillRect/>
          </a:stretch>
        </p:blipFill>
        <p:spPr>
          <a:xfrm>
            <a:off x="7501963" y="2037278"/>
            <a:ext cx="4155277" cy="3561664"/>
          </a:xfrm>
          <a:prstGeom prst="rect">
            <a:avLst/>
          </a:prstGeom>
        </p:spPr>
      </p:pic>
      <p:pic>
        <p:nvPicPr>
          <p:cNvPr id="5" name="ukesq__0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709749" y="3513310"/>
            <a:ext cx="609600" cy="609600"/>
          </a:xfrm>
          <a:prstGeom prst="rect">
            <a:avLst/>
          </a:prstGeom>
        </p:spPr>
      </p:pic>
      <p:sp>
        <p:nvSpPr>
          <p:cNvPr id="11" name="TextBox 10">
            <a:extLst>
              <a:ext uri="{FF2B5EF4-FFF2-40B4-BE49-F238E27FC236}">
                <a16:creationId xmlns:a16="http://schemas.microsoft.com/office/drawing/2014/main" id="{8514929A-D5FC-4F66-8951-74EDFD16573E}"/>
              </a:ext>
            </a:extLst>
          </p:cNvPr>
          <p:cNvSpPr txBox="1"/>
          <p:nvPr/>
        </p:nvSpPr>
        <p:spPr>
          <a:xfrm>
            <a:off x="675196" y="76187"/>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VOCABULARY</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148990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91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5"/>
                </p:tgtEl>
              </p:cMediaNode>
            </p:audio>
          </p:childTnLst>
        </p:cTn>
      </p:par>
    </p:tnLst>
    <p:bldLst>
      <p:bldP spid="7" grpId="0"/>
      <p:bldP spid="12" grpId="0"/>
      <p:bldP spid="10"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7" name="Google Shape;1881;p31"/>
          <p:cNvSpPr txBox="1">
            <a:spLocks/>
          </p:cNvSpPr>
          <p:nvPr/>
        </p:nvSpPr>
        <p:spPr>
          <a:xfrm>
            <a:off x="1430699" y="2244313"/>
            <a:ext cx="2649981"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457200" fontAlgn="ctr">
              <a:lnSpc>
                <a:spcPct val="100000"/>
              </a:lnSpc>
              <a:buClr>
                <a:srgbClr val="90C226"/>
              </a:buClr>
              <a:buSzPct val="80000"/>
              <a:buNone/>
              <a:defRPr/>
            </a:pPr>
            <a:r>
              <a:rPr lang="en-US" sz="4800" dirty="0">
                <a:solidFill>
                  <a:srgbClr val="05A0B8"/>
                </a:solidFill>
                <a:latin typeface="Trebuchet MS" panose="020B0603020202020204"/>
              </a:rPr>
              <a:t>  </a:t>
            </a:r>
            <a:r>
              <a:rPr lang="en-US" dirty="0">
                <a:solidFill>
                  <a:srgbClr val="05A0B8"/>
                </a:solidFill>
                <a:latin typeface="Trebuchet MS" panose="020B0603020202020204"/>
              </a:rPr>
              <a:t>/ˈ</a:t>
            </a:r>
            <a:r>
              <a:rPr lang="en-US" dirty="0" err="1">
                <a:solidFill>
                  <a:srgbClr val="05A0B8"/>
                </a:solidFill>
                <a:latin typeface="Trebuchet MS" panose="020B0603020202020204"/>
              </a:rPr>
              <a:t>ævərɪdʒ</a:t>
            </a:r>
            <a:r>
              <a:rPr lang="en-US" dirty="0">
                <a:solidFill>
                  <a:srgbClr val="05A0B8"/>
                </a:solidFill>
                <a:latin typeface="Trebuchet MS" panose="020B0603020202020204"/>
              </a:rPr>
              <a:t>/ </a:t>
            </a:r>
          </a:p>
        </p:txBody>
      </p:sp>
      <p:sp>
        <p:nvSpPr>
          <p:cNvPr id="12" name="Rectangle 11"/>
          <p:cNvSpPr/>
          <p:nvPr/>
        </p:nvSpPr>
        <p:spPr>
          <a:xfrm>
            <a:off x="675196" y="3950703"/>
            <a:ext cx="5819547" cy="1815882"/>
          </a:xfrm>
          <a:prstGeom prst="rect">
            <a:avLst/>
          </a:prstGeom>
        </p:spPr>
        <p:txBody>
          <a:bodyPr wrap="square">
            <a:spAutoFit/>
          </a:bodyPr>
          <a:lstStyle/>
          <a:p>
            <a:pPr lvl="0" algn="just" defTabSz="457200" fontAlgn="ctr">
              <a:buClr>
                <a:srgbClr val="90C226"/>
              </a:buClr>
              <a:buSzPct val="80000"/>
              <a:defRPr/>
            </a:pPr>
            <a:r>
              <a:rPr lang="en-US" sz="2800" dirty="0">
                <a:solidFill>
                  <a:sysClr val="windowText" lastClr="000000"/>
                </a:solidFill>
                <a:latin typeface="Trebuchet MS" panose="020B0603020202020204"/>
              </a:rPr>
              <a:t>An average number is the number you get by adding two or more amounts together and dividing the total by the number of amounts</a:t>
            </a:r>
            <a:endParaRPr lang="vi-VN" sz="2800" dirty="0">
              <a:solidFill>
                <a:sysClr val="windowText" lastClr="000000"/>
              </a:solidFill>
            </a:endParaRPr>
          </a:p>
        </p:txBody>
      </p:sp>
      <p:sp>
        <p:nvSpPr>
          <p:cNvPr id="10" name="TextBox 9"/>
          <p:cNvSpPr txBox="1"/>
          <p:nvPr/>
        </p:nvSpPr>
        <p:spPr>
          <a:xfrm>
            <a:off x="2190958" y="5901222"/>
            <a:ext cx="3502856" cy="523220"/>
          </a:xfrm>
          <a:prstGeom prst="rect">
            <a:avLst/>
          </a:prstGeom>
          <a:noFill/>
        </p:spPr>
        <p:txBody>
          <a:bodyPr wrap="square" rtlCol="0">
            <a:spAutoFit/>
          </a:bodyPr>
          <a:lstStyle/>
          <a:p>
            <a:pPr lvl="0">
              <a:defRPr/>
            </a:pPr>
            <a:r>
              <a:rPr lang="vi-VN" sz="2800" kern="0" dirty="0">
                <a:solidFill>
                  <a:srgbClr val="FF0000"/>
                </a:solidFill>
                <a:latin typeface="Calibri" panose="020F0502020204030204" pitchFamily="34" charset="0"/>
                <a:cs typeface="Calibri" panose="020F0502020204030204" pitchFamily="34" charset="0"/>
              </a:rPr>
              <a:t>trung bình</a:t>
            </a:r>
            <a:endParaRPr kumimoji="0" lang="en-US" sz="2800" b="0" i="0" u="none" strike="noStrike" kern="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endParaRPr>
          </a:p>
        </p:txBody>
      </p:sp>
      <p:sp>
        <p:nvSpPr>
          <p:cNvPr id="4" name="TextBox 3"/>
          <p:cNvSpPr txBox="1"/>
          <p:nvPr/>
        </p:nvSpPr>
        <p:spPr>
          <a:xfrm>
            <a:off x="1621768" y="1551427"/>
            <a:ext cx="3737018" cy="830997"/>
          </a:xfrm>
          <a:prstGeom prst="rect">
            <a:avLst/>
          </a:prstGeom>
          <a:noFill/>
        </p:spPr>
        <p:txBody>
          <a:bodyPr wrap="square" rtlCol="0">
            <a:spAutoFit/>
          </a:bodyPr>
          <a:lstStyle/>
          <a:p>
            <a:r>
              <a:rPr lang="en-US" sz="4800" b="1" dirty="0">
                <a:solidFill>
                  <a:srgbClr val="05A0B8"/>
                </a:solidFill>
                <a:latin typeface="Calibri" panose="020F0502020204030204" pitchFamily="34" charset="0"/>
                <a:cs typeface="Calibri" panose="020F0502020204030204" pitchFamily="34" charset="0"/>
              </a:rPr>
              <a:t>average (n)</a:t>
            </a:r>
          </a:p>
        </p:txBody>
      </p:sp>
      <p:sp>
        <p:nvSpPr>
          <p:cNvPr id="6" name="Rectangle 3"/>
          <p:cNvSpPr>
            <a:spLocks noChangeArrowheads="1"/>
          </p:cNvSpPr>
          <p:nvPr/>
        </p:nvSpPr>
        <p:spPr bwMode="auto">
          <a:xfrm>
            <a:off x="0" y="1790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a:blip r:embed="rId6"/>
          <a:stretch>
            <a:fillRect/>
          </a:stretch>
        </p:blipFill>
        <p:spPr>
          <a:xfrm>
            <a:off x="6980554" y="1900867"/>
            <a:ext cx="4754710" cy="2867110"/>
          </a:xfrm>
          <a:prstGeom prst="rect">
            <a:avLst/>
          </a:prstGeom>
        </p:spPr>
      </p:pic>
      <p:pic>
        <p:nvPicPr>
          <p:cNvPr id="8" name="ukauton02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656396" y="3334422"/>
            <a:ext cx="609600" cy="609600"/>
          </a:xfrm>
          <a:prstGeom prst="rect">
            <a:avLst/>
          </a:prstGeom>
        </p:spPr>
      </p:pic>
      <p:sp>
        <p:nvSpPr>
          <p:cNvPr id="11" name="TextBox 10">
            <a:extLst>
              <a:ext uri="{FF2B5EF4-FFF2-40B4-BE49-F238E27FC236}">
                <a16:creationId xmlns:a16="http://schemas.microsoft.com/office/drawing/2014/main" id="{8514929A-D5FC-4F66-8951-74EDFD16573E}"/>
              </a:ext>
            </a:extLst>
          </p:cNvPr>
          <p:cNvSpPr txBox="1"/>
          <p:nvPr/>
        </p:nvSpPr>
        <p:spPr>
          <a:xfrm>
            <a:off x="675196" y="76187"/>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VOCABULARY</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339220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8"/>
                </p:tgtEl>
              </p:cMediaNode>
            </p:audio>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744" fill="hold"/>
                                        <p:tgtEl>
                                          <p:spTgt spid="8"/>
                                        </p:tgtEl>
                                      </p:cBhvr>
                                    </p:cmd>
                                  </p:childTnLst>
                                </p:cTn>
                              </p:par>
                            </p:childTnLst>
                          </p:cTn>
                        </p:par>
                      </p:childTnLst>
                    </p:cTn>
                  </p:par>
                </p:childTnLst>
              </p:cTn>
              <p:nextCondLst>
                <p:cond evt="onClick" delay="0">
                  <p:tgtEl>
                    <p:spTgt spid="4"/>
                  </p:tgtEl>
                </p:cond>
              </p:nextCondLst>
            </p:seq>
          </p:childTnLst>
        </p:cTn>
      </p:par>
    </p:tnLst>
    <p:bldLst>
      <p:bldP spid="7" grpId="0"/>
      <p:bldP spid="12" grpId="0"/>
      <p:bldP spid="10"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7" name="Google Shape;1881;p31"/>
          <p:cNvSpPr txBox="1">
            <a:spLocks/>
          </p:cNvSpPr>
          <p:nvPr/>
        </p:nvSpPr>
        <p:spPr>
          <a:xfrm>
            <a:off x="1621768" y="2598228"/>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457200" fontAlgn="ctr">
              <a:lnSpc>
                <a:spcPct val="100000"/>
              </a:lnSpc>
              <a:buClr>
                <a:srgbClr val="90C226"/>
              </a:buClr>
              <a:buSzPct val="80000"/>
              <a:buNone/>
              <a:defRPr/>
            </a:pPr>
            <a:r>
              <a:rPr lang="en-US" sz="4800" dirty="0">
                <a:solidFill>
                  <a:srgbClr val="05A0B8"/>
                </a:solidFill>
                <a:latin typeface="Trebuchet MS" panose="020B0603020202020204"/>
              </a:rPr>
              <a:t>  </a:t>
            </a:r>
            <a:r>
              <a:rPr lang="en-US" dirty="0">
                <a:solidFill>
                  <a:srgbClr val="05A0B8"/>
                </a:solidFill>
                <a:latin typeface="Trebuchet MS" panose="020B0603020202020204"/>
              </a:rPr>
              <a:t>/ˈ</a:t>
            </a:r>
            <a:r>
              <a:rPr lang="en-US" dirty="0" err="1">
                <a:solidFill>
                  <a:srgbClr val="05A0B8"/>
                </a:solidFill>
                <a:latin typeface="Trebuchet MS" panose="020B0603020202020204"/>
              </a:rPr>
              <a:t>ætməsfɪə</a:t>
            </a:r>
            <a:r>
              <a:rPr lang="en-US" dirty="0">
                <a:solidFill>
                  <a:srgbClr val="05A0B8"/>
                </a:solidFill>
                <a:latin typeface="Trebuchet MS" panose="020B0603020202020204"/>
              </a:rPr>
              <a:t>(r)/</a:t>
            </a:r>
            <a:endParaRPr lang="vi-VN" sz="4800" dirty="0">
              <a:solidFill>
                <a:srgbClr val="05A0B8"/>
              </a:solidFill>
            </a:endParaRPr>
          </a:p>
        </p:txBody>
      </p:sp>
      <p:sp>
        <p:nvSpPr>
          <p:cNvPr id="12" name="Rectangle 11"/>
          <p:cNvSpPr/>
          <p:nvPr/>
        </p:nvSpPr>
        <p:spPr>
          <a:xfrm>
            <a:off x="1033349" y="4319374"/>
            <a:ext cx="5819547" cy="954107"/>
          </a:xfrm>
          <a:prstGeom prst="rect">
            <a:avLst/>
          </a:prstGeom>
        </p:spPr>
        <p:txBody>
          <a:bodyPr wrap="square">
            <a:spAutoFit/>
          </a:bodyPr>
          <a:lstStyle/>
          <a:p>
            <a:pPr lvl="0" defTabSz="457200" fontAlgn="ctr">
              <a:buClr>
                <a:srgbClr val="90C226"/>
              </a:buClr>
              <a:buSzPct val="80000"/>
              <a:defRPr/>
            </a:pPr>
            <a:r>
              <a:rPr lang="en-US" sz="2800" dirty="0">
                <a:solidFill>
                  <a:sysClr val="windowText" lastClr="000000"/>
                </a:solidFill>
                <a:latin typeface="Calibri" panose="020F0502020204030204" pitchFamily="34" charset="0"/>
                <a:cs typeface="Calibri" panose="020F0502020204030204" pitchFamily="34" charset="0"/>
              </a:rPr>
              <a:t>the mixture of gases that surrounds the earth</a:t>
            </a:r>
            <a:endParaRPr lang="vi-VN" sz="2800" dirty="0">
              <a:solidFill>
                <a:sysClr val="windowText" lastClr="000000"/>
              </a:solidFill>
              <a:latin typeface="Calibri" panose="020F0502020204030204" pitchFamily="34" charset="0"/>
              <a:cs typeface="Calibri" panose="020F0502020204030204" pitchFamily="34" charset="0"/>
            </a:endParaRPr>
          </a:p>
        </p:txBody>
      </p:sp>
      <p:sp>
        <p:nvSpPr>
          <p:cNvPr id="10" name="TextBox 9"/>
          <p:cNvSpPr txBox="1"/>
          <p:nvPr/>
        </p:nvSpPr>
        <p:spPr>
          <a:xfrm>
            <a:off x="2027925" y="5612339"/>
            <a:ext cx="3502856" cy="523220"/>
          </a:xfrm>
          <a:prstGeom prst="rect">
            <a:avLst/>
          </a:prstGeom>
          <a:noFill/>
        </p:spPr>
        <p:txBody>
          <a:bodyPr wrap="square" rtlCol="0">
            <a:spAutoFit/>
          </a:bodyPr>
          <a:lstStyle/>
          <a:p>
            <a:pPr lvl="0">
              <a:defRPr/>
            </a:pPr>
            <a:r>
              <a:rPr lang="vi-VN" sz="2800" kern="0" dirty="0">
                <a:solidFill>
                  <a:srgbClr val="FF0000"/>
                </a:solidFill>
                <a:latin typeface="Calibri" panose="020F0502020204030204" pitchFamily="34" charset="0"/>
                <a:cs typeface="Calibri" panose="020F0502020204030204" pitchFamily="34" charset="0"/>
              </a:rPr>
              <a:t>bầu khí quyển</a:t>
            </a:r>
            <a:endParaRPr kumimoji="0" lang="en-US" sz="2800" b="0" i="0" u="none" strike="noStrike" kern="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endParaRPr>
          </a:p>
        </p:txBody>
      </p:sp>
      <p:sp>
        <p:nvSpPr>
          <p:cNvPr id="4" name="TextBox 3"/>
          <p:cNvSpPr txBox="1"/>
          <p:nvPr/>
        </p:nvSpPr>
        <p:spPr>
          <a:xfrm>
            <a:off x="1594636" y="1870789"/>
            <a:ext cx="4369435" cy="830997"/>
          </a:xfrm>
          <a:prstGeom prst="rect">
            <a:avLst/>
          </a:prstGeom>
          <a:noFill/>
        </p:spPr>
        <p:txBody>
          <a:bodyPr wrap="square" rtlCol="0">
            <a:spAutoFit/>
          </a:bodyPr>
          <a:lstStyle/>
          <a:p>
            <a:r>
              <a:rPr lang="vi-VN" sz="4800" b="1" dirty="0">
                <a:solidFill>
                  <a:srgbClr val="05A0B8"/>
                </a:solidFill>
                <a:latin typeface="Calibri" panose="020F0502020204030204" pitchFamily="34" charset="0"/>
                <a:cs typeface="Calibri" panose="020F0502020204030204" pitchFamily="34" charset="0"/>
              </a:rPr>
              <a:t>atmosphere (n)</a:t>
            </a:r>
            <a:endParaRPr lang="en-US" sz="4800" b="1" dirty="0">
              <a:solidFill>
                <a:srgbClr val="05A0B8"/>
              </a:solidFill>
              <a:latin typeface="Calibri" panose="020F0502020204030204" pitchFamily="34" charset="0"/>
              <a:cs typeface="Calibri" panose="020F0502020204030204" pitchFamily="34" charset="0"/>
            </a:endParaRPr>
          </a:p>
        </p:txBody>
      </p:sp>
      <p:sp>
        <p:nvSpPr>
          <p:cNvPr id="6" name="Rectangle 3"/>
          <p:cNvSpPr>
            <a:spLocks noChangeArrowheads="1"/>
          </p:cNvSpPr>
          <p:nvPr/>
        </p:nvSpPr>
        <p:spPr bwMode="auto">
          <a:xfrm>
            <a:off x="0" y="1790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ukasund02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990393" y="3646761"/>
            <a:ext cx="609600" cy="609600"/>
          </a:xfrm>
          <a:prstGeom prst="rect">
            <a:avLst/>
          </a:prstGeom>
        </p:spPr>
      </p:pic>
      <p:sp>
        <p:nvSpPr>
          <p:cNvPr id="11" name="TextBox 10">
            <a:extLst>
              <a:ext uri="{FF2B5EF4-FFF2-40B4-BE49-F238E27FC236}">
                <a16:creationId xmlns:a16="http://schemas.microsoft.com/office/drawing/2014/main" id="{8514929A-D5FC-4F66-8951-74EDFD16573E}"/>
              </a:ext>
            </a:extLst>
          </p:cNvPr>
          <p:cNvSpPr txBox="1"/>
          <p:nvPr/>
        </p:nvSpPr>
        <p:spPr>
          <a:xfrm>
            <a:off x="675196" y="76187"/>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VOCABULARY</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2896" y="2286287"/>
            <a:ext cx="4113687" cy="3426566"/>
          </a:xfrm>
          <a:prstGeom prst="rect">
            <a:avLst/>
          </a:prstGeom>
        </p:spPr>
      </p:pic>
    </p:spTree>
    <p:extLst>
      <p:ext uri="{BB962C8B-B14F-4D97-AF65-F5344CB8AC3E}">
        <p14:creationId xmlns:p14="http://schemas.microsoft.com/office/powerpoint/2010/main" val="15170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8"/>
                </p:tgtEl>
              </p:cMediaNode>
            </p:audio>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960" fill="hold"/>
                                        <p:tgtEl>
                                          <p:spTgt spid="8"/>
                                        </p:tgtEl>
                                      </p:cBhvr>
                                    </p:cmd>
                                  </p:childTnLst>
                                </p:cTn>
                              </p:par>
                            </p:childTnLst>
                          </p:cTn>
                        </p:par>
                      </p:childTnLst>
                    </p:cTn>
                  </p:par>
                </p:childTnLst>
              </p:cTn>
              <p:nextCondLst>
                <p:cond evt="onClick" delay="0">
                  <p:tgtEl>
                    <p:spTgt spid="4"/>
                  </p:tgtEl>
                </p:cond>
              </p:nextCondLst>
            </p:seq>
          </p:childTnLst>
        </p:cTn>
      </p:par>
    </p:tnLst>
    <p:bldLst>
      <p:bldP spid="7" grpId="0"/>
      <p:bldP spid="12" grpId="0"/>
      <p:bldP spid="10"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92075" y="1155266"/>
            <a:ext cx="6693795" cy="52322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Read the text and complete the table.</a:t>
            </a:r>
          </a:p>
        </p:txBody>
      </p:sp>
      <p:pic>
        <p:nvPicPr>
          <p:cNvPr id="14" name="Picture 13">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5" name="TextBox 14">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CLIL</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58824688"/>
              </p:ext>
            </p:extLst>
          </p:nvPr>
        </p:nvGraphicFramePr>
        <p:xfrm>
          <a:off x="963511" y="2234566"/>
          <a:ext cx="10527903" cy="3852334"/>
        </p:xfrm>
        <a:graphic>
          <a:graphicData uri="http://schemas.openxmlformats.org/drawingml/2006/table">
            <a:tbl>
              <a:tblPr firstRow="1" bandRow="1">
                <a:tableStyleId>{93296810-A885-4BE3-A3E7-6D5BEEA58F35}</a:tableStyleId>
              </a:tblPr>
              <a:tblGrid>
                <a:gridCol w="3509301">
                  <a:extLst>
                    <a:ext uri="{9D8B030D-6E8A-4147-A177-3AD203B41FA5}">
                      <a16:colId xmlns:a16="http://schemas.microsoft.com/office/drawing/2014/main" val="2311268874"/>
                    </a:ext>
                  </a:extLst>
                </a:gridCol>
                <a:gridCol w="3265469">
                  <a:extLst>
                    <a:ext uri="{9D8B030D-6E8A-4147-A177-3AD203B41FA5}">
                      <a16:colId xmlns:a16="http://schemas.microsoft.com/office/drawing/2014/main" val="3195978968"/>
                    </a:ext>
                  </a:extLst>
                </a:gridCol>
                <a:gridCol w="3753133">
                  <a:extLst>
                    <a:ext uri="{9D8B030D-6E8A-4147-A177-3AD203B41FA5}">
                      <a16:colId xmlns:a16="http://schemas.microsoft.com/office/drawing/2014/main" val="1844534914"/>
                    </a:ext>
                  </a:extLst>
                </a:gridCol>
              </a:tblGrid>
              <a:tr h="550333">
                <a:tc gridSpan="3">
                  <a:txBody>
                    <a:bodyPr/>
                    <a:lstStyle/>
                    <a:p>
                      <a:pPr algn="ctr"/>
                      <a:r>
                        <a:rPr lang="en-US" sz="2800" dirty="0" smtClean="0"/>
                        <a:t>Carbon footprint</a:t>
                      </a:r>
                      <a:endParaRPr lang="en-US" sz="2800" dirty="0">
                        <a:solidFill>
                          <a:schemeClr val="tx1"/>
                        </a:solidFill>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913657894"/>
                  </a:ext>
                </a:extLst>
              </a:tr>
              <a:tr h="874059">
                <a:tc>
                  <a:txBody>
                    <a:bodyPr/>
                    <a:lstStyle/>
                    <a:p>
                      <a:pPr algn="ctr"/>
                      <a:r>
                        <a:rPr lang="en-US" sz="2400" b="1" dirty="0" smtClean="0"/>
                        <a:t>Definition</a:t>
                      </a:r>
                      <a:endParaRPr lang="en-US" sz="2400" b="1" dirty="0">
                        <a:solidFill>
                          <a:schemeClr val="tx1"/>
                        </a:solidFill>
                      </a:endParaRPr>
                    </a:p>
                  </a:txBody>
                  <a:tcPr anchor="ctr"/>
                </a:tc>
                <a:tc>
                  <a:txBody>
                    <a:bodyPr/>
                    <a:lstStyle/>
                    <a:p>
                      <a:pPr algn="ctr"/>
                      <a:r>
                        <a:rPr lang="en-US" sz="2400" b="1" dirty="0" smtClean="0"/>
                        <a:t>Effects of large carbon footprint</a:t>
                      </a:r>
                      <a:endParaRPr lang="en-US" sz="2400" b="1" dirty="0">
                        <a:solidFill>
                          <a:schemeClr val="tx1"/>
                        </a:solidFill>
                      </a:endParaRPr>
                    </a:p>
                  </a:txBody>
                  <a:tcPr anchor="ctr"/>
                </a:tc>
                <a:tc>
                  <a:txBody>
                    <a:bodyPr/>
                    <a:lstStyle/>
                    <a:p>
                      <a:pPr algn="ctr"/>
                      <a:r>
                        <a:rPr lang="en-US" sz="2400" b="1" dirty="0" smtClean="0"/>
                        <a:t>Ways to reduce it</a:t>
                      </a:r>
                      <a:endParaRPr lang="en-US" sz="2400" b="1" dirty="0">
                        <a:solidFill>
                          <a:schemeClr val="tx1"/>
                        </a:solidFill>
                      </a:endParaRPr>
                    </a:p>
                  </a:txBody>
                  <a:tcPr anchor="ctr"/>
                </a:tc>
                <a:extLst>
                  <a:ext uri="{0D108BD9-81ED-4DB2-BD59-A6C34878D82A}">
                    <a16:rowId xmlns:a16="http://schemas.microsoft.com/office/drawing/2014/main" val="2296690817"/>
                  </a:ext>
                </a:extLst>
              </a:tr>
              <a:tr h="2427942">
                <a:tc>
                  <a:txBody>
                    <a:bodyPr/>
                    <a:lstStyle/>
                    <a:p>
                      <a:r>
                        <a:rPr lang="en-US" sz="2400" dirty="0" smtClean="0"/>
                        <a:t>Carbon footprint is: </a:t>
                      </a:r>
                    </a:p>
                    <a:p>
                      <a:r>
                        <a:rPr lang="en-US" sz="2400" dirty="0" smtClean="0"/>
                        <a:t>- the total amount of (1) _______ produced by human</a:t>
                      </a:r>
                      <a:r>
                        <a:rPr lang="en-US" sz="2400" baseline="0" dirty="0" smtClean="0"/>
                        <a:t> activities</a:t>
                      </a:r>
                    </a:p>
                    <a:p>
                      <a:r>
                        <a:rPr lang="en-US" sz="2400" baseline="0" dirty="0" smtClean="0"/>
                        <a:t>- emissions of other greenhouse gases</a:t>
                      </a:r>
                      <a:endParaRPr lang="en-US" sz="2400" dirty="0">
                        <a:solidFill>
                          <a:schemeClr val="tx1"/>
                        </a:solidFill>
                      </a:endParaRPr>
                    </a:p>
                  </a:txBody>
                  <a:tcPr/>
                </a:tc>
                <a:tc>
                  <a:txBody>
                    <a:bodyPr/>
                    <a:lstStyle/>
                    <a:p>
                      <a:pPr marL="0" indent="0">
                        <a:buFontTx/>
                        <a:buNone/>
                      </a:pPr>
                      <a:r>
                        <a:rPr lang="en-US" sz="2400" dirty="0" smtClean="0"/>
                        <a:t>- Increasing (2) __________________ and air pollution</a:t>
                      </a:r>
                    </a:p>
                    <a:p>
                      <a:pPr marL="0" indent="0">
                        <a:buFontTx/>
                        <a:buNone/>
                      </a:pPr>
                      <a:r>
                        <a:rPr lang="en-US" sz="2400" dirty="0" smtClean="0"/>
                        <a:t>-</a:t>
                      </a:r>
                      <a:r>
                        <a:rPr lang="en-US" sz="2400" baseline="0" dirty="0" smtClean="0"/>
                        <a:t> Destroying the natural world</a:t>
                      </a:r>
                      <a:endParaRPr lang="en-US" sz="2400" dirty="0" smtClean="0">
                        <a:solidFill>
                          <a:schemeClr val="tx1"/>
                        </a:solidFill>
                      </a:endParaRPr>
                    </a:p>
                  </a:txBody>
                  <a:tcPr/>
                </a:tc>
                <a:tc>
                  <a:txBody>
                    <a:bodyPr/>
                    <a:lstStyle/>
                    <a:p>
                      <a:pPr marL="0" indent="0">
                        <a:buFontTx/>
                        <a:buNone/>
                      </a:pPr>
                      <a:r>
                        <a:rPr lang="en-US" sz="2400" dirty="0" smtClean="0"/>
                        <a:t>Make your daily activities eco-friendly by: </a:t>
                      </a:r>
                    </a:p>
                    <a:p>
                      <a:pPr marL="0" indent="0">
                        <a:buFontTx/>
                        <a:buNone/>
                      </a:pPr>
                      <a:r>
                        <a:rPr lang="en-US" sz="2400" dirty="0" smtClean="0"/>
                        <a:t>- taking shorter (3) ________</a:t>
                      </a:r>
                    </a:p>
                    <a:p>
                      <a:pPr marL="0" indent="0">
                        <a:buFontTx/>
                        <a:buNone/>
                      </a:pPr>
                      <a:r>
                        <a:rPr lang="en-US" sz="2400" dirty="0" smtClean="0"/>
                        <a:t>- using (4) ______________,</a:t>
                      </a:r>
                      <a:r>
                        <a:rPr lang="en-US" sz="2400" baseline="0" dirty="0" smtClean="0"/>
                        <a:t> walking or cycling</a:t>
                      </a:r>
                      <a:endParaRPr lang="en-US" sz="2400" dirty="0">
                        <a:solidFill>
                          <a:schemeClr val="tx1"/>
                        </a:solidFill>
                      </a:endParaRPr>
                    </a:p>
                  </a:txBody>
                  <a:tcPr/>
                </a:tc>
                <a:extLst>
                  <a:ext uri="{0D108BD9-81ED-4DB2-BD59-A6C34878D82A}">
                    <a16:rowId xmlns:a16="http://schemas.microsoft.com/office/drawing/2014/main" val="2742198822"/>
                  </a:ext>
                </a:extLst>
              </a:tr>
            </a:tbl>
          </a:graphicData>
        </a:graphic>
      </p:graphicFrame>
      <p:sp>
        <p:nvSpPr>
          <p:cNvPr id="3" name="TextBox 2"/>
          <p:cNvSpPr txBox="1"/>
          <p:nvPr/>
        </p:nvSpPr>
        <p:spPr>
          <a:xfrm>
            <a:off x="1205531" y="4390985"/>
            <a:ext cx="1983545" cy="461665"/>
          </a:xfrm>
          <a:prstGeom prst="rect">
            <a:avLst/>
          </a:prstGeom>
          <a:noFill/>
        </p:spPr>
        <p:txBody>
          <a:bodyPr wrap="square" rtlCol="0">
            <a:spAutoFit/>
          </a:bodyPr>
          <a:lstStyle/>
          <a:p>
            <a:r>
              <a:rPr lang="en-US" sz="2400" dirty="0" smtClean="0">
                <a:solidFill>
                  <a:srgbClr val="FF0000"/>
                </a:solidFill>
              </a:rPr>
              <a:t>CO2</a:t>
            </a:r>
            <a:endParaRPr lang="en-US" sz="2400" dirty="0">
              <a:solidFill>
                <a:srgbClr val="FF0000"/>
              </a:solidFill>
            </a:endParaRPr>
          </a:p>
        </p:txBody>
      </p:sp>
      <p:sp>
        <p:nvSpPr>
          <p:cNvPr id="18" name="TextBox 17"/>
          <p:cNvSpPr txBox="1"/>
          <p:nvPr/>
        </p:nvSpPr>
        <p:spPr>
          <a:xfrm>
            <a:off x="4508480" y="4052150"/>
            <a:ext cx="2902084" cy="461665"/>
          </a:xfrm>
          <a:prstGeom prst="rect">
            <a:avLst/>
          </a:prstGeom>
          <a:noFill/>
        </p:spPr>
        <p:txBody>
          <a:bodyPr wrap="square" rtlCol="0">
            <a:spAutoFit/>
          </a:bodyPr>
          <a:lstStyle/>
          <a:p>
            <a:r>
              <a:rPr lang="en-US" sz="2400" dirty="0">
                <a:solidFill>
                  <a:srgbClr val="FF0000"/>
                </a:solidFill>
              </a:rPr>
              <a:t>g</a:t>
            </a:r>
            <a:r>
              <a:rPr lang="en-US" sz="2400" dirty="0" smtClean="0">
                <a:solidFill>
                  <a:srgbClr val="FF0000"/>
                </a:solidFill>
              </a:rPr>
              <a:t>lobal temperatures</a:t>
            </a:r>
            <a:endParaRPr lang="en-US" sz="2400" dirty="0">
              <a:solidFill>
                <a:srgbClr val="FF0000"/>
              </a:solidFill>
            </a:endParaRPr>
          </a:p>
        </p:txBody>
      </p:sp>
      <p:sp>
        <p:nvSpPr>
          <p:cNvPr id="19" name="TextBox 18"/>
          <p:cNvSpPr txBox="1"/>
          <p:nvPr/>
        </p:nvSpPr>
        <p:spPr>
          <a:xfrm>
            <a:off x="7846075" y="4770762"/>
            <a:ext cx="1983545" cy="461665"/>
          </a:xfrm>
          <a:prstGeom prst="rect">
            <a:avLst/>
          </a:prstGeom>
          <a:noFill/>
        </p:spPr>
        <p:txBody>
          <a:bodyPr wrap="square" rtlCol="0">
            <a:spAutoFit/>
          </a:bodyPr>
          <a:lstStyle/>
          <a:p>
            <a:r>
              <a:rPr lang="en-US" sz="2400" dirty="0" smtClean="0">
                <a:solidFill>
                  <a:srgbClr val="FF0000"/>
                </a:solidFill>
              </a:rPr>
              <a:t>showers</a:t>
            </a:r>
            <a:endParaRPr lang="en-US" sz="2400" dirty="0">
              <a:solidFill>
                <a:srgbClr val="FF0000"/>
              </a:solidFill>
            </a:endParaRPr>
          </a:p>
        </p:txBody>
      </p:sp>
      <p:sp>
        <p:nvSpPr>
          <p:cNvPr id="20" name="TextBox 19"/>
          <p:cNvSpPr txBox="1"/>
          <p:nvPr/>
        </p:nvSpPr>
        <p:spPr>
          <a:xfrm>
            <a:off x="9128904" y="5139078"/>
            <a:ext cx="2208547" cy="461665"/>
          </a:xfrm>
          <a:prstGeom prst="rect">
            <a:avLst/>
          </a:prstGeom>
          <a:noFill/>
        </p:spPr>
        <p:txBody>
          <a:bodyPr wrap="square" rtlCol="0">
            <a:spAutoFit/>
          </a:bodyPr>
          <a:lstStyle/>
          <a:p>
            <a:r>
              <a:rPr lang="en-US" sz="2400" dirty="0">
                <a:solidFill>
                  <a:srgbClr val="FF0000"/>
                </a:solidFill>
              </a:rPr>
              <a:t>p</a:t>
            </a:r>
            <a:r>
              <a:rPr lang="en-US" sz="2400" dirty="0" smtClean="0">
                <a:solidFill>
                  <a:srgbClr val="FF0000"/>
                </a:solidFill>
              </a:rPr>
              <a:t>ublic transport</a:t>
            </a:r>
            <a:endParaRPr lang="en-US" sz="2400" dirty="0">
              <a:solidFill>
                <a:srgbClr val="FF0000"/>
              </a:solidFill>
            </a:endParaRPr>
          </a:p>
        </p:txBody>
      </p:sp>
    </p:spTree>
    <p:extLst>
      <p:ext uri="{BB962C8B-B14F-4D97-AF65-F5344CB8AC3E}">
        <p14:creationId xmlns:p14="http://schemas.microsoft.com/office/powerpoint/2010/main" val="151629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4BD392C4-B589-43D3-9879-DB9AB2245213}"/>
              </a:ext>
            </a:extLst>
          </p:cNvPr>
          <p:cNvSpPr txBox="1"/>
          <p:nvPr/>
        </p:nvSpPr>
        <p:spPr>
          <a:xfrm>
            <a:off x="1466118" y="1138534"/>
            <a:ext cx="9465739" cy="830997"/>
          </a:xfrm>
          <a:prstGeom prst="rect">
            <a:avLst/>
          </a:prstGeom>
          <a:noFill/>
        </p:spPr>
        <p:txBody>
          <a:bodyPr wrap="square">
            <a:spAutoFit/>
          </a:bodyPr>
          <a:lstStyle/>
          <a:p>
            <a:pPr algn="just"/>
            <a:r>
              <a:rPr lang="en-US" sz="2400" b="1" dirty="0">
                <a:solidFill>
                  <a:srgbClr val="F26532"/>
                </a:solidFill>
                <a:latin typeface="Arial" panose="020B0604020202020204" pitchFamily="34" charset="0"/>
                <a:cs typeface="Arial" panose="020B0604020202020204" pitchFamily="34" charset="0"/>
              </a:rPr>
              <a:t>Work in pairs. Discuss things you can do to reduce your carbon footprint.</a:t>
            </a:r>
          </a:p>
        </p:txBody>
      </p:sp>
      <p:sp>
        <p:nvSpPr>
          <p:cNvPr id="18" name="TextBox 17">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pic>
        <p:nvPicPr>
          <p:cNvPr id="19" name="Picture 18">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20" name="TextBox 19">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CLIL</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23" name="Rounded Rectangle 22"/>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4" name="TextBox 23"/>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 name="TextBox 2"/>
          <p:cNvSpPr txBox="1"/>
          <p:nvPr/>
        </p:nvSpPr>
        <p:spPr>
          <a:xfrm>
            <a:off x="1413333" y="2422164"/>
            <a:ext cx="9463791" cy="3416320"/>
          </a:xfrm>
          <a:prstGeom prst="rect">
            <a:avLst/>
          </a:prstGeom>
          <a:noFill/>
        </p:spPr>
        <p:txBody>
          <a:bodyPr wrap="square" rtlCol="0">
            <a:spAutoFit/>
          </a:bodyPr>
          <a:lstStyle/>
          <a:p>
            <a:pPr algn="just">
              <a:lnSpc>
                <a:spcPct val="150000"/>
              </a:lnSpc>
            </a:pPr>
            <a:r>
              <a:rPr lang="en-US" sz="2400" b="1" dirty="0" smtClean="0"/>
              <a:t>For example: </a:t>
            </a:r>
          </a:p>
          <a:p>
            <a:pPr algn="just">
              <a:lnSpc>
                <a:spcPct val="150000"/>
              </a:lnSpc>
            </a:pPr>
            <a:r>
              <a:rPr lang="vi-VN" sz="2400" dirty="0" smtClean="0"/>
              <a:t>Lan </a:t>
            </a:r>
            <a:r>
              <a:rPr lang="vi-VN" sz="2400" dirty="0"/>
              <a:t>thinks that her carbon footprint is not very big, but she’ll try to reduce it to further help the environment. First, she’ll start cycling to school instead of asking her dad to drive her. Second, she’ll stop using plastic bags for groceries. Finally, she'll start drinking filtered tap water instead of buying bottled water.</a:t>
            </a:r>
            <a:endParaRPr lang="en-US" sz="2400" dirty="0"/>
          </a:p>
        </p:txBody>
      </p:sp>
    </p:spTree>
    <p:extLst>
      <p:ext uri="{BB962C8B-B14F-4D97-AF65-F5344CB8AC3E}">
        <p14:creationId xmlns:p14="http://schemas.microsoft.com/office/powerpoint/2010/main" val="13602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625798" y="1521696"/>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449119" y="2766704"/>
            <a:ext cx="2094666" cy="886457"/>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EVERYDAY ENGLISH</a:t>
            </a:r>
            <a:endParaRPr lang="en-GB" b="1" dirty="0">
              <a:solidFill>
                <a:srgbClr val="006673"/>
              </a:solidFill>
            </a:endParaRPr>
          </a:p>
        </p:txBody>
      </p:sp>
      <p:sp>
        <p:nvSpPr>
          <p:cNvPr id="24" name="Rounded Rectangle 23"/>
          <p:cNvSpPr/>
          <p:nvPr/>
        </p:nvSpPr>
        <p:spPr>
          <a:xfrm>
            <a:off x="1382452" y="4407297"/>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CLIL</a:t>
            </a:r>
            <a:endParaRPr lang="en-GB" b="1" dirty="0">
              <a:solidFill>
                <a:srgbClr val="006673"/>
              </a:solidFill>
            </a:endParaRPr>
          </a:p>
        </p:txBody>
      </p:sp>
      <p:sp>
        <p:nvSpPr>
          <p:cNvPr id="25" name="Rectangle 24"/>
          <p:cNvSpPr/>
          <p:nvPr/>
        </p:nvSpPr>
        <p:spPr>
          <a:xfrm>
            <a:off x="6511534" y="1511979"/>
            <a:ext cx="4433970"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Clip watching</a:t>
            </a:r>
            <a:endParaRPr lang="en-GB" dirty="0">
              <a:solidFill>
                <a:srgbClr val="006673"/>
              </a:solidFill>
            </a:endParaRPr>
          </a:p>
        </p:txBody>
      </p:sp>
      <p:sp>
        <p:nvSpPr>
          <p:cNvPr id="26" name="Rectangle 25"/>
          <p:cNvSpPr/>
          <p:nvPr/>
        </p:nvSpPr>
        <p:spPr>
          <a:xfrm>
            <a:off x="6511534" y="2751483"/>
            <a:ext cx="4430818" cy="103622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Task </a:t>
            </a:r>
            <a:r>
              <a:rPr lang="en-US" dirty="0">
                <a:solidFill>
                  <a:srgbClr val="006673"/>
                </a:solidFill>
              </a:rPr>
              <a:t>1: Listen and complete the </a:t>
            </a:r>
            <a:r>
              <a:rPr lang="en-US" dirty="0" smtClean="0">
                <a:solidFill>
                  <a:srgbClr val="006673"/>
                </a:solidFill>
              </a:rPr>
              <a:t>conversation.</a:t>
            </a:r>
          </a:p>
          <a:p>
            <a:pPr marL="285750" indent="-285750" algn="just">
              <a:buFont typeface="Arial" panose="020B0604020202020204" pitchFamily="34" charset="0"/>
              <a:buChar char="•"/>
            </a:pPr>
            <a:r>
              <a:rPr lang="en-US" dirty="0" smtClean="0">
                <a:solidFill>
                  <a:srgbClr val="006673"/>
                </a:solidFill>
              </a:rPr>
              <a:t>Task </a:t>
            </a:r>
            <a:r>
              <a:rPr lang="en-US" dirty="0">
                <a:solidFill>
                  <a:srgbClr val="006673"/>
                </a:solidFill>
              </a:rPr>
              <a:t>2: </a:t>
            </a:r>
            <a:r>
              <a:rPr lang="en-US" dirty="0" smtClean="0">
                <a:solidFill>
                  <a:srgbClr val="006673"/>
                </a:solidFill>
              </a:rPr>
              <a:t>Make </a:t>
            </a:r>
            <a:r>
              <a:rPr lang="en-US" dirty="0">
                <a:solidFill>
                  <a:srgbClr val="006673"/>
                </a:solidFill>
              </a:rPr>
              <a:t>a similar </a:t>
            </a:r>
            <a:r>
              <a:rPr lang="en-US" dirty="0" smtClean="0">
                <a:solidFill>
                  <a:srgbClr val="006673"/>
                </a:solidFill>
              </a:rPr>
              <a:t>conversation.</a:t>
            </a:r>
          </a:p>
        </p:txBody>
      </p:sp>
      <p:sp>
        <p:nvSpPr>
          <p:cNvPr id="27" name="Rectangle 26"/>
          <p:cNvSpPr/>
          <p:nvPr/>
        </p:nvSpPr>
        <p:spPr>
          <a:xfrm>
            <a:off x="6511534" y="4220165"/>
            <a:ext cx="4433970" cy="106151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Vocabulary</a:t>
            </a:r>
            <a:endParaRPr lang="en-US" dirty="0">
              <a:solidFill>
                <a:srgbClr val="006673"/>
              </a:solidFill>
            </a:endParaRPr>
          </a:p>
          <a:p>
            <a:pPr marL="285750" indent="-285750">
              <a:buFont typeface="Arial" panose="020B0604020202020204" pitchFamily="34" charset="0"/>
              <a:buChar char="•"/>
            </a:pPr>
            <a:r>
              <a:rPr lang="en-US" dirty="0" smtClean="0">
                <a:solidFill>
                  <a:srgbClr val="006673"/>
                </a:solidFill>
              </a:rPr>
              <a:t>Task </a:t>
            </a:r>
            <a:r>
              <a:rPr lang="en-US" dirty="0">
                <a:solidFill>
                  <a:srgbClr val="006673"/>
                </a:solidFill>
              </a:rPr>
              <a:t>1: </a:t>
            </a:r>
            <a:r>
              <a:rPr lang="en-US" dirty="0" smtClean="0">
                <a:solidFill>
                  <a:srgbClr val="006673"/>
                </a:solidFill>
              </a:rPr>
              <a:t>Read the text and complete the table.</a:t>
            </a:r>
            <a:endParaRPr lang="en-US" dirty="0" smtClean="0">
              <a:solidFill>
                <a:srgbClr val="006673"/>
              </a:solidFill>
            </a:endParaRPr>
          </a:p>
          <a:p>
            <a:pPr marL="285750" indent="-285750">
              <a:buFont typeface="Arial" panose="020B0604020202020204" pitchFamily="34" charset="0"/>
              <a:buChar char="•"/>
            </a:pPr>
            <a:r>
              <a:rPr lang="en-US" dirty="0" smtClean="0">
                <a:solidFill>
                  <a:srgbClr val="006673"/>
                </a:solidFill>
              </a:rPr>
              <a:t>Task </a:t>
            </a:r>
            <a:r>
              <a:rPr lang="en-US" dirty="0">
                <a:solidFill>
                  <a:srgbClr val="006673"/>
                </a:solidFill>
              </a:rPr>
              <a:t>2</a:t>
            </a:r>
            <a:r>
              <a:rPr lang="en-US" dirty="0" smtClean="0">
                <a:solidFill>
                  <a:srgbClr val="006673"/>
                </a:solidFill>
              </a:rPr>
              <a:t>: Discussion</a:t>
            </a:r>
          </a:p>
        </p:txBody>
      </p:sp>
      <p:cxnSp>
        <p:nvCxnSpPr>
          <p:cNvPr id="28" name="Curved Connector 27"/>
          <p:cNvCxnSpPr>
            <a:stCxn id="22" idx="3"/>
            <a:endCxn id="23" idx="0"/>
          </p:cNvCxnSpPr>
          <p:nvPr/>
        </p:nvCxnSpPr>
        <p:spPr>
          <a:xfrm>
            <a:off x="3509565" y="1849398"/>
            <a:ext cx="986887" cy="91730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357819" y="3209933"/>
            <a:ext cx="1091300" cy="119736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333185" y="4762400"/>
            <a:ext cx="669823" cy="88631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911508" y="5648717"/>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2" name="Rectangle 31"/>
          <p:cNvSpPr/>
          <p:nvPr/>
        </p:nvSpPr>
        <p:spPr>
          <a:xfrm>
            <a:off x="6508382" y="5639310"/>
            <a:ext cx="4433970"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33" name="Rectangle 32"/>
          <p:cNvSpPr/>
          <p:nvPr/>
        </p:nvSpPr>
        <p:spPr>
          <a:xfrm>
            <a:off x="4054678" y="274161"/>
            <a:ext cx="7098131"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B47DCBC-9091-47D9-B368-F9923F624982}"/>
              </a:ext>
            </a:extLst>
          </p:cNvPr>
          <p:cNvSpPr txBox="1"/>
          <p:nvPr/>
        </p:nvSpPr>
        <p:spPr>
          <a:xfrm>
            <a:off x="4576036" y="264722"/>
            <a:ext cx="7038888" cy="584775"/>
          </a:xfrm>
          <a:prstGeom prst="rect">
            <a:avLst/>
          </a:prstGeom>
          <a:noFill/>
        </p:spPr>
        <p:txBody>
          <a:bodyPr wrap="square" rtlCol="0">
            <a:spAutoFit/>
          </a:bodyPr>
          <a:lstStyle/>
          <a:p>
            <a:r>
              <a:rPr lang="en-US" sz="3200" b="1" dirty="0" smtClean="0">
                <a:solidFill>
                  <a:schemeClr val="bg1"/>
                </a:solidFill>
                <a:latin typeface="UTM Facebook K&amp;T" pitchFamily="18" charset="0"/>
              </a:rPr>
              <a:t>COMMUNICATION AND CULTURE</a:t>
            </a:r>
            <a:endParaRPr lang="en-US" sz="3200" b="1" dirty="0">
              <a:solidFill>
                <a:schemeClr val="bg1"/>
              </a:solidFill>
              <a:latin typeface="UTM Facebook K&amp;T" pitchFamily="18" charset="0"/>
            </a:endParaRPr>
          </a:p>
        </p:txBody>
      </p:sp>
      <p:sp>
        <p:nvSpPr>
          <p:cNvPr id="35" name="Rectangle 34"/>
          <p:cNvSpPr/>
          <p:nvPr/>
        </p:nvSpPr>
        <p:spPr>
          <a:xfrm>
            <a:off x="997183" y="27416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31CEF878-588C-4D1A-8EFD-9AE7A71F41C4}"/>
              </a:ext>
            </a:extLst>
          </p:cNvPr>
          <p:cNvSpPr txBox="1"/>
          <p:nvPr/>
        </p:nvSpPr>
        <p:spPr>
          <a:xfrm>
            <a:off x="753696" y="264722"/>
            <a:ext cx="3208247" cy="584775"/>
          </a:xfrm>
          <a:prstGeom prst="rect">
            <a:avLst/>
          </a:prstGeom>
          <a:noFill/>
        </p:spPr>
        <p:txBody>
          <a:bodyPr wrap="square" rtlCol="0">
            <a:spAutoFit/>
          </a:bodyPr>
          <a:lstStyle/>
          <a:p>
            <a:pPr algn="ctr"/>
            <a:r>
              <a:rPr lang="en-US" sz="3200" dirty="0">
                <a:solidFill>
                  <a:srgbClr val="048DA4"/>
                </a:solidFill>
                <a:latin typeface="Bookman Old Style" pitchFamily="18" charset="0"/>
              </a:rPr>
              <a:t>LESSON </a:t>
            </a:r>
            <a:r>
              <a:rPr lang="en-US" sz="3200" dirty="0" smtClean="0">
                <a:solidFill>
                  <a:srgbClr val="048DA4"/>
                </a:solidFill>
                <a:latin typeface="Bookman Old Style" pitchFamily="18" charset="0"/>
              </a:rPr>
              <a:t>7</a:t>
            </a:r>
            <a:endParaRPr lang="en-US" sz="3200" dirty="0">
              <a:solidFill>
                <a:srgbClr val="048DA4"/>
              </a:solidFill>
              <a:latin typeface="Bookman Old Style" pitchFamily="18" charset="0"/>
            </a:endParaRPr>
          </a:p>
        </p:txBody>
      </p:sp>
    </p:spTree>
    <p:extLst>
      <p:ext uri="{BB962C8B-B14F-4D97-AF65-F5344CB8AC3E}">
        <p14:creationId xmlns:p14="http://schemas.microsoft.com/office/powerpoint/2010/main" val="376944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9413" y="2805341"/>
            <a:ext cx="7098131"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5" name="TextBox 4">
            <a:extLst>
              <a:ext uri="{FF2B5EF4-FFF2-40B4-BE49-F238E27FC236}">
                <a16:creationId xmlns:a16="http://schemas.microsoft.com/office/drawing/2014/main" id="{35DF77EB-655D-46EF-9E8B-FA2AF8707694}"/>
              </a:ext>
            </a:extLst>
          </p:cNvPr>
          <p:cNvSpPr txBox="1"/>
          <p:nvPr/>
        </p:nvSpPr>
        <p:spPr>
          <a:xfrm>
            <a:off x="1027615" y="401650"/>
            <a:ext cx="1478856"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244105" y="716817"/>
            <a:ext cx="7883440" cy="646331"/>
          </a:xfrm>
          <a:prstGeom prst="rect">
            <a:avLst/>
          </a:prstGeom>
          <a:noFill/>
        </p:spPr>
        <p:txBody>
          <a:bodyPr wrap="square" rtlCol="0">
            <a:spAutoFit/>
          </a:bodyPr>
          <a:lstStyle/>
          <a:p>
            <a:r>
              <a:rPr lang="en-US" sz="3600" dirty="0" smtClean="0">
                <a:solidFill>
                  <a:schemeClr val="bg1"/>
                </a:solidFill>
                <a:latin typeface="UTM Facebook K&amp;T" pitchFamily="18" charset="0"/>
                <a:cs typeface="Arial" panose="020B0604020202020204" pitchFamily="34" charset="0"/>
              </a:rPr>
              <a:t>HUMANS AND THE ENVIRONMENT</a:t>
            </a:r>
            <a:endParaRPr lang="en-US" sz="3600" dirty="0">
              <a:solidFill>
                <a:schemeClr val="bg1"/>
              </a:solidFill>
              <a:latin typeface="UTM Facebook K&amp;T" pitchFamily="18" charset="0"/>
              <a:cs typeface="Arial" panose="020B0604020202020204" pitchFamily="34" charset="0"/>
            </a:endParaRPr>
          </a:p>
        </p:txBody>
      </p:sp>
      <p:sp>
        <p:nvSpPr>
          <p:cNvPr id="27" name="TextBox 26">
            <a:extLst>
              <a:ext uri="{FF2B5EF4-FFF2-40B4-BE49-F238E27FC236}">
                <a16:creationId xmlns:a16="http://schemas.microsoft.com/office/drawing/2014/main" id="{EB47DCBC-9091-47D9-B368-F9923F624982}"/>
              </a:ext>
            </a:extLst>
          </p:cNvPr>
          <p:cNvSpPr txBox="1"/>
          <p:nvPr/>
        </p:nvSpPr>
        <p:spPr>
          <a:xfrm>
            <a:off x="4376060" y="2816215"/>
            <a:ext cx="7038888" cy="584775"/>
          </a:xfrm>
          <a:prstGeom prst="rect">
            <a:avLst/>
          </a:prstGeom>
          <a:noFill/>
        </p:spPr>
        <p:txBody>
          <a:bodyPr wrap="square" rtlCol="0">
            <a:spAutoFit/>
          </a:bodyPr>
          <a:lstStyle/>
          <a:p>
            <a:r>
              <a:rPr lang="en-US" sz="3200" b="1" dirty="0" smtClean="0">
                <a:solidFill>
                  <a:schemeClr val="bg1"/>
                </a:solidFill>
                <a:latin typeface="UTM Facebook K&amp;T" pitchFamily="18" charset="0"/>
              </a:rPr>
              <a:t>COMMUNICATION AND CULTURE</a:t>
            </a:r>
            <a:endParaRPr lang="en-US" sz="3200" b="1" dirty="0">
              <a:solidFill>
                <a:schemeClr val="bg1"/>
              </a:solidFill>
              <a:latin typeface="UTM Facebook K&amp;T" pitchFamily="18" charset="0"/>
            </a:endParaRPr>
          </a:p>
        </p:txBody>
      </p:sp>
      <p:sp>
        <p:nvSpPr>
          <p:cNvPr id="25" name="Rectangle 24"/>
          <p:cNvSpPr/>
          <p:nvPr/>
        </p:nvSpPr>
        <p:spPr>
          <a:xfrm>
            <a:off x="971918"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728431" y="2795902"/>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a:t>
            </a:r>
            <a:r>
              <a:rPr lang="en-US" sz="3600" dirty="0" smtClean="0">
                <a:solidFill>
                  <a:srgbClr val="048DA4"/>
                </a:solidFill>
                <a:latin typeface="Bookman Old Style" pitchFamily="18" charset="0"/>
              </a:rPr>
              <a:t>7</a:t>
            </a:r>
            <a:endParaRPr lang="en-US" sz="3600" dirty="0">
              <a:solidFill>
                <a:srgbClr val="048DA4"/>
              </a:solidFill>
              <a:latin typeface="Bookman Old Style" pitchFamily="18" charset="0"/>
            </a:endParaRPr>
          </a:p>
        </p:txBody>
      </p:sp>
    </p:spTree>
    <p:extLst>
      <p:ext uri="{BB962C8B-B14F-4D97-AF65-F5344CB8AC3E}">
        <p14:creationId xmlns:p14="http://schemas.microsoft.com/office/powerpoint/2010/main" val="323426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6"/>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2" name="TextBox 11">
            <a:extLst>
              <a:ext uri="{FF2B5EF4-FFF2-40B4-BE49-F238E27FC236}">
                <a16:creationId xmlns:a16="http://schemas.microsoft.com/office/drawing/2014/main" id="{8A4690D4-BED2-4414-A159-D786E74D1CDB}"/>
              </a:ext>
            </a:extLst>
          </p:cNvPr>
          <p:cNvSpPr txBox="1"/>
          <p:nvPr/>
        </p:nvSpPr>
        <p:spPr>
          <a:xfrm>
            <a:off x="1936628" y="2123749"/>
            <a:ext cx="8584082" cy="1754326"/>
          </a:xfrm>
          <a:prstGeom prst="rect">
            <a:avLst/>
          </a:prstGeom>
          <a:noFill/>
        </p:spPr>
        <p:txBody>
          <a:bodyPr wrap="square">
            <a:spAutoFit/>
          </a:bodyPr>
          <a:lstStyle/>
          <a:p>
            <a:pPr marL="584200" indent="-457200">
              <a:buFont typeface="Arial" panose="020B0604020202020204" pitchFamily="34" charset="0"/>
              <a:buChar char="•"/>
            </a:pPr>
            <a:r>
              <a:rPr lang="en-US" sz="3600" dirty="0"/>
              <a:t>T</a:t>
            </a:r>
            <a:r>
              <a:rPr lang="en-US" sz="3600" dirty="0" smtClean="0"/>
              <a:t>he </a:t>
            </a:r>
            <a:r>
              <a:rPr lang="en-US" sz="3600" dirty="0"/>
              <a:t>ways to ask for and give advice</a:t>
            </a:r>
          </a:p>
          <a:p>
            <a:pPr marL="584200" indent="-457200">
              <a:buFont typeface="Arial" panose="020B0604020202020204" pitchFamily="34" charset="0"/>
              <a:buChar char="•"/>
            </a:pPr>
            <a:r>
              <a:rPr lang="en-US" sz="3600" dirty="0"/>
              <a:t>W</a:t>
            </a:r>
            <a:r>
              <a:rPr lang="en-US" sz="3600" dirty="0" smtClean="0"/>
              <a:t>hat </a:t>
            </a:r>
            <a:r>
              <a:rPr lang="en-US" sz="3600" dirty="0"/>
              <a:t>carbon footprint is and the ways to reduce it in our life.</a:t>
            </a:r>
          </a:p>
        </p:txBody>
      </p:sp>
    </p:spTree>
    <p:extLst>
      <p:ext uri="{BB962C8B-B14F-4D97-AF65-F5344CB8AC3E}">
        <p14:creationId xmlns:p14="http://schemas.microsoft.com/office/powerpoint/2010/main" val="3305870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A4690D4-BED2-4414-A159-D786E74D1CDB}"/>
              </a:ext>
            </a:extLst>
          </p:cNvPr>
          <p:cNvSpPr txBox="1"/>
          <p:nvPr/>
        </p:nvSpPr>
        <p:spPr>
          <a:xfrm>
            <a:off x="1882037" y="2055511"/>
            <a:ext cx="8584082" cy="646331"/>
          </a:xfrm>
          <a:prstGeom prst="rect">
            <a:avLst/>
          </a:prstGeom>
          <a:noFill/>
        </p:spPr>
        <p:txBody>
          <a:bodyPr wrap="square">
            <a:spAutoFit/>
          </a:bodyPr>
          <a:lstStyle/>
          <a:p>
            <a:pPr lvl="0"/>
            <a:r>
              <a:rPr lang="en-US" sz="3600" dirty="0"/>
              <a:t>Do exercises in the workbook</a:t>
            </a:r>
          </a:p>
        </p:txBody>
      </p:sp>
      <p:sp>
        <p:nvSpPr>
          <p:cNvPr id="8" name="Rounded Rectangle 7"/>
          <p:cNvSpPr/>
          <p:nvPr/>
        </p:nvSpPr>
        <p:spPr>
          <a:xfrm>
            <a:off x="743871" y="111311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01746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399333" y="1093512"/>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pic>
        <p:nvPicPr>
          <p:cNvPr id="10" name="Picture 9">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6"/>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0542249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5932706"/>
            <a:ext cx="5877636"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FFFFFF"/>
                </a:solidFill>
                <a:latin typeface="Calibri" panose="020F0502020204030204" pitchFamily="34" charset="0"/>
              </a:rPr>
              <a:t>Website: </a:t>
            </a:r>
            <a:r>
              <a:rPr lang="en-US" sz="1600" b="1" i="1" dirty="0">
                <a:solidFill>
                  <a:srgbClr val="FFFFFF"/>
                </a:solidFill>
                <a:latin typeface="Calibri" panose="020F0502020204030204" pitchFamily="34" charset="0"/>
              </a:rPr>
              <a:t>sachmem.vn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a:t>
            </a:r>
            <a:r>
              <a:rPr lang="en-US" sz="1600" b="1" i="1" dirty="0">
                <a:solidFill>
                  <a:srgbClr val="FFFFFF"/>
                </a:solidFill>
                <a:latin typeface="Calibri" panose="020F0502020204030204" pitchFamily="34" charset="0"/>
              </a:rPr>
              <a:t> facebook.com/sachmem.vn</a:t>
            </a:r>
            <a:r>
              <a:rPr lang="en-US" sz="1600" b="1" i="1" dirty="0" smtClean="0">
                <a:solidFill>
                  <a:srgbClr val="FFFFFF"/>
                </a:solidFill>
                <a:latin typeface="Calibri" panose="020F0502020204030204" pitchFamily="34" charset="0"/>
              </a:rPr>
              <a:t>/</a:t>
            </a:r>
            <a:endParaRPr lang="en-US" sz="1600" dirty="0"/>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541241" y="2524836"/>
            <a:ext cx="9523000" cy="1754326"/>
          </a:xfrm>
          <a:prstGeom prst="rect">
            <a:avLst/>
          </a:prstGeom>
          <a:noFill/>
        </p:spPr>
        <p:txBody>
          <a:bodyPr wrap="square" rtlCol="0">
            <a:spAutoFit/>
          </a:bodyPr>
          <a:lstStyle/>
          <a:p>
            <a:r>
              <a:rPr lang="vi-VN" sz="3600" dirty="0">
                <a:latin typeface="Calibri" panose="020F0502020204030204" pitchFamily="34" charset="0"/>
                <a:cs typeface="Calibri" panose="020F0502020204030204" pitchFamily="34" charset="0"/>
              </a:rPr>
              <a:t>By the end of this lesson, students will be able to</a:t>
            </a:r>
            <a:r>
              <a:rPr lang="vi-VN" sz="3600" dirty="0" smtClean="0">
                <a:latin typeface="Calibri" panose="020F0502020204030204" pitchFamily="34" charset="0"/>
                <a:cs typeface="Calibri" panose="020F0502020204030204" pitchFamily="34" charset="0"/>
              </a:rPr>
              <a:t>:</a:t>
            </a:r>
            <a:endParaRPr lang="en-US" sz="3600" dirty="0" smtClean="0">
              <a:latin typeface="Calibri" panose="020F0502020204030204" pitchFamily="34" charset="0"/>
              <a:cs typeface="Calibri" panose="020F0502020204030204" pitchFamily="34" charset="0"/>
            </a:endParaRPr>
          </a:p>
          <a:p>
            <a:pPr marL="457200" indent="-457200">
              <a:buFont typeface="Courier New" panose="02070309020205020404" pitchFamily="49" charset="0"/>
              <a:buChar char="o"/>
            </a:pPr>
            <a:r>
              <a:rPr lang="en-US" sz="3600" dirty="0" smtClean="0">
                <a:latin typeface="Calibri" panose="020F0502020204030204" pitchFamily="34" charset="0"/>
                <a:cs typeface="Calibri" panose="020F0502020204030204" pitchFamily="34" charset="0"/>
              </a:rPr>
              <a:t>Ask </a:t>
            </a:r>
            <a:r>
              <a:rPr lang="en-US" sz="3600" dirty="0">
                <a:latin typeface="Calibri" panose="020F0502020204030204" pitchFamily="34" charset="0"/>
                <a:cs typeface="Calibri" panose="020F0502020204030204" pitchFamily="34" charset="0"/>
              </a:rPr>
              <a:t>for and give </a:t>
            </a:r>
            <a:r>
              <a:rPr lang="en-US" sz="3600" dirty="0" smtClean="0">
                <a:latin typeface="Calibri" panose="020F0502020204030204" pitchFamily="34" charset="0"/>
                <a:cs typeface="Calibri" panose="020F0502020204030204" pitchFamily="34" charset="0"/>
              </a:rPr>
              <a:t>advice</a:t>
            </a:r>
            <a:endParaRPr lang="en-US" sz="3600" dirty="0">
              <a:latin typeface="Calibri" panose="020F0502020204030204" pitchFamily="34" charset="0"/>
              <a:cs typeface="Calibri" panose="020F0502020204030204" pitchFamily="34" charset="0"/>
            </a:endParaRPr>
          </a:p>
          <a:p>
            <a:pPr marL="457200" indent="-457200">
              <a:buFont typeface="Courier New" panose="02070309020205020404" pitchFamily="49" charset="0"/>
              <a:buChar char="o"/>
            </a:pPr>
            <a:r>
              <a:rPr lang="en-US" sz="3600" dirty="0">
                <a:latin typeface="Calibri" panose="020F0502020204030204" pitchFamily="34" charset="0"/>
                <a:cs typeface="Calibri" panose="020F0502020204030204" pitchFamily="34" charset="0"/>
              </a:rPr>
              <a:t>U</a:t>
            </a:r>
            <a:r>
              <a:rPr lang="en-US" sz="3600" dirty="0" smtClean="0">
                <a:latin typeface="Calibri" panose="020F0502020204030204" pitchFamily="34" charset="0"/>
                <a:cs typeface="Calibri" panose="020F0502020204030204" pitchFamily="34" charset="0"/>
              </a:rPr>
              <a:t>nderstand </a:t>
            </a:r>
            <a:r>
              <a:rPr lang="en-US" sz="3600" dirty="0">
                <a:latin typeface="Calibri" panose="020F0502020204030204" pitchFamily="34" charset="0"/>
                <a:cs typeface="Calibri" panose="020F0502020204030204" pitchFamily="34" charset="0"/>
              </a:rPr>
              <a:t>what a carbon footprint is.</a:t>
            </a:r>
          </a:p>
        </p:txBody>
      </p:sp>
    </p:spTree>
    <p:extLst>
      <p:ext uri="{BB962C8B-B14F-4D97-AF65-F5344CB8AC3E}">
        <p14:creationId xmlns:p14="http://schemas.microsoft.com/office/powerpoint/2010/main" val="2887188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625798" y="1521696"/>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449119" y="2766704"/>
            <a:ext cx="2094666" cy="886457"/>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EVERYDAY ENGLISH</a:t>
            </a:r>
            <a:endParaRPr lang="en-GB" b="1" dirty="0">
              <a:solidFill>
                <a:srgbClr val="006673"/>
              </a:solidFill>
            </a:endParaRPr>
          </a:p>
        </p:txBody>
      </p:sp>
      <p:sp>
        <p:nvSpPr>
          <p:cNvPr id="24" name="Rounded Rectangle 23"/>
          <p:cNvSpPr/>
          <p:nvPr/>
        </p:nvSpPr>
        <p:spPr>
          <a:xfrm>
            <a:off x="1382452" y="4407297"/>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CLIL</a:t>
            </a:r>
            <a:endParaRPr lang="en-GB" b="1" dirty="0">
              <a:solidFill>
                <a:srgbClr val="006673"/>
              </a:solidFill>
            </a:endParaRPr>
          </a:p>
        </p:txBody>
      </p:sp>
      <p:sp>
        <p:nvSpPr>
          <p:cNvPr id="25" name="Rectangle 24"/>
          <p:cNvSpPr/>
          <p:nvPr/>
        </p:nvSpPr>
        <p:spPr>
          <a:xfrm>
            <a:off x="6511534" y="1511979"/>
            <a:ext cx="4433970"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Clip watching</a:t>
            </a:r>
            <a:endParaRPr lang="en-GB" dirty="0">
              <a:solidFill>
                <a:srgbClr val="006673"/>
              </a:solidFill>
            </a:endParaRPr>
          </a:p>
        </p:txBody>
      </p:sp>
      <p:sp>
        <p:nvSpPr>
          <p:cNvPr id="26" name="Rectangle 25"/>
          <p:cNvSpPr/>
          <p:nvPr/>
        </p:nvSpPr>
        <p:spPr>
          <a:xfrm>
            <a:off x="6511534" y="2751483"/>
            <a:ext cx="4430818" cy="103622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Task </a:t>
            </a:r>
            <a:r>
              <a:rPr lang="en-US" dirty="0">
                <a:solidFill>
                  <a:srgbClr val="006673"/>
                </a:solidFill>
              </a:rPr>
              <a:t>1: Listen and complete the </a:t>
            </a:r>
            <a:r>
              <a:rPr lang="en-US" dirty="0" smtClean="0">
                <a:solidFill>
                  <a:srgbClr val="006673"/>
                </a:solidFill>
              </a:rPr>
              <a:t>conversation.</a:t>
            </a:r>
          </a:p>
          <a:p>
            <a:pPr marL="285750" indent="-285750" algn="just">
              <a:buFont typeface="Arial" panose="020B0604020202020204" pitchFamily="34" charset="0"/>
              <a:buChar char="•"/>
            </a:pPr>
            <a:r>
              <a:rPr lang="en-US" dirty="0" smtClean="0">
                <a:solidFill>
                  <a:srgbClr val="006673"/>
                </a:solidFill>
              </a:rPr>
              <a:t>Task </a:t>
            </a:r>
            <a:r>
              <a:rPr lang="en-US" dirty="0">
                <a:solidFill>
                  <a:srgbClr val="006673"/>
                </a:solidFill>
              </a:rPr>
              <a:t>2: </a:t>
            </a:r>
            <a:r>
              <a:rPr lang="en-US" dirty="0" smtClean="0">
                <a:solidFill>
                  <a:srgbClr val="006673"/>
                </a:solidFill>
              </a:rPr>
              <a:t>Make </a:t>
            </a:r>
            <a:r>
              <a:rPr lang="en-US" dirty="0">
                <a:solidFill>
                  <a:srgbClr val="006673"/>
                </a:solidFill>
              </a:rPr>
              <a:t>a similar </a:t>
            </a:r>
            <a:r>
              <a:rPr lang="en-US" dirty="0" smtClean="0">
                <a:solidFill>
                  <a:srgbClr val="006673"/>
                </a:solidFill>
              </a:rPr>
              <a:t>conversation.</a:t>
            </a:r>
          </a:p>
        </p:txBody>
      </p:sp>
      <p:cxnSp>
        <p:nvCxnSpPr>
          <p:cNvPr id="28" name="Curved Connector 27"/>
          <p:cNvCxnSpPr>
            <a:stCxn id="22" idx="3"/>
            <a:endCxn id="23" idx="0"/>
          </p:cNvCxnSpPr>
          <p:nvPr/>
        </p:nvCxnSpPr>
        <p:spPr>
          <a:xfrm>
            <a:off x="3509565" y="1849398"/>
            <a:ext cx="986887" cy="91730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357819" y="3209933"/>
            <a:ext cx="1091300" cy="119736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333185" y="4762400"/>
            <a:ext cx="669823" cy="88631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911508" y="5648717"/>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2" name="Rectangle 31"/>
          <p:cNvSpPr/>
          <p:nvPr/>
        </p:nvSpPr>
        <p:spPr>
          <a:xfrm>
            <a:off x="6508382" y="5639310"/>
            <a:ext cx="4433970"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33" name="Rectangle 32"/>
          <p:cNvSpPr/>
          <p:nvPr/>
        </p:nvSpPr>
        <p:spPr>
          <a:xfrm>
            <a:off x="4054678" y="274161"/>
            <a:ext cx="7098131"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B47DCBC-9091-47D9-B368-F9923F624982}"/>
              </a:ext>
            </a:extLst>
          </p:cNvPr>
          <p:cNvSpPr txBox="1"/>
          <p:nvPr/>
        </p:nvSpPr>
        <p:spPr>
          <a:xfrm>
            <a:off x="4576036" y="264722"/>
            <a:ext cx="7038888" cy="584775"/>
          </a:xfrm>
          <a:prstGeom prst="rect">
            <a:avLst/>
          </a:prstGeom>
          <a:noFill/>
        </p:spPr>
        <p:txBody>
          <a:bodyPr wrap="square" rtlCol="0">
            <a:spAutoFit/>
          </a:bodyPr>
          <a:lstStyle/>
          <a:p>
            <a:r>
              <a:rPr lang="en-US" sz="3200" b="1" dirty="0" smtClean="0">
                <a:solidFill>
                  <a:schemeClr val="bg1"/>
                </a:solidFill>
                <a:latin typeface="UTM Facebook K&amp;T" pitchFamily="18" charset="0"/>
              </a:rPr>
              <a:t>COMMUNICATION AND CULTURE</a:t>
            </a:r>
            <a:endParaRPr lang="en-US" sz="3200" b="1" dirty="0">
              <a:solidFill>
                <a:schemeClr val="bg1"/>
              </a:solidFill>
              <a:latin typeface="UTM Facebook K&amp;T" pitchFamily="18" charset="0"/>
            </a:endParaRPr>
          </a:p>
        </p:txBody>
      </p:sp>
      <p:sp>
        <p:nvSpPr>
          <p:cNvPr id="35" name="Rectangle 34"/>
          <p:cNvSpPr/>
          <p:nvPr/>
        </p:nvSpPr>
        <p:spPr>
          <a:xfrm>
            <a:off x="997183" y="27416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31CEF878-588C-4D1A-8EFD-9AE7A71F41C4}"/>
              </a:ext>
            </a:extLst>
          </p:cNvPr>
          <p:cNvSpPr txBox="1"/>
          <p:nvPr/>
        </p:nvSpPr>
        <p:spPr>
          <a:xfrm>
            <a:off x="753696" y="264722"/>
            <a:ext cx="3208247" cy="584775"/>
          </a:xfrm>
          <a:prstGeom prst="rect">
            <a:avLst/>
          </a:prstGeom>
          <a:noFill/>
        </p:spPr>
        <p:txBody>
          <a:bodyPr wrap="square" rtlCol="0">
            <a:spAutoFit/>
          </a:bodyPr>
          <a:lstStyle/>
          <a:p>
            <a:pPr algn="ctr"/>
            <a:r>
              <a:rPr lang="en-US" sz="3200" dirty="0">
                <a:solidFill>
                  <a:srgbClr val="048DA4"/>
                </a:solidFill>
                <a:latin typeface="Bookman Old Style" pitchFamily="18" charset="0"/>
              </a:rPr>
              <a:t>LESSON </a:t>
            </a:r>
            <a:r>
              <a:rPr lang="en-US" sz="3200" dirty="0" smtClean="0">
                <a:solidFill>
                  <a:srgbClr val="048DA4"/>
                </a:solidFill>
                <a:latin typeface="Bookman Old Style" pitchFamily="18" charset="0"/>
              </a:rPr>
              <a:t>7</a:t>
            </a:r>
            <a:endParaRPr lang="en-US" sz="3200" dirty="0">
              <a:solidFill>
                <a:srgbClr val="048DA4"/>
              </a:solidFill>
              <a:latin typeface="Bookman Old Style" pitchFamily="18" charset="0"/>
            </a:endParaRPr>
          </a:p>
        </p:txBody>
      </p:sp>
      <p:sp>
        <p:nvSpPr>
          <p:cNvPr id="21" name="Rectangle 20"/>
          <p:cNvSpPr/>
          <p:nvPr/>
        </p:nvSpPr>
        <p:spPr>
          <a:xfrm>
            <a:off x="6511534" y="4220165"/>
            <a:ext cx="4433970" cy="106151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Vocabulary</a:t>
            </a:r>
            <a:endParaRPr lang="en-US" dirty="0">
              <a:solidFill>
                <a:srgbClr val="006673"/>
              </a:solidFill>
            </a:endParaRPr>
          </a:p>
          <a:p>
            <a:pPr marL="285750" indent="-285750">
              <a:buFont typeface="Arial" panose="020B0604020202020204" pitchFamily="34" charset="0"/>
              <a:buChar char="•"/>
            </a:pPr>
            <a:r>
              <a:rPr lang="en-US" dirty="0" smtClean="0">
                <a:solidFill>
                  <a:srgbClr val="006673"/>
                </a:solidFill>
              </a:rPr>
              <a:t>Task </a:t>
            </a:r>
            <a:r>
              <a:rPr lang="en-US" dirty="0">
                <a:solidFill>
                  <a:srgbClr val="006673"/>
                </a:solidFill>
              </a:rPr>
              <a:t>1: </a:t>
            </a:r>
            <a:r>
              <a:rPr lang="en-US" dirty="0" smtClean="0">
                <a:solidFill>
                  <a:srgbClr val="006673"/>
                </a:solidFill>
              </a:rPr>
              <a:t>Read the text and complete the table.</a:t>
            </a:r>
            <a:endParaRPr lang="en-US" dirty="0" smtClean="0">
              <a:solidFill>
                <a:srgbClr val="006673"/>
              </a:solidFill>
            </a:endParaRPr>
          </a:p>
          <a:p>
            <a:pPr marL="285750" indent="-285750">
              <a:buFont typeface="Arial" panose="020B0604020202020204" pitchFamily="34" charset="0"/>
              <a:buChar char="•"/>
            </a:pPr>
            <a:r>
              <a:rPr lang="en-US" dirty="0" smtClean="0">
                <a:solidFill>
                  <a:srgbClr val="006673"/>
                </a:solidFill>
              </a:rPr>
              <a:t>Task </a:t>
            </a:r>
            <a:r>
              <a:rPr lang="en-US" dirty="0">
                <a:solidFill>
                  <a:srgbClr val="006673"/>
                </a:solidFill>
              </a:rPr>
              <a:t>2</a:t>
            </a:r>
            <a:r>
              <a:rPr lang="en-US" dirty="0" smtClean="0">
                <a:solidFill>
                  <a:srgbClr val="006673"/>
                </a:solidFill>
              </a:rPr>
              <a:t>: Discussion</a:t>
            </a:r>
          </a:p>
        </p:txBody>
      </p:sp>
    </p:spTree>
    <p:extLst>
      <p:ext uri="{BB962C8B-B14F-4D97-AF65-F5344CB8AC3E}">
        <p14:creationId xmlns:p14="http://schemas.microsoft.com/office/powerpoint/2010/main" val="383414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625798" y="1521696"/>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5" name="Rectangle 24"/>
          <p:cNvSpPr/>
          <p:nvPr/>
        </p:nvSpPr>
        <p:spPr>
          <a:xfrm>
            <a:off x="6511534" y="1511979"/>
            <a:ext cx="4433970"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Clip watching</a:t>
            </a:r>
            <a:endParaRPr lang="en-GB" dirty="0">
              <a:solidFill>
                <a:srgbClr val="006673"/>
              </a:solidFill>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33" name="Rectangle 32"/>
          <p:cNvSpPr/>
          <p:nvPr/>
        </p:nvSpPr>
        <p:spPr>
          <a:xfrm>
            <a:off x="4054678" y="274161"/>
            <a:ext cx="7098131"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B47DCBC-9091-47D9-B368-F9923F624982}"/>
              </a:ext>
            </a:extLst>
          </p:cNvPr>
          <p:cNvSpPr txBox="1"/>
          <p:nvPr/>
        </p:nvSpPr>
        <p:spPr>
          <a:xfrm>
            <a:off x="4576036" y="264722"/>
            <a:ext cx="7038888" cy="584775"/>
          </a:xfrm>
          <a:prstGeom prst="rect">
            <a:avLst/>
          </a:prstGeom>
          <a:noFill/>
        </p:spPr>
        <p:txBody>
          <a:bodyPr wrap="square" rtlCol="0">
            <a:spAutoFit/>
          </a:bodyPr>
          <a:lstStyle/>
          <a:p>
            <a:r>
              <a:rPr lang="en-US" sz="3200" b="1" dirty="0" smtClean="0">
                <a:solidFill>
                  <a:schemeClr val="bg1"/>
                </a:solidFill>
                <a:latin typeface="UTM Facebook K&amp;T" pitchFamily="18" charset="0"/>
              </a:rPr>
              <a:t>COMMUNICATION AND CULTURE</a:t>
            </a:r>
            <a:endParaRPr lang="en-US" sz="3200" b="1" dirty="0">
              <a:solidFill>
                <a:schemeClr val="bg1"/>
              </a:solidFill>
              <a:latin typeface="UTM Facebook K&amp;T" pitchFamily="18" charset="0"/>
            </a:endParaRPr>
          </a:p>
        </p:txBody>
      </p:sp>
      <p:sp>
        <p:nvSpPr>
          <p:cNvPr id="35" name="Rectangle 34"/>
          <p:cNvSpPr/>
          <p:nvPr/>
        </p:nvSpPr>
        <p:spPr>
          <a:xfrm>
            <a:off x="997183" y="27416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31CEF878-588C-4D1A-8EFD-9AE7A71F41C4}"/>
              </a:ext>
            </a:extLst>
          </p:cNvPr>
          <p:cNvSpPr txBox="1"/>
          <p:nvPr/>
        </p:nvSpPr>
        <p:spPr>
          <a:xfrm>
            <a:off x="753696" y="264722"/>
            <a:ext cx="3208247" cy="584775"/>
          </a:xfrm>
          <a:prstGeom prst="rect">
            <a:avLst/>
          </a:prstGeom>
          <a:noFill/>
        </p:spPr>
        <p:txBody>
          <a:bodyPr wrap="square" rtlCol="0">
            <a:spAutoFit/>
          </a:bodyPr>
          <a:lstStyle/>
          <a:p>
            <a:pPr algn="ctr"/>
            <a:r>
              <a:rPr lang="en-US" sz="3200" dirty="0">
                <a:solidFill>
                  <a:srgbClr val="048DA4"/>
                </a:solidFill>
                <a:latin typeface="Bookman Old Style" pitchFamily="18" charset="0"/>
              </a:rPr>
              <a:t>LESSON </a:t>
            </a:r>
            <a:r>
              <a:rPr lang="en-US" sz="3200" dirty="0" smtClean="0">
                <a:solidFill>
                  <a:srgbClr val="048DA4"/>
                </a:solidFill>
                <a:latin typeface="Bookman Old Style" pitchFamily="18" charset="0"/>
              </a:rPr>
              <a:t>7</a:t>
            </a:r>
            <a:endParaRPr lang="en-US" sz="3200" dirty="0">
              <a:solidFill>
                <a:srgbClr val="048DA4"/>
              </a:solidFill>
              <a:latin typeface="Bookman Old Style" pitchFamily="18" charset="0"/>
            </a:endParaRPr>
          </a:p>
        </p:txBody>
      </p:sp>
    </p:spTree>
    <p:extLst>
      <p:ext uri="{BB962C8B-B14F-4D97-AF65-F5344CB8AC3E}">
        <p14:creationId xmlns:p14="http://schemas.microsoft.com/office/powerpoint/2010/main" val="2747960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8" name="TextBox 7">
            <a:extLst>
              <a:ext uri="{FF2B5EF4-FFF2-40B4-BE49-F238E27FC236}">
                <a16:creationId xmlns:a16="http://schemas.microsoft.com/office/drawing/2014/main" id="{ED8C56F8-D453-4A83-912E-1743E8F3CBDF}"/>
              </a:ext>
            </a:extLst>
          </p:cNvPr>
          <p:cNvSpPr txBox="1"/>
          <p:nvPr/>
        </p:nvSpPr>
        <p:spPr>
          <a:xfrm>
            <a:off x="4001899" y="1075280"/>
            <a:ext cx="4188200" cy="707886"/>
          </a:xfrm>
          <a:prstGeom prst="rect">
            <a:avLst/>
          </a:prstGeom>
          <a:noFill/>
        </p:spPr>
        <p:txBody>
          <a:bodyPr wrap="square" rtlCol="0">
            <a:spAutoFit/>
          </a:bodyPr>
          <a:lstStyle/>
          <a:p>
            <a:pPr algn="ctr"/>
            <a:r>
              <a:rPr lang="en-US" sz="4000" b="1" dirty="0" smtClean="0">
                <a:solidFill>
                  <a:srgbClr val="0FB7BD"/>
                </a:solidFill>
              </a:rPr>
              <a:t>Clip watching</a:t>
            </a:r>
            <a:endParaRPr lang="en-US" sz="4000" b="1" dirty="0">
              <a:solidFill>
                <a:srgbClr val="0FB7BD"/>
              </a:solidFill>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4" name="Rectangle 3"/>
          <p:cNvSpPr/>
          <p:nvPr/>
        </p:nvSpPr>
        <p:spPr>
          <a:xfrm>
            <a:off x="1342729" y="1959774"/>
            <a:ext cx="8820443" cy="2369880"/>
          </a:xfrm>
          <a:prstGeom prst="rect">
            <a:avLst/>
          </a:prstGeom>
        </p:spPr>
        <p:txBody>
          <a:bodyPr wrap="square">
            <a:spAutoFit/>
          </a:bodyPr>
          <a:lstStyle/>
          <a:p>
            <a:pPr algn="ctr"/>
            <a:r>
              <a:rPr lang="en-US" sz="2800" dirty="0" smtClean="0"/>
              <a:t>Watch the clip and answer the questions</a:t>
            </a:r>
            <a:r>
              <a:rPr lang="en-US" sz="2800" dirty="0" smtClean="0"/>
              <a:t>:</a:t>
            </a:r>
          </a:p>
          <a:p>
            <a:pPr algn="ctr"/>
            <a:endParaRPr lang="en-US" sz="2800" dirty="0" smtClean="0"/>
          </a:p>
          <a:p>
            <a:r>
              <a:rPr lang="en-US" sz="2800" dirty="0" smtClean="0"/>
              <a:t>1. What is carbon footprint?</a:t>
            </a:r>
          </a:p>
          <a:p>
            <a:r>
              <a:rPr lang="en-US" sz="2800" dirty="0" smtClean="0"/>
              <a:t>2. What activities causes large carbon footprint?</a:t>
            </a:r>
          </a:p>
          <a:p>
            <a:pPr marL="742950" indent="-742950" algn="ctr">
              <a:buAutoNum type="arabicPeriod"/>
            </a:pPr>
            <a:endParaRPr lang="en-US" sz="3600" dirty="0"/>
          </a:p>
        </p:txBody>
      </p:sp>
    </p:spTree>
    <p:extLst>
      <p:ext uri="{BB962C8B-B14F-4D97-AF65-F5344CB8AC3E}">
        <p14:creationId xmlns:p14="http://schemas.microsoft.com/office/powerpoint/2010/main" val="415879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8" name="TextBox 7">
            <a:extLst>
              <a:ext uri="{FF2B5EF4-FFF2-40B4-BE49-F238E27FC236}">
                <a16:creationId xmlns:a16="http://schemas.microsoft.com/office/drawing/2014/main" id="{ED8C56F8-D453-4A83-912E-1743E8F3CBDF}"/>
              </a:ext>
            </a:extLst>
          </p:cNvPr>
          <p:cNvSpPr txBox="1"/>
          <p:nvPr/>
        </p:nvSpPr>
        <p:spPr>
          <a:xfrm>
            <a:off x="3968088" y="1075280"/>
            <a:ext cx="4188200" cy="707886"/>
          </a:xfrm>
          <a:prstGeom prst="rect">
            <a:avLst/>
          </a:prstGeom>
          <a:noFill/>
        </p:spPr>
        <p:txBody>
          <a:bodyPr wrap="square" rtlCol="0">
            <a:spAutoFit/>
          </a:bodyPr>
          <a:lstStyle/>
          <a:p>
            <a:pPr algn="ctr"/>
            <a:r>
              <a:rPr lang="en-US" sz="4000" b="1" dirty="0" smtClean="0">
                <a:solidFill>
                  <a:srgbClr val="0FB7BD"/>
                </a:solidFill>
              </a:rPr>
              <a:t>Clip watching</a:t>
            </a:r>
            <a:endParaRPr lang="en-US" sz="4000" b="1" dirty="0">
              <a:solidFill>
                <a:srgbClr val="0FB7BD"/>
              </a:solidFill>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pic>
        <p:nvPicPr>
          <p:cNvPr id="2" name="Causes ò C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028825" y="1143000"/>
            <a:ext cx="8134350" cy="4572000"/>
          </a:xfrm>
          <a:prstGeom prst="rect">
            <a:avLst/>
          </a:prstGeom>
        </p:spPr>
      </p:pic>
    </p:spTree>
    <p:extLst>
      <p:ext uri="{BB962C8B-B14F-4D97-AF65-F5344CB8AC3E}">
        <p14:creationId xmlns:p14="http://schemas.microsoft.com/office/powerpoint/2010/main" val="39984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video>
              <p:cMediaNode vol="80000">
                <p:cTn id="13" fill="hold" display="0">
                  <p:stCondLst>
                    <p:cond delay="indefinite"/>
                  </p:stCondLst>
                </p:cTn>
                <p:tgtEl>
                  <p:spTgt spid="2"/>
                </p:tgtEl>
              </p:cMediaNode>
            </p:video>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8" name="TextBox 7">
            <a:extLst>
              <a:ext uri="{FF2B5EF4-FFF2-40B4-BE49-F238E27FC236}">
                <a16:creationId xmlns:a16="http://schemas.microsoft.com/office/drawing/2014/main" id="{ED8C56F8-D453-4A83-912E-1743E8F3CBDF}"/>
              </a:ext>
            </a:extLst>
          </p:cNvPr>
          <p:cNvSpPr txBox="1"/>
          <p:nvPr/>
        </p:nvSpPr>
        <p:spPr>
          <a:xfrm>
            <a:off x="3968088" y="1075280"/>
            <a:ext cx="4188200" cy="707886"/>
          </a:xfrm>
          <a:prstGeom prst="rect">
            <a:avLst/>
          </a:prstGeom>
          <a:noFill/>
        </p:spPr>
        <p:txBody>
          <a:bodyPr wrap="square" rtlCol="0">
            <a:spAutoFit/>
          </a:bodyPr>
          <a:lstStyle/>
          <a:p>
            <a:pPr algn="ctr"/>
            <a:r>
              <a:rPr lang="en-US" sz="4000" b="1" dirty="0" smtClean="0">
                <a:solidFill>
                  <a:srgbClr val="0FB7BD"/>
                </a:solidFill>
              </a:rPr>
              <a:t>Clip watching</a:t>
            </a:r>
            <a:endParaRPr lang="en-US" sz="4000" b="1" dirty="0">
              <a:solidFill>
                <a:srgbClr val="0FB7BD"/>
              </a:solidFill>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4" name="Rectangle 3"/>
          <p:cNvSpPr/>
          <p:nvPr/>
        </p:nvSpPr>
        <p:spPr>
          <a:xfrm>
            <a:off x="926430" y="1959774"/>
            <a:ext cx="10271515" cy="3970318"/>
          </a:xfrm>
          <a:prstGeom prst="rect">
            <a:avLst/>
          </a:prstGeom>
        </p:spPr>
        <p:txBody>
          <a:bodyPr wrap="square">
            <a:spAutoFit/>
          </a:bodyPr>
          <a:lstStyle/>
          <a:p>
            <a:pPr algn="ctr"/>
            <a:r>
              <a:rPr lang="en-US" sz="2800" dirty="0" smtClean="0"/>
              <a:t>Watch the clip and answer the questions</a:t>
            </a:r>
            <a:r>
              <a:rPr lang="en-US" sz="2800" dirty="0" smtClean="0"/>
              <a:t>:</a:t>
            </a:r>
          </a:p>
          <a:p>
            <a:pPr algn="ctr"/>
            <a:endParaRPr lang="en-US" sz="2800" dirty="0" smtClean="0"/>
          </a:p>
          <a:p>
            <a:r>
              <a:rPr lang="en-US" sz="2800" dirty="0" smtClean="0"/>
              <a:t>1. What </a:t>
            </a:r>
            <a:r>
              <a:rPr lang="en-US" sz="2800" dirty="0"/>
              <a:t>is carbon footprint?</a:t>
            </a:r>
          </a:p>
          <a:p>
            <a:r>
              <a:rPr lang="en-US" sz="2800" dirty="0" smtClean="0">
                <a:solidFill>
                  <a:srgbClr val="05A0B8"/>
                </a:solidFill>
              </a:rPr>
              <a:t>Carbon footprint is the amount of carbon dioxide you produce due to your activities.</a:t>
            </a:r>
          </a:p>
          <a:p>
            <a:r>
              <a:rPr lang="en-US" sz="2800" dirty="0" smtClean="0"/>
              <a:t>2. What activities causes large carbon footprint?</a:t>
            </a:r>
          </a:p>
          <a:p>
            <a:r>
              <a:rPr lang="en-US" sz="2800" dirty="0" smtClean="0">
                <a:solidFill>
                  <a:srgbClr val="05A0B8"/>
                </a:solidFill>
              </a:rPr>
              <a:t>Using too much electricity and gas such as using the air conditional nonstop; taking a lot of flights; driving too much, eating a lot of red meat</a:t>
            </a:r>
          </a:p>
        </p:txBody>
      </p:sp>
    </p:spTree>
    <p:extLst>
      <p:ext uri="{BB962C8B-B14F-4D97-AF65-F5344CB8AC3E}">
        <p14:creationId xmlns:p14="http://schemas.microsoft.com/office/powerpoint/2010/main" val="278637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625798" y="1521696"/>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449119" y="2766704"/>
            <a:ext cx="2094666" cy="886457"/>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EVERYDAY ENGLISH</a:t>
            </a:r>
            <a:endParaRPr lang="en-GB" b="1" dirty="0">
              <a:solidFill>
                <a:srgbClr val="006673"/>
              </a:solidFill>
            </a:endParaRPr>
          </a:p>
        </p:txBody>
      </p:sp>
      <p:sp>
        <p:nvSpPr>
          <p:cNvPr id="25" name="Rectangle 24"/>
          <p:cNvSpPr/>
          <p:nvPr/>
        </p:nvSpPr>
        <p:spPr>
          <a:xfrm>
            <a:off x="6511534" y="1511979"/>
            <a:ext cx="4433970"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Clip watching</a:t>
            </a:r>
            <a:endParaRPr lang="en-GB" dirty="0">
              <a:solidFill>
                <a:srgbClr val="006673"/>
              </a:solidFill>
            </a:endParaRPr>
          </a:p>
        </p:txBody>
      </p:sp>
      <p:sp>
        <p:nvSpPr>
          <p:cNvPr id="26" name="Rectangle 25"/>
          <p:cNvSpPr/>
          <p:nvPr/>
        </p:nvSpPr>
        <p:spPr>
          <a:xfrm>
            <a:off x="6511534" y="2751483"/>
            <a:ext cx="4430818" cy="103622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Task </a:t>
            </a:r>
            <a:r>
              <a:rPr lang="en-US" dirty="0">
                <a:solidFill>
                  <a:srgbClr val="006673"/>
                </a:solidFill>
              </a:rPr>
              <a:t>1: Listen and complete the </a:t>
            </a:r>
            <a:r>
              <a:rPr lang="en-US" dirty="0" smtClean="0">
                <a:solidFill>
                  <a:srgbClr val="006673"/>
                </a:solidFill>
              </a:rPr>
              <a:t>conversation.</a:t>
            </a:r>
          </a:p>
          <a:p>
            <a:pPr marL="285750" indent="-285750" algn="just">
              <a:buFont typeface="Arial" panose="020B0604020202020204" pitchFamily="34" charset="0"/>
              <a:buChar char="•"/>
            </a:pPr>
            <a:r>
              <a:rPr lang="en-US" dirty="0" smtClean="0">
                <a:solidFill>
                  <a:srgbClr val="006673"/>
                </a:solidFill>
              </a:rPr>
              <a:t>Task </a:t>
            </a:r>
            <a:r>
              <a:rPr lang="en-US" dirty="0">
                <a:solidFill>
                  <a:srgbClr val="006673"/>
                </a:solidFill>
              </a:rPr>
              <a:t>2: </a:t>
            </a:r>
            <a:r>
              <a:rPr lang="en-US" dirty="0" smtClean="0">
                <a:solidFill>
                  <a:srgbClr val="006673"/>
                </a:solidFill>
              </a:rPr>
              <a:t>Make </a:t>
            </a:r>
            <a:r>
              <a:rPr lang="en-US" dirty="0">
                <a:solidFill>
                  <a:srgbClr val="006673"/>
                </a:solidFill>
              </a:rPr>
              <a:t>a similar </a:t>
            </a:r>
            <a:r>
              <a:rPr lang="en-US" dirty="0" smtClean="0">
                <a:solidFill>
                  <a:srgbClr val="006673"/>
                </a:solidFill>
              </a:rPr>
              <a:t>conversation.</a:t>
            </a:r>
          </a:p>
        </p:txBody>
      </p:sp>
      <p:cxnSp>
        <p:nvCxnSpPr>
          <p:cNvPr id="28" name="Curved Connector 27"/>
          <p:cNvCxnSpPr>
            <a:stCxn id="22" idx="3"/>
            <a:endCxn id="23" idx="0"/>
          </p:cNvCxnSpPr>
          <p:nvPr/>
        </p:nvCxnSpPr>
        <p:spPr>
          <a:xfrm>
            <a:off x="3509565" y="1849398"/>
            <a:ext cx="986887" cy="91730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33" name="Rectangle 32"/>
          <p:cNvSpPr/>
          <p:nvPr/>
        </p:nvSpPr>
        <p:spPr>
          <a:xfrm>
            <a:off x="4054678" y="274161"/>
            <a:ext cx="7098131"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B47DCBC-9091-47D9-B368-F9923F624982}"/>
              </a:ext>
            </a:extLst>
          </p:cNvPr>
          <p:cNvSpPr txBox="1"/>
          <p:nvPr/>
        </p:nvSpPr>
        <p:spPr>
          <a:xfrm>
            <a:off x="4576036" y="264722"/>
            <a:ext cx="7038888" cy="584775"/>
          </a:xfrm>
          <a:prstGeom prst="rect">
            <a:avLst/>
          </a:prstGeom>
          <a:noFill/>
        </p:spPr>
        <p:txBody>
          <a:bodyPr wrap="square" rtlCol="0">
            <a:spAutoFit/>
          </a:bodyPr>
          <a:lstStyle/>
          <a:p>
            <a:r>
              <a:rPr lang="en-US" sz="3200" b="1" dirty="0" smtClean="0">
                <a:solidFill>
                  <a:schemeClr val="bg1"/>
                </a:solidFill>
                <a:latin typeface="UTM Facebook K&amp;T" pitchFamily="18" charset="0"/>
              </a:rPr>
              <a:t>COMMUNICATION AND CULTURE</a:t>
            </a:r>
            <a:endParaRPr lang="en-US" sz="3200" b="1" dirty="0">
              <a:solidFill>
                <a:schemeClr val="bg1"/>
              </a:solidFill>
              <a:latin typeface="UTM Facebook K&amp;T" pitchFamily="18" charset="0"/>
            </a:endParaRPr>
          </a:p>
        </p:txBody>
      </p:sp>
      <p:sp>
        <p:nvSpPr>
          <p:cNvPr id="35" name="Rectangle 34"/>
          <p:cNvSpPr/>
          <p:nvPr/>
        </p:nvSpPr>
        <p:spPr>
          <a:xfrm>
            <a:off x="997183" y="27416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31CEF878-588C-4D1A-8EFD-9AE7A71F41C4}"/>
              </a:ext>
            </a:extLst>
          </p:cNvPr>
          <p:cNvSpPr txBox="1"/>
          <p:nvPr/>
        </p:nvSpPr>
        <p:spPr>
          <a:xfrm>
            <a:off x="753696" y="264722"/>
            <a:ext cx="3208247" cy="584775"/>
          </a:xfrm>
          <a:prstGeom prst="rect">
            <a:avLst/>
          </a:prstGeom>
          <a:noFill/>
        </p:spPr>
        <p:txBody>
          <a:bodyPr wrap="square" rtlCol="0">
            <a:spAutoFit/>
          </a:bodyPr>
          <a:lstStyle/>
          <a:p>
            <a:pPr algn="ctr"/>
            <a:r>
              <a:rPr lang="en-US" sz="3200" dirty="0">
                <a:solidFill>
                  <a:srgbClr val="048DA4"/>
                </a:solidFill>
                <a:latin typeface="Bookman Old Style" pitchFamily="18" charset="0"/>
              </a:rPr>
              <a:t>LESSON </a:t>
            </a:r>
            <a:r>
              <a:rPr lang="en-US" sz="3200" dirty="0" smtClean="0">
                <a:solidFill>
                  <a:srgbClr val="048DA4"/>
                </a:solidFill>
                <a:latin typeface="Bookman Old Style" pitchFamily="18" charset="0"/>
              </a:rPr>
              <a:t>7</a:t>
            </a:r>
            <a:endParaRPr lang="en-US" sz="3200" dirty="0">
              <a:solidFill>
                <a:srgbClr val="048DA4"/>
              </a:solidFill>
              <a:latin typeface="Bookman Old Style" pitchFamily="18" charset="0"/>
            </a:endParaRPr>
          </a:p>
        </p:txBody>
      </p:sp>
    </p:spTree>
    <p:extLst>
      <p:ext uri="{BB962C8B-B14F-4D97-AF65-F5344CB8AC3E}">
        <p14:creationId xmlns:p14="http://schemas.microsoft.com/office/powerpoint/2010/main" val="1214809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2268</TotalTime>
  <Words>866</Words>
  <PresentationFormat>Widescreen</PresentationFormat>
  <Paragraphs>190</Paragraphs>
  <Slides>22</Slides>
  <Notes>10</Notes>
  <HiddenSlides>0</HiddenSlides>
  <MMClips>5</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Adobe Gothic Std B</vt:lpstr>
      <vt:lpstr>Arial</vt:lpstr>
      <vt:lpstr>Bookman Old Style</vt:lpstr>
      <vt:lpstr>Calibri</vt:lpstr>
      <vt:lpstr>Calibri Light</vt:lpstr>
      <vt:lpstr>Courier New</vt:lpstr>
      <vt:lpstr>Myriad Pro</vt:lpstr>
      <vt:lpstr>Trebuchet MS</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2022-04-22T10:59:32Z</dcterms:modified>
</cp:coreProperties>
</file>