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306" r:id="rId3"/>
    <p:sldId id="307" r:id="rId4"/>
    <p:sldId id="320" r:id="rId5"/>
    <p:sldId id="260" r:id="rId6"/>
    <p:sldId id="318" r:id="rId7"/>
    <p:sldId id="293" r:id="rId8"/>
    <p:sldId id="277" r:id="rId9"/>
    <p:sldId id="283" r:id="rId10"/>
    <p:sldId id="303" r:id="rId11"/>
    <p:sldId id="285" r:id="rId12"/>
    <p:sldId id="319" r:id="rId13"/>
    <p:sldId id="316" r:id="rId14"/>
    <p:sldId id="317" r:id="rId15"/>
    <p:sldId id="309" r:id="rId16"/>
    <p:sldId id="270" r:id="rId17"/>
    <p:sldId id="301" r:id="rId18"/>
    <p:sldId id="278" r:id="rId19"/>
    <p:sldId id="302" r:id="rId20"/>
    <p:sldId id="271" r:id="rId21"/>
    <p:sldId id="256" r:id="rId22"/>
    <p:sldId id="257" r:id="rId23"/>
    <p:sldId id="258" r:id="rId24"/>
    <p:sldId id="321" r:id="rId25"/>
    <p:sldId id="32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64" b="0" i="0" u="none" strike="noStrike" baseline="0">
                <a:solidFill>
                  <a:srgbClr val="000000"/>
                </a:solidFill>
                <a:latin typeface=".VnArial"/>
                <a:ea typeface=".VnArial"/>
                <a:cs typeface=".VnArial"/>
              </a:defRPr>
            </a:pPr>
            <a:r>
              <a:rPr lang="en-US"/>
              <a:t>BiÓu ®å c¬ c©u kinh tÕ</a:t>
            </a:r>
          </a:p>
        </c:rich>
      </c:tx>
      <c:layout>
        <c:manualLayout>
          <c:xMode val="edge"/>
          <c:yMode val="edge"/>
          <c:x val="0.34541984732824427"/>
          <c:y val="1.8656716417910446E-2"/>
        </c:manualLayout>
      </c:layout>
      <c:overlay val="0"/>
      <c:spPr>
        <a:noFill/>
        <a:ln w="20394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458015267175573"/>
          <c:y val="0.22761194029850745"/>
          <c:w val="0.5362595419847328"/>
          <c:h val="0.429104477611940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Sheet2!$A$33</c:f>
              <c:strCache>
                <c:ptCount val="1"/>
                <c:pt idx="0">
                  <c:v>N«ng, l©m, ng­ nghiÖp</c:v>
                </c:pt>
              </c:strCache>
            </c:strRef>
          </c:tx>
          <c:spPr>
            <a:solidFill>
              <a:srgbClr val="9999FF"/>
            </a:solidFill>
            <a:ln w="101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Sheet2!$B$32:$H$32</c:f>
              <c:numCache>
                <c:formatCode>General</c:formatCode>
                <c:ptCount val="7"/>
                <c:pt idx="0">
                  <c:v>1991</c:v>
                </c:pt>
                <c:pt idx="1">
                  <c:v>1993</c:v>
                </c:pt>
                <c:pt idx="2">
                  <c:v>1995</c:v>
                </c:pt>
                <c:pt idx="3">
                  <c:v>1997</c:v>
                </c:pt>
                <c:pt idx="4">
                  <c:v>1999</c:v>
                </c:pt>
                <c:pt idx="5">
                  <c:v>2001</c:v>
                </c:pt>
                <c:pt idx="6">
                  <c:v>2002</c:v>
                </c:pt>
              </c:numCache>
            </c:numRef>
          </c:cat>
          <c:val>
            <c:numRef>
              <c:f>Sheet2!$B$33:$H$33</c:f>
              <c:numCache>
                <c:formatCode>General</c:formatCode>
                <c:ptCount val="7"/>
                <c:pt idx="0">
                  <c:v>40.5</c:v>
                </c:pt>
                <c:pt idx="1">
                  <c:v>29.9</c:v>
                </c:pt>
                <c:pt idx="2">
                  <c:v>27.2</c:v>
                </c:pt>
                <c:pt idx="3">
                  <c:v>25.8</c:v>
                </c:pt>
                <c:pt idx="4">
                  <c:v>25.4</c:v>
                </c:pt>
                <c:pt idx="5">
                  <c:v>23.3</c:v>
                </c:pt>
                <c:pt idx="6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EC-4872-8F33-41FB114E055F}"/>
            </c:ext>
          </c:extLst>
        </c:ser>
        <c:ser>
          <c:idx val="1"/>
          <c:order val="1"/>
          <c:tx>
            <c:strRef>
              <c:f>Sheet2!$A$34</c:f>
              <c:strCache>
                <c:ptCount val="1"/>
                <c:pt idx="0">
                  <c:v>C«ng nghiÖp-x©y dùng</c:v>
                </c:pt>
              </c:strCache>
            </c:strRef>
          </c:tx>
          <c:spPr>
            <a:solidFill>
              <a:srgbClr val="993366"/>
            </a:solidFill>
            <a:ln w="101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Sheet2!$B$32:$H$32</c:f>
              <c:numCache>
                <c:formatCode>General</c:formatCode>
                <c:ptCount val="7"/>
                <c:pt idx="0">
                  <c:v>1991</c:v>
                </c:pt>
                <c:pt idx="1">
                  <c:v>1993</c:v>
                </c:pt>
                <c:pt idx="2">
                  <c:v>1995</c:v>
                </c:pt>
                <c:pt idx="3">
                  <c:v>1997</c:v>
                </c:pt>
                <c:pt idx="4">
                  <c:v>1999</c:v>
                </c:pt>
                <c:pt idx="5">
                  <c:v>2001</c:v>
                </c:pt>
                <c:pt idx="6">
                  <c:v>2002</c:v>
                </c:pt>
              </c:numCache>
            </c:numRef>
          </c:cat>
          <c:val>
            <c:numRef>
              <c:f>Sheet2!$B$34:$H$34</c:f>
              <c:numCache>
                <c:formatCode>General</c:formatCode>
                <c:ptCount val="7"/>
                <c:pt idx="0">
                  <c:v>23.8</c:v>
                </c:pt>
                <c:pt idx="1">
                  <c:v>28.9</c:v>
                </c:pt>
                <c:pt idx="2">
                  <c:v>28.8</c:v>
                </c:pt>
                <c:pt idx="3">
                  <c:v>32.1</c:v>
                </c:pt>
                <c:pt idx="4">
                  <c:v>34.5</c:v>
                </c:pt>
                <c:pt idx="5">
                  <c:v>38.1</c:v>
                </c:pt>
                <c:pt idx="6">
                  <c:v>38.5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EC-4872-8F33-41FB114E055F}"/>
            </c:ext>
          </c:extLst>
        </c:ser>
        <c:ser>
          <c:idx val="2"/>
          <c:order val="2"/>
          <c:tx>
            <c:strRef>
              <c:f>Sheet2!$A$35</c:f>
              <c:strCache>
                <c:ptCount val="1"/>
                <c:pt idx="0">
                  <c:v>DÞch vô</c:v>
                </c:pt>
              </c:strCache>
            </c:strRef>
          </c:tx>
          <c:spPr>
            <a:solidFill>
              <a:srgbClr val="FFFFCC"/>
            </a:solidFill>
            <a:ln w="101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Sheet2!$B$32:$H$32</c:f>
              <c:numCache>
                <c:formatCode>General</c:formatCode>
                <c:ptCount val="7"/>
                <c:pt idx="0">
                  <c:v>1991</c:v>
                </c:pt>
                <c:pt idx="1">
                  <c:v>1993</c:v>
                </c:pt>
                <c:pt idx="2">
                  <c:v>1995</c:v>
                </c:pt>
                <c:pt idx="3">
                  <c:v>1997</c:v>
                </c:pt>
                <c:pt idx="4">
                  <c:v>1999</c:v>
                </c:pt>
                <c:pt idx="5">
                  <c:v>2001</c:v>
                </c:pt>
                <c:pt idx="6">
                  <c:v>2002</c:v>
                </c:pt>
              </c:numCache>
            </c:numRef>
          </c:cat>
          <c:val>
            <c:numRef>
              <c:f>Sheet2!$B$35:$H$35</c:f>
              <c:numCache>
                <c:formatCode>General</c:formatCode>
                <c:ptCount val="7"/>
                <c:pt idx="0">
                  <c:v>35.700000000000003</c:v>
                </c:pt>
                <c:pt idx="1">
                  <c:v>41.2</c:v>
                </c:pt>
                <c:pt idx="2">
                  <c:v>44</c:v>
                </c:pt>
                <c:pt idx="3">
                  <c:v>42.1</c:v>
                </c:pt>
                <c:pt idx="4">
                  <c:v>40.1</c:v>
                </c:pt>
                <c:pt idx="5">
                  <c:v>38.6</c:v>
                </c:pt>
                <c:pt idx="6">
                  <c:v>38.5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EC-4872-8F33-41FB114E05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7573880"/>
        <c:axId val="1"/>
      </c:barChart>
      <c:catAx>
        <c:axId val="1975738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64" b="0" i="0" u="none" strike="noStrike" baseline="0">
                    <a:solidFill>
                      <a:srgbClr val="000000"/>
                    </a:solidFill>
                    <a:latin typeface=".VnArial"/>
                    <a:ea typeface=".VnArial"/>
                    <a:cs typeface=".VnArial"/>
                  </a:defRPr>
                </a:pPr>
                <a:r>
                  <a:rPr lang="en-US"/>
                  <a:t>N¨m</a:t>
                </a:r>
              </a:p>
            </c:rich>
          </c:tx>
          <c:layout>
            <c:manualLayout>
              <c:xMode val="edge"/>
              <c:yMode val="edge"/>
              <c:x val="0.70229007633587781"/>
              <c:y val="0.73880597014925375"/>
            </c:manualLayout>
          </c:layout>
          <c:overlay val="0"/>
          <c:spPr>
            <a:noFill/>
            <a:ln w="20394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549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964" b="0" i="0" u="none" strike="noStrike" baseline="0">
                <a:solidFill>
                  <a:srgbClr val="000000"/>
                </a:solidFill>
                <a:latin typeface=".VnArial"/>
                <a:ea typeface=".VnArial"/>
                <a:cs typeface=".Vn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2549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-60000" vert="horz"/>
              <a:lstStyle/>
              <a:p>
                <a:pPr algn="ctr">
                  <a:defRPr sz="964" b="0" i="0" u="none" strike="noStrike" baseline="0">
                    <a:solidFill>
                      <a:srgbClr val="000000"/>
                    </a:solidFill>
                    <a:latin typeface=".VnArial"/>
                    <a:ea typeface=".VnArial"/>
                    <a:cs typeface=".VnArial"/>
                  </a:defRPr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0.1316793893129771"/>
              <c:y val="0.10820895522388059"/>
            </c:manualLayout>
          </c:layout>
          <c:overlay val="0"/>
          <c:spPr>
            <a:noFill/>
            <a:ln w="20394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5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64" b="0" i="0" u="none" strike="noStrike" baseline="0">
                <a:solidFill>
                  <a:srgbClr val="000000"/>
                </a:solidFill>
                <a:latin typeface=".VnArial"/>
                <a:ea typeface=".VnArial"/>
                <a:cs typeface=".VnArial"/>
              </a:defRPr>
            </a:pPr>
            <a:endParaRPr lang="en-US"/>
          </a:p>
        </c:txPr>
        <c:crossAx val="197573880"/>
        <c:crosses val="autoZero"/>
        <c:crossBetween val="between"/>
      </c:valAx>
      <c:spPr>
        <a:solidFill>
          <a:srgbClr val="C0C0C0"/>
        </a:solidFill>
        <a:ln w="10197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0992366412213737"/>
          <c:y val="9.4622273104343096E-2"/>
          <c:w val="0.28244274809160308"/>
          <c:h val="0.58821358611545504"/>
        </c:manualLayout>
      </c:layout>
      <c:overlay val="0"/>
      <c:spPr>
        <a:solidFill>
          <a:srgbClr val="FFFFFF"/>
        </a:solidFill>
        <a:ln w="2549">
          <a:solidFill>
            <a:srgbClr val="000000"/>
          </a:solidFill>
          <a:prstDash val="solid"/>
        </a:ln>
      </c:spPr>
      <c:txPr>
        <a:bodyPr/>
        <a:lstStyle/>
        <a:p>
          <a:pPr>
            <a:defRPr sz="883" b="0" i="0" u="none" strike="noStrike" baseline="0">
              <a:solidFill>
                <a:srgbClr val="000000"/>
              </a:solidFill>
              <a:latin typeface=".VnArial"/>
              <a:ea typeface=".VnArial"/>
              <a:cs typeface=".Vn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9">
      <a:solidFill>
        <a:srgbClr val="000000"/>
      </a:solidFill>
      <a:prstDash val="solid"/>
    </a:ln>
  </c:spPr>
  <c:txPr>
    <a:bodyPr/>
    <a:lstStyle/>
    <a:p>
      <a:pPr>
        <a:defRPr sz="964" b="0" i="0" u="none" strike="noStrike" baseline="0">
          <a:solidFill>
            <a:srgbClr val="000000"/>
          </a:solidFill>
          <a:latin typeface=".VnArial"/>
          <a:ea typeface=".VnArial"/>
          <a:cs typeface=".Vn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61995753715498"/>
          <c:y val="9.166666666666666E-2"/>
          <c:w val="0.46921443736730362"/>
          <c:h val="0.7416666666666667"/>
        </c:manualLayout>
      </c:layout>
      <c:areaChart>
        <c:grouping val="percentStacked"/>
        <c:varyColors val="0"/>
        <c:ser>
          <c:idx val="0"/>
          <c:order val="0"/>
          <c:tx>
            <c:strRef>
              <c:f>Sheet2!$A$33</c:f>
              <c:strCache>
                <c:ptCount val="1"/>
                <c:pt idx="0">
                  <c:v>N«ng, l©m, ng­ nghiÖp</c:v>
                </c:pt>
              </c:strCache>
            </c:strRef>
          </c:tx>
          <c:spPr>
            <a:solidFill>
              <a:srgbClr val="9999FF"/>
            </a:solidFill>
            <a:ln w="12463">
              <a:solidFill>
                <a:srgbClr val="000000"/>
              </a:solidFill>
              <a:prstDash val="solid"/>
            </a:ln>
          </c:spPr>
          <c:cat>
            <c:numRef>
              <c:f>Sheet2!$B$32:$H$32</c:f>
              <c:numCache>
                <c:formatCode>General</c:formatCode>
                <c:ptCount val="7"/>
                <c:pt idx="0">
                  <c:v>1991</c:v>
                </c:pt>
                <c:pt idx="1">
                  <c:v>1993</c:v>
                </c:pt>
                <c:pt idx="2">
                  <c:v>1995</c:v>
                </c:pt>
                <c:pt idx="3">
                  <c:v>1997</c:v>
                </c:pt>
                <c:pt idx="4">
                  <c:v>1999</c:v>
                </c:pt>
                <c:pt idx="5">
                  <c:v>2001</c:v>
                </c:pt>
                <c:pt idx="6">
                  <c:v>2002</c:v>
                </c:pt>
              </c:numCache>
            </c:numRef>
          </c:cat>
          <c:val>
            <c:numRef>
              <c:f>Sheet2!$B$33:$H$33</c:f>
              <c:numCache>
                <c:formatCode>General</c:formatCode>
                <c:ptCount val="7"/>
                <c:pt idx="0">
                  <c:v>40.5</c:v>
                </c:pt>
                <c:pt idx="1">
                  <c:v>29.9</c:v>
                </c:pt>
                <c:pt idx="2">
                  <c:v>27.2</c:v>
                </c:pt>
                <c:pt idx="3">
                  <c:v>25.8</c:v>
                </c:pt>
                <c:pt idx="4">
                  <c:v>25.4</c:v>
                </c:pt>
                <c:pt idx="5">
                  <c:v>23.3</c:v>
                </c:pt>
                <c:pt idx="6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BD-4A2E-8E4B-E78A94B5A040}"/>
            </c:ext>
          </c:extLst>
        </c:ser>
        <c:ser>
          <c:idx val="1"/>
          <c:order val="1"/>
          <c:tx>
            <c:strRef>
              <c:f>Sheet2!$A$34</c:f>
              <c:strCache>
                <c:ptCount val="1"/>
                <c:pt idx="0">
                  <c:v>C«ng nghiÖp-x©y dùng</c:v>
                </c:pt>
              </c:strCache>
            </c:strRef>
          </c:tx>
          <c:spPr>
            <a:solidFill>
              <a:srgbClr val="993366"/>
            </a:solidFill>
            <a:ln w="12463">
              <a:solidFill>
                <a:srgbClr val="000000"/>
              </a:solidFill>
              <a:prstDash val="solid"/>
            </a:ln>
          </c:spPr>
          <c:cat>
            <c:numRef>
              <c:f>Sheet2!$B$32:$H$32</c:f>
              <c:numCache>
                <c:formatCode>General</c:formatCode>
                <c:ptCount val="7"/>
                <c:pt idx="0">
                  <c:v>1991</c:v>
                </c:pt>
                <c:pt idx="1">
                  <c:v>1993</c:v>
                </c:pt>
                <c:pt idx="2">
                  <c:v>1995</c:v>
                </c:pt>
                <c:pt idx="3">
                  <c:v>1997</c:v>
                </c:pt>
                <c:pt idx="4">
                  <c:v>1999</c:v>
                </c:pt>
                <c:pt idx="5">
                  <c:v>2001</c:v>
                </c:pt>
                <c:pt idx="6">
                  <c:v>2002</c:v>
                </c:pt>
              </c:numCache>
            </c:numRef>
          </c:cat>
          <c:val>
            <c:numRef>
              <c:f>Sheet2!$B$34:$H$34</c:f>
              <c:numCache>
                <c:formatCode>General</c:formatCode>
                <c:ptCount val="7"/>
                <c:pt idx="0">
                  <c:v>23.8</c:v>
                </c:pt>
                <c:pt idx="1">
                  <c:v>28.9</c:v>
                </c:pt>
                <c:pt idx="2">
                  <c:v>28.8</c:v>
                </c:pt>
                <c:pt idx="3">
                  <c:v>32.1</c:v>
                </c:pt>
                <c:pt idx="4">
                  <c:v>34.5</c:v>
                </c:pt>
                <c:pt idx="5">
                  <c:v>38.1</c:v>
                </c:pt>
                <c:pt idx="6">
                  <c:v>38.5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BD-4A2E-8E4B-E78A94B5A040}"/>
            </c:ext>
          </c:extLst>
        </c:ser>
        <c:ser>
          <c:idx val="2"/>
          <c:order val="2"/>
          <c:tx>
            <c:strRef>
              <c:f>Sheet2!$A$35</c:f>
              <c:strCache>
                <c:ptCount val="1"/>
                <c:pt idx="0">
                  <c:v>DÞch vô</c:v>
                </c:pt>
              </c:strCache>
            </c:strRef>
          </c:tx>
          <c:spPr>
            <a:solidFill>
              <a:srgbClr val="FFFFCC"/>
            </a:solidFill>
            <a:ln w="12463">
              <a:solidFill>
                <a:srgbClr val="000000"/>
              </a:solidFill>
              <a:prstDash val="solid"/>
            </a:ln>
          </c:spPr>
          <c:cat>
            <c:numRef>
              <c:f>Sheet2!$B$32:$H$32</c:f>
              <c:numCache>
                <c:formatCode>General</c:formatCode>
                <c:ptCount val="7"/>
                <c:pt idx="0">
                  <c:v>1991</c:v>
                </c:pt>
                <c:pt idx="1">
                  <c:v>1993</c:v>
                </c:pt>
                <c:pt idx="2">
                  <c:v>1995</c:v>
                </c:pt>
                <c:pt idx="3">
                  <c:v>1997</c:v>
                </c:pt>
                <c:pt idx="4">
                  <c:v>1999</c:v>
                </c:pt>
                <c:pt idx="5">
                  <c:v>2001</c:v>
                </c:pt>
                <c:pt idx="6">
                  <c:v>2002</c:v>
                </c:pt>
              </c:numCache>
            </c:numRef>
          </c:cat>
          <c:val>
            <c:numRef>
              <c:f>Sheet2!$B$35:$H$35</c:f>
              <c:numCache>
                <c:formatCode>General</c:formatCode>
                <c:ptCount val="7"/>
                <c:pt idx="0">
                  <c:v>35.700000000000003</c:v>
                </c:pt>
                <c:pt idx="1">
                  <c:v>41.2</c:v>
                </c:pt>
                <c:pt idx="2">
                  <c:v>44</c:v>
                </c:pt>
                <c:pt idx="3">
                  <c:v>42.1</c:v>
                </c:pt>
                <c:pt idx="4">
                  <c:v>40.1</c:v>
                </c:pt>
                <c:pt idx="5">
                  <c:v>38.6</c:v>
                </c:pt>
                <c:pt idx="6">
                  <c:v>38.5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BD-4A2E-8E4B-E78A94B5A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7575192"/>
        <c:axId val="1"/>
      </c:areaChart>
      <c:catAx>
        <c:axId val="197575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1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32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16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1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32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7575192"/>
        <c:crosses val="autoZero"/>
        <c:crossBetween val="midCat"/>
      </c:valAx>
      <c:spPr>
        <a:solidFill>
          <a:srgbClr val="C0C0C0"/>
        </a:solidFill>
        <a:ln w="12463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7303609341825898"/>
          <c:y val="9.6359390353648322E-2"/>
          <c:w val="0.31847133757961782"/>
          <c:h val="0.64052473942209276"/>
        </c:manualLayout>
      </c:layout>
      <c:overlay val="0"/>
      <c:spPr>
        <a:noFill/>
        <a:ln w="3116">
          <a:solidFill>
            <a:srgbClr val="000000"/>
          </a:solidFill>
          <a:prstDash val="solid"/>
        </a:ln>
      </c:spPr>
      <c:txPr>
        <a:bodyPr/>
        <a:lstStyle/>
        <a:p>
          <a:pPr>
            <a:defRPr sz="854" b="0" i="0" u="none" strike="noStrike" baseline="0">
              <a:solidFill>
                <a:srgbClr val="000000"/>
              </a:solidFill>
              <a:latin typeface=".VnArial"/>
              <a:ea typeface=".VnArial"/>
              <a:cs typeface=".VnArial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rgbClr val="FFFFFF"/>
    </a:solidFill>
    <a:ln w="3116">
      <a:solidFill>
        <a:srgbClr val="000000"/>
      </a:solidFill>
      <a:prstDash val="solid"/>
    </a:ln>
  </c:spPr>
  <c:txPr>
    <a:bodyPr/>
    <a:lstStyle/>
    <a:p>
      <a:pPr>
        <a:defRPr sz="932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Nông - lâm - ngư nghiệp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0</c:formatCode>
                <c:ptCount val="6"/>
                <c:pt idx="0">
                  <c:v>1991</c:v>
                </c:pt>
                <c:pt idx="1">
                  <c:v>1995</c:v>
                </c:pt>
                <c:pt idx="2">
                  <c:v>1999</c:v>
                </c:pt>
                <c:pt idx="3">
                  <c:v>2002</c:v>
                </c:pt>
                <c:pt idx="4">
                  <c:v>2010</c:v>
                </c:pt>
                <c:pt idx="5">
                  <c:v>2017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40.5</c:v>
                </c:pt>
                <c:pt idx="1">
                  <c:v>27.2</c:v>
                </c:pt>
                <c:pt idx="2">
                  <c:v>25.4</c:v>
                </c:pt>
                <c:pt idx="3">
                  <c:v>23</c:v>
                </c:pt>
                <c:pt idx="4">
                  <c:v>21</c:v>
                </c:pt>
                <c:pt idx="5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72-4C36-86D9-72F40F1CEC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Công nghiệp - Xây dựng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0</c:formatCode>
                <c:ptCount val="6"/>
                <c:pt idx="0">
                  <c:v>1991</c:v>
                </c:pt>
                <c:pt idx="1">
                  <c:v>1995</c:v>
                </c:pt>
                <c:pt idx="2">
                  <c:v>1999</c:v>
                </c:pt>
                <c:pt idx="3">
                  <c:v>2002</c:v>
                </c:pt>
                <c:pt idx="4">
                  <c:v>2010</c:v>
                </c:pt>
                <c:pt idx="5">
                  <c:v>2017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23.8</c:v>
                </c:pt>
                <c:pt idx="1">
                  <c:v>28.8</c:v>
                </c:pt>
                <c:pt idx="2">
                  <c:v>34.5</c:v>
                </c:pt>
                <c:pt idx="3">
                  <c:v>38.5</c:v>
                </c:pt>
                <c:pt idx="4">
                  <c:v>36.700000000000003</c:v>
                </c:pt>
                <c:pt idx="5">
                  <c:v>37.1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72-4C36-86D9-72F40F1CEC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Dịch vụ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0</c:formatCode>
                <c:ptCount val="6"/>
                <c:pt idx="0">
                  <c:v>1991</c:v>
                </c:pt>
                <c:pt idx="1">
                  <c:v>1995</c:v>
                </c:pt>
                <c:pt idx="2">
                  <c:v>1999</c:v>
                </c:pt>
                <c:pt idx="3">
                  <c:v>2002</c:v>
                </c:pt>
                <c:pt idx="4">
                  <c:v>2010</c:v>
                </c:pt>
                <c:pt idx="5">
                  <c:v>2017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35.700000000000003</c:v>
                </c:pt>
                <c:pt idx="1">
                  <c:v>44</c:v>
                </c:pt>
                <c:pt idx="2">
                  <c:v>40.1</c:v>
                </c:pt>
                <c:pt idx="3">
                  <c:v>38.5</c:v>
                </c:pt>
                <c:pt idx="4">
                  <c:v>42.3</c:v>
                </c:pt>
                <c:pt idx="5">
                  <c:v>45.8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72-4C36-86D9-72F40F1CEC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12843008"/>
        <c:axId val="166475392"/>
      </c:areaChart>
      <c:catAx>
        <c:axId val="21284300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crossAx val="166475392"/>
        <c:crosses val="autoZero"/>
        <c:auto val="1"/>
        <c:lblAlgn val="ctr"/>
        <c:lblOffset val="100"/>
        <c:noMultiLvlLbl val="0"/>
      </c:catAx>
      <c:valAx>
        <c:axId val="16647539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212843008"/>
        <c:crosses val="autoZero"/>
        <c:crossBetween val="midCat"/>
      </c:valAx>
    </c:plotArea>
    <c:legend>
      <c:legendPos val="b"/>
      <c:overlay val="0"/>
    </c:legend>
    <c:plotVisOnly val="1"/>
    <c:dispBlanksAs val="zero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B1BAD-23E6-4B98-95E7-33C2790AF7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7E4FD-CCFB-4815-8CB1-B5B541323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1A1A4-1F75-4D30-A2A6-D465C459D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77C8-5797-409A-A507-1CDF48C2A4A8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6BF1A-305A-409D-9C95-53DB12B6C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2E855-A255-4558-8D82-69A4FAE7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A303-EDC1-4CE7-838C-30EF2F5D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33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E5CE0-100B-4178-8A48-0CD02B90D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2E4F61-944D-4DA5-8A3F-F2AE5D91A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5B483-3017-4F61-BFAD-893E6336F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77C8-5797-409A-A507-1CDF48C2A4A8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45734-AC7E-42C2-A0BB-F9DD7422B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8851B-9595-4921-B1BC-873517788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A303-EDC1-4CE7-838C-30EF2F5D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69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CA8A9E-B95C-4BCE-B971-1C95B95C1F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8C227-F6DE-4F42-8E70-D871C5B7C0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8CFF0-67C1-44A1-BCA2-975B443D7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77C8-5797-409A-A507-1CDF48C2A4A8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93D3D-72E4-46B4-AE03-1FCB92F75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AA052-59E1-4E3F-9C60-9043895E0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A303-EDC1-4CE7-838C-30EF2F5D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5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8A32A60-57C3-47D1-84D2-D00E613B35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0C6CD29-3B19-4F73-A80A-95BA319E78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0C25CC7-8F9E-4AB7-8CEB-4658FCDDB5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55D5E-A576-47A0-98E1-DC7E428D95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463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BD59077-FE38-4447-B9E4-B1BC798451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9533B46-778F-41DE-ACD9-09D75228A4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754CF26-33F6-44A5-AB5E-3949A99CC4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BBCEF-186E-43C5-8C45-D3FE0148FD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92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72AB3-47B0-4A18-89FD-90202292D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47F2E-5CC3-484A-82F4-196F71C7C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FAA29-A289-47EF-9484-F47BD1D24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77C8-5797-409A-A507-1CDF48C2A4A8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8E62F-55D9-4D80-B283-656E40B9C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3F1CF-1A24-4B5F-B6BF-739C49BF0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A303-EDC1-4CE7-838C-30EF2F5D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00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6DB8F-34AC-4BD9-BFE1-EADA12D23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4185B-6E13-4C13-92CA-395C2D6CF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F7CFD-C1B9-4501-A73D-B1670EDDB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77C8-5797-409A-A507-1CDF48C2A4A8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951D6-A273-4522-AD04-BA515FD6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1F381-D788-487A-809D-037666E11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A303-EDC1-4CE7-838C-30EF2F5D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2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1795B-EBF3-4AD5-A8B4-5653F67BB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F5678-F4AD-47A9-B264-7FFAD6A1CD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C925EE-81C3-4756-A894-977C248BA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AD336-88C9-42AC-B68A-139802F6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77C8-5797-409A-A507-1CDF48C2A4A8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D116F9-3F92-4FF9-8EDE-E9D1D4BF2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531277-5603-4277-9144-006E2C790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A303-EDC1-4CE7-838C-30EF2F5D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98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0B67C-4241-4A36-900D-152B55EC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43D4C-CC37-45FB-A0BB-931135E9F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985355-5387-412C-A999-CDA418130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EA58C5-4D06-488A-8413-6CF514A05E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EC7236-4F46-4387-BE13-683AECF3F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A512BA-F9B7-486B-9D8C-32C5AF5C5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77C8-5797-409A-A507-1CDF48C2A4A8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B92DC6-9BF9-476E-96A1-67BF8EB6D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E1CF51-65E1-43AF-9C64-7C9BC04DB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A303-EDC1-4CE7-838C-30EF2F5D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25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3B453-BB32-46E1-ABAF-261F634C2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ECE2B7-615F-4F76-84C9-2D7A7B8EE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77C8-5797-409A-A507-1CDF48C2A4A8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06FE3C-66FC-4521-A3FF-475A94BA4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11107D-4C43-41B4-8CEC-901D0A493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A303-EDC1-4CE7-838C-30EF2F5D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3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973F7C-F3AC-480F-92F8-80A705C7A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77C8-5797-409A-A507-1CDF48C2A4A8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B08F8C-CE64-4D2A-B2B8-C6498AC42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CA24D-7BA3-4F92-8BE7-13E3A5C8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A303-EDC1-4CE7-838C-30EF2F5D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3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C24E9-7D77-4C0E-8004-3244A62FC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8D1BA-3610-4CCE-BB08-95D946EF2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9F3C30-F2FD-4D4F-9874-790B085F3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142DB4-D859-428F-88A2-F651D3C7C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77C8-5797-409A-A507-1CDF48C2A4A8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6A4213-7D7F-4291-9CD2-31F6E118F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156265-D8E5-4F35-BE7F-A543782ED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A303-EDC1-4CE7-838C-30EF2F5D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1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4A466-DC49-4C83-BFFA-1E0448A4D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73C1B1-FA03-4113-A4EE-B0DED28FBA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6E7A59-6396-41B4-883F-7F39B13E6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987C5-872B-421F-9776-029FBF861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77C8-5797-409A-A507-1CDF48C2A4A8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B6A190-AF4C-4B10-A5AE-C42947174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14559-81B1-4882-B590-60A77D048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A303-EDC1-4CE7-838C-30EF2F5D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75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8B659C-286F-4FD3-BD40-1EEE8635A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D49D72-3595-499B-B139-17E32459B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47E7C-909B-4F5E-80CA-4B5142340A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977C8-5797-409A-A507-1CDF48C2A4A8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7C4CD-DB39-4DA1-A871-F8F115B77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00916-6C8A-42A1-BD29-ABFA8274F3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0A303-EDC1-4CE7-838C-30EF2F5D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3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4">
            <a:extLst>
              <a:ext uri="{FF2B5EF4-FFF2-40B4-BE49-F238E27FC236}">
                <a16:creationId xmlns:a16="http://schemas.microsoft.com/office/drawing/2014/main" id="{100B5327-EE7F-4F6E-AC5C-62047BD2E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FF7BE55-B353-4954-A85D-F9FB6AA9EF1F}"/>
              </a:ext>
            </a:extLst>
          </p:cNvPr>
          <p:cNvSpPr/>
          <p:nvPr/>
        </p:nvSpPr>
        <p:spPr>
          <a:xfrm>
            <a:off x="159026" y="159027"/>
            <a:ext cx="11913704" cy="1590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16. Thực hành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BIỂU ĐỒ VỀ SỰ THAY ĐỔI CƠ CẤU KINH TẾ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4C8B52-A13F-4B32-81CF-DA5B5BEB9421}"/>
              </a:ext>
            </a:extLst>
          </p:cNvPr>
          <p:cNvSpPr/>
          <p:nvPr/>
        </p:nvSpPr>
        <p:spPr>
          <a:xfrm>
            <a:off x="225287" y="1590261"/>
            <a:ext cx="11807687" cy="3909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16.1 sgk trang 60</a:t>
            </a:r>
          </a:p>
          <a:p>
            <a:pPr marL="342900" indent="-342900">
              <a:buAutoNum type="alphaLcPeriod"/>
            </a:pP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vẽ biểu đồ miền thể hiện cơ cấu GDP thời kì 1991 – 2002.</a:t>
            </a:r>
          </a:p>
          <a:p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Hãy nhận xét biểu đồ bằng cách trả lời các câu hỏi sau:</a:t>
            </a:r>
          </a:p>
          <a:p>
            <a:pPr marL="285750" indent="-285750">
              <a:buFontTx/>
              <a:buChar char="-"/>
            </a:pP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giảm mạnh tỉ trọng của nông, lâm, ngư nghiệp từ 40,5% xuống còn 23,0% nói lên điều gì ?</a:t>
            </a:r>
          </a:p>
          <a:p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Tỉ trọng khu vực kinh tế nào tăng nhanh ? Thực tế này phản ánh điều gì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>
            <a:extLst>
              <a:ext uri="{FF2B5EF4-FFF2-40B4-BE49-F238E27FC236}">
                <a16:creationId xmlns:a16="http://schemas.microsoft.com/office/drawing/2014/main" id="{CE328ADC-A9A2-471B-A08C-1CC37F5AB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26" y="41276"/>
            <a:ext cx="525117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.VnTime" panose="020B7200000000000000" pitchFamily="34" charset="0"/>
              </a:rPr>
              <a:t>b. Thùc hµnh vÏ biÓu ®å miÒn.</a:t>
            </a:r>
          </a:p>
        </p:txBody>
      </p:sp>
      <p:sp>
        <p:nvSpPr>
          <p:cNvPr id="13315" name="Text Box 5">
            <a:extLst>
              <a:ext uri="{FF2B5EF4-FFF2-40B4-BE49-F238E27FC236}">
                <a16:creationId xmlns:a16="http://schemas.microsoft.com/office/drawing/2014/main" id="{5B0436C1-6C7B-4D8A-8D5D-A948B6C41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5" y="387351"/>
            <a:ext cx="455771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  <a:latin typeface=".VnTime" panose="020B7200000000000000" pitchFamily="34" charset="0"/>
              </a:rPr>
              <a:t>-</a:t>
            </a:r>
            <a:r>
              <a:rPr lang="en-US" altLang="en-US" sz="2000">
                <a:solidFill>
                  <a:schemeClr val="tx2"/>
                </a:solidFill>
                <a:latin typeface=".VnTime" panose="020B7200000000000000" pitchFamily="34" charset="0"/>
              </a:rPr>
              <a:t> BiÓu ®å miÒn h×nh ch÷ nhËt:</a:t>
            </a:r>
          </a:p>
        </p:txBody>
      </p:sp>
      <p:sp>
        <p:nvSpPr>
          <p:cNvPr id="13316" name="Text Box 6">
            <a:extLst>
              <a:ext uri="{FF2B5EF4-FFF2-40B4-BE49-F238E27FC236}">
                <a16:creationId xmlns:a16="http://schemas.microsoft.com/office/drawing/2014/main" id="{24692EB4-01AA-4F62-9EEF-E760F1AFF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5" y="739776"/>
            <a:ext cx="471963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  <a:latin typeface=".VnTime" panose="020B7200000000000000" pitchFamily="34" charset="0"/>
              </a:rPr>
              <a:t>- </a:t>
            </a:r>
            <a:r>
              <a:rPr lang="en-US" altLang="en-US" sz="2000">
                <a:solidFill>
                  <a:schemeClr val="tx2"/>
                </a:solidFill>
                <a:latin typeface=".VnTime" panose="020B7200000000000000" pitchFamily="34" charset="0"/>
              </a:rPr>
              <a:t>X¸c ®Þnh c¸c trÞ sè vµ ®iÓm:</a:t>
            </a:r>
          </a:p>
        </p:txBody>
      </p:sp>
      <p:sp>
        <p:nvSpPr>
          <p:cNvPr id="13317" name="Text Box 7">
            <a:extLst>
              <a:ext uri="{FF2B5EF4-FFF2-40B4-BE49-F238E27FC236}">
                <a16:creationId xmlns:a16="http://schemas.microsoft.com/office/drawing/2014/main" id="{89FE9B64-7A2F-4ECF-9204-058C56378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41" y="1079501"/>
            <a:ext cx="435768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- </a:t>
            </a:r>
            <a:r>
              <a:rPr lang="en-US" altLang="en-US" sz="2000">
                <a:latin typeface=".VnTime" panose="020B7200000000000000" pitchFamily="34" charset="0"/>
              </a:rPr>
              <a:t>VÏ lÇn lư­ît tõng chØ tiªu</a:t>
            </a:r>
          </a:p>
        </p:txBody>
      </p:sp>
      <p:sp>
        <p:nvSpPr>
          <p:cNvPr id="13318" name="Rectangle 8">
            <a:extLst>
              <a:ext uri="{FF2B5EF4-FFF2-40B4-BE49-F238E27FC236}">
                <a16:creationId xmlns:a16="http://schemas.microsoft.com/office/drawing/2014/main" id="{19EFCA33-2C6C-426A-B21F-01DD91CEF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6551" y="403225"/>
            <a:ext cx="4676775" cy="3048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9" name="Text Box 9">
            <a:extLst>
              <a:ext uri="{FF2B5EF4-FFF2-40B4-BE49-F238E27FC236}">
                <a16:creationId xmlns:a16="http://schemas.microsoft.com/office/drawing/2014/main" id="{742C6FDF-5931-4A13-A175-7DBCB4264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495675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1991</a:t>
            </a:r>
          </a:p>
        </p:txBody>
      </p:sp>
      <p:sp>
        <p:nvSpPr>
          <p:cNvPr id="13320" name="Text Box 10">
            <a:extLst>
              <a:ext uri="{FF2B5EF4-FFF2-40B4-BE49-F238E27FC236}">
                <a16:creationId xmlns:a16="http://schemas.microsoft.com/office/drawing/2014/main" id="{E3E78F74-B7B9-4139-A82F-4B68FB37E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300" y="3495675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1993</a:t>
            </a:r>
          </a:p>
        </p:txBody>
      </p:sp>
      <p:sp>
        <p:nvSpPr>
          <p:cNvPr id="13321" name="Text Box 11">
            <a:extLst>
              <a:ext uri="{FF2B5EF4-FFF2-40B4-BE49-F238E27FC236}">
                <a16:creationId xmlns:a16="http://schemas.microsoft.com/office/drawing/2014/main" id="{2E581E4A-1D1B-4790-9307-9D2A5664D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9900" y="3495675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1995</a:t>
            </a:r>
          </a:p>
        </p:txBody>
      </p:sp>
      <p:sp>
        <p:nvSpPr>
          <p:cNvPr id="13322" name="Text Box 12">
            <a:extLst>
              <a:ext uri="{FF2B5EF4-FFF2-40B4-BE49-F238E27FC236}">
                <a16:creationId xmlns:a16="http://schemas.microsoft.com/office/drawing/2014/main" id="{606BCE4B-D18A-4778-8573-02FBBF494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351155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1997</a:t>
            </a:r>
          </a:p>
        </p:txBody>
      </p:sp>
      <p:sp>
        <p:nvSpPr>
          <p:cNvPr id="13323" name="Text Box 13">
            <a:extLst>
              <a:ext uri="{FF2B5EF4-FFF2-40B4-BE49-F238E27FC236}">
                <a16:creationId xmlns:a16="http://schemas.microsoft.com/office/drawing/2014/main" id="{8F10C73F-E13B-4AF3-AE54-C03D46E24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1700" y="351155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1999</a:t>
            </a:r>
          </a:p>
        </p:txBody>
      </p:sp>
      <p:sp>
        <p:nvSpPr>
          <p:cNvPr id="13324" name="Text Box 14">
            <a:extLst>
              <a:ext uri="{FF2B5EF4-FFF2-40B4-BE49-F238E27FC236}">
                <a16:creationId xmlns:a16="http://schemas.microsoft.com/office/drawing/2014/main" id="{79CDBE93-ABE6-456A-9679-1A938FCF6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3075" y="3495675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2001</a:t>
            </a:r>
          </a:p>
        </p:txBody>
      </p:sp>
      <p:sp>
        <p:nvSpPr>
          <p:cNvPr id="13325" name="Text Box 15">
            <a:extLst>
              <a:ext uri="{FF2B5EF4-FFF2-40B4-BE49-F238E27FC236}">
                <a16:creationId xmlns:a16="http://schemas.microsoft.com/office/drawing/2014/main" id="{F3A4EF4D-0C24-4AA5-A24C-B80A1EF9C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00" y="34798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2002</a:t>
            </a:r>
          </a:p>
        </p:txBody>
      </p:sp>
      <p:sp>
        <p:nvSpPr>
          <p:cNvPr id="13326" name="Text Box 16">
            <a:extLst>
              <a:ext uri="{FF2B5EF4-FFF2-40B4-BE49-F238E27FC236}">
                <a16:creationId xmlns:a16="http://schemas.microsoft.com/office/drawing/2014/main" id="{61F0F05B-317D-49E0-AAB7-0EF63A67D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0" y="3311525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0</a:t>
            </a:r>
          </a:p>
        </p:txBody>
      </p:sp>
      <p:sp>
        <p:nvSpPr>
          <p:cNvPr id="13327" name="Text Box 17">
            <a:extLst>
              <a:ext uri="{FF2B5EF4-FFF2-40B4-BE49-F238E27FC236}">
                <a16:creationId xmlns:a16="http://schemas.microsoft.com/office/drawing/2014/main" id="{9FD3EB06-7363-4E2A-B7B3-EC2D9EC7F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75" y="2682875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20</a:t>
            </a:r>
          </a:p>
        </p:txBody>
      </p:sp>
      <p:sp>
        <p:nvSpPr>
          <p:cNvPr id="13328" name="Text Box 18">
            <a:extLst>
              <a:ext uri="{FF2B5EF4-FFF2-40B4-BE49-F238E27FC236}">
                <a16:creationId xmlns:a16="http://schemas.microsoft.com/office/drawing/2014/main" id="{7E50C7F8-BCD1-493A-8D58-7F7D7F83C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098675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40</a:t>
            </a:r>
          </a:p>
        </p:txBody>
      </p:sp>
      <p:sp>
        <p:nvSpPr>
          <p:cNvPr id="13329" name="Text Box 19">
            <a:extLst>
              <a:ext uri="{FF2B5EF4-FFF2-40B4-BE49-F238E27FC236}">
                <a16:creationId xmlns:a16="http://schemas.microsoft.com/office/drawing/2014/main" id="{42172917-1566-4BF5-B7BF-05007B413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75" y="1508125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60</a:t>
            </a:r>
          </a:p>
        </p:txBody>
      </p:sp>
      <p:sp>
        <p:nvSpPr>
          <p:cNvPr id="13330" name="Text Box 20">
            <a:extLst>
              <a:ext uri="{FF2B5EF4-FFF2-40B4-BE49-F238E27FC236}">
                <a16:creationId xmlns:a16="http://schemas.microsoft.com/office/drawing/2014/main" id="{C7F90CE4-4678-46C6-BDD8-F9232D6EC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75" y="86995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80</a:t>
            </a:r>
          </a:p>
        </p:txBody>
      </p:sp>
      <p:sp>
        <p:nvSpPr>
          <p:cNvPr id="13331" name="Text Box 21">
            <a:extLst>
              <a:ext uri="{FF2B5EF4-FFF2-40B4-BE49-F238E27FC236}">
                <a16:creationId xmlns:a16="http://schemas.microsoft.com/office/drawing/2014/main" id="{0D9C88BF-35DC-4256-93AA-C4A645E80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25" y="295275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100</a:t>
            </a:r>
          </a:p>
        </p:txBody>
      </p:sp>
      <p:sp>
        <p:nvSpPr>
          <p:cNvPr id="13332" name="Text Box 22">
            <a:extLst>
              <a:ext uri="{FF2B5EF4-FFF2-40B4-BE49-F238E27FC236}">
                <a16:creationId xmlns:a16="http://schemas.microsoft.com/office/drawing/2014/main" id="{CBCDE32A-969B-4124-BBDB-0862B1106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98425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%</a:t>
            </a:r>
          </a:p>
        </p:txBody>
      </p:sp>
      <p:sp>
        <p:nvSpPr>
          <p:cNvPr id="13333" name="Line 23">
            <a:extLst>
              <a:ext uri="{FF2B5EF4-FFF2-40B4-BE49-F238E27FC236}">
                <a16:creationId xmlns:a16="http://schemas.microsoft.com/office/drawing/2014/main" id="{17AC8743-01F8-4644-B690-39AF4FF1B5A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1625" y="1012825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Line 24">
            <a:extLst>
              <a:ext uri="{FF2B5EF4-FFF2-40B4-BE49-F238E27FC236}">
                <a16:creationId xmlns:a16="http://schemas.microsoft.com/office/drawing/2014/main" id="{9CB2B5DF-55D0-4169-815C-30A6682111C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1625" y="1622425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Line 25">
            <a:extLst>
              <a:ext uri="{FF2B5EF4-FFF2-40B4-BE49-F238E27FC236}">
                <a16:creationId xmlns:a16="http://schemas.microsoft.com/office/drawing/2014/main" id="{1E7B492B-2CB3-4412-AD85-41F0AA0D10AE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4325" y="2232025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Line 26">
            <a:extLst>
              <a:ext uri="{FF2B5EF4-FFF2-40B4-BE49-F238E27FC236}">
                <a16:creationId xmlns:a16="http://schemas.microsoft.com/office/drawing/2014/main" id="{39792E4C-95C9-4B23-9BF4-72CC849498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64275" y="3419475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Line 27">
            <a:extLst>
              <a:ext uri="{FF2B5EF4-FFF2-40B4-BE49-F238E27FC236}">
                <a16:creationId xmlns:a16="http://schemas.microsoft.com/office/drawing/2014/main" id="{A91A0BA5-2F29-4706-AEEB-EAB6DBA6B3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31050" y="3419475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Line 28">
            <a:extLst>
              <a:ext uri="{FF2B5EF4-FFF2-40B4-BE49-F238E27FC236}">
                <a16:creationId xmlns:a16="http://schemas.microsoft.com/office/drawing/2014/main" id="{A57923FD-1C5F-44D9-B954-59F6604A81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56550" y="3419475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Line 29">
            <a:extLst>
              <a:ext uri="{FF2B5EF4-FFF2-40B4-BE49-F238E27FC236}">
                <a16:creationId xmlns:a16="http://schemas.microsoft.com/office/drawing/2014/main" id="{1CD143DD-8A99-4D5C-923A-1D5D66B827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94750" y="34163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Line 30">
            <a:extLst>
              <a:ext uri="{FF2B5EF4-FFF2-40B4-BE49-F238E27FC236}">
                <a16:creationId xmlns:a16="http://schemas.microsoft.com/office/drawing/2014/main" id="{1F72EE36-171D-4073-B5F9-23D4C75140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01200" y="34163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1" name="Text Box 31">
            <a:extLst>
              <a:ext uri="{FF2B5EF4-FFF2-40B4-BE49-F238E27FC236}">
                <a16:creationId xmlns:a16="http://schemas.microsoft.com/office/drawing/2014/main" id="{1C05B3EA-953E-48B4-BD79-6B4F55D05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6025" y="3178175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.VnTime" panose="020B7200000000000000" pitchFamily="34" charset="0"/>
              </a:rPr>
              <a:t>N¨m</a:t>
            </a:r>
          </a:p>
        </p:txBody>
      </p:sp>
      <p:sp>
        <p:nvSpPr>
          <p:cNvPr id="13342" name="Line 32">
            <a:extLst>
              <a:ext uri="{FF2B5EF4-FFF2-40B4-BE49-F238E27FC236}">
                <a16:creationId xmlns:a16="http://schemas.microsoft.com/office/drawing/2014/main" id="{82C2C2B0-C263-43FE-B0CD-AA2D78F252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04375" y="434975"/>
            <a:ext cx="0" cy="3048000"/>
          </a:xfrm>
          <a:prstGeom prst="line">
            <a:avLst/>
          </a:prstGeom>
          <a:noFill/>
          <a:ln w="317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Line 33">
            <a:extLst>
              <a:ext uri="{FF2B5EF4-FFF2-40B4-BE49-F238E27FC236}">
                <a16:creationId xmlns:a16="http://schemas.microsoft.com/office/drawing/2014/main" id="{9C164323-DFC7-4AF6-9264-B6B57F808E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94750" y="434975"/>
            <a:ext cx="0" cy="3048000"/>
          </a:xfrm>
          <a:prstGeom prst="line">
            <a:avLst/>
          </a:prstGeom>
          <a:noFill/>
          <a:ln w="317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Line 34">
            <a:extLst>
              <a:ext uri="{FF2B5EF4-FFF2-40B4-BE49-F238E27FC236}">
                <a16:creationId xmlns:a16="http://schemas.microsoft.com/office/drawing/2014/main" id="{984D0456-E22F-453F-A184-69A82F4822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56550" y="434975"/>
            <a:ext cx="0" cy="3048000"/>
          </a:xfrm>
          <a:prstGeom prst="line">
            <a:avLst/>
          </a:prstGeom>
          <a:noFill/>
          <a:ln w="317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Line 35">
            <a:extLst>
              <a:ext uri="{FF2B5EF4-FFF2-40B4-BE49-F238E27FC236}">
                <a16:creationId xmlns:a16="http://schemas.microsoft.com/office/drawing/2014/main" id="{B63397F8-261C-4312-955D-575608BEAD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18350" y="434975"/>
            <a:ext cx="0" cy="3048000"/>
          </a:xfrm>
          <a:prstGeom prst="line">
            <a:avLst/>
          </a:prstGeom>
          <a:noFill/>
          <a:ln w="317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Line 36">
            <a:extLst>
              <a:ext uri="{FF2B5EF4-FFF2-40B4-BE49-F238E27FC236}">
                <a16:creationId xmlns:a16="http://schemas.microsoft.com/office/drawing/2014/main" id="{F4DA2746-5242-4ABC-AF4A-BC08B878A5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64275" y="422275"/>
            <a:ext cx="0" cy="3048000"/>
          </a:xfrm>
          <a:prstGeom prst="line">
            <a:avLst/>
          </a:prstGeom>
          <a:noFill/>
          <a:ln w="317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7" name="Text Box 37">
            <a:extLst>
              <a:ext uri="{FF2B5EF4-FFF2-40B4-BE49-F238E27FC236}">
                <a16:creationId xmlns:a16="http://schemas.microsoft.com/office/drawing/2014/main" id="{64DFF441-DA6C-41E9-BC60-A3CC319DA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30" y="1438276"/>
            <a:ext cx="41959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143000" indent="-1143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.VnTime" panose="020B7200000000000000" pitchFamily="34" charset="0"/>
              </a:rPr>
              <a:t>+ MiÒn 1: N«ng, l©m, ngư­ nghiÖp.</a:t>
            </a:r>
          </a:p>
        </p:txBody>
      </p:sp>
      <p:grpSp>
        <p:nvGrpSpPr>
          <p:cNvPr id="13348" name="Group 38">
            <a:extLst>
              <a:ext uri="{FF2B5EF4-FFF2-40B4-BE49-F238E27FC236}">
                <a16:creationId xmlns:a16="http://schemas.microsoft.com/office/drawing/2014/main" id="{3A726D13-2F1F-4B07-9366-290D58064F3C}"/>
              </a:ext>
            </a:extLst>
          </p:cNvPr>
          <p:cNvGrpSpPr>
            <a:grpSpLocks/>
          </p:cNvGrpSpPr>
          <p:nvPr/>
        </p:nvGrpSpPr>
        <p:grpSpPr bwMode="auto">
          <a:xfrm>
            <a:off x="6202364" y="4098925"/>
            <a:ext cx="1004887" cy="609600"/>
            <a:chOff x="2542" y="2794"/>
            <a:chExt cx="633" cy="384"/>
          </a:xfrm>
        </p:grpSpPr>
        <p:grpSp>
          <p:nvGrpSpPr>
            <p:cNvPr id="13521" name="Group 39">
              <a:extLst>
                <a:ext uri="{FF2B5EF4-FFF2-40B4-BE49-F238E27FC236}">
                  <a16:creationId xmlns:a16="http://schemas.microsoft.com/office/drawing/2014/main" id="{85ACEE84-E4C8-48FD-A712-5E1F589AC9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98" y="2794"/>
              <a:ext cx="477" cy="384"/>
              <a:chOff x="2304" y="1440"/>
              <a:chExt cx="672" cy="576"/>
            </a:xfrm>
          </p:grpSpPr>
          <p:sp>
            <p:nvSpPr>
              <p:cNvPr id="13527" name="Freeform 40">
                <a:extLst>
                  <a:ext uri="{FF2B5EF4-FFF2-40B4-BE49-F238E27FC236}">
                    <a16:creationId xmlns:a16="http://schemas.microsoft.com/office/drawing/2014/main" id="{E211C75A-FC36-4C58-B876-74C6946587F5}"/>
                  </a:ext>
                </a:extLst>
              </p:cNvPr>
              <p:cNvSpPr>
                <a:spLocks/>
              </p:cNvSpPr>
              <p:nvPr/>
            </p:nvSpPr>
            <p:spPr bwMode="auto">
              <a:xfrm rot="-487818">
                <a:off x="2304" y="1440"/>
                <a:ext cx="575" cy="536"/>
              </a:xfrm>
              <a:custGeom>
                <a:avLst/>
                <a:gdLst>
                  <a:gd name="T0" fmla="*/ 100 w 648"/>
                  <a:gd name="T1" fmla="*/ 102 h 631"/>
                  <a:gd name="T2" fmla="*/ 82 w 648"/>
                  <a:gd name="T3" fmla="*/ 96 h 631"/>
                  <a:gd name="T4" fmla="*/ 64 w 648"/>
                  <a:gd name="T5" fmla="*/ 88 h 631"/>
                  <a:gd name="T6" fmla="*/ 43 w 648"/>
                  <a:gd name="T7" fmla="*/ 74 h 631"/>
                  <a:gd name="T8" fmla="*/ 25 w 648"/>
                  <a:gd name="T9" fmla="*/ 74 h 631"/>
                  <a:gd name="T10" fmla="*/ 32 w 648"/>
                  <a:gd name="T11" fmla="*/ 88 h 631"/>
                  <a:gd name="T12" fmla="*/ 46 w 648"/>
                  <a:gd name="T13" fmla="*/ 109 h 631"/>
                  <a:gd name="T14" fmla="*/ 68 w 648"/>
                  <a:gd name="T15" fmla="*/ 123 h 631"/>
                  <a:gd name="T16" fmla="*/ 102 w 648"/>
                  <a:gd name="T17" fmla="*/ 144 h 631"/>
                  <a:gd name="T18" fmla="*/ 128 w 648"/>
                  <a:gd name="T19" fmla="*/ 151 h 631"/>
                  <a:gd name="T20" fmla="*/ 141 w 648"/>
                  <a:gd name="T21" fmla="*/ 157 h 631"/>
                  <a:gd name="T22" fmla="*/ 158 w 648"/>
                  <a:gd name="T23" fmla="*/ 163 h 631"/>
                  <a:gd name="T24" fmla="*/ 171 w 648"/>
                  <a:gd name="T25" fmla="*/ 169 h 631"/>
                  <a:gd name="T26" fmla="*/ 186 w 648"/>
                  <a:gd name="T27" fmla="*/ 181 h 631"/>
                  <a:gd name="T28" fmla="*/ 198 w 648"/>
                  <a:gd name="T29" fmla="*/ 191 h 631"/>
                  <a:gd name="T30" fmla="*/ 213 w 648"/>
                  <a:gd name="T31" fmla="*/ 199 h 631"/>
                  <a:gd name="T32" fmla="*/ 219 w 648"/>
                  <a:gd name="T33" fmla="*/ 195 h 631"/>
                  <a:gd name="T34" fmla="*/ 227 w 648"/>
                  <a:gd name="T35" fmla="*/ 181 h 631"/>
                  <a:gd name="T36" fmla="*/ 246 w 648"/>
                  <a:gd name="T37" fmla="*/ 166 h 631"/>
                  <a:gd name="T38" fmla="*/ 264 w 648"/>
                  <a:gd name="T39" fmla="*/ 150 h 631"/>
                  <a:gd name="T40" fmla="*/ 273 w 648"/>
                  <a:gd name="T41" fmla="*/ 140 h 631"/>
                  <a:gd name="T42" fmla="*/ 264 w 648"/>
                  <a:gd name="T43" fmla="*/ 131 h 631"/>
                  <a:gd name="T44" fmla="*/ 249 w 648"/>
                  <a:gd name="T45" fmla="*/ 124 h 631"/>
                  <a:gd name="T46" fmla="*/ 241 w 648"/>
                  <a:gd name="T47" fmla="*/ 118 h 631"/>
                  <a:gd name="T48" fmla="*/ 226 w 648"/>
                  <a:gd name="T49" fmla="*/ 84 h 631"/>
                  <a:gd name="T50" fmla="*/ 213 w 648"/>
                  <a:gd name="T51" fmla="*/ 57 h 631"/>
                  <a:gd name="T52" fmla="*/ 201 w 648"/>
                  <a:gd name="T53" fmla="*/ 42 h 631"/>
                  <a:gd name="T54" fmla="*/ 195 w 648"/>
                  <a:gd name="T55" fmla="*/ 28 h 631"/>
                  <a:gd name="T56" fmla="*/ 185 w 648"/>
                  <a:gd name="T57" fmla="*/ 21 h 631"/>
                  <a:gd name="T58" fmla="*/ 169 w 648"/>
                  <a:gd name="T59" fmla="*/ 14 h 631"/>
                  <a:gd name="T60" fmla="*/ 152 w 648"/>
                  <a:gd name="T61" fmla="*/ 8 h 631"/>
                  <a:gd name="T62" fmla="*/ 130 w 648"/>
                  <a:gd name="T63" fmla="*/ 6 h 631"/>
                  <a:gd name="T64" fmla="*/ 107 w 648"/>
                  <a:gd name="T65" fmla="*/ 3 h 631"/>
                  <a:gd name="T66" fmla="*/ 91 w 648"/>
                  <a:gd name="T67" fmla="*/ 3 h 631"/>
                  <a:gd name="T68" fmla="*/ 71 w 648"/>
                  <a:gd name="T69" fmla="*/ 3 h 631"/>
                  <a:gd name="T70" fmla="*/ 59 w 648"/>
                  <a:gd name="T71" fmla="*/ 6 h 631"/>
                  <a:gd name="T72" fmla="*/ 34 w 648"/>
                  <a:gd name="T73" fmla="*/ 12 h 631"/>
                  <a:gd name="T74" fmla="*/ 14 w 648"/>
                  <a:gd name="T75" fmla="*/ 25 h 631"/>
                  <a:gd name="T76" fmla="*/ 3 w 648"/>
                  <a:gd name="T77" fmla="*/ 35 h 631"/>
                  <a:gd name="T78" fmla="*/ 4 w 648"/>
                  <a:gd name="T79" fmla="*/ 42 h 631"/>
                  <a:gd name="T80" fmla="*/ 20 w 648"/>
                  <a:gd name="T81" fmla="*/ 42 h 631"/>
                  <a:gd name="T82" fmla="*/ 32 w 648"/>
                  <a:gd name="T83" fmla="*/ 37 h 631"/>
                  <a:gd name="T84" fmla="*/ 54 w 648"/>
                  <a:gd name="T85" fmla="*/ 33 h 631"/>
                  <a:gd name="T86" fmla="*/ 78 w 648"/>
                  <a:gd name="T87" fmla="*/ 31 h 631"/>
                  <a:gd name="T88" fmla="*/ 90 w 648"/>
                  <a:gd name="T89" fmla="*/ 34 h 631"/>
                  <a:gd name="T90" fmla="*/ 104 w 648"/>
                  <a:gd name="T91" fmla="*/ 42 h 631"/>
                  <a:gd name="T92" fmla="*/ 115 w 648"/>
                  <a:gd name="T93" fmla="*/ 48 h 631"/>
                  <a:gd name="T94" fmla="*/ 122 w 648"/>
                  <a:gd name="T95" fmla="*/ 59 h 631"/>
                  <a:gd name="T96" fmla="*/ 128 w 648"/>
                  <a:gd name="T97" fmla="*/ 71 h 631"/>
                  <a:gd name="T98" fmla="*/ 127 w 648"/>
                  <a:gd name="T99" fmla="*/ 83 h 631"/>
                  <a:gd name="T100" fmla="*/ 110 w 648"/>
                  <a:gd name="T101" fmla="*/ 99 h 63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48" h="631">
                    <a:moveTo>
                      <a:pt x="255" y="310"/>
                    </a:moveTo>
                    <a:lnTo>
                      <a:pt x="231" y="317"/>
                    </a:lnTo>
                    <a:lnTo>
                      <a:pt x="214" y="314"/>
                    </a:lnTo>
                    <a:lnTo>
                      <a:pt x="189" y="301"/>
                    </a:lnTo>
                    <a:lnTo>
                      <a:pt x="162" y="296"/>
                    </a:lnTo>
                    <a:lnTo>
                      <a:pt x="148" y="277"/>
                    </a:lnTo>
                    <a:lnTo>
                      <a:pt x="125" y="247"/>
                    </a:lnTo>
                    <a:lnTo>
                      <a:pt x="100" y="233"/>
                    </a:lnTo>
                    <a:lnTo>
                      <a:pt x="76" y="228"/>
                    </a:lnTo>
                    <a:lnTo>
                      <a:pt x="59" y="233"/>
                    </a:lnTo>
                    <a:lnTo>
                      <a:pt x="66" y="251"/>
                    </a:lnTo>
                    <a:lnTo>
                      <a:pt x="76" y="275"/>
                    </a:lnTo>
                    <a:lnTo>
                      <a:pt x="94" y="312"/>
                    </a:lnTo>
                    <a:lnTo>
                      <a:pt x="106" y="342"/>
                    </a:lnTo>
                    <a:lnTo>
                      <a:pt x="136" y="366"/>
                    </a:lnTo>
                    <a:lnTo>
                      <a:pt x="159" y="387"/>
                    </a:lnTo>
                    <a:lnTo>
                      <a:pt x="177" y="403"/>
                    </a:lnTo>
                    <a:lnTo>
                      <a:pt x="236" y="448"/>
                    </a:lnTo>
                    <a:lnTo>
                      <a:pt x="265" y="460"/>
                    </a:lnTo>
                    <a:lnTo>
                      <a:pt x="295" y="475"/>
                    </a:lnTo>
                    <a:lnTo>
                      <a:pt x="311" y="481"/>
                    </a:lnTo>
                    <a:lnTo>
                      <a:pt x="327" y="493"/>
                    </a:lnTo>
                    <a:lnTo>
                      <a:pt x="349" y="503"/>
                    </a:lnTo>
                    <a:lnTo>
                      <a:pt x="365" y="511"/>
                    </a:lnTo>
                    <a:lnTo>
                      <a:pt x="382" y="519"/>
                    </a:lnTo>
                    <a:lnTo>
                      <a:pt x="393" y="530"/>
                    </a:lnTo>
                    <a:lnTo>
                      <a:pt x="412" y="543"/>
                    </a:lnTo>
                    <a:lnTo>
                      <a:pt x="431" y="566"/>
                    </a:lnTo>
                    <a:lnTo>
                      <a:pt x="445" y="583"/>
                    </a:lnTo>
                    <a:lnTo>
                      <a:pt x="457" y="599"/>
                    </a:lnTo>
                    <a:lnTo>
                      <a:pt x="472" y="612"/>
                    </a:lnTo>
                    <a:lnTo>
                      <a:pt x="490" y="624"/>
                    </a:lnTo>
                    <a:lnTo>
                      <a:pt x="500" y="631"/>
                    </a:lnTo>
                    <a:lnTo>
                      <a:pt x="505" y="614"/>
                    </a:lnTo>
                    <a:lnTo>
                      <a:pt x="510" y="597"/>
                    </a:lnTo>
                    <a:lnTo>
                      <a:pt x="523" y="568"/>
                    </a:lnTo>
                    <a:lnTo>
                      <a:pt x="553" y="539"/>
                    </a:lnTo>
                    <a:lnTo>
                      <a:pt x="568" y="522"/>
                    </a:lnTo>
                    <a:lnTo>
                      <a:pt x="596" y="489"/>
                    </a:lnTo>
                    <a:lnTo>
                      <a:pt x="611" y="469"/>
                    </a:lnTo>
                    <a:lnTo>
                      <a:pt x="626" y="451"/>
                    </a:lnTo>
                    <a:lnTo>
                      <a:pt x="631" y="437"/>
                    </a:lnTo>
                    <a:lnTo>
                      <a:pt x="648" y="435"/>
                    </a:lnTo>
                    <a:lnTo>
                      <a:pt x="610" y="409"/>
                    </a:lnTo>
                    <a:lnTo>
                      <a:pt x="597" y="398"/>
                    </a:lnTo>
                    <a:lnTo>
                      <a:pt x="576" y="388"/>
                    </a:lnTo>
                    <a:lnTo>
                      <a:pt x="565" y="379"/>
                    </a:lnTo>
                    <a:lnTo>
                      <a:pt x="557" y="370"/>
                    </a:lnTo>
                    <a:lnTo>
                      <a:pt x="549" y="343"/>
                    </a:lnTo>
                    <a:lnTo>
                      <a:pt x="521" y="260"/>
                    </a:lnTo>
                    <a:lnTo>
                      <a:pt x="507" y="216"/>
                    </a:lnTo>
                    <a:lnTo>
                      <a:pt x="491" y="178"/>
                    </a:lnTo>
                    <a:lnTo>
                      <a:pt x="478" y="158"/>
                    </a:lnTo>
                    <a:lnTo>
                      <a:pt x="466" y="134"/>
                    </a:lnTo>
                    <a:lnTo>
                      <a:pt x="458" y="112"/>
                    </a:lnTo>
                    <a:lnTo>
                      <a:pt x="450" y="88"/>
                    </a:lnTo>
                    <a:lnTo>
                      <a:pt x="442" y="74"/>
                    </a:lnTo>
                    <a:lnTo>
                      <a:pt x="428" y="66"/>
                    </a:lnTo>
                    <a:lnTo>
                      <a:pt x="404" y="58"/>
                    </a:lnTo>
                    <a:lnTo>
                      <a:pt x="390" y="46"/>
                    </a:lnTo>
                    <a:lnTo>
                      <a:pt x="374" y="32"/>
                    </a:lnTo>
                    <a:lnTo>
                      <a:pt x="350" y="28"/>
                    </a:lnTo>
                    <a:lnTo>
                      <a:pt x="320" y="28"/>
                    </a:lnTo>
                    <a:lnTo>
                      <a:pt x="298" y="20"/>
                    </a:lnTo>
                    <a:lnTo>
                      <a:pt x="266" y="14"/>
                    </a:lnTo>
                    <a:lnTo>
                      <a:pt x="247" y="6"/>
                    </a:lnTo>
                    <a:lnTo>
                      <a:pt x="234" y="0"/>
                    </a:lnTo>
                    <a:lnTo>
                      <a:pt x="208" y="5"/>
                    </a:lnTo>
                    <a:lnTo>
                      <a:pt x="184" y="9"/>
                    </a:lnTo>
                    <a:lnTo>
                      <a:pt x="163" y="12"/>
                    </a:lnTo>
                    <a:lnTo>
                      <a:pt x="150" y="14"/>
                    </a:lnTo>
                    <a:lnTo>
                      <a:pt x="133" y="20"/>
                    </a:lnTo>
                    <a:lnTo>
                      <a:pt x="117" y="26"/>
                    </a:lnTo>
                    <a:lnTo>
                      <a:pt x="78" y="38"/>
                    </a:lnTo>
                    <a:lnTo>
                      <a:pt x="55" y="57"/>
                    </a:lnTo>
                    <a:lnTo>
                      <a:pt x="33" y="77"/>
                    </a:lnTo>
                    <a:lnTo>
                      <a:pt x="16" y="93"/>
                    </a:lnTo>
                    <a:lnTo>
                      <a:pt x="3" y="108"/>
                    </a:lnTo>
                    <a:lnTo>
                      <a:pt x="0" y="120"/>
                    </a:lnTo>
                    <a:lnTo>
                      <a:pt x="7" y="131"/>
                    </a:lnTo>
                    <a:lnTo>
                      <a:pt x="28" y="137"/>
                    </a:lnTo>
                    <a:lnTo>
                      <a:pt x="46" y="134"/>
                    </a:lnTo>
                    <a:lnTo>
                      <a:pt x="60" y="128"/>
                    </a:lnTo>
                    <a:lnTo>
                      <a:pt x="76" y="117"/>
                    </a:lnTo>
                    <a:lnTo>
                      <a:pt x="91" y="104"/>
                    </a:lnTo>
                    <a:lnTo>
                      <a:pt x="126" y="102"/>
                    </a:lnTo>
                    <a:lnTo>
                      <a:pt x="160" y="101"/>
                    </a:lnTo>
                    <a:lnTo>
                      <a:pt x="180" y="96"/>
                    </a:lnTo>
                    <a:lnTo>
                      <a:pt x="195" y="95"/>
                    </a:lnTo>
                    <a:lnTo>
                      <a:pt x="207" y="107"/>
                    </a:lnTo>
                    <a:lnTo>
                      <a:pt x="222" y="117"/>
                    </a:lnTo>
                    <a:lnTo>
                      <a:pt x="240" y="131"/>
                    </a:lnTo>
                    <a:lnTo>
                      <a:pt x="255" y="138"/>
                    </a:lnTo>
                    <a:lnTo>
                      <a:pt x="267" y="153"/>
                    </a:lnTo>
                    <a:lnTo>
                      <a:pt x="273" y="165"/>
                    </a:lnTo>
                    <a:lnTo>
                      <a:pt x="283" y="186"/>
                    </a:lnTo>
                    <a:lnTo>
                      <a:pt x="288" y="207"/>
                    </a:lnTo>
                    <a:lnTo>
                      <a:pt x="294" y="224"/>
                    </a:lnTo>
                    <a:lnTo>
                      <a:pt x="293" y="238"/>
                    </a:lnTo>
                    <a:lnTo>
                      <a:pt x="293" y="259"/>
                    </a:lnTo>
                    <a:lnTo>
                      <a:pt x="287" y="286"/>
                    </a:lnTo>
                    <a:lnTo>
                      <a:pt x="255" y="310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8" name="Freeform 41">
                <a:extLst>
                  <a:ext uri="{FF2B5EF4-FFF2-40B4-BE49-F238E27FC236}">
                    <a16:creationId xmlns:a16="http://schemas.microsoft.com/office/drawing/2014/main" id="{B45C505D-D778-46BF-8D0C-3134F3C491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4" y="1453"/>
                <a:ext cx="103" cy="46"/>
              </a:xfrm>
              <a:custGeom>
                <a:avLst/>
                <a:gdLst>
                  <a:gd name="T0" fmla="*/ 0 w 138"/>
                  <a:gd name="T1" fmla="*/ 0 h 66"/>
                  <a:gd name="T2" fmla="*/ 9 w 138"/>
                  <a:gd name="T3" fmla="*/ 2 h 66"/>
                  <a:gd name="T4" fmla="*/ 18 w 138"/>
                  <a:gd name="T5" fmla="*/ 5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8" h="66">
                    <a:moveTo>
                      <a:pt x="0" y="0"/>
                    </a:moveTo>
                    <a:lnTo>
                      <a:pt x="66" y="27"/>
                    </a:lnTo>
                    <a:lnTo>
                      <a:pt x="138" y="6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9" name="Freeform 42">
                <a:extLst>
                  <a:ext uri="{FF2B5EF4-FFF2-40B4-BE49-F238E27FC236}">
                    <a16:creationId xmlns:a16="http://schemas.microsoft.com/office/drawing/2014/main" id="{F34E4A44-E935-4850-8054-FC89929F425F}"/>
                  </a:ext>
                </a:extLst>
              </p:cNvPr>
              <p:cNvSpPr>
                <a:spLocks/>
              </p:cNvSpPr>
              <p:nvPr/>
            </p:nvSpPr>
            <p:spPr bwMode="auto">
              <a:xfrm rot="-1242821">
                <a:off x="2365" y="1664"/>
                <a:ext cx="15" cy="48"/>
              </a:xfrm>
              <a:custGeom>
                <a:avLst/>
                <a:gdLst>
                  <a:gd name="T0" fmla="*/ 0 w 70"/>
                  <a:gd name="T1" fmla="*/ 0 h 169"/>
                  <a:gd name="T2" fmla="*/ 0 w 70"/>
                  <a:gd name="T3" fmla="*/ 0 h 169"/>
                  <a:gd name="T4" fmla="*/ 0 w 70"/>
                  <a:gd name="T5" fmla="*/ 0 h 169"/>
                  <a:gd name="T6" fmla="*/ 0 w 70"/>
                  <a:gd name="T7" fmla="*/ 0 h 169"/>
                  <a:gd name="T8" fmla="*/ 0 w 70"/>
                  <a:gd name="T9" fmla="*/ 0 h 169"/>
                  <a:gd name="T10" fmla="*/ 0 w 70"/>
                  <a:gd name="T11" fmla="*/ 0 h 169"/>
                  <a:gd name="T12" fmla="*/ 0 w 70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169">
                    <a:moveTo>
                      <a:pt x="23" y="0"/>
                    </a:moveTo>
                    <a:lnTo>
                      <a:pt x="53" y="52"/>
                    </a:lnTo>
                    <a:lnTo>
                      <a:pt x="69" y="83"/>
                    </a:lnTo>
                    <a:lnTo>
                      <a:pt x="70" y="113"/>
                    </a:lnTo>
                    <a:lnTo>
                      <a:pt x="58" y="140"/>
                    </a:lnTo>
                    <a:lnTo>
                      <a:pt x="27" y="158"/>
                    </a:lnTo>
                    <a:lnTo>
                      <a:pt x="0" y="16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0" name="Freeform 43">
                <a:extLst>
                  <a:ext uri="{FF2B5EF4-FFF2-40B4-BE49-F238E27FC236}">
                    <a16:creationId xmlns:a16="http://schemas.microsoft.com/office/drawing/2014/main" id="{112F4643-0D4F-4E7E-97D2-0974CD5C0A3B}"/>
                  </a:ext>
                </a:extLst>
              </p:cNvPr>
              <p:cNvSpPr>
                <a:spLocks/>
              </p:cNvSpPr>
              <p:nvPr/>
            </p:nvSpPr>
            <p:spPr bwMode="auto">
              <a:xfrm rot="-832342">
                <a:off x="2439" y="1511"/>
                <a:ext cx="12" cy="29"/>
              </a:xfrm>
              <a:custGeom>
                <a:avLst/>
                <a:gdLst>
                  <a:gd name="T0" fmla="*/ 0 w 50"/>
                  <a:gd name="T1" fmla="*/ 0 h 93"/>
                  <a:gd name="T2" fmla="*/ 0 w 50"/>
                  <a:gd name="T3" fmla="*/ 0 h 93"/>
                  <a:gd name="T4" fmla="*/ 0 w 50"/>
                  <a:gd name="T5" fmla="*/ 0 h 93"/>
                  <a:gd name="T6" fmla="*/ 0 w 50"/>
                  <a:gd name="T7" fmla="*/ 0 h 93"/>
                  <a:gd name="T8" fmla="*/ 0 w 50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93">
                    <a:moveTo>
                      <a:pt x="0" y="0"/>
                    </a:moveTo>
                    <a:lnTo>
                      <a:pt x="0" y="32"/>
                    </a:lnTo>
                    <a:lnTo>
                      <a:pt x="6" y="57"/>
                    </a:lnTo>
                    <a:lnTo>
                      <a:pt x="25" y="82"/>
                    </a:lnTo>
                    <a:lnTo>
                      <a:pt x="50" y="9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1" name="Freeform 44">
                <a:extLst>
                  <a:ext uri="{FF2B5EF4-FFF2-40B4-BE49-F238E27FC236}">
                    <a16:creationId xmlns:a16="http://schemas.microsoft.com/office/drawing/2014/main" id="{97F4A897-E23D-41F1-96B4-D4A37CE34AD8}"/>
                  </a:ext>
                </a:extLst>
              </p:cNvPr>
              <p:cNvSpPr>
                <a:spLocks/>
              </p:cNvSpPr>
              <p:nvPr/>
            </p:nvSpPr>
            <p:spPr bwMode="auto">
              <a:xfrm rot="-1712274">
                <a:off x="2348" y="1539"/>
                <a:ext cx="9" cy="22"/>
              </a:xfrm>
              <a:custGeom>
                <a:avLst/>
                <a:gdLst>
                  <a:gd name="T0" fmla="*/ 0 w 19"/>
                  <a:gd name="T1" fmla="*/ 0 h 43"/>
                  <a:gd name="T2" fmla="*/ 0 w 19"/>
                  <a:gd name="T3" fmla="*/ 1 h 43"/>
                  <a:gd name="T4" fmla="*/ 0 w 19"/>
                  <a:gd name="T5" fmla="*/ 1 h 43"/>
                  <a:gd name="T6" fmla="*/ 0 w 19"/>
                  <a:gd name="T7" fmla="*/ 1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43">
                    <a:moveTo>
                      <a:pt x="0" y="0"/>
                    </a:moveTo>
                    <a:lnTo>
                      <a:pt x="0" y="14"/>
                    </a:lnTo>
                    <a:lnTo>
                      <a:pt x="4" y="28"/>
                    </a:lnTo>
                    <a:lnTo>
                      <a:pt x="19" y="4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532" name="Group 45">
                <a:extLst>
                  <a:ext uri="{FF2B5EF4-FFF2-40B4-BE49-F238E27FC236}">
                    <a16:creationId xmlns:a16="http://schemas.microsoft.com/office/drawing/2014/main" id="{56DD1CA2-0C36-40BF-8E89-03CCDCA482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9224892">
                <a:off x="2734" y="1746"/>
                <a:ext cx="242" cy="270"/>
                <a:chOff x="2457" y="2549"/>
                <a:chExt cx="557" cy="547"/>
              </a:xfrm>
            </p:grpSpPr>
            <p:sp>
              <p:nvSpPr>
                <p:cNvPr id="13535" name="Freeform 46">
                  <a:extLst>
                    <a:ext uri="{FF2B5EF4-FFF2-40B4-BE49-F238E27FC236}">
                      <a16:creationId xmlns:a16="http://schemas.microsoft.com/office/drawing/2014/main" id="{9E12DD4C-33AE-4880-A930-D72FE88FB6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7" y="2549"/>
                  <a:ext cx="557" cy="547"/>
                </a:xfrm>
                <a:custGeom>
                  <a:avLst/>
                  <a:gdLst>
                    <a:gd name="T0" fmla="*/ 9 w 1112"/>
                    <a:gd name="T1" fmla="*/ 2 h 1094"/>
                    <a:gd name="T2" fmla="*/ 9 w 1112"/>
                    <a:gd name="T3" fmla="*/ 3 h 1094"/>
                    <a:gd name="T4" fmla="*/ 8 w 1112"/>
                    <a:gd name="T5" fmla="*/ 3 h 1094"/>
                    <a:gd name="T6" fmla="*/ 8 w 1112"/>
                    <a:gd name="T7" fmla="*/ 4 h 1094"/>
                    <a:gd name="T8" fmla="*/ 8 w 1112"/>
                    <a:gd name="T9" fmla="*/ 5 h 1094"/>
                    <a:gd name="T10" fmla="*/ 8 w 1112"/>
                    <a:gd name="T11" fmla="*/ 6 h 1094"/>
                    <a:gd name="T12" fmla="*/ 8 w 1112"/>
                    <a:gd name="T13" fmla="*/ 7 h 1094"/>
                    <a:gd name="T14" fmla="*/ 8 w 1112"/>
                    <a:gd name="T15" fmla="*/ 8 h 1094"/>
                    <a:gd name="T16" fmla="*/ 8 w 1112"/>
                    <a:gd name="T17" fmla="*/ 8 h 1094"/>
                    <a:gd name="T18" fmla="*/ 8 w 1112"/>
                    <a:gd name="T19" fmla="*/ 9 h 1094"/>
                    <a:gd name="T20" fmla="*/ 2 w 1112"/>
                    <a:gd name="T21" fmla="*/ 9 h 1094"/>
                    <a:gd name="T22" fmla="*/ 2 w 1112"/>
                    <a:gd name="T23" fmla="*/ 4 h 1094"/>
                    <a:gd name="T24" fmla="*/ 1 w 1112"/>
                    <a:gd name="T25" fmla="*/ 1 h 1094"/>
                    <a:gd name="T26" fmla="*/ 0 w 1112"/>
                    <a:gd name="T27" fmla="*/ 0 h 1094"/>
                    <a:gd name="T28" fmla="*/ 4 w 1112"/>
                    <a:gd name="T29" fmla="*/ 1 h 1094"/>
                    <a:gd name="T30" fmla="*/ 6 w 1112"/>
                    <a:gd name="T31" fmla="*/ 1 h 1094"/>
                    <a:gd name="T32" fmla="*/ 8 w 1112"/>
                    <a:gd name="T33" fmla="*/ 1 h 1094"/>
                    <a:gd name="T34" fmla="*/ 9 w 1112"/>
                    <a:gd name="T35" fmla="*/ 2 h 109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112" h="1094">
                      <a:moveTo>
                        <a:pt x="1112" y="140"/>
                      </a:moveTo>
                      <a:lnTo>
                        <a:pt x="1056" y="271"/>
                      </a:lnTo>
                      <a:lnTo>
                        <a:pt x="1017" y="373"/>
                      </a:lnTo>
                      <a:lnTo>
                        <a:pt x="971" y="476"/>
                      </a:lnTo>
                      <a:lnTo>
                        <a:pt x="943" y="588"/>
                      </a:lnTo>
                      <a:lnTo>
                        <a:pt x="924" y="702"/>
                      </a:lnTo>
                      <a:lnTo>
                        <a:pt x="905" y="814"/>
                      </a:lnTo>
                      <a:lnTo>
                        <a:pt x="905" y="916"/>
                      </a:lnTo>
                      <a:lnTo>
                        <a:pt x="905" y="1001"/>
                      </a:lnTo>
                      <a:lnTo>
                        <a:pt x="905" y="1038"/>
                      </a:lnTo>
                      <a:lnTo>
                        <a:pt x="242" y="1094"/>
                      </a:lnTo>
                      <a:lnTo>
                        <a:pt x="130" y="448"/>
                      </a:lnTo>
                      <a:lnTo>
                        <a:pt x="28" y="65"/>
                      </a:lnTo>
                      <a:lnTo>
                        <a:pt x="0" y="0"/>
                      </a:lnTo>
                      <a:lnTo>
                        <a:pt x="420" y="75"/>
                      </a:lnTo>
                      <a:lnTo>
                        <a:pt x="765" y="103"/>
                      </a:lnTo>
                      <a:lnTo>
                        <a:pt x="989" y="103"/>
                      </a:lnTo>
                      <a:lnTo>
                        <a:pt x="1112" y="140"/>
                      </a:lnTo>
                      <a:close/>
                    </a:path>
                  </a:pathLst>
                </a:custGeom>
                <a:solidFill>
                  <a:srgbClr val="5F7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36" name="Oval 47">
                  <a:extLst>
                    <a:ext uri="{FF2B5EF4-FFF2-40B4-BE49-F238E27FC236}">
                      <a16:creationId xmlns:a16="http://schemas.microsoft.com/office/drawing/2014/main" id="{A3796B9E-2A06-4339-9F0B-4F7BFF69E3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93" y="2961"/>
                  <a:ext cx="61" cy="7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13533" name="Freeform 48">
                <a:extLst>
                  <a:ext uri="{FF2B5EF4-FFF2-40B4-BE49-F238E27FC236}">
                    <a16:creationId xmlns:a16="http://schemas.microsoft.com/office/drawing/2014/main" id="{B63DEB4B-8265-4CB1-A365-B9D05CA6355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887819">
                <a:off x="2437" y="1715"/>
                <a:ext cx="13" cy="9"/>
              </a:xfrm>
              <a:custGeom>
                <a:avLst/>
                <a:gdLst>
                  <a:gd name="T0" fmla="*/ 0 w 55"/>
                  <a:gd name="T1" fmla="*/ 0 h 33"/>
                  <a:gd name="T2" fmla="*/ 0 w 55"/>
                  <a:gd name="T3" fmla="*/ 0 h 33"/>
                  <a:gd name="T4" fmla="*/ 0 w 55"/>
                  <a:gd name="T5" fmla="*/ 0 h 33"/>
                  <a:gd name="T6" fmla="*/ 0 w 55"/>
                  <a:gd name="T7" fmla="*/ 0 h 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" h="33">
                    <a:moveTo>
                      <a:pt x="55" y="33"/>
                    </a:moveTo>
                    <a:lnTo>
                      <a:pt x="26" y="22"/>
                    </a:lnTo>
                    <a:lnTo>
                      <a:pt x="7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4" name="Freeform 49">
                <a:extLst>
                  <a:ext uri="{FF2B5EF4-FFF2-40B4-BE49-F238E27FC236}">
                    <a16:creationId xmlns:a16="http://schemas.microsoft.com/office/drawing/2014/main" id="{6DC20974-DE31-4D18-91B0-8C9077C800C4}"/>
                  </a:ext>
                </a:extLst>
              </p:cNvPr>
              <p:cNvSpPr>
                <a:spLocks/>
              </p:cNvSpPr>
              <p:nvPr/>
            </p:nvSpPr>
            <p:spPr bwMode="auto">
              <a:xfrm rot="-487818">
                <a:off x="2554" y="1461"/>
                <a:ext cx="47" cy="29"/>
              </a:xfrm>
              <a:custGeom>
                <a:avLst/>
                <a:gdLst>
                  <a:gd name="T0" fmla="*/ 0 w 53"/>
                  <a:gd name="T1" fmla="*/ 0 h 34"/>
                  <a:gd name="T2" fmla="*/ 8 w 53"/>
                  <a:gd name="T3" fmla="*/ 3 h 34"/>
                  <a:gd name="T4" fmla="*/ 23 w 53"/>
                  <a:gd name="T5" fmla="*/ 11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34">
                    <a:moveTo>
                      <a:pt x="0" y="0"/>
                    </a:moveTo>
                    <a:lnTo>
                      <a:pt x="17" y="8"/>
                    </a:lnTo>
                    <a:lnTo>
                      <a:pt x="53" y="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22" name="Group 50">
              <a:extLst>
                <a:ext uri="{FF2B5EF4-FFF2-40B4-BE49-F238E27FC236}">
                  <a16:creationId xmlns:a16="http://schemas.microsoft.com/office/drawing/2014/main" id="{B3B3C835-DE61-418C-8DC5-2A070D4FF8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00" y="2864"/>
              <a:ext cx="228" cy="59"/>
              <a:chOff x="2352" y="1488"/>
              <a:chExt cx="276" cy="148"/>
            </a:xfrm>
          </p:grpSpPr>
          <p:sp>
            <p:nvSpPr>
              <p:cNvPr id="13524" name="Freeform 51">
                <a:extLst>
                  <a:ext uri="{FF2B5EF4-FFF2-40B4-BE49-F238E27FC236}">
                    <a16:creationId xmlns:a16="http://schemas.microsoft.com/office/drawing/2014/main" id="{7EDF4540-A2FB-4810-995D-12E1A7B41637}"/>
                  </a:ext>
                </a:extLst>
              </p:cNvPr>
              <p:cNvSpPr>
                <a:spLocks/>
              </p:cNvSpPr>
              <p:nvPr/>
            </p:nvSpPr>
            <p:spPr bwMode="auto">
              <a:xfrm rot="-487818">
                <a:off x="2406" y="1516"/>
                <a:ext cx="222" cy="120"/>
              </a:xfrm>
              <a:custGeom>
                <a:avLst/>
                <a:gdLst>
                  <a:gd name="T0" fmla="*/ 10 w 249"/>
                  <a:gd name="T1" fmla="*/ 33 h 141"/>
                  <a:gd name="T2" fmla="*/ 4 w 249"/>
                  <a:gd name="T3" fmla="*/ 37 h 141"/>
                  <a:gd name="T4" fmla="*/ 0 w 249"/>
                  <a:gd name="T5" fmla="*/ 39 h 141"/>
                  <a:gd name="T6" fmla="*/ 10 w 249"/>
                  <a:gd name="T7" fmla="*/ 43 h 141"/>
                  <a:gd name="T8" fmla="*/ 17 w 249"/>
                  <a:gd name="T9" fmla="*/ 46 h 141"/>
                  <a:gd name="T10" fmla="*/ 24 w 249"/>
                  <a:gd name="T11" fmla="*/ 44 h 141"/>
                  <a:gd name="T12" fmla="*/ 31 w 249"/>
                  <a:gd name="T13" fmla="*/ 43 h 141"/>
                  <a:gd name="T14" fmla="*/ 37 w 249"/>
                  <a:gd name="T15" fmla="*/ 41 h 141"/>
                  <a:gd name="T16" fmla="*/ 47 w 249"/>
                  <a:gd name="T17" fmla="*/ 37 h 141"/>
                  <a:gd name="T18" fmla="*/ 54 w 249"/>
                  <a:gd name="T19" fmla="*/ 37 h 141"/>
                  <a:gd name="T20" fmla="*/ 59 w 249"/>
                  <a:gd name="T21" fmla="*/ 36 h 141"/>
                  <a:gd name="T22" fmla="*/ 65 w 249"/>
                  <a:gd name="T23" fmla="*/ 33 h 141"/>
                  <a:gd name="T24" fmla="*/ 71 w 249"/>
                  <a:gd name="T25" fmla="*/ 31 h 141"/>
                  <a:gd name="T26" fmla="*/ 79 w 249"/>
                  <a:gd name="T27" fmla="*/ 28 h 141"/>
                  <a:gd name="T28" fmla="*/ 85 w 249"/>
                  <a:gd name="T29" fmla="*/ 29 h 141"/>
                  <a:gd name="T30" fmla="*/ 93 w 249"/>
                  <a:gd name="T31" fmla="*/ 30 h 141"/>
                  <a:gd name="T32" fmla="*/ 101 w 249"/>
                  <a:gd name="T33" fmla="*/ 31 h 141"/>
                  <a:gd name="T34" fmla="*/ 104 w 249"/>
                  <a:gd name="T35" fmla="*/ 37 h 141"/>
                  <a:gd name="T36" fmla="*/ 112 w 249"/>
                  <a:gd name="T37" fmla="*/ 42 h 141"/>
                  <a:gd name="T38" fmla="*/ 85 w 249"/>
                  <a:gd name="T39" fmla="*/ 0 h 141"/>
                  <a:gd name="T40" fmla="*/ 10 w 249"/>
                  <a:gd name="T41" fmla="*/ 33 h 1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49" h="141">
                    <a:moveTo>
                      <a:pt x="22" y="103"/>
                    </a:moveTo>
                    <a:lnTo>
                      <a:pt x="11" y="116"/>
                    </a:lnTo>
                    <a:lnTo>
                      <a:pt x="0" y="120"/>
                    </a:lnTo>
                    <a:lnTo>
                      <a:pt x="21" y="136"/>
                    </a:lnTo>
                    <a:lnTo>
                      <a:pt x="38" y="141"/>
                    </a:lnTo>
                    <a:lnTo>
                      <a:pt x="54" y="139"/>
                    </a:lnTo>
                    <a:lnTo>
                      <a:pt x="69" y="135"/>
                    </a:lnTo>
                    <a:lnTo>
                      <a:pt x="84" y="126"/>
                    </a:lnTo>
                    <a:lnTo>
                      <a:pt x="104" y="114"/>
                    </a:lnTo>
                    <a:lnTo>
                      <a:pt x="120" y="114"/>
                    </a:lnTo>
                    <a:lnTo>
                      <a:pt x="131" y="111"/>
                    </a:lnTo>
                    <a:lnTo>
                      <a:pt x="146" y="102"/>
                    </a:lnTo>
                    <a:lnTo>
                      <a:pt x="159" y="93"/>
                    </a:lnTo>
                    <a:lnTo>
                      <a:pt x="177" y="87"/>
                    </a:lnTo>
                    <a:lnTo>
                      <a:pt x="190" y="89"/>
                    </a:lnTo>
                    <a:lnTo>
                      <a:pt x="208" y="92"/>
                    </a:lnTo>
                    <a:lnTo>
                      <a:pt x="225" y="95"/>
                    </a:lnTo>
                    <a:lnTo>
                      <a:pt x="232" y="118"/>
                    </a:lnTo>
                    <a:lnTo>
                      <a:pt x="249" y="129"/>
                    </a:lnTo>
                    <a:lnTo>
                      <a:pt x="188" y="0"/>
                    </a:lnTo>
                    <a:lnTo>
                      <a:pt x="22" y="103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5" name="Freeform 52">
                <a:extLst>
                  <a:ext uri="{FF2B5EF4-FFF2-40B4-BE49-F238E27FC236}">
                    <a16:creationId xmlns:a16="http://schemas.microsoft.com/office/drawing/2014/main" id="{5F8234D8-42BE-4673-90C6-61E528834495}"/>
                  </a:ext>
                </a:extLst>
              </p:cNvPr>
              <p:cNvSpPr>
                <a:spLocks/>
              </p:cNvSpPr>
              <p:nvPr/>
            </p:nvSpPr>
            <p:spPr bwMode="auto">
              <a:xfrm rot="-949943">
                <a:off x="2352" y="1488"/>
                <a:ext cx="220" cy="138"/>
              </a:xfrm>
              <a:custGeom>
                <a:avLst/>
                <a:gdLst>
                  <a:gd name="T0" fmla="*/ 52 w 220"/>
                  <a:gd name="T1" fmla="*/ 68 h 138"/>
                  <a:gd name="T2" fmla="*/ 16 w 220"/>
                  <a:gd name="T3" fmla="*/ 106 h 138"/>
                  <a:gd name="T4" fmla="*/ 0 w 220"/>
                  <a:gd name="T5" fmla="*/ 125 h 138"/>
                  <a:gd name="T6" fmla="*/ 20 w 220"/>
                  <a:gd name="T7" fmla="*/ 136 h 138"/>
                  <a:gd name="T8" fmla="*/ 36 w 220"/>
                  <a:gd name="T9" fmla="*/ 138 h 138"/>
                  <a:gd name="T10" fmla="*/ 49 w 220"/>
                  <a:gd name="T11" fmla="*/ 134 h 138"/>
                  <a:gd name="T12" fmla="*/ 63 w 220"/>
                  <a:gd name="T13" fmla="*/ 129 h 138"/>
                  <a:gd name="T14" fmla="*/ 75 w 220"/>
                  <a:gd name="T15" fmla="*/ 119 h 138"/>
                  <a:gd name="T16" fmla="*/ 91 w 220"/>
                  <a:gd name="T17" fmla="*/ 107 h 138"/>
                  <a:gd name="T18" fmla="*/ 105 w 220"/>
                  <a:gd name="T19" fmla="*/ 105 h 138"/>
                  <a:gd name="T20" fmla="*/ 114 w 220"/>
                  <a:gd name="T21" fmla="*/ 100 h 138"/>
                  <a:gd name="T22" fmla="*/ 126 w 220"/>
                  <a:gd name="T23" fmla="*/ 92 h 138"/>
                  <a:gd name="T24" fmla="*/ 137 w 220"/>
                  <a:gd name="T25" fmla="*/ 82 h 138"/>
                  <a:gd name="T26" fmla="*/ 152 w 220"/>
                  <a:gd name="T27" fmla="*/ 75 h 138"/>
                  <a:gd name="T28" fmla="*/ 163 w 220"/>
                  <a:gd name="T29" fmla="*/ 75 h 138"/>
                  <a:gd name="T30" fmla="*/ 179 w 220"/>
                  <a:gd name="T31" fmla="*/ 75 h 138"/>
                  <a:gd name="T32" fmla="*/ 196 w 220"/>
                  <a:gd name="T33" fmla="*/ 76 h 138"/>
                  <a:gd name="T34" fmla="*/ 204 w 220"/>
                  <a:gd name="T35" fmla="*/ 94 h 138"/>
                  <a:gd name="T36" fmla="*/ 220 w 220"/>
                  <a:gd name="T37" fmla="*/ 101 h 138"/>
                  <a:gd name="T38" fmla="*/ 151 w 220"/>
                  <a:gd name="T39" fmla="*/ 0 h 138"/>
                  <a:gd name="T40" fmla="*/ 52 w 220"/>
                  <a:gd name="T41" fmla="*/ 68 h 1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20" h="138">
                    <a:moveTo>
                      <a:pt x="52" y="68"/>
                    </a:moveTo>
                    <a:lnTo>
                      <a:pt x="16" y="106"/>
                    </a:lnTo>
                    <a:lnTo>
                      <a:pt x="0" y="125"/>
                    </a:lnTo>
                    <a:lnTo>
                      <a:pt x="20" y="136"/>
                    </a:lnTo>
                    <a:lnTo>
                      <a:pt x="36" y="138"/>
                    </a:lnTo>
                    <a:lnTo>
                      <a:pt x="49" y="134"/>
                    </a:lnTo>
                    <a:lnTo>
                      <a:pt x="63" y="129"/>
                    </a:lnTo>
                    <a:lnTo>
                      <a:pt x="75" y="119"/>
                    </a:lnTo>
                    <a:lnTo>
                      <a:pt x="91" y="107"/>
                    </a:lnTo>
                    <a:lnTo>
                      <a:pt x="105" y="105"/>
                    </a:lnTo>
                    <a:lnTo>
                      <a:pt x="114" y="100"/>
                    </a:lnTo>
                    <a:lnTo>
                      <a:pt x="126" y="92"/>
                    </a:lnTo>
                    <a:lnTo>
                      <a:pt x="137" y="82"/>
                    </a:lnTo>
                    <a:lnTo>
                      <a:pt x="152" y="75"/>
                    </a:lnTo>
                    <a:lnTo>
                      <a:pt x="163" y="75"/>
                    </a:lnTo>
                    <a:lnTo>
                      <a:pt x="179" y="75"/>
                    </a:lnTo>
                    <a:lnTo>
                      <a:pt x="196" y="76"/>
                    </a:lnTo>
                    <a:lnTo>
                      <a:pt x="204" y="94"/>
                    </a:lnTo>
                    <a:lnTo>
                      <a:pt x="220" y="101"/>
                    </a:lnTo>
                    <a:lnTo>
                      <a:pt x="151" y="0"/>
                    </a:lnTo>
                    <a:lnTo>
                      <a:pt x="52" y="68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6" name="Freeform 53">
                <a:extLst>
                  <a:ext uri="{FF2B5EF4-FFF2-40B4-BE49-F238E27FC236}">
                    <a16:creationId xmlns:a16="http://schemas.microsoft.com/office/drawing/2014/main" id="{23A7CD3B-BE22-4C24-80C5-9C7CDC8F1305}"/>
                  </a:ext>
                </a:extLst>
              </p:cNvPr>
              <p:cNvSpPr>
                <a:spLocks/>
              </p:cNvSpPr>
              <p:nvPr/>
            </p:nvSpPr>
            <p:spPr bwMode="auto">
              <a:xfrm rot="810451">
                <a:off x="2444" y="1586"/>
                <a:ext cx="13" cy="10"/>
              </a:xfrm>
              <a:custGeom>
                <a:avLst/>
                <a:gdLst>
                  <a:gd name="T0" fmla="*/ 0 w 55"/>
                  <a:gd name="T1" fmla="*/ 0 h 33"/>
                  <a:gd name="T2" fmla="*/ 0 w 55"/>
                  <a:gd name="T3" fmla="*/ 0 h 33"/>
                  <a:gd name="T4" fmla="*/ 0 w 55"/>
                  <a:gd name="T5" fmla="*/ 0 h 33"/>
                  <a:gd name="T6" fmla="*/ 0 w 55"/>
                  <a:gd name="T7" fmla="*/ 0 h 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" h="33">
                    <a:moveTo>
                      <a:pt x="55" y="33"/>
                    </a:moveTo>
                    <a:lnTo>
                      <a:pt x="26" y="22"/>
                    </a:lnTo>
                    <a:lnTo>
                      <a:pt x="7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523" name="AutoShape 54">
              <a:extLst>
                <a:ext uri="{FF2B5EF4-FFF2-40B4-BE49-F238E27FC236}">
                  <a16:creationId xmlns:a16="http://schemas.microsoft.com/office/drawing/2014/main" id="{C7D95EB7-2B9A-4BDA-BC57-4EAA5C930F5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500378">
              <a:off x="2782" y="2620"/>
              <a:ext cx="48" cy="528"/>
            </a:xfrm>
            <a:prstGeom prst="can">
              <a:avLst>
                <a:gd name="adj" fmla="val 2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3349" name="Group 55">
            <a:extLst>
              <a:ext uri="{FF2B5EF4-FFF2-40B4-BE49-F238E27FC236}">
                <a16:creationId xmlns:a16="http://schemas.microsoft.com/office/drawing/2014/main" id="{9C6BB730-BCB8-429C-B29B-EB410E491AAD}"/>
              </a:ext>
            </a:extLst>
          </p:cNvPr>
          <p:cNvGrpSpPr>
            <a:grpSpLocks/>
          </p:cNvGrpSpPr>
          <p:nvPr/>
        </p:nvGrpSpPr>
        <p:grpSpPr bwMode="auto">
          <a:xfrm>
            <a:off x="4486276" y="4260851"/>
            <a:ext cx="5953125" cy="468313"/>
            <a:chOff x="768" y="3648"/>
            <a:chExt cx="3648" cy="295"/>
          </a:xfrm>
        </p:grpSpPr>
        <p:sp>
          <p:nvSpPr>
            <p:cNvPr id="13509" name="Rectangle 56">
              <a:extLst>
                <a:ext uri="{FF2B5EF4-FFF2-40B4-BE49-F238E27FC236}">
                  <a16:creationId xmlns:a16="http://schemas.microsoft.com/office/drawing/2014/main" id="{60EE0AD6-8A71-4B55-9B72-2314E4D49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" y="3694"/>
              <a:ext cx="3582" cy="1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3510" name="Group 57">
              <a:extLst>
                <a:ext uri="{FF2B5EF4-FFF2-40B4-BE49-F238E27FC236}">
                  <a16:creationId xmlns:a16="http://schemas.microsoft.com/office/drawing/2014/main" id="{C441C1D3-255F-43D3-84E9-BA48FC768D30}"/>
                </a:ext>
              </a:extLst>
            </p:cNvPr>
            <p:cNvGrpSpPr>
              <a:grpSpLocks/>
            </p:cNvGrpSpPr>
            <p:nvPr/>
          </p:nvGrpSpPr>
          <p:grpSpPr bwMode="auto">
            <a:xfrm rot="19038416" flipH="1">
              <a:off x="768" y="3648"/>
              <a:ext cx="514" cy="295"/>
              <a:chOff x="3765" y="1482"/>
              <a:chExt cx="750" cy="556"/>
            </a:xfrm>
          </p:grpSpPr>
          <p:sp>
            <p:nvSpPr>
              <p:cNvPr id="13511" name="Freeform 58">
                <a:extLst>
                  <a:ext uri="{FF2B5EF4-FFF2-40B4-BE49-F238E27FC236}">
                    <a16:creationId xmlns:a16="http://schemas.microsoft.com/office/drawing/2014/main" id="{264EF22D-030A-4F43-96B6-6AFA28267A3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668726">
                <a:off x="3813" y="1607"/>
                <a:ext cx="200" cy="232"/>
              </a:xfrm>
              <a:custGeom>
                <a:avLst/>
                <a:gdLst>
                  <a:gd name="T0" fmla="*/ 17 w 268"/>
                  <a:gd name="T1" fmla="*/ 16 h 334"/>
                  <a:gd name="T2" fmla="*/ 0 w 268"/>
                  <a:gd name="T3" fmla="*/ 0 h 334"/>
                  <a:gd name="T4" fmla="*/ 3 w 268"/>
                  <a:gd name="T5" fmla="*/ 1 h 334"/>
                  <a:gd name="T6" fmla="*/ 6 w 268"/>
                  <a:gd name="T7" fmla="*/ 1 h 334"/>
                  <a:gd name="T8" fmla="*/ 9 w 268"/>
                  <a:gd name="T9" fmla="*/ 2 h 334"/>
                  <a:gd name="T10" fmla="*/ 10 w 268"/>
                  <a:gd name="T11" fmla="*/ 3 h 334"/>
                  <a:gd name="T12" fmla="*/ 16 w 268"/>
                  <a:gd name="T13" fmla="*/ 4 h 334"/>
                  <a:gd name="T14" fmla="*/ 19 w 268"/>
                  <a:gd name="T15" fmla="*/ 6 h 334"/>
                  <a:gd name="T16" fmla="*/ 21 w 268"/>
                  <a:gd name="T17" fmla="*/ 8 h 334"/>
                  <a:gd name="T18" fmla="*/ 24 w 268"/>
                  <a:gd name="T19" fmla="*/ 9 h 334"/>
                  <a:gd name="T20" fmla="*/ 25 w 268"/>
                  <a:gd name="T21" fmla="*/ 10 h 334"/>
                  <a:gd name="T22" fmla="*/ 26 w 268"/>
                  <a:gd name="T23" fmla="*/ 13 h 334"/>
                  <a:gd name="T24" fmla="*/ 28 w 268"/>
                  <a:gd name="T25" fmla="*/ 15 h 334"/>
                  <a:gd name="T26" fmla="*/ 30 w 268"/>
                  <a:gd name="T27" fmla="*/ 17 h 334"/>
                  <a:gd name="T28" fmla="*/ 32 w 268"/>
                  <a:gd name="T29" fmla="*/ 19 h 334"/>
                  <a:gd name="T30" fmla="*/ 34 w 268"/>
                  <a:gd name="T31" fmla="*/ 22 h 334"/>
                  <a:gd name="T32" fmla="*/ 34 w 268"/>
                  <a:gd name="T33" fmla="*/ 26 h 334"/>
                  <a:gd name="T34" fmla="*/ 31 w 268"/>
                  <a:gd name="T35" fmla="*/ 26 h 334"/>
                  <a:gd name="T36" fmla="*/ 26 w 268"/>
                  <a:gd name="T37" fmla="*/ 25 h 334"/>
                  <a:gd name="T38" fmla="*/ 17 w 268"/>
                  <a:gd name="T39" fmla="*/ 16 h 3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68" h="334">
                    <a:moveTo>
                      <a:pt x="136" y="206"/>
                    </a:moveTo>
                    <a:lnTo>
                      <a:pt x="0" y="0"/>
                    </a:lnTo>
                    <a:lnTo>
                      <a:pt x="24" y="5"/>
                    </a:lnTo>
                    <a:lnTo>
                      <a:pt x="48" y="11"/>
                    </a:lnTo>
                    <a:lnTo>
                      <a:pt x="68" y="26"/>
                    </a:lnTo>
                    <a:lnTo>
                      <a:pt x="78" y="36"/>
                    </a:lnTo>
                    <a:lnTo>
                      <a:pt x="116" y="58"/>
                    </a:lnTo>
                    <a:lnTo>
                      <a:pt x="144" y="78"/>
                    </a:lnTo>
                    <a:lnTo>
                      <a:pt x="166" y="96"/>
                    </a:lnTo>
                    <a:lnTo>
                      <a:pt x="188" y="110"/>
                    </a:lnTo>
                    <a:lnTo>
                      <a:pt x="196" y="136"/>
                    </a:lnTo>
                    <a:lnTo>
                      <a:pt x="204" y="160"/>
                    </a:lnTo>
                    <a:lnTo>
                      <a:pt x="216" y="186"/>
                    </a:lnTo>
                    <a:lnTo>
                      <a:pt x="230" y="220"/>
                    </a:lnTo>
                    <a:lnTo>
                      <a:pt x="246" y="244"/>
                    </a:lnTo>
                    <a:lnTo>
                      <a:pt x="256" y="270"/>
                    </a:lnTo>
                    <a:lnTo>
                      <a:pt x="268" y="334"/>
                    </a:lnTo>
                    <a:lnTo>
                      <a:pt x="238" y="330"/>
                    </a:lnTo>
                    <a:lnTo>
                      <a:pt x="204" y="322"/>
                    </a:lnTo>
                    <a:lnTo>
                      <a:pt x="136" y="206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2" name="Freeform 59">
                <a:extLst>
                  <a:ext uri="{FF2B5EF4-FFF2-40B4-BE49-F238E27FC236}">
                    <a16:creationId xmlns:a16="http://schemas.microsoft.com/office/drawing/2014/main" id="{4D15759C-001A-438D-A564-EEEF41D6758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668726">
                <a:off x="3848" y="1471"/>
                <a:ext cx="484" cy="650"/>
              </a:xfrm>
              <a:custGeom>
                <a:avLst/>
                <a:gdLst>
                  <a:gd name="T0" fmla="*/ 29 w 651"/>
                  <a:gd name="T1" fmla="*/ 40 h 934"/>
                  <a:gd name="T2" fmla="*/ 22 w 651"/>
                  <a:gd name="T3" fmla="*/ 40 h 934"/>
                  <a:gd name="T4" fmla="*/ 14 w 651"/>
                  <a:gd name="T5" fmla="*/ 38 h 934"/>
                  <a:gd name="T6" fmla="*/ 12 w 651"/>
                  <a:gd name="T7" fmla="*/ 35 h 934"/>
                  <a:gd name="T8" fmla="*/ 7 w 651"/>
                  <a:gd name="T9" fmla="*/ 33 h 934"/>
                  <a:gd name="T10" fmla="*/ 1 w 651"/>
                  <a:gd name="T11" fmla="*/ 33 h 934"/>
                  <a:gd name="T12" fmla="*/ 1 w 651"/>
                  <a:gd name="T13" fmla="*/ 35 h 934"/>
                  <a:gd name="T14" fmla="*/ 3 w 651"/>
                  <a:gd name="T15" fmla="*/ 38 h 934"/>
                  <a:gd name="T16" fmla="*/ 5 w 651"/>
                  <a:gd name="T17" fmla="*/ 42 h 934"/>
                  <a:gd name="T18" fmla="*/ 9 w 651"/>
                  <a:gd name="T19" fmla="*/ 46 h 934"/>
                  <a:gd name="T20" fmla="*/ 15 w 651"/>
                  <a:gd name="T21" fmla="*/ 50 h 934"/>
                  <a:gd name="T22" fmla="*/ 22 w 651"/>
                  <a:gd name="T23" fmla="*/ 55 h 934"/>
                  <a:gd name="T24" fmla="*/ 30 w 651"/>
                  <a:gd name="T25" fmla="*/ 60 h 934"/>
                  <a:gd name="T26" fmla="*/ 39 w 651"/>
                  <a:gd name="T27" fmla="*/ 65 h 934"/>
                  <a:gd name="T28" fmla="*/ 42 w 651"/>
                  <a:gd name="T29" fmla="*/ 68 h 934"/>
                  <a:gd name="T30" fmla="*/ 45 w 651"/>
                  <a:gd name="T31" fmla="*/ 70 h 934"/>
                  <a:gd name="T32" fmla="*/ 48 w 651"/>
                  <a:gd name="T33" fmla="*/ 73 h 934"/>
                  <a:gd name="T34" fmla="*/ 51 w 651"/>
                  <a:gd name="T35" fmla="*/ 72 h 934"/>
                  <a:gd name="T36" fmla="*/ 55 w 651"/>
                  <a:gd name="T37" fmla="*/ 70 h 934"/>
                  <a:gd name="T38" fmla="*/ 63 w 651"/>
                  <a:gd name="T39" fmla="*/ 68 h 934"/>
                  <a:gd name="T40" fmla="*/ 72 w 651"/>
                  <a:gd name="T41" fmla="*/ 65 h 934"/>
                  <a:gd name="T42" fmla="*/ 79 w 651"/>
                  <a:gd name="T43" fmla="*/ 65 h 934"/>
                  <a:gd name="T44" fmla="*/ 78 w 651"/>
                  <a:gd name="T45" fmla="*/ 62 h 934"/>
                  <a:gd name="T46" fmla="*/ 74 w 651"/>
                  <a:gd name="T47" fmla="*/ 60 h 934"/>
                  <a:gd name="T48" fmla="*/ 72 w 651"/>
                  <a:gd name="T49" fmla="*/ 58 h 934"/>
                  <a:gd name="T50" fmla="*/ 74 w 651"/>
                  <a:gd name="T51" fmla="*/ 50 h 934"/>
                  <a:gd name="T52" fmla="*/ 72 w 651"/>
                  <a:gd name="T53" fmla="*/ 38 h 934"/>
                  <a:gd name="T54" fmla="*/ 73 w 651"/>
                  <a:gd name="T55" fmla="*/ 34 h 934"/>
                  <a:gd name="T56" fmla="*/ 73 w 651"/>
                  <a:gd name="T57" fmla="*/ 31 h 934"/>
                  <a:gd name="T58" fmla="*/ 73 w 651"/>
                  <a:gd name="T59" fmla="*/ 31 h 934"/>
                  <a:gd name="T60" fmla="*/ 72 w 651"/>
                  <a:gd name="T61" fmla="*/ 26 h 934"/>
                  <a:gd name="T62" fmla="*/ 68 w 651"/>
                  <a:gd name="T63" fmla="*/ 26 h 934"/>
                  <a:gd name="T64" fmla="*/ 62 w 651"/>
                  <a:gd name="T65" fmla="*/ 26 h 934"/>
                  <a:gd name="T66" fmla="*/ 58 w 651"/>
                  <a:gd name="T67" fmla="*/ 22 h 934"/>
                  <a:gd name="T68" fmla="*/ 54 w 651"/>
                  <a:gd name="T69" fmla="*/ 17 h 934"/>
                  <a:gd name="T70" fmla="*/ 48 w 651"/>
                  <a:gd name="T71" fmla="*/ 10 h 934"/>
                  <a:gd name="T72" fmla="*/ 45 w 651"/>
                  <a:gd name="T73" fmla="*/ 8 h 934"/>
                  <a:gd name="T74" fmla="*/ 42 w 651"/>
                  <a:gd name="T75" fmla="*/ 6 h 934"/>
                  <a:gd name="T76" fmla="*/ 39 w 651"/>
                  <a:gd name="T77" fmla="*/ 4 h 934"/>
                  <a:gd name="T78" fmla="*/ 36 w 651"/>
                  <a:gd name="T79" fmla="*/ 3 h 934"/>
                  <a:gd name="T80" fmla="*/ 33 w 651"/>
                  <a:gd name="T81" fmla="*/ 1 h 934"/>
                  <a:gd name="T82" fmla="*/ 29 w 651"/>
                  <a:gd name="T83" fmla="*/ 1 h 934"/>
                  <a:gd name="T84" fmla="*/ 30 w 651"/>
                  <a:gd name="T85" fmla="*/ 7 h 934"/>
                  <a:gd name="T86" fmla="*/ 36 w 651"/>
                  <a:gd name="T87" fmla="*/ 12 h 934"/>
                  <a:gd name="T88" fmla="*/ 40 w 651"/>
                  <a:gd name="T89" fmla="*/ 16 h 934"/>
                  <a:gd name="T90" fmla="*/ 42 w 651"/>
                  <a:gd name="T91" fmla="*/ 22 h 934"/>
                  <a:gd name="T92" fmla="*/ 46 w 651"/>
                  <a:gd name="T93" fmla="*/ 28 h 934"/>
                  <a:gd name="T94" fmla="*/ 44 w 651"/>
                  <a:gd name="T95" fmla="*/ 32 h 934"/>
                  <a:gd name="T96" fmla="*/ 39 w 651"/>
                  <a:gd name="T97" fmla="*/ 37 h 934"/>
                  <a:gd name="T98" fmla="*/ 32 w 651"/>
                  <a:gd name="T99" fmla="*/ 39 h 93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651" h="934">
                    <a:moveTo>
                      <a:pt x="254" y="496"/>
                    </a:moveTo>
                    <a:lnTo>
                      <a:pt x="232" y="508"/>
                    </a:lnTo>
                    <a:lnTo>
                      <a:pt x="212" y="514"/>
                    </a:lnTo>
                    <a:lnTo>
                      <a:pt x="182" y="512"/>
                    </a:lnTo>
                    <a:lnTo>
                      <a:pt x="150" y="504"/>
                    </a:lnTo>
                    <a:lnTo>
                      <a:pt x="110" y="482"/>
                    </a:lnTo>
                    <a:lnTo>
                      <a:pt x="102" y="452"/>
                    </a:lnTo>
                    <a:lnTo>
                      <a:pt x="92" y="440"/>
                    </a:lnTo>
                    <a:lnTo>
                      <a:pt x="74" y="430"/>
                    </a:lnTo>
                    <a:lnTo>
                      <a:pt x="52" y="412"/>
                    </a:lnTo>
                    <a:lnTo>
                      <a:pt x="32" y="406"/>
                    </a:lnTo>
                    <a:lnTo>
                      <a:pt x="10" y="410"/>
                    </a:lnTo>
                    <a:lnTo>
                      <a:pt x="0" y="418"/>
                    </a:lnTo>
                    <a:lnTo>
                      <a:pt x="10" y="440"/>
                    </a:lnTo>
                    <a:lnTo>
                      <a:pt x="18" y="464"/>
                    </a:lnTo>
                    <a:lnTo>
                      <a:pt x="24" y="484"/>
                    </a:lnTo>
                    <a:lnTo>
                      <a:pt x="34" y="504"/>
                    </a:lnTo>
                    <a:lnTo>
                      <a:pt x="44" y="534"/>
                    </a:lnTo>
                    <a:lnTo>
                      <a:pt x="54" y="550"/>
                    </a:lnTo>
                    <a:lnTo>
                      <a:pt x="74" y="580"/>
                    </a:lnTo>
                    <a:lnTo>
                      <a:pt x="102" y="604"/>
                    </a:lnTo>
                    <a:lnTo>
                      <a:pt x="116" y="628"/>
                    </a:lnTo>
                    <a:lnTo>
                      <a:pt x="150" y="666"/>
                    </a:lnTo>
                    <a:lnTo>
                      <a:pt x="182" y="696"/>
                    </a:lnTo>
                    <a:lnTo>
                      <a:pt x="206" y="719"/>
                    </a:lnTo>
                    <a:lnTo>
                      <a:pt x="242" y="756"/>
                    </a:lnTo>
                    <a:lnTo>
                      <a:pt x="286" y="796"/>
                    </a:lnTo>
                    <a:lnTo>
                      <a:pt x="306" y="816"/>
                    </a:lnTo>
                    <a:lnTo>
                      <a:pt x="328" y="829"/>
                    </a:lnTo>
                    <a:lnTo>
                      <a:pt x="340" y="856"/>
                    </a:lnTo>
                    <a:lnTo>
                      <a:pt x="348" y="875"/>
                    </a:lnTo>
                    <a:lnTo>
                      <a:pt x="354" y="893"/>
                    </a:lnTo>
                    <a:lnTo>
                      <a:pt x="365" y="909"/>
                    </a:lnTo>
                    <a:lnTo>
                      <a:pt x="380" y="925"/>
                    </a:lnTo>
                    <a:lnTo>
                      <a:pt x="389" y="934"/>
                    </a:lnTo>
                    <a:lnTo>
                      <a:pt x="403" y="921"/>
                    </a:lnTo>
                    <a:lnTo>
                      <a:pt x="416" y="909"/>
                    </a:lnTo>
                    <a:lnTo>
                      <a:pt x="444" y="889"/>
                    </a:lnTo>
                    <a:lnTo>
                      <a:pt x="483" y="864"/>
                    </a:lnTo>
                    <a:lnTo>
                      <a:pt x="508" y="850"/>
                    </a:lnTo>
                    <a:lnTo>
                      <a:pt x="538" y="833"/>
                    </a:lnTo>
                    <a:lnTo>
                      <a:pt x="573" y="821"/>
                    </a:lnTo>
                    <a:lnTo>
                      <a:pt x="603" y="814"/>
                    </a:lnTo>
                    <a:lnTo>
                      <a:pt x="630" y="816"/>
                    </a:lnTo>
                    <a:lnTo>
                      <a:pt x="651" y="820"/>
                    </a:lnTo>
                    <a:lnTo>
                      <a:pt x="619" y="785"/>
                    </a:lnTo>
                    <a:lnTo>
                      <a:pt x="609" y="772"/>
                    </a:lnTo>
                    <a:lnTo>
                      <a:pt x="590" y="757"/>
                    </a:lnTo>
                    <a:lnTo>
                      <a:pt x="581" y="745"/>
                    </a:lnTo>
                    <a:lnTo>
                      <a:pt x="577" y="735"/>
                    </a:lnTo>
                    <a:lnTo>
                      <a:pt x="580" y="709"/>
                    </a:lnTo>
                    <a:lnTo>
                      <a:pt x="587" y="630"/>
                    </a:lnTo>
                    <a:lnTo>
                      <a:pt x="577" y="541"/>
                    </a:lnTo>
                    <a:lnTo>
                      <a:pt x="577" y="484"/>
                    </a:lnTo>
                    <a:lnTo>
                      <a:pt x="580" y="456"/>
                    </a:lnTo>
                    <a:lnTo>
                      <a:pt x="580" y="428"/>
                    </a:lnTo>
                    <a:lnTo>
                      <a:pt x="582" y="410"/>
                    </a:lnTo>
                    <a:lnTo>
                      <a:pt x="580" y="395"/>
                    </a:lnTo>
                    <a:lnTo>
                      <a:pt x="584" y="382"/>
                    </a:lnTo>
                    <a:lnTo>
                      <a:pt x="580" y="384"/>
                    </a:lnTo>
                    <a:lnTo>
                      <a:pt x="580" y="376"/>
                    </a:lnTo>
                    <a:lnTo>
                      <a:pt x="572" y="336"/>
                    </a:lnTo>
                    <a:lnTo>
                      <a:pt x="556" y="330"/>
                    </a:lnTo>
                    <a:lnTo>
                      <a:pt x="542" y="338"/>
                    </a:lnTo>
                    <a:lnTo>
                      <a:pt x="522" y="312"/>
                    </a:lnTo>
                    <a:lnTo>
                      <a:pt x="494" y="324"/>
                    </a:lnTo>
                    <a:lnTo>
                      <a:pt x="474" y="288"/>
                    </a:lnTo>
                    <a:lnTo>
                      <a:pt x="458" y="266"/>
                    </a:lnTo>
                    <a:lnTo>
                      <a:pt x="444" y="234"/>
                    </a:lnTo>
                    <a:lnTo>
                      <a:pt x="430" y="206"/>
                    </a:lnTo>
                    <a:lnTo>
                      <a:pt x="412" y="170"/>
                    </a:lnTo>
                    <a:lnTo>
                      <a:pt x="388" y="136"/>
                    </a:lnTo>
                    <a:lnTo>
                      <a:pt x="370" y="122"/>
                    </a:lnTo>
                    <a:lnTo>
                      <a:pt x="356" y="106"/>
                    </a:lnTo>
                    <a:lnTo>
                      <a:pt x="344" y="94"/>
                    </a:lnTo>
                    <a:lnTo>
                      <a:pt x="334" y="84"/>
                    </a:lnTo>
                    <a:lnTo>
                      <a:pt x="322" y="72"/>
                    </a:lnTo>
                    <a:lnTo>
                      <a:pt x="310" y="58"/>
                    </a:lnTo>
                    <a:lnTo>
                      <a:pt x="298" y="48"/>
                    </a:lnTo>
                    <a:lnTo>
                      <a:pt x="286" y="40"/>
                    </a:lnTo>
                    <a:lnTo>
                      <a:pt x="274" y="24"/>
                    </a:lnTo>
                    <a:lnTo>
                      <a:pt x="260" y="14"/>
                    </a:lnTo>
                    <a:lnTo>
                      <a:pt x="244" y="0"/>
                    </a:lnTo>
                    <a:lnTo>
                      <a:pt x="232" y="20"/>
                    </a:lnTo>
                    <a:lnTo>
                      <a:pt x="232" y="46"/>
                    </a:lnTo>
                    <a:lnTo>
                      <a:pt x="240" y="86"/>
                    </a:lnTo>
                    <a:lnTo>
                      <a:pt x="268" y="126"/>
                    </a:lnTo>
                    <a:lnTo>
                      <a:pt x="288" y="152"/>
                    </a:lnTo>
                    <a:lnTo>
                      <a:pt x="304" y="180"/>
                    </a:lnTo>
                    <a:lnTo>
                      <a:pt x="320" y="204"/>
                    </a:lnTo>
                    <a:lnTo>
                      <a:pt x="330" y="238"/>
                    </a:lnTo>
                    <a:lnTo>
                      <a:pt x="338" y="276"/>
                    </a:lnTo>
                    <a:lnTo>
                      <a:pt x="362" y="320"/>
                    </a:lnTo>
                    <a:lnTo>
                      <a:pt x="368" y="354"/>
                    </a:lnTo>
                    <a:lnTo>
                      <a:pt x="358" y="378"/>
                    </a:lnTo>
                    <a:lnTo>
                      <a:pt x="346" y="404"/>
                    </a:lnTo>
                    <a:lnTo>
                      <a:pt x="322" y="442"/>
                    </a:lnTo>
                    <a:lnTo>
                      <a:pt x="306" y="462"/>
                    </a:lnTo>
                    <a:lnTo>
                      <a:pt x="283" y="478"/>
                    </a:lnTo>
                    <a:lnTo>
                      <a:pt x="254" y="496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3" name="Freeform 60">
                <a:extLst>
                  <a:ext uri="{FF2B5EF4-FFF2-40B4-BE49-F238E27FC236}">
                    <a16:creationId xmlns:a16="http://schemas.microsoft.com/office/drawing/2014/main" id="{A6F3AF4A-CE5B-4BED-88FD-C042E91D09C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668726">
                <a:off x="4047" y="1600"/>
                <a:ext cx="5" cy="79"/>
              </a:xfrm>
              <a:custGeom>
                <a:avLst/>
                <a:gdLst>
                  <a:gd name="T0" fmla="*/ 0 w 20"/>
                  <a:gd name="T1" fmla="*/ 0 h 336"/>
                  <a:gd name="T2" fmla="*/ 0 w 20"/>
                  <a:gd name="T3" fmla="*/ 0 h 336"/>
                  <a:gd name="T4" fmla="*/ 0 w 20"/>
                  <a:gd name="T5" fmla="*/ 0 h 336"/>
                  <a:gd name="T6" fmla="*/ 0 w 20"/>
                  <a:gd name="T7" fmla="*/ 0 h 3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336">
                    <a:moveTo>
                      <a:pt x="9" y="0"/>
                    </a:moveTo>
                    <a:lnTo>
                      <a:pt x="20" y="52"/>
                    </a:lnTo>
                    <a:lnTo>
                      <a:pt x="1" y="241"/>
                    </a:lnTo>
                    <a:lnTo>
                      <a:pt x="0" y="3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4" name="Freeform 61">
                <a:extLst>
                  <a:ext uri="{FF2B5EF4-FFF2-40B4-BE49-F238E27FC236}">
                    <a16:creationId xmlns:a16="http://schemas.microsoft.com/office/drawing/2014/main" id="{BB8CD44D-9434-4FBC-8197-263CCF60014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668726">
                <a:off x="4081" y="1994"/>
                <a:ext cx="18" cy="39"/>
              </a:xfrm>
              <a:custGeom>
                <a:avLst/>
                <a:gdLst>
                  <a:gd name="T0" fmla="*/ 0 w 70"/>
                  <a:gd name="T1" fmla="*/ 0 h 169"/>
                  <a:gd name="T2" fmla="*/ 0 w 70"/>
                  <a:gd name="T3" fmla="*/ 0 h 169"/>
                  <a:gd name="T4" fmla="*/ 0 w 70"/>
                  <a:gd name="T5" fmla="*/ 0 h 169"/>
                  <a:gd name="T6" fmla="*/ 0 w 70"/>
                  <a:gd name="T7" fmla="*/ 0 h 169"/>
                  <a:gd name="T8" fmla="*/ 0 w 70"/>
                  <a:gd name="T9" fmla="*/ 0 h 169"/>
                  <a:gd name="T10" fmla="*/ 0 w 70"/>
                  <a:gd name="T11" fmla="*/ 0 h 169"/>
                  <a:gd name="T12" fmla="*/ 0 w 70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169">
                    <a:moveTo>
                      <a:pt x="23" y="0"/>
                    </a:moveTo>
                    <a:lnTo>
                      <a:pt x="53" y="52"/>
                    </a:lnTo>
                    <a:lnTo>
                      <a:pt x="69" y="83"/>
                    </a:lnTo>
                    <a:lnTo>
                      <a:pt x="70" y="113"/>
                    </a:lnTo>
                    <a:lnTo>
                      <a:pt x="58" y="140"/>
                    </a:lnTo>
                    <a:lnTo>
                      <a:pt x="27" y="158"/>
                    </a:lnTo>
                    <a:lnTo>
                      <a:pt x="0" y="16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5" name="Freeform 62">
                <a:extLst>
                  <a:ext uri="{FF2B5EF4-FFF2-40B4-BE49-F238E27FC236}">
                    <a16:creationId xmlns:a16="http://schemas.microsoft.com/office/drawing/2014/main" id="{EF00627C-8A1F-4C89-8396-0DA4FF9F10AC}"/>
                  </a:ext>
                </a:extLst>
              </p:cNvPr>
              <p:cNvSpPr>
                <a:spLocks/>
              </p:cNvSpPr>
              <p:nvPr/>
            </p:nvSpPr>
            <p:spPr bwMode="auto">
              <a:xfrm rot="-2506963">
                <a:off x="3899" y="1791"/>
                <a:ext cx="11" cy="23"/>
              </a:xfrm>
              <a:custGeom>
                <a:avLst/>
                <a:gdLst>
                  <a:gd name="T0" fmla="*/ 0 w 50"/>
                  <a:gd name="T1" fmla="*/ 0 h 93"/>
                  <a:gd name="T2" fmla="*/ 0 w 50"/>
                  <a:gd name="T3" fmla="*/ 0 h 93"/>
                  <a:gd name="T4" fmla="*/ 0 w 50"/>
                  <a:gd name="T5" fmla="*/ 0 h 93"/>
                  <a:gd name="T6" fmla="*/ 0 w 50"/>
                  <a:gd name="T7" fmla="*/ 0 h 93"/>
                  <a:gd name="T8" fmla="*/ 0 w 50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93">
                    <a:moveTo>
                      <a:pt x="0" y="0"/>
                    </a:moveTo>
                    <a:lnTo>
                      <a:pt x="0" y="32"/>
                    </a:lnTo>
                    <a:lnTo>
                      <a:pt x="6" y="57"/>
                    </a:lnTo>
                    <a:lnTo>
                      <a:pt x="25" y="82"/>
                    </a:lnTo>
                    <a:lnTo>
                      <a:pt x="50" y="9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516" name="Group 63">
                <a:extLst>
                  <a:ext uri="{FF2B5EF4-FFF2-40B4-BE49-F238E27FC236}">
                    <a16:creationId xmlns:a16="http://schemas.microsoft.com/office/drawing/2014/main" id="{A33F92AA-1814-4139-9F51-7EE249EAA2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522798">
                <a:off x="4299" y="1482"/>
                <a:ext cx="216" cy="258"/>
                <a:chOff x="2457" y="2549"/>
                <a:chExt cx="557" cy="547"/>
              </a:xfrm>
            </p:grpSpPr>
            <p:sp>
              <p:nvSpPr>
                <p:cNvPr id="13519" name="Freeform 64">
                  <a:extLst>
                    <a:ext uri="{FF2B5EF4-FFF2-40B4-BE49-F238E27FC236}">
                      <a16:creationId xmlns:a16="http://schemas.microsoft.com/office/drawing/2014/main" id="{C64902D7-4162-4C58-B05E-5BE33EDD13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7" y="2549"/>
                  <a:ext cx="557" cy="547"/>
                </a:xfrm>
                <a:custGeom>
                  <a:avLst/>
                  <a:gdLst>
                    <a:gd name="T0" fmla="*/ 9 w 1112"/>
                    <a:gd name="T1" fmla="*/ 2 h 1094"/>
                    <a:gd name="T2" fmla="*/ 9 w 1112"/>
                    <a:gd name="T3" fmla="*/ 3 h 1094"/>
                    <a:gd name="T4" fmla="*/ 8 w 1112"/>
                    <a:gd name="T5" fmla="*/ 3 h 1094"/>
                    <a:gd name="T6" fmla="*/ 8 w 1112"/>
                    <a:gd name="T7" fmla="*/ 4 h 1094"/>
                    <a:gd name="T8" fmla="*/ 8 w 1112"/>
                    <a:gd name="T9" fmla="*/ 5 h 1094"/>
                    <a:gd name="T10" fmla="*/ 8 w 1112"/>
                    <a:gd name="T11" fmla="*/ 6 h 1094"/>
                    <a:gd name="T12" fmla="*/ 8 w 1112"/>
                    <a:gd name="T13" fmla="*/ 7 h 1094"/>
                    <a:gd name="T14" fmla="*/ 8 w 1112"/>
                    <a:gd name="T15" fmla="*/ 8 h 1094"/>
                    <a:gd name="T16" fmla="*/ 8 w 1112"/>
                    <a:gd name="T17" fmla="*/ 8 h 1094"/>
                    <a:gd name="T18" fmla="*/ 8 w 1112"/>
                    <a:gd name="T19" fmla="*/ 9 h 1094"/>
                    <a:gd name="T20" fmla="*/ 2 w 1112"/>
                    <a:gd name="T21" fmla="*/ 9 h 1094"/>
                    <a:gd name="T22" fmla="*/ 2 w 1112"/>
                    <a:gd name="T23" fmla="*/ 4 h 1094"/>
                    <a:gd name="T24" fmla="*/ 1 w 1112"/>
                    <a:gd name="T25" fmla="*/ 1 h 1094"/>
                    <a:gd name="T26" fmla="*/ 0 w 1112"/>
                    <a:gd name="T27" fmla="*/ 0 h 1094"/>
                    <a:gd name="T28" fmla="*/ 4 w 1112"/>
                    <a:gd name="T29" fmla="*/ 1 h 1094"/>
                    <a:gd name="T30" fmla="*/ 6 w 1112"/>
                    <a:gd name="T31" fmla="*/ 1 h 1094"/>
                    <a:gd name="T32" fmla="*/ 8 w 1112"/>
                    <a:gd name="T33" fmla="*/ 1 h 1094"/>
                    <a:gd name="T34" fmla="*/ 9 w 1112"/>
                    <a:gd name="T35" fmla="*/ 2 h 109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112" h="1094">
                      <a:moveTo>
                        <a:pt x="1112" y="140"/>
                      </a:moveTo>
                      <a:lnTo>
                        <a:pt x="1056" y="271"/>
                      </a:lnTo>
                      <a:lnTo>
                        <a:pt x="1017" y="373"/>
                      </a:lnTo>
                      <a:lnTo>
                        <a:pt x="971" y="476"/>
                      </a:lnTo>
                      <a:lnTo>
                        <a:pt x="943" y="588"/>
                      </a:lnTo>
                      <a:lnTo>
                        <a:pt x="924" y="702"/>
                      </a:lnTo>
                      <a:lnTo>
                        <a:pt x="905" y="814"/>
                      </a:lnTo>
                      <a:lnTo>
                        <a:pt x="905" y="916"/>
                      </a:lnTo>
                      <a:lnTo>
                        <a:pt x="905" y="1001"/>
                      </a:lnTo>
                      <a:lnTo>
                        <a:pt x="905" y="1038"/>
                      </a:lnTo>
                      <a:lnTo>
                        <a:pt x="242" y="1094"/>
                      </a:lnTo>
                      <a:lnTo>
                        <a:pt x="130" y="448"/>
                      </a:lnTo>
                      <a:lnTo>
                        <a:pt x="28" y="65"/>
                      </a:lnTo>
                      <a:lnTo>
                        <a:pt x="0" y="0"/>
                      </a:lnTo>
                      <a:lnTo>
                        <a:pt x="420" y="75"/>
                      </a:lnTo>
                      <a:lnTo>
                        <a:pt x="765" y="103"/>
                      </a:lnTo>
                      <a:lnTo>
                        <a:pt x="989" y="103"/>
                      </a:lnTo>
                      <a:lnTo>
                        <a:pt x="1112" y="140"/>
                      </a:lnTo>
                      <a:close/>
                    </a:path>
                  </a:pathLst>
                </a:custGeom>
                <a:solidFill>
                  <a:srgbClr val="5F7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20" name="Oval 65">
                  <a:extLst>
                    <a:ext uri="{FF2B5EF4-FFF2-40B4-BE49-F238E27FC236}">
                      <a16:creationId xmlns:a16="http://schemas.microsoft.com/office/drawing/2014/main" id="{87058CF5-9FC5-4E87-9616-A148025991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93" y="2961"/>
                  <a:ext cx="61" cy="7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13517" name="Freeform 66">
                <a:extLst>
                  <a:ext uri="{FF2B5EF4-FFF2-40B4-BE49-F238E27FC236}">
                    <a16:creationId xmlns:a16="http://schemas.microsoft.com/office/drawing/2014/main" id="{0EE5099A-2DF8-4761-9801-6363C478C26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668726">
                <a:off x="3851" y="1632"/>
                <a:ext cx="101" cy="153"/>
              </a:xfrm>
              <a:custGeom>
                <a:avLst/>
                <a:gdLst>
                  <a:gd name="T0" fmla="*/ 0 w 136"/>
                  <a:gd name="T1" fmla="*/ 0 h 220"/>
                  <a:gd name="T2" fmla="*/ 8 w 136"/>
                  <a:gd name="T3" fmla="*/ 6 h 220"/>
                  <a:gd name="T4" fmla="*/ 12 w 136"/>
                  <a:gd name="T5" fmla="*/ 12 h 220"/>
                  <a:gd name="T6" fmla="*/ 14 w 136"/>
                  <a:gd name="T7" fmla="*/ 14 h 220"/>
                  <a:gd name="T8" fmla="*/ 17 w 136"/>
                  <a:gd name="T9" fmla="*/ 17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220">
                    <a:moveTo>
                      <a:pt x="0" y="0"/>
                    </a:moveTo>
                    <a:cubicBezTo>
                      <a:pt x="11" y="11"/>
                      <a:pt x="48" y="43"/>
                      <a:pt x="64" y="68"/>
                    </a:cubicBezTo>
                    <a:cubicBezTo>
                      <a:pt x="80" y="93"/>
                      <a:pt x="88" y="131"/>
                      <a:pt x="96" y="150"/>
                    </a:cubicBezTo>
                    <a:cubicBezTo>
                      <a:pt x="104" y="169"/>
                      <a:pt x="105" y="168"/>
                      <a:pt x="112" y="180"/>
                    </a:cubicBezTo>
                    <a:cubicBezTo>
                      <a:pt x="119" y="192"/>
                      <a:pt x="131" y="212"/>
                      <a:pt x="136" y="2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8" name="Freeform 67">
                <a:extLst>
                  <a:ext uri="{FF2B5EF4-FFF2-40B4-BE49-F238E27FC236}">
                    <a16:creationId xmlns:a16="http://schemas.microsoft.com/office/drawing/2014/main" id="{FB2624BA-9D82-4578-A8E8-23B84F6F7A3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668726">
                <a:off x="3770" y="1854"/>
                <a:ext cx="40" cy="24"/>
              </a:xfrm>
              <a:custGeom>
                <a:avLst/>
                <a:gdLst>
                  <a:gd name="T0" fmla="*/ 0 w 54"/>
                  <a:gd name="T1" fmla="*/ 0 h 34"/>
                  <a:gd name="T2" fmla="*/ 4 w 54"/>
                  <a:gd name="T3" fmla="*/ 3 h 34"/>
                  <a:gd name="T4" fmla="*/ 7 w 54"/>
                  <a:gd name="T5" fmla="*/ 3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34">
                    <a:moveTo>
                      <a:pt x="0" y="0"/>
                    </a:moveTo>
                    <a:cubicBezTo>
                      <a:pt x="5" y="5"/>
                      <a:pt x="21" y="24"/>
                      <a:pt x="30" y="29"/>
                    </a:cubicBezTo>
                    <a:cubicBezTo>
                      <a:pt x="39" y="34"/>
                      <a:pt x="46" y="33"/>
                      <a:pt x="54" y="2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350" name="Text Box 68">
            <a:extLst>
              <a:ext uri="{FF2B5EF4-FFF2-40B4-BE49-F238E27FC236}">
                <a16:creationId xmlns:a16="http://schemas.microsoft.com/office/drawing/2014/main" id="{5DFA8CB1-FBFA-453E-94E9-F9C13265D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838" y="1876425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.</a:t>
            </a:r>
          </a:p>
        </p:txBody>
      </p:sp>
      <p:sp>
        <p:nvSpPr>
          <p:cNvPr id="13351" name="Text Box 69">
            <a:extLst>
              <a:ext uri="{FF2B5EF4-FFF2-40B4-BE49-F238E27FC236}">
                <a16:creationId xmlns:a16="http://schemas.microsoft.com/office/drawing/2014/main" id="{19B2A35F-ADC9-4856-9F6C-5668A27CC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4100" y="244633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.</a:t>
            </a:r>
          </a:p>
        </p:txBody>
      </p:sp>
      <p:sp>
        <p:nvSpPr>
          <p:cNvPr id="13352" name="Text Box 70">
            <a:extLst>
              <a:ext uri="{FF2B5EF4-FFF2-40B4-BE49-F238E27FC236}">
                <a16:creationId xmlns:a16="http://schemas.microsoft.com/office/drawing/2014/main" id="{8AEF8FA4-C8BA-4A07-BF84-3339341E5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2138" y="242728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.</a:t>
            </a:r>
          </a:p>
        </p:txBody>
      </p:sp>
      <p:sp>
        <p:nvSpPr>
          <p:cNvPr id="13353" name="Text Box 71">
            <a:extLst>
              <a:ext uri="{FF2B5EF4-FFF2-40B4-BE49-F238E27FC236}">
                <a16:creationId xmlns:a16="http://schemas.microsoft.com/office/drawing/2014/main" id="{80B58777-F305-43F6-B174-C809A3F61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8225" y="23749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.</a:t>
            </a:r>
          </a:p>
        </p:txBody>
      </p:sp>
      <p:sp>
        <p:nvSpPr>
          <p:cNvPr id="13354" name="Text Box 72">
            <a:extLst>
              <a:ext uri="{FF2B5EF4-FFF2-40B4-BE49-F238E27FC236}">
                <a16:creationId xmlns:a16="http://schemas.microsoft.com/office/drawing/2014/main" id="{22A35382-B371-413D-9687-8402105AC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163" y="221615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.</a:t>
            </a:r>
          </a:p>
        </p:txBody>
      </p:sp>
      <p:sp>
        <p:nvSpPr>
          <p:cNvPr id="13355" name="Text Box 73">
            <a:extLst>
              <a:ext uri="{FF2B5EF4-FFF2-40B4-BE49-F238E27FC236}">
                <a16:creationId xmlns:a16="http://schemas.microsoft.com/office/drawing/2014/main" id="{07BF1210-F268-46C2-99AC-B7B6E7CD1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9763" y="2286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.</a:t>
            </a:r>
          </a:p>
        </p:txBody>
      </p:sp>
      <p:sp>
        <p:nvSpPr>
          <p:cNvPr id="13356" name="Text Box 74">
            <a:extLst>
              <a:ext uri="{FF2B5EF4-FFF2-40B4-BE49-F238E27FC236}">
                <a16:creationId xmlns:a16="http://schemas.microsoft.com/office/drawing/2014/main" id="{49A1775B-FFAA-483E-8E21-4A630F7FD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1138" y="2363788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.</a:t>
            </a:r>
          </a:p>
        </p:txBody>
      </p:sp>
      <p:sp>
        <p:nvSpPr>
          <p:cNvPr id="13357" name="Line 75">
            <a:extLst>
              <a:ext uri="{FF2B5EF4-FFF2-40B4-BE49-F238E27FC236}">
                <a16:creationId xmlns:a16="http://schemas.microsoft.com/office/drawing/2014/main" id="{5F240823-FCC4-4071-BCB5-5E4C416C0DDD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1625" y="2860675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8" name="Freeform 76">
            <a:extLst>
              <a:ext uri="{FF2B5EF4-FFF2-40B4-BE49-F238E27FC236}">
                <a16:creationId xmlns:a16="http://schemas.microsoft.com/office/drawing/2014/main" id="{29E4ABCA-57FF-4D80-92FF-90358324BC4D}"/>
              </a:ext>
            </a:extLst>
          </p:cNvPr>
          <p:cNvSpPr>
            <a:spLocks/>
          </p:cNvSpPr>
          <p:nvPr/>
        </p:nvSpPr>
        <p:spPr bwMode="auto">
          <a:xfrm>
            <a:off x="5416550" y="2200275"/>
            <a:ext cx="4679950" cy="1244600"/>
          </a:xfrm>
          <a:custGeom>
            <a:avLst/>
            <a:gdLst>
              <a:gd name="T0" fmla="*/ 2147483646 w 2948"/>
              <a:gd name="T1" fmla="*/ 0 h 784"/>
              <a:gd name="T2" fmla="*/ 2147483646 w 2948"/>
              <a:gd name="T3" fmla="*/ 2147483646 h 784"/>
              <a:gd name="T4" fmla="*/ 2147483646 w 2948"/>
              <a:gd name="T5" fmla="*/ 2147483646 h 784"/>
              <a:gd name="T6" fmla="*/ 2147483646 w 2948"/>
              <a:gd name="T7" fmla="*/ 2147483646 h 784"/>
              <a:gd name="T8" fmla="*/ 2147483646 w 2948"/>
              <a:gd name="T9" fmla="*/ 2147483646 h 784"/>
              <a:gd name="T10" fmla="*/ 2147483646 w 2948"/>
              <a:gd name="T11" fmla="*/ 2147483646 h 784"/>
              <a:gd name="T12" fmla="*/ 2147483646 w 2948"/>
              <a:gd name="T13" fmla="*/ 2147483646 h 784"/>
              <a:gd name="T14" fmla="*/ 2147483646 w 2948"/>
              <a:gd name="T15" fmla="*/ 2147483646 h 784"/>
              <a:gd name="T16" fmla="*/ 0 w 2948"/>
              <a:gd name="T17" fmla="*/ 2147483646 h 784"/>
              <a:gd name="T18" fmla="*/ 2147483646 w 2948"/>
              <a:gd name="T19" fmla="*/ 0 h 7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948" h="784">
                <a:moveTo>
                  <a:pt x="4" y="0"/>
                </a:moveTo>
                <a:lnTo>
                  <a:pt x="532" y="216"/>
                </a:lnTo>
                <a:lnTo>
                  <a:pt x="1072" y="252"/>
                </a:lnTo>
                <a:lnTo>
                  <a:pt x="1604" y="300"/>
                </a:lnTo>
                <a:lnTo>
                  <a:pt x="2128" y="312"/>
                </a:lnTo>
                <a:lnTo>
                  <a:pt x="2644" y="348"/>
                </a:lnTo>
                <a:lnTo>
                  <a:pt x="2944" y="360"/>
                </a:lnTo>
                <a:lnTo>
                  <a:pt x="2948" y="780"/>
                </a:lnTo>
                <a:lnTo>
                  <a:pt x="0" y="784"/>
                </a:lnTo>
                <a:lnTo>
                  <a:pt x="4" y="0"/>
                </a:lnTo>
                <a:close/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9" name="Freeform 77" descr="Dashed horizontal">
            <a:extLst>
              <a:ext uri="{FF2B5EF4-FFF2-40B4-BE49-F238E27FC236}">
                <a16:creationId xmlns:a16="http://schemas.microsoft.com/office/drawing/2014/main" id="{9A4B41A3-B3BB-4850-9ADE-7358B20E28E6}"/>
              </a:ext>
            </a:extLst>
          </p:cNvPr>
          <p:cNvSpPr>
            <a:spLocks/>
          </p:cNvSpPr>
          <p:nvPr/>
        </p:nvSpPr>
        <p:spPr bwMode="auto">
          <a:xfrm>
            <a:off x="5416550" y="2212975"/>
            <a:ext cx="4679950" cy="1244600"/>
          </a:xfrm>
          <a:custGeom>
            <a:avLst/>
            <a:gdLst>
              <a:gd name="T0" fmla="*/ 2147483646 w 2948"/>
              <a:gd name="T1" fmla="*/ 0 h 784"/>
              <a:gd name="T2" fmla="*/ 2147483646 w 2948"/>
              <a:gd name="T3" fmla="*/ 2147483646 h 784"/>
              <a:gd name="T4" fmla="*/ 2147483646 w 2948"/>
              <a:gd name="T5" fmla="*/ 2147483646 h 784"/>
              <a:gd name="T6" fmla="*/ 2147483646 w 2948"/>
              <a:gd name="T7" fmla="*/ 2147483646 h 784"/>
              <a:gd name="T8" fmla="*/ 2147483646 w 2948"/>
              <a:gd name="T9" fmla="*/ 2147483646 h 784"/>
              <a:gd name="T10" fmla="*/ 2147483646 w 2948"/>
              <a:gd name="T11" fmla="*/ 2147483646 h 784"/>
              <a:gd name="T12" fmla="*/ 2147483646 w 2948"/>
              <a:gd name="T13" fmla="*/ 2147483646 h 784"/>
              <a:gd name="T14" fmla="*/ 2147483646 w 2948"/>
              <a:gd name="T15" fmla="*/ 2147483646 h 784"/>
              <a:gd name="T16" fmla="*/ 0 w 2948"/>
              <a:gd name="T17" fmla="*/ 2147483646 h 784"/>
              <a:gd name="T18" fmla="*/ 2147483646 w 2948"/>
              <a:gd name="T19" fmla="*/ 0 h 7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948" h="784">
                <a:moveTo>
                  <a:pt x="4" y="0"/>
                </a:moveTo>
                <a:lnTo>
                  <a:pt x="532" y="216"/>
                </a:lnTo>
                <a:lnTo>
                  <a:pt x="1072" y="252"/>
                </a:lnTo>
                <a:lnTo>
                  <a:pt x="1604" y="300"/>
                </a:lnTo>
                <a:lnTo>
                  <a:pt x="2128" y="312"/>
                </a:lnTo>
                <a:lnTo>
                  <a:pt x="2644" y="348"/>
                </a:lnTo>
                <a:lnTo>
                  <a:pt x="2944" y="360"/>
                </a:lnTo>
                <a:lnTo>
                  <a:pt x="2948" y="780"/>
                </a:lnTo>
                <a:lnTo>
                  <a:pt x="0" y="784"/>
                </a:lnTo>
                <a:lnTo>
                  <a:pt x="4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0" name="Text Box 78">
            <a:extLst>
              <a:ext uri="{FF2B5EF4-FFF2-40B4-BE49-F238E27FC236}">
                <a16:creationId xmlns:a16="http://schemas.microsoft.com/office/drawing/2014/main" id="{34C27F09-1C54-458D-B527-D3CB6C19F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420" y="2165351"/>
            <a:ext cx="41959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089025" indent="-10890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.VnTime" panose="020B7200000000000000" pitchFamily="34" charset="0"/>
              </a:rPr>
              <a:t>+ MiÒn 2: C«ng nghiÖp x©y dùng</a:t>
            </a:r>
          </a:p>
        </p:txBody>
      </p:sp>
      <p:grpSp>
        <p:nvGrpSpPr>
          <p:cNvPr id="13361" name="Group 79">
            <a:extLst>
              <a:ext uri="{FF2B5EF4-FFF2-40B4-BE49-F238E27FC236}">
                <a16:creationId xmlns:a16="http://schemas.microsoft.com/office/drawing/2014/main" id="{10C8760B-5200-4EEC-B74E-B211B86E730F}"/>
              </a:ext>
            </a:extLst>
          </p:cNvPr>
          <p:cNvGrpSpPr>
            <a:grpSpLocks/>
          </p:cNvGrpSpPr>
          <p:nvPr/>
        </p:nvGrpSpPr>
        <p:grpSpPr bwMode="auto">
          <a:xfrm>
            <a:off x="2159001" y="3152776"/>
            <a:ext cx="3463925" cy="366713"/>
            <a:chOff x="2437" y="3610"/>
            <a:chExt cx="2182" cy="231"/>
          </a:xfrm>
        </p:grpSpPr>
        <p:sp>
          <p:nvSpPr>
            <p:cNvPr id="13507" name="Rectangle 80" descr="Dashed horizontal">
              <a:extLst>
                <a:ext uri="{FF2B5EF4-FFF2-40B4-BE49-F238E27FC236}">
                  <a16:creationId xmlns:a16="http://schemas.microsoft.com/office/drawing/2014/main" id="{6D4E6D69-B737-4B32-8C86-40CCBC822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7" y="3630"/>
              <a:ext cx="275" cy="14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3508" name="Text Box 81">
              <a:extLst>
                <a:ext uri="{FF2B5EF4-FFF2-40B4-BE49-F238E27FC236}">
                  <a16:creationId xmlns:a16="http://schemas.microsoft.com/office/drawing/2014/main" id="{3BBE75BD-3294-4D37-B23D-FC436A2890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9" y="3610"/>
              <a:ext cx="19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.VnTime" panose="020B7200000000000000" pitchFamily="34" charset="0"/>
                </a:rPr>
                <a:t>N«ng, l©m, ng­ư nghiÖp</a:t>
              </a:r>
            </a:p>
          </p:txBody>
        </p:sp>
      </p:grpSp>
      <p:grpSp>
        <p:nvGrpSpPr>
          <p:cNvPr id="406610" name="Group 82">
            <a:extLst>
              <a:ext uri="{FF2B5EF4-FFF2-40B4-BE49-F238E27FC236}">
                <a16:creationId xmlns:a16="http://schemas.microsoft.com/office/drawing/2014/main" id="{BBCC4CE6-9F70-48AA-A8BC-99DD0427A60B}"/>
              </a:ext>
            </a:extLst>
          </p:cNvPr>
          <p:cNvGrpSpPr>
            <a:grpSpLocks/>
          </p:cNvGrpSpPr>
          <p:nvPr/>
        </p:nvGrpSpPr>
        <p:grpSpPr bwMode="auto">
          <a:xfrm>
            <a:off x="9640889" y="4400550"/>
            <a:ext cx="1004887" cy="609600"/>
            <a:chOff x="2542" y="2794"/>
            <a:chExt cx="633" cy="384"/>
          </a:xfrm>
        </p:grpSpPr>
        <p:grpSp>
          <p:nvGrpSpPr>
            <p:cNvPr id="13491" name="Group 83">
              <a:extLst>
                <a:ext uri="{FF2B5EF4-FFF2-40B4-BE49-F238E27FC236}">
                  <a16:creationId xmlns:a16="http://schemas.microsoft.com/office/drawing/2014/main" id="{B3D43B3E-4779-46C3-ACBB-5D967FF05D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98" y="2794"/>
              <a:ext cx="477" cy="384"/>
              <a:chOff x="2304" y="1440"/>
              <a:chExt cx="672" cy="576"/>
            </a:xfrm>
          </p:grpSpPr>
          <p:sp>
            <p:nvSpPr>
              <p:cNvPr id="13497" name="Freeform 84">
                <a:extLst>
                  <a:ext uri="{FF2B5EF4-FFF2-40B4-BE49-F238E27FC236}">
                    <a16:creationId xmlns:a16="http://schemas.microsoft.com/office/drawing/2014/main" id="{EE675E68-8F8C-4068-97EE-0AA3C347FE5F}"/>
                  </a:ext>
                </a:extLst>
              </p:cNvPr>
              <p:cNvSpPr>
                <a:spLocks/>
              </p:cNvSpPr>
              <p:nvPr/>
            </p:nvSpPr>
            <p:spPr bwMode="auto">
              <a:xfrm rot="-487818">
                <a:off x="2304" y="1440"/>
                <a:ext cx="575" cy="536"/>
              </a:xfrm>
              <a:custGeom>
                <a:avLst/>
                <a:gdLst>
                  <a:gd name="T0" fmla="*/ 100 w 648"/>
                  <a:gd name="T1" fmla="*/ 102 h 631"/>
                  <a:gd name="T2" fmla="*/ 82 w 648"/>
                  <a:gd name="T3" fmla="*/ 96 h 631"/>
                  <a:gd name="T4" fmla="*/ 64 w 648"/>
                  <a:gd name="T5" fmla="*/ 88 h 631"/>
                  <a:gd name="T6" fmla="*/ 43 w 648"/>
                  <a:gd name="T7" fmla="*/ 74 h 631"/>
                  <a:gd name="T8" fmla="*/ 25 w 648"/>
                  <a:gd name="T9" fmla="*/ 74 h 631"/>
                  <a:gd name="T10" fmla="*/ 32 w 648"/>
                  <a:gd name="T11" fmla="*/ 88 h 631"/>
                  <a:gd name="T12" fmla="*/ 46 w 648"/>
                  <a:gd name="T13" fmla="*/ 109 h 631"/>
                  <a:gd name="T14" fmla="*/ 68 w 648"/>
                  <a:gd name="T15" fmla="*/ 123 h 631"/>
                  <a:gd name="T16" fmla="*/ 102 w 648"/>
                  <a:gd name="T17" fmla="*/ 144 h 631"/>
                  <a:gd name="T18" fmla="*/ 128 w 648"/>
                  <a:gd name="T19" fmla="*/ 151 h 631"/>
                  <a:gd name="T20" fmla="*/ 141 w 648"/>
                  <a:gd name="T21" fmla="*/ 157 h 631"/>
                  <a:gd name="T22" fmla="*/ 158 w 648"/>
                  <a:gd name="T23" fmla="*/ 163 h 631"/>
                  <a:gd name="T24" fmla="*/ 171 w 648"/>
                  <a:gd name="T25" fmla="*/ 169 h 631"/>
                  <a:gd name="T26" fmla="*/ 186 w 648"/>
                  <a:gd name="T27" fmla="*/ 181 h 631"/>
                  <a:gd name="T28" fmla="*/ 198 w 648"/>
                  <a:gd name="T29" fmla="*/ 191 h 631"/>
                  <a:gd name="T30" fmla="*/ 213 w 648"/>
                  <a:gd name="T31" fmla="*/ 199 h 631"/>
                  <a:gd name="T32" fmla="*/ 219 w 648"/>
                  <a:gd name="T33" fmla="*/ 195 h 631"/>
                  <a:gd name="T34" fmla="*/ 227 w 648"/>
                  <a:gd name="T35" fmla="*/ 181 h 631"/>
                  <a:gd name="T36" fmla="*/ 246 w 648"/>
                  <a:gd name="T37" fmla="*/ 166 h 631"/>
                  <a:gd name="T38" fmla="*/ 264 w 648"/>
                  <a:gd name="T39" fmla="*/ 150 h 631"/>
                  <a:gd name="T40" fmla="*/ 273 w 648"/>
                  <a:gd name="T41" fmla="*/ 140 h 631"/>
                  <a:gd name="T42" fmla="*/ 264 w 648"/>
                  <a:gd name="T43" fmla="*/ 131 h 631"/>
                  <a:gd name="T44" fmla="*/ 249 w 648"/>
                  <a:gd name="T45" fmla="*/ 124 h 631"/>
                  <a:gd name="T46" fmla="*/ 241 w 648"/>
                  <a:gd name="T47" fmla="*/ 118 h 631"/>
                  <a:gd name="T48" fmla="*/ 226 w 648"/>
                  <a:gd name="T49" fmla="*/ 84 h 631"/>
                  <a:gd name="T50" fmla="*/ 213 w 648"/>
                  <a:gd name="T51" fmla="*/ 57 h 631"/>
                  <a:gd name="T52" fmla="*/ 201 w 648"/>
                  <a:gd name="T53" fmla="*/ 42 h 631"/>
                  <a:gd name="T54" fmla="*/ 195 w 648"/>
                  <a:gd name="T55" fmla="*/ 28 h 631"/>
                  <a:gd name="T56" fmla="*/ 185 w 648"/>
                  <a:gd name="T57" fmla="*/ 21 h 631"/>
                  <a:gd name="T58" fmla="*/ 169 w 648"/>
                  <a:gd name="T59" fmla="*/ 14 h 631"/>
                  <a:gd name="T60" fmla="*/ 152 w 648"/>
                  <a:gd name="T61" fmla="*/ 8 h 631"/>
                  <a:gd name="T62" fmla="*/ 130 w 648"/>
                  <a:gd name="T63" fmla="*/ 6 h 631"/>
                  <a:gd name="T64" fmla="*/ 107 w 648"/>
                  <a:gd name="T65" fmla="*/ 3 h 631"/>
                  <a:gd name="T66" fmla="*/ 91 w 648"/>
                  <a:gd name="T67" fmla="*/ 3 h 631"/>
                  <a:gd name="T68" fmla="*/ 71 w 648"/>
                  <a:gd name="T69" fmla="*/ 3 h 631"/>
                  <a:gd name="T70" fmla="*/ 59 w 648"/>
                  <a:gd name="T71" fmla="*/ 6 h 631"/>
                  <a:gd name="T72" fmla="*/ 34 w 648"/>
                  <a:gd name="T73" fmla="*/ 12 h 631"/>
                  <a:gd name="T74" fmla="*/ 14 w 648"/>
                  <a:gd name="T75" fmla="*/ 25 h 631"/>
                  <a:gd name="T76" fmla="*/ 3 w 648"/>
                  <a:gd name="T77" fmla="*/ 35 h 631"/>
                  <a:gd name="T78" fmla="*/ 4 w 648"/>
                  <a:gd name="T79" fmla="*/ 42 h 631"/>
                  <a:gd name="T80" fmla="*/ 20 w 648"/>
                  <a:gd name="T81" fmla="*/ 42 h 631"/>
                  <a:gd name="T82" fmla="*/ 32 w 648"/>
                  <a:gd name="T83" fmla="*/ 37 h 631"/>
                  <a:gd name="T84" fmla="*/ 54 w 648"/>
                  <a:gd name="T85" fmla="*/ 33 h 631"/>
                  <a:gd name="T86" fmla="*/ 78 w 648"/>
                  <a:gd name="T87" fmla="*/ 31 h 631"/>
                  <a:gd name="T88" fmla="*/ 90 w 648"/>
                  <a:gd name="T89" fmla="*/ 34 h 631"/>
                  <a:gd name="T90" fmla="*/ 104 w 648"/>
                  <a:gd name="T91" fmla="*/ 42 h 631"/>
                  <a:gd name="T92" fmla="*/ 115 w 648"/>
                  <a:gd name="T93" fmla="*/ 48 h 631"/>
                  <a:gd name="T94" fmla="*/ 122 w 648"/>
                  <a:gd name="T95" fmla="*/ 59 h 631"/>
                  <a:gd name="T96" fmla="*/ 128 w 648"/>
                  <a:gd name="T97" fmla="*/ 71 h 631"/>
                  <a:gd name="T98" fmla="*/ 127 w 648"/>
                  <a:gd name="T99" fmla="*/ 83 h 631"/>
                  <a:gd name="T100" fmla="*/ 110 w 648"/>
                  <a:gd name="T101" fmla="*/ 99 h 63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48" h="631">
                    <a:moveTo>
                      <a:pt x="255" y="310"/>
                    </a:moveTo>
                    <a:lnTo>
                      <a:pt x="231" y="317"/>
                    </a:lnTo>
                    <a:lnTo>
                      <a:pt x="214" y="314"/>
                    </a:lnTo>
                    <a:lnTo>
                      <a:pt x="189" y="301"/>
                    </a:lnTo>
                    <a:lnTo>
                      <a:pt x="162" y="296"/>
                    </a:lnTo>
                    <a:lnTo>
                      <a:pt x="148" y="277"/>
                    </a:lnTo>
                    <a:lnTo>
                      <a:pt x="125" y="247"/>
                    </a:lnTo>
                    <a:lnTo>
                      <a:pt x="100" y="233"/>
                    </a:lnTo>
                    <a:lnTo>
                      <a:pt x="76" y="228"/>
                    </a:lnTo>
                    <a:lnTo>
                      <a:pt x="59" y="233"/>
                    </a:lnTo>
                    <a:lnTo>
                      <a:pt x="66" y="251"/>
                    </a:lnTo>
                    <a:lnTo>
                      <a:pt x="76" y="275"/>
                    </a:lnTo>
                    <a:lnTo>
                      <a:pt x="94" y="312"/>
                    </a:lnTo>
                    <a:lnTo>
                      <a:pt x="106" y="342"/>
                    </a:lnTo>
                    <a:lnTo>
                      <a:pt x="136" y="366"/>
                    </a:lnTo>
                    <a:lnTo>
                      <a:pt x="159" y="387"/>
                    </a:lnTo>
                    <a:lnTo>
                      <a:pt x="177" y="403"/>
                    </a:lnTo>
                    <a:lnTo>
                      <a:pt x="236" y="448"/>
                    </a:lnTo>
                    <a:lnTo>
                      <a:pt x="265" y="460"/>
                    </a:lnTo>
                    <a:lnTo>
                      <a:pt x="295" y="475"/>
                    </a:lnTo>
                    <a:lnTo>
                      <a:pt x="311" y="481"/>
                    </a:lnTo>
                    <a:lnTo>
                      <a:pt x="327" y="493"/>
                    </a:lnTo>
                    <a:lnTo>
                      <a:pt x="349" y="503"/>
                    </a:lnTo>
                    <a:lnTo>
                      <a:pt x="365" y="511"/>
                    </a:lnTo>
                    <a:lnTo>
                      <a:pt x="382" y="519"/>
                    </a:lnTo>
                    <a:lnTo>
                      <a:pt x="393" y="530"/>
                    </a:lnTo>
                    <a:lnTo>
                      <a:pt x="412" y="543"/>
                    </a:lnTo>
                    <a:lnTo>
                      <a:pt x="431" y="566"/>
                    </a:lnTo>
                    <a:lnTo>
                      <a:pt x="445" y="583"/>
                    </a:lnTo>
                    <a:lnTo>
                      <a:pt x="457" y="599"/>
                    </a:lnTo>
                    <a:lnTo>
                      <a:pt x="472" y="612"/>
                    </a:lnTo>
                    <a:lnTo>
                      <a:pt x="490" y="624"/>
                    </a:lnTo>
                    <a:lnTo>
                      <a:pt x="500" y="631"/>
                    </a:lnTo>
                    <a:lnTo>
                      <a:pt x="505" y="614"/>
                    </a:lnTo>
                    <a:lnTo>
                      <a:pt x="510" y="597"/>
                    </a:lnTo>
                    <a:lnTo>
                      <a:pt x="523" y="568"/>
                    </a:lnTo>
                    <a:lnTo>
                      <a:pt x="553" y="539"/>
                    </a:lnTo>
                    <a:lnTo>
                      <a:pt x="568" y="522"/>
                    </a:lnTo>
                    <a:lnTo>
                      <a:pt x="596" y="489"/>
                    </a:lnTo>
                    <a:lnTo>
                      <a:pt x="611" y="469"/>
                    </a:lnTo>
                    <a:lnTo>
                      <a:pt x="626" y="451"/>
                    </a:lnTo>
                    <a:lnTo>
                      <a:pt x="631" y="437"/>
                    </a:lnTo>
                    <a:lnTo>
                      <a:pt x="648" y="435"/>
                    </a:lnTo>
                    <a:lnTo>
                      <a:pt x="610" y="409"/>
                    </a:lnTo>
                    <a:lnTo>
                      <a:pt x="597" y="398"/>
                    </a:lnTo>
                    <a:lnTo>
                      <a:pt x="576" y="388"/>
                    </a:lnTo>
                    <a:lnTo>
                      <a:pt x="565" y="379"/>
                    </a:lnTo>
                    <a:lnTo>
                      <a:pt x="557" y="370"/>
                    </a:lnTo>
                    <a:lnTo>
                      <a:pt x="549" y="343"/>
                    </a:lnTo>
                    <a:lnTo>
                      <a:pt x="521" y="260"/>
                    </a:lnTo>
                    <a:lnTo>
                      <a:pt x="507" y="216"/>
                    </a:lnTo>
                    <a:lnTo>
                      <a:pt x="491" y="178"/>
                    </a:lnTo>
                    <a:lnTo>
                      <a:pt x="478" y="158"/>
                    </a:lnTo>
                    <a:lnTo>
                      <a:pt x="466" y="134"/>
                    </a:lnTo>
                    <a:lnTo>
                      <a:pt x="458" y="112"/>
                    </a:lnTo>
                    <a:lnTo>
                      <a:pt x="450" y="88"/>
                    </a:lnTo>
                    <a:lnTo>
                      <a:pt x="442" y="74"/>
                    </a:lnTo>
                    <a:lnTo>
                      <a:pt x="428" y="66"/>
                    </a:lnTo>
                    <a:lnTo>
                      <a:pt x="404" y="58"/>
                    </a:lnTo>
                    <a:lnTo>
                      <a:pt x="390" y="46"/>
                    </a:lnTo>
                    <a:lnTo>
                      <a:pt x="374" y="32"/>
                    </a:lnTo>
                    <a:lnTo>
                      <a:pt x="350" y="28"/>
                    </a:lnTo>
                    <a:lnTo>
                      <a:pt x="320" y="28"/>
                    </a:lnTo>
                    <a:lnTo>
                      <a:pt x="298" y="20"/>
                    </a:lnTo>
                    <a:lnTo>
                      <a:pt x="266" y="14"/>
                    </a:lnTo>
                    <a:lnTo>
                      <a:pt x="247" y="6"/>
                    </a:lnTo>
                    <a:lnTo>
                      <a:pt x="234" y="0"/>
                    </a:lnTo>
                    <a:lnTo>
                      <a:pt x="208" y="5"/>
                    </a:lnTo>
                    <a:lnTo>
                      <a:pt x="184" y="9"/>
                    </a:lnTo>
                    <a:lnTo>
                      <a:pt x="163" y="12"/>
                    </a:lnTo>
                    <a:lnTo>
                      <a:pt x="150" y="14"/>
                    </a:lnTo>
                    <a:lnTo>
                      <a:pt x="133" y="20"/>
                    </a:lnTo>
                    <a:lnTo>
                      <a:pt x="117" y="26"/>
                    </a:lnTo>
                    <a:lnTo>
                      <a:pt x="78" y="38"/>
                    </a:lnTo>
                    <a:lnTo>
                      <a:pt x="55" y="57"/>
                    </a:lnTo>
                    <a:lnTo>
                      <a:pt x="33" y="77"/>
                    </a:lnTo>
                    <a:lnTo>
                      <a:pt x="16" y="93"/>
                    </a:lnTo>
                    <a:lnTo>
                      <a:pt x="3" y="108"/>
                    </a:lnTo>
                    <a:lnTo>
                      <a:pt x="0" y="120"/>
                    </a:lnTo>
                    <a:lnTo>
                      <a:pt x="7" y="131"/>
                    </a:lnTo>
                    <a:lnTo>
                      <a:pt x="28" y="137"/>
                    </a:lnTo>
                    <a:lnTo>
                      <a:pt x="46" y="134"/>
                    </a:lnTo>
                    <a:lnTo>
                      <a:pt x="60" y="128"/>
                    </a:lnTo>
                    <a:lnTo>
                      <a:pt x="76" y="117"/>
                    </a:lnTo>
                    <a:lnTo>
                      <a:pt x="91" y="104"/>
                    </a:lnTo>
                    <a:lnTo>
                      <a:pt x="126" y="102"/>
                    </a:lnTo>
                    <a:lnTo>
                      <a:pt x="160" y="101"/>
                    </a:lnTo>
                    <a:lnTo>
                      <a:pt x="180" y="96"/>
                    </a:lnTo>
                    <a:lnTo>
                      <a:pt x="195" y="95"/>
                    </a:lnTo>
                    <a:lnTo>
                      <a:pt x="207" y="107"/>
                    </a:lnTo>
                    <a:lnTo>
                      <a:pt x="222" y="117"/>
                    </a:lnTo>
                    <a:lnTo>
                      <a:pt x="240" y="131"/>
                    </a:lnTo>
                    <a:lnTo>
                      <a:pt x="255" y="138"/>
                    </a:lnTo>
                    <a:lnTo>
                      <a:pt x="267" y="153"/>
                    </a:lnTo>
                    <a:lnTo>
                      <a:pt x="273" y="165"/>
                    </a:lnTo>
                    <a:lnTo>
                      <a:pt x="283" y="186"/>
                    </a:lnTo>
                    <a:lnTo>
                      <a:pt x="288" y="207"/>
                    </a:lnTo>
                    <a:lnTo>
                      <a:pt x="294" y="224"/>
                    </a:lnTo>
                    <a:lnTo>
                      <a:pt x="293" y="238"/>
                    </a:lnTo>
                    <a:lnTo>
                      <a:pt x="293" y="259"/>
                    </a:lnTo>
                    <a:lnTo>
                      <a:pt x="287" y="286"/>
                    </a:lnTo>
                    <a:lnTo>
                      <a:pt x="255" y="310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8" name="Freeform 85">
                <a:extLst>
                  <a:ext uri="{FF2B5EF4-FFF2-40B4-BE49-F238E27FC236}">
                    <a16:creationId xmlns:a16="http://schemas.microsoft.com/office/drawing/2014/main" id="{D232330D-9C05-4A06-BFAB-24BA60C62F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4" y="1453"/>
                <a:ext cx="103" cy="46"/>
              </a:xfrm>
              <a:custGeom>
                <a:avLst/>
                <a:gdLst>
                  <a:gd name="T0" fmla="*/ 0 w 138"/>
                  <a:gd name="T1" fmla="*/ 0 h 66"/>
                  <a:gd name="T2" fmla="*/ 9 w 138"/>
                  <a:gd name="T3" fmla="*/ 2 h 66"/>
                  <a:gd name="T4" fmla="*/ 18 w 138"/>
                  <a:gd name="T5" fmla="*/ 5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8" h="66">
                    <a:moveTo>
                      <a:pt x="0" y="0"/>
                    </a:moveTo>
                    <a:lnTo>
                      <a:pt x="66" y="27"/>
                    </a:lnTo>
                    <a:lnTo>
                      <a:pt x="138" y="6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9" name="Freeform 86">
                <a:extLst>
                  <a:ext uri="{FF2B5EF4-FFF2-40B4-BE49-F238E27FC236}">
                    <a16:creationId xmlns:a16="http://schemas.microsoft.com/office/drawing/2014/main" id="{1C4C68F1-C120-48B8-BE13-BA8F28EFE031}"/>
                  </a:ext>
                </a:extLst>
              </p:cNvPr>
              <p:cNvSpPr>
                <a:spLocks/>
              </p:cNvSpPr>
              <p:nvPr/>
            </p:nvSpPr>
            <p:spPr bwMode="auto">
              <a:xfrm rot="-1242821">
                <a:off x="2365" y="1664"/>
                <a:ext cx="15" cy="48"/>
              </a:xfrm>
              <a:custGeom>
                <a:avLst/>
                <a:gdLst>
                  <a:gd name="T0" fmla="*/ 0 w 70"/>
                  <a:gd name="T1" fmla="*/ 0 h 169"/>
                  <a:gd name="T2" fmla="*/ 0 w 70"/>
                  <a:gd name="T3" fmla="*/ 0 h 169"/>
                  <a:gd name="T4" fmla="*/ 0 w 70"/>
                  <a:gd name="T5" fmla="*/ 0 h 169"/>
                  <a:gd name="T6" fmla="*/ 0 w 70"/>
                  <a:gd name="T7" fmla="*/ 0 h 169"/>
                  <a:gd name="T8" fmla="*/ 0 w 70"/>
                  <a:gd name="T9" fmla="*/ 0 h 169"/>
                  <a:gd name="T10" fmla="*/ 0 w 70"/>
                  <a:gd name="T11" fmla="*/ 0 h 169"/>
                  <a:gd name="T12" fmla="*/ 0 w 70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169">
                    <a:moveTo>
                      <a:pt x="23" y="0"/>
                    </a:moveTo>
                    <a:lnTo>
                      <a:pt x="53" y="52"/>
                    </a:lnTo>
                    <a:lnTo>
                      <a:pt x="69" y="83"/>
                    </a:lnTo>
                    <a:lnTo>
                      <a:pt x="70" y="113"/>
                    </a:lnTo>
                    <a:lnTo>
                      <a:pt x="58" y="140"/>
                    </a:lnTo>
                    <a:lnTo>
                      <a:pt x="27" y="158"/>
                    </a:lnTo>
                    <a:lnTo>
                      <a:pt x="0" y="16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0" name="Freeform 87">
                <a:extLst>
                  <a:ext uri="{FF2B5EF4-FFF2-40B4-BE49-F238E27FC236}">
                    <a16:creationId xmlns:a16="http://schemas.microsoft.com/office/drawing/2014/main" id="{68166E0D-B4B0-4A3C-A9DD-AF11D0C9DFBA}"/>
                  </a:ext>
                </a:extLst>
              </p:cNvPr>
              <p:cNvSpPr>
                <a:spLocks/>
              </p:cNvSpPr>
              <p:nvPr/>
            </p:nvSpPr>
            <p:spPr bwMode="auto">
              <a:xfrm rot="-832342">
                <a:off x="2439" y="1511"/>
                <a:ext cx="12" cy="29"/>
              </a:xfrm>
              <a:custGeom>
                <a:avLst/>
                <a:gdLst>
                  <a:gd name="T0" fmla="*/ 0 w 50"/>
                  <a:gd name="T1" fmla="*/ 0 h 93"/>
                  <a:gd name="T2" fmla="*/ 0 w 50"/>
                  <a:gd name="T3" fmla="*/ 0 h 93"/>
                  <a:gd name="T4" fmla="*/ 0 w 50"/>
                  <a:gd name="T5" fmla="*/ 0 h 93"/>
                  <a:gd name="T6" fmla="*/ 0 w 50"/>
                  <a:gd name="T7" fmla="*/ 0 h 93"/>
                  <a:gd name="T8" fmla="*/ 0 w 50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93">
                    <a:moveTo>
                      <a:pt x="0" y="0"/>
                    </a:moveTo>
                    <a:lnTo>
                      <a:pt x="0" y="32"/>
                    </a:lnTo>
                    <a:lnTo>
                      <a:pt x="6" y="57"/>
                    </a:lnTo>
                    <a:lnTo>
                      <a:pt x="25" y="82"/>
                    </a:lnTo>
                    <a:lnTo>
                      <a:pt x="50" y="9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1" name="Freeform 88">
                <a:extLst>
                  <a:ext uri="{FF2B5EF4-FFF2-40B4-BE49-F238E27FC236}">
                    <a16:creationId xmlns:a16="http://schemas.microsoft.com/office/drawing/2014/main" id="{453069B9-668C-47D0-8E77-F36FDCB81E98}"/>
                  </a:ext>
                </a:extLst>
              </p:cNvPr>
              <p:cNvSpPr>
                <a:spLocks/>
              </p:cNvSpPr>
              <p:nvPr/>
            </p:nvSpPr>
            <p:spPr bwMode="auto">
              <a:xfrm rot="-1712274">
                <a:off x="2348" y="1539"/>
                <a:ext cx="9" cy="22"/>
              </a:xfrm>
              <a:custGeom>
                <a:avLst/>
                <a:gdLst>
                  <a:gd name="T0" fmla="*/ 0 w 19"/>
                  <a:gd name="T1" fmla="*/ 0 h 43"/>
                  <a:gd name="T2" fmla="*/ 0 w 19"/>
                  <a:gd name="T3" fmla="*/ 1 h 43"/>
                  <a:gd name="T4" fmla="*/ 0 w 19"/>
                  <a:gd name="T5" fmla="*/ 1 h 43"/>
                  <a:gd name="T6" fmla="*/ 0 w 19"/>
                  <a:gd name="T7" fmla="*/ 1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43">
                    <a:moveTo>
                      <a:pt x="0" y="0"/>
                    </a:moveTo>
                    <a:lnTo>
                      <a:pt x="0" y="14"/>
                    </a:lnTo>
                    <a:lnTo>
                      <a:pt x="4" y="28"/>
                    </a:lnTo>
                    <a:lnTo>
                      <a:pt x="19" y="4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502" name="Group 89">
                <a:extLst>
                  <a:ext uri="{FF2B5EF4-FFF2-40B4-BE49-F238E27FC236}">
                    <a16:creationId xmlns:a16="http://schemas.microsoft.com/office/drawing/2014/main" id="{F6113E8F-1455-425B-88C5-C39FFE61FD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9224892">
                <a:off x="2734" y="1746"/>
                <a:ext cx="242" cy="270"/>
                <a:chOff x="2457" y="2549"/>
                <a:chExt cx="557" cy="547"/>
              </a:xfrm>
            </p:grpSpPr>
            <p:sp>
              <p:nvSpPr>
                <p:cNvPr id="13505" name="Freeform 90">
                  <a:extLst>
                    <a:ext uri="{FF2B5EF4-FFF2-40B4-BE49-F238E27FC236}">
                      <a16:creationId xmlns:a16="http://schemas.microsoft.com/office/drawing/2014/main" id="{E7BDD3EA-3316-45A0-97EA-EEC29E8AEB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7" y="2549"/>
                  <a:ext cx="557" cy="547"/>
                </a:xfrm>
                <a:custGeom>
                  <a:avLst/>
                  <a:gdLst>
                    <a:gd name="T0" fmla="*/ 9 w 1112"/>
                    <a:gd name="T1" fmla="*/ 2 h 1094"/>
                    <a:gd name="T2" fmla="*/ 9 w 1112"/>
                    <a:gd name="T3" fmla="*/ 3 h 1094"/>
                    <a:gd name="T4" fmla="*/ 8 w 1112"/>
                    <a:gd name="T5" fmla="*/ 3 h 1094"/>
                    <a:gd name="T6" fmla="*/ 8 w 1112"/>
                    <a:gd name="T7" fmla="*/ 4 h 1094"/>
                    <a:gd name="T8" fmla="*/ 8 w 1112"/>
                    <a:gd name="T9" fmla="*/ 5 h 1094"/>
                    <a:gd name="T10" fmla="*/ 8 w 1112"/>
                    <a:gd name="T11" fmla="*/ 6 h 1094"/>
                    <a:gd name="T12" fmla="*/ 8 w 1112"/>
                    <a:gd name="T13" fmla="*/ 7 h 1094"/>
                    <a:gd name="T14" fmla="*/ 8 w 1112"/>
                    <a:gd name="T15" fmla="*/ 8 h 1094"/>
                    <a:gd name="T16" fmla="*/ 8 w 1112"/>
                    <a:gd name="T17" fmla="*/ 8 h 1094"/>
                    <a:gd name="T18" fmla="*/ 8 w 1112"/>
                    <a:gd name="T19" fmla="*/ 9 h 1094"/>
                    <a:gd name="T20" fmla="*/ 2 w 1112"/>
                    <a:gd name="T21" fmla="*/ 9 h 1094"/>
                    <a:gd name="T22" fmla="*/ 2 w 1112"/>
                    <a:gd name="T23" fmla="*/ 4 h 1094"/>
                    <a:gd name="T24" fmla="*/ 1 w 1112"/>
                    <a:gd name="T25" fmla="*/ 1 h 1094"/>
                    <a:gd name="T26" fmla="*/ 0 w 1112"/>
                    <a:gd name="T27" fmla="*/ 0 h 1094"/>
                    <a:gd name="T28" fmla="*/ 4 w 1112"/>
                    <a:gd name="T29" fmla="*/ 1 h 1094"/>
                    <a:gd name="T30" fmla="*/ 6 w 1112"/>
                    <a:gd name="T31" fmla="*/ 1 h 1094"/>
                    <a:gd name="T32" fmla="*/ 8 w 1112"/>
                    <a:gd name="T33" fmla="*/ 1 h 1094"/>
                    <a:gd name="T34" fmla="*/ 9 w 1112"/>
                    <a:gd name="T35" fmla="*/ 2 h 109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112" h="1094">
                      <a:moveTo>
                        <a:pt x="1112" y="140"/>
                      </a:moveTo>
                      <a:lnTo>
                        <a:pt x="1056" y="271"/>
                      </a:lnTo>
                      <a:lnTo>
                        <a:pt x="1017" y="373"/>
                      </a:lnTo>
                      <a:lnTo>
                        <a:pt x="971" y="476"/>
                      </a:lnTo>
                      <a:lnTo>
                        <a:pt x="943" y="588"/>
                      </a:lnTo>
                      <a:lnTo>
                        <a:pt x="924" y="702"/>
                      </a:lnTo>
                      <a:lnTo>
                        <a:pt x="905" y="814"/>
                      </a:lnTo>
                      <a:lnTo>
                        <a:pt x="905" y="916"/>
                      </a:lnTo>
                      <a:lnTo>
                        <a:pt x="905" y="1001"/>
                      </a:lnTo>
                      <a:lnTo>
                        <a:pt x="905" y="1038"/>
                      </a:lnTo>
                      <a:lnTo>
                        <a:pt x="242" y="1094"/>
                      </a:lnTo>
                      <a:lnTo>
                        <a:pt x="130" y="448"/>
                      </a:lnTo>
                      <a:lnTo>
                        <a:pt x="28" y="65"/>
                      </a:lnTo>
                      <a:lnTo>
                        <a:pt x="0" y="0"/>
                      </a:lnTo>
                      <a:lnTo>
                        <a:pt x="420" y="75"/>
                      </a:lnTo>
                      <a:lnTo>
                        <a:pt x="765" y="103"/>
                      </a:lnTo>
                      <a:lnTo>
                        <a:pt x="989" y="103"/>
                      </a:lnTo>
                      <a:lnTo>
                        <a:pt x="1112" y="140"/>
                      </a:lnTo>
                      <a:close/>
                    </a:path>
                  </a:pathLst>
                </a:custGeom>
                <a:solidFill>
                  <a:srgbClr val="5F7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06" name="Oval 91">
                  <a:extLst>
                    <a:ext uri="{FF2B5EF4-FFF2-40B4-BE49-F238E27FC236}">
                      <a16:creationId xmlns:a16="http://schemas.microsoft.com/office/drawing/2014/main" id="{1D1F006C-610C-44DE-BFDA-FF435D8C49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93" y="2961"/>
                  <a:ext cx="61" cy="7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13503" name="Freeform 92">
                <a:extLst>
                  <a:ext uri="{FF2B5EF4-FFF2-40B4-BE49-F238E27FC236}">
                    <a16:creationId xmlns:a16="http://schemas.microsoft.com/office/drawing/2014/main" id="{BC4C5DC2-438B-4FD4-830A-73E0D40E110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887819">
                <a:off x="2437" y="1715"/>
                <a:ext cx="13" cy="9"/>
              </a:xfrm>
              <a:custGeom>
                <a:avLst/>
                <a:gdLst>
                  <a:gd name="T0" fmla="*/ 0 w 55"/>
                  <a:gd name="T1" fmla="*/ 0 h 33"/>
                  <a:gd name="T2" fmla="*/ 0 w 55"/>
                  <a:gd name="T3" fmla="*/ 0 h 33"/>
                  <a:gd name="T4" fmla="*/ 0 w 55"/>
                  <a:gd name="T5" fmla="*/ 0 h 33"/>
                  <a:gd name="T6" fmla="*/ 0 w 55"/>
                  <a:gd name="T7" fmla="*/ 0 h 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" h="33">
                    <a:moveTo>
                      <a:pt x="55" y="33"/>
                    </a:moveTo>
                    <a:lnTo>
                      <a:pt x="26" y="22"/>
                    </a:lnTo>
                    <a:lnTo>
                      <a:pt x="7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4" name="Freeform 93">
                <a:extLst>
                  <a:ext uri="{FF2B5EF4-FFF2-40B4-BE49-F238E27FC236}">
                    <a16:creationId xmlns:a16="http://schemas.microsoft.com/office/drawing/2014/main" id="{404C8E70-4BC6-4CFA-81A8-AD571D077CAF}"/>
                  </a:ext>
                </a:extLst>
              </p:cNvPr>
              <p:cNvSpPr>
                <a:spLocks/>
              </p:cNvSpPr>
              <p:nvPr/>
            </p:nvSpPr>
            <p:spPr bwMode="auto">
              <a:xfrm rot="-487818">
                <a:off x="2554" y="1461"/>
                <a:ext cx="47" cy="29"/>
              </a:xfrm>
              <a:custGeom>
                <a:avLst/>
                <a:gdLst>
                  <a:gd name="T0" fmla="*/ 0 w 53"/>
                  <a:gd name="T1" fmla="*/ 0 h 34"/>
                  <a:gd name="T2" fmla="*/ 8 w 53"/>
                  <a:gd name="T3" fmla="*/ 3 h 34"/>
                  <a:gd name="T4" fmla="*/ 23 w 53"/>
                  <a:gd name="T5" fmla="*/ 11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34">
                    <a:moveTo>
                      <a:pt x="0" y="0"/>
                    </a:moveTo>
                    <a:lnTo>
                      <a:pt x="17" y="8"/>
                    </a:lnTo>
                    <a:lnTo>
                      <a:pt x="53" y="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492" name="Group 94">
              <a:extLst>
                <a:ext uri="{FF2B5EF4-FFF2-40B4-BE49-F238E27FC236}">
                  <a16:creationId xmlns:a16="http://schemas.microsoft.com/office/drawing/2014/main" id="{5CE9A386-35CC-4FB3-980F-1CA603E753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00" y="2864"/>
              <a:ext cx="228" cy="59"/>
              <a:chOff x="2352" y="1488"/>
              <a:chExt cx="276" cy="148"/>
            </a:xfrm>
          </p:grpSpPr>
          <p:sp>
            <p:nvSpPr>
              <p:cNvPr id="13494" name="Freeform 95">
                <a:extLst>
                  <a:ext uri="{FF2B5EF4-FFF2-40B4-BE49-F238E27FC236}">
                    <a16:creationId xmlns:a16="http://schemas.microsoft.com/office/drawing/2014/main" id="{7928310A-B383-4783-9225-D9E263EFC687}"/>
                  </a:ext>
                </a:extLst>
              </p:cNvPr>
              <p:cNvSpPr>
                <a:spLocks/>
              </p:cNvSpPr>
              <p:nvPr/>
            </p:nvSpPr>
            <p:spPr bwMode="auto">
              <a:xfrm rot="-487818">
                <a:off x="2406" y="1516"/>
                <a:ext cx="222" cy="120"/>
              </a:xfrm>
              <a:custGeom>
                <a:avLst/>
                <a:gdLst>
                  <a:gd name="T0" fmla="*/ 10 w 249"/>
                  <a:gd name="T1" fmla="*/ 33 h 141"/>
                  <a:gd name="T2" fmla="*/ 4 w 249"/>
                  <a:gd name="T3" fmla="*/ 37 h 141"/>
                  <a:gd name="T4" fmla="*/ 0 w 249"/>
                  <a:gd name="T5" fmla="*/ 39 h 141"/>
                  <a:gd name="T6" fmla="*/ 10 w 249"/>
                  <a:gd name="T7" fmla="*/ 43 h 141"/>
                  <a:gd name="T8" fmla="*/ 17 w 249"/>
                  <a:gd name="T9" fmla="*/ 46 h 141"/>
                  <a:gd name="T10" fmla="*/ 24 w 249"/>
                  <a:gd name="T11" fmla="*/ 44 h 141"/>
                  <a:gd name="T12" fmla="*/ 31 w 249"/>
                  <a:gd name="T13" fmla="*/ 43 h 141"/>
                  <a:gd name="T14" fmla="*/ 37 w 249"/>
                  <a:gd name="T15" fmla="*/ 41 h 141"/>
                  <a:gd name="T16" fmla="*/ 47 w 249"/>
                  <a:gd name="T17" fmla="*/ 37 h 141"/>
                  <a:gd name="T18" fmla="*/ 54 w 249"/>
                  <a:gd name="T19" fmla="*/ 37 h 141"/>
                  <a:gd name="T20" fmla="*/ 59 w 249"/>
                  <a:gd name="T21" fmla="*/ 36 h 141"/>
                  <a:gd name="T22" fmla="*/ 65 w 249"/>
                  <a:gd name="T23" fmla="*/ 33 h 141"/>
                  <a:gd name="T24" fmla="*/ 71 w 249"/>
                  <a:gd name="T25" fmla="*/ 31 h 141"/>
                  <a:gd name="T26" fmla="*/ 79 w 249"/>
                  <a:gd name="T27" fmla="*/ 28 h 141"/>
                  <a:gd name="T28" fmla="*/ 85 w 249"/>
                  <a:gd name="T29" fmla="*/ 29 h 141"/>
                  <a:gd name="T30" fmla="*/ 93 w 249"/>
                  <a:gd name="T31" fmla="*/ 30 h 141"/>
                  <a:gd name="T32" fmla="*/ 101 w 249"/>
                  <a:gd name="T33" fmla="*/ 31 h 141"/>
                  <a:gd name="T34" fmla="*/ 104 w 249"/>
                  <a:gd name="T35" fmla="*/ 37 h 141"/>
                  <a:gd name="T36" fmla="*/ 112 w 249"/>
                  <a:gd name="T37" fmla="*/ 42 h 141"/>
                  <a:gd name="T38" fmla="*/ 85 w 249"/>
                  <a:gd name="T39" fmla="*/ 0 h 141"/>
                  <a:gd name="T40" fmla="*/ 10 w 249"/>
                  <a:gd name="T41" fmla="*/ 33 h 1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49" h="141">
                    <a:moveTo>
                      <a:pt x="22" y="103"/>
                    </a:moveTo>
                    <a:lnTo>
                      <a:pt x="11" y="116"/>
                    </a:lnTo>
                    <a:lnTo>
                      <a:pt x="0" y="120"/>
                    </a:lnTo>
                    <a:lnTo>
                      <a:pt x="21" y="136"/>
                    </a:lnTo>
                    <a:lnTo>
                      <a:pt x="38" y="141"/>
                    </a:lnTo>
                    <a:lnTo>
                      <a:pt x="54" y="139"/>
                    </a:lnTo>
                    <a:lnTo>
                      <a:pt x="69" y="135"/>
                    </a:lnTo>
                    <a:lnTo>
                      <a:pt x="84" y="126"/>
                    </a:lnTo>
                    <a:lnTo>
                      <a:pt x="104" y="114"/>
                    </a:lnTo>
                    <a:lnTo>
                      <a:pt x="120" y="114"/>
                    </a:lnTo>
                    <a:lnTo>
                      <a:pt x="131" y="111"/>
                    </a:lnTo>
                    <a:lnTo>
                      <a:pt x="146" y="102"/>
                    </a:lnTo>
                    <a:lnTo>
                      <a:pt x="159" y="93"/>
                    </a:lnTo>
                    <a:lnTo>
                      <a:pt x="177" y="87"/>
                    </a:lnTo>
                    <a:lnTo>
                      <a:pt x="190" y="89"/>
                    </a:lnTo>
                    <a:lnTo>
                      <a:pt x="208" y="92"/>
                    </a:lnTo>
                    <a:lnTo>
                      <a:pt x="225" y="95"/>
                    </a:lnTo>
                    <a:lnTo>
                      <a:pt x="232" y="118"/>
                    </a:lnTo>
                    <a:lnTo>
                      <a:pt x="249" y="129"/>
                    </a:lnTo>
                    <a:lnTo>
                      <a:pt x="188" y="0"/>
                    </a:lnTo>
                    <a:lnTo>
                      <a:pt x="22" y="103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5" name="Freeform 96">
                <a:extLst>
                  <a:ext uri="{FF2B5EF4-FFF2-40B4-BE49-F238E27FC236}">
                    <a16:creationId xmlns:a16="http://schemas.microsoft.com/office/drawing/2014/main" id="{12BE07B5-4558-4A54-90D2-D2359B45A7F9}"/>
                  </a:ext>
                </a:extLst>
              </p:cNvPr>
              <p:cNvSpPr>
                <a:spLocks/>
              </p:cNvSpPr>
              <p:nvPr/>
            </p:nvSpPr>
            <p:spPr bwMode="auto">
              <a:xfrm rot="-949943">
                <a:off x="2352" y="1488"/>
                <a:ext cx="220" cy="138"/>
              </a:xfrm>
              <a:custGeom>
                <a:avLst/>
                <a:gdLst>
                  <a:gd name="T0" fmla="*/ 52 w 220"/>
                  <a:gd name="T1" fmla="*/ 68 h 138"/>
                  <a:gd name="T2" fmla="*/ 16 w 220"/>
                  <a:gd name="T3" fmla="*/ 106 h 138"/>
                  <a:gd name="T4" fmla="*/ 0 w 220"/>
                  <a:gd name="T5" fmla="*/ 125 h 138"/>
                  <a:gd name="T6" fmla="*/ 20 w 220"/>
                  <a:gd name="T7" fmla="*/ 136 h 138"/>
                  <a:gd name="T8" fmla="*/ 36 w 220"/>
                  <a:gd name="T9" fmla="*/ 138 h 138"/>
                  <a:gd name="T10" fmla="*/ 49 w 220"/>
                  <a:gd name="T11" fmla="*/ 134 h 138"/>
                  <a:gd name="T12" fmla="*/ 63 w 220"/>
                  <a:gd name="T13" fmla="*/ 129 h 138"/>
                  <a:gd name="T14" fmla="*/ 75 w 220"/>
                  <a:gd name="T15" fmla="*/ 119 h 138"/>
                  <a:gd name="T16" fmla="*/ 91 w 220"/>
                  <a:gd name="T17" fmla="*/ 107 h 138"/>
                  <a:gd name="T18" fmla="*/ 105 w 220"/>
                  <a:gd name="T19" fmla="*/ 105 h 138"/>
                  <a:gd name="T20" fmla="*/ 114 w 220"/>
                  <a:gd name="T21" fmla="*/ 100 h 138"/>
                  <a:gd name="T22" fmla="*/ 126 w 220"/>
                  <a:gd name="T23" fmla="*/ 92 h 138"/>
                  <a:gd name="T24" fmla="*/ 137 w 220"/>
                  <a:gd name="T25" fmla="*/ 82 h 138"/>
                  <a:gd name="T26" fmla="*/ 152 w 220"/>
                  <a:gd name="T27" fmla="*/ 75 h 138"/>
                  <a:gd name="T28" fmla="*/ 163 w 220"/>
                  <a:gd name="T29" fmla="*/ 75 h 138"/>
                  <a:gd name="T30" fmla="*/ 179 w 220"/>
                  <a:gd name="T31" fmla="*/ 75 h 138"/>
                  <a:gd name="T32" fmla="*/ 196 w 220"/>
                  <a:gd name="T33" fmla="*/ 76 h 138"/>
                  <a:gd name="T34" fmla="*/ 204 w 220"/>
                  <a:gd name="T35" fmla="*/ 94 h 138"/>
                  <a:gd name="T36" fmla="*/ 220 w 220"/>
                  <a:gd name="T37" fmla="*/ 101 h 138"/>
                  <a:gd name="T38" fmla="*/ 151 w 220"/>
                  <a:gd name="T39" fmla="*/ 0 h 138"/>
                  <a:gd name="T40" fmla="*/ 52 w 220"/>
                  <a:gd name="T41" fmla="*/ 68 h 1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20" h="138">
                    <a:moveTo>
                      <a:pt x="52" y="68"/>
                    </a:moveTo>
                    <a:lnTo>
                      <a:pt x="16" y="106"/>
                    </a:lnTo>
                    <a:lnTo>
                      <a:pt x="0" y="125"/>
                    </a:lnTo>
                    <a:lnTo>
                      <a:pt x="20" y="136"/>
                    </a:lnTo>
                    <a:lnTo>
                      <a:pt x="36" y="138"/>
                    </a:lnTo>
                    <a:lnTo>
                      <a:pt x="49" y="134"/>
                    </a:lnTo>
                    <a:lnTo>
                      <a:pt x="63" y="129"/>
                    </a:lnTo>
                    <a:lnTo>
                      <a:pt x="75" y="119"/>
                    </a:lnTo>
                    <a:lnTo>
                      <a:pt x="91" y="107"/>
                    </a:lnTo>
                    <a:lnTo>
                      <a:pt x="105" y="105"/>
                    </a:lnTo>
                    <a:lnTo>
                      <a:pt x="114" y="100"/>
                    </a:lnTo>
                    <a:lnTo>
                      <a:pt x="126" y="92"/>
                    </a:lnTo>
                    <a:lnTo>
                      <a:pt x="137" y="82"/>
                    </a:lnTo>
                    <a:lnTo>
                      <a:pt x="152" y="75"/>
                    </a:lnTo>
                    <a:lnTo>
                      <a:pt x="163" y="75"/>
                    </a:lnTo>
                    <a:lnTo>
                      <a:pt x="179" y="75"/>
                    </a:lnTo>
                    <a:lnTo>
                      <a:pt x="196" y="76"/>
                    </a:lnTo>
                    <a:lnTo>
                      <a:pt x="204" y="94"/>
                    </a:lnTo>
                    <a:lnTo>
                      <a:pt x="220" y="101"/>
                    </a:lnTo>
                    <a:lnTo>
                      <a:pt x="151" y="0"/>
                    </a:lnTo>
                    <a:lnTo>
                      <a:pt x="52" y="68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6" name="Freeform 97">
                <a:extLst>
                  <a:ext uri="{FF2B5EF4-FFF2-40B4-BE49-F238E27FC236}">
                    <a16:creationId xmlns:a16="http://schemas.microsoft.com/office/drawing/2014/main" id="{67C2D072-0BAC-4ACD-A21E-972AF2CBE36F}"/>
                  </a:ext>
                </a:extLst>
              </p:cNvPr>
              <p:cNvSpPr>
                <a:spLocks/>
              </p:cNvSpPr>
              <p:nvPr/>
            </p:nvSpPr>
            <p:spPr bwMode="auto">
              <a:xfrm rot="810451">
                <a:off x="2444" y="1586"/>
                <a:ext cx="13" cy="10"/>
              </a:xfrm>
              <a:custGeom>
                <a:avLst/>
                <a:gdLst>
                  <a:gd name="T0" fmla="*/ 0 w 55"/>
                  <a:gd name="T1" fmla="*/ 0 h 33"/>
                  <a:gd name="T2" fmla="*/ 0 w 55"/>
                  <a:gd name="T3" fmla="*/ 0 h 33"/>
                  <a:gd name="T4" fmla="*/ 0 w 55"/>
                  <a:gd name="T5" fmla="*/ 0 h 33"/>
                  <a:gd name="T6" fmla="*/ 0 w 55"/>
                  <a:gd name="T7" fmla="*/ 0 h 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" h="33">
                    <a:moveTo>
                      <a:pt x="55" y="33"/>
                    </a:moveTo>
                    <a:lnTo>
                      <a:pt x="26" y="22"/>
                    </a:lnTo>
                    <a:lnTo>
                      <a:pt x="7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493" name="AutoShape 98">
              <a:extLst>
                <a:ext uri="{FF2B5EF4-FFF2-40B4-BE49-F238E27FC236}">
                  <a16:creationId xmlns:a16="http://schemas.microsoft.com/office/drawing/2014/main" id="{EA5C1750-76F2-46A1-8447-2930D0BE27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500378">
              <a:off x="2782" y="2620"/>
              <a:ext cx="48" cy="528"/>
            </a:xfrm>
            <a:prstGeom prst="can">
              <a:avLst>
                <a:gd name="adj" fmla="val 2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406627" name="Group 99">
            <a:extLst>
              <a:ext uri="{FF2B5EF4-FFF2-40B4-BE49-F238E27FC236}">
                <a16:creationId xmlns:a16="http://schemas.microsoft.com/office/drawing/2014/main" id="{702ED0E1-75F9-4419-90B9-7186F8F19822}"/>
              </a:ext>
            </a:extLst>
          </p:cNvPr>
          <p:cNvGrpSpPr>
            <a:grpSpLocks/>
          </p:cNvGrpSpPr>
          <p:nvPr/>
        </p:nvGrpSpPr>
        <p:grpSpPr bwMode="auto">
          <a:xfrm>
            <a:off x="4486275" y="4294188"/>
            <a:ext cx="5791200" cy="468312"/>
            <a:chOff x="768" y="3648"/>
            <a:chExt cx="3648" cy="295"/>
          </a:xfrm>
        </p:grpSpPr>
        <p:sp>
          <p:nvSpPr>
            <p:cNvPr id="13479" name="Rectangle 100">
              <a:extLst>
                <a:ext uri="{FF2B5EF4-FFF2-40B4-BE49-F238E27FC236}">
                  <a16:creationId xmlns:a16="http://schemas.microsoft.com/office/drawing/2014/main" id="{9640CEDA-D33A-4E52-9A1A-7676AE19C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" y="3694"/>
              <a:ext cx="3582" cy="1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3480" name="Group 101">
              <a:extLst>
                <a:ext uri="{FF2B5EF4-FFF2-40B4-BE49-F238E27FC236}">
                  <a16:creationId xmlns:a16="http://schemas.microsoft.com/office/drawing/2014/main" id="{F6C39594-502D-4926-A960-3B4EDF3441CC}"/>
                </a:ext>
              </a:extLst>
            </p:cNvPr>
            <p:cNvGrpSpPr>
              <a:grpSpLocks/>
            </p:cNvGrpSpPr>
            <p:nvPr/>
          </p:nvGrpSpPr>
          <p:grpSpPr bwMode="auto">
            <a:xfrm rot="19038416" flipH="1">
              <a:off x="768" y="3648"/>
              <a:ext cx="514" cy="295"/>
              <a:chOff x="3765" y="1482"/>
              <a:chExt cx="750" cy="556"/>
            </a:xfrm>
          </p:grpSpPr>
          <p:sp>
            <p:nvSpPr>
              <p:cNvPr id="13481" name="Freeform 102">
                <a:extLst>
                  <a:ext uri="{FF2B5EF4-FFF2-40B4-BE49-F238E27FC236}">
                    <a16:creationId xmlns:a16="http://schemas.microsoft.com/office/drawing/2014/main" id="{03D5D518-5F74-4AC4-B715-7E09FD80821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668726">
                <a:off x="3813" y="1607"/>
                <a:ext cx="200" cy="232"/>
              </a:xfrm>
              <a:custGeom>
                <a:avLst/>
                <a:gdLst>
                  <a:gd name="T0" fmla="*/ 17 w 268"/>
                  <a:gd name="T1" fmla="*/ 16 h 334"/>
                  <a:gd name="T2" fmla="*/ 0 w 268"/>
                  <a:gd name="T3" fmla="*/ 0 h 334"/>
                  <a:gd name="T4" fmla="*/ 3 w 268"/>
                  <a:gd name="T5" fmla="*/ 1 h 334"/>
                  <a:gd name="T6" fmla="*/ 6 w 268"/>
                  <a:gd name="T7" fmla="*/ 1 h 334"/>
                  <a:gd name="T8" fmla="*/ 9 w 268"/>
                  <a:gd name="T9" fmla="*/ 2 h 334"/>
                  <a:gd name="T10" fmla="*/ 10 w 268"/>
                  <a:gd name="T11" fmla="*/ 3 h 334"/>
                  <a:gd name="T12" fmla="*/ 16 w 268"/>
                  <a:gd name="T13" fmla="*/ 4 h 334"/>
                  <a:gd name="T14" fmla="*/ 19 w 268"/>
                  <a:gd name="T15" fmla="*/ 6 h 334"/>
                  <a:gd name="T16" fmla="*/ 21 w 268"/>
                  <a:gd name="T17" fmla="*/ 8 h 334"/>
                  <a:gd name="T18" fmla="*/ 24 w 268"/>
                  <a:gd name="T19" fmla="*/ 9 h 334"/>
                  <a:gd name="T20" fmla="*/ 25 w 268"/>
                  <a:gd name="T21" fmla="*/ 10 h 334"/>
                  <a:gd name="T22" fmla="*/ 26 w 268"/>
                  <a:gd name="T23" fmla="*/ 13 h 334"/>
                  <a:gd name="T24" fmla="*/ 28 w 268"/>
                  <a:gd name="T25" fmla="*/ 15 h 334"/>
                  <a:gd name="T26" fmla="*/ 30 w 268"/>
                  <a:gd name="T27" fmla="*/ 17 h 334"/>
                  <a:gd name="T28" fmla="*/ 32 w 268"/>
                  <a:gd name="T29" fmla="*/ 19 h 334"/>
                  <a:gd name="T30" fmla="*/ 34 w 268"/>
                  <a:gd name="T31" fmla="*/ 22 h 334"/>
                  <a:gd name="T32" fmla="*/ 34 w 268"/>
                  <a:gd name="T33" fmla="*/ 26 h 334"/>
                  <a:gd name="T34" fmla="*/ 31 w 268"/>
                  <a:gd name="T35" fmla="*/ 26 h 334"/>
                  <a:gd name="T36" fmla="*/ 26 w 268"/>
                  <a:gd name="T37" fmla="*/ 25 h 334"/>
                  <a:gd name="T38" fmla="*/ 17 w 268"/>
                  <a:gd name="T39" fmla="*/ 16 h 3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68" h="334">
                    <a:moveTo>
                      <a:pt x="136" y="206"/>
                    </a:moveTo>
                    <a:lnTo>
                      <a:pt x="0" y="0"/>
                    </a:lnTo>
                    <a:lnTo>
                      <a:pt x="24" y="5"/>
                    </a:lnTo>
                    <a:lnTo>
                      <a:pt x="48" y="11"/>
                    </a:lnTo>
                    <a:lnTo>
                      <a:pt x="68" y="26"/>
                    </a:lnTo>
                    <a:lnTo>
                      <a:pt x="78" y="36"/>
                    </a:lnTo>
                    <a:lnTo>
                      <a:pt x="116" y="58"/>
                    </a:lnTo>
                    <a:lnTo>
                      <a:pt x="144" y="78"/>
                    </a:lnTo>
                    <a:lnTo>
                      <a:pt x="166" y="96"/>
                    </a:lnTo>
                    <a:lnTo>
                      <a:pt x="188" y="110"/>
                    </a:lnTo>
                    <a:lnTo>
                      <a:pt x="196" y="136"/>
                    </a:lnTo>
                    <a:lnTo>
                      <a:pt x="204" y="160"/>
                    </a:lnTo>
                    <a:lnTo>
                      <a:pt x="216" y="186"/>
                    </a:lnTo>
                    <a:lnTo>
                      <a:pt x="230" y="220"/>
                    </a:lnTo>
                    <a:lnTo>
                      <a:pt x="246" y="244"/>
                    </a:lnTo>
                    <a:lnTo>
                      <a:pt x="256" y="270"/>
                    </a:lnTo>
                    <a:lnTo>
                      <a:pt x="268" y="334"/>
                    </a:lnTo>
                    <a:lnTo>
                      <a:pt x="238" y="330"/>
                    </a:lnTo>
                    <a:lnTo>
                      <a:pt x="204" y="322"/>
                    </a:lnTo>
                    <a:lnTo>
                      <a:pt x="136" y="206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2" name="Freeform 103">
                <a:extLst>
                  <a:ext uri="{FF2B5EF4-FFF2-40B4-BE49-F238E27FC236}">
                    <a16:creationId xmlns:a16="http://schemas.microsoft.com/office/drawing/2014/main" id="{23F82CBE-10D7-44AA-920D-7128FBF7142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668726">
                <a:off x="3848" y="1471"/>
                <a:ext cx="484" cy="650"/>
              </a:xfrm>
              <a:custGeom>
                <a:avLst/>
                <a:gdLst>
                  <a:gd name="T0" fmla="*/ 29 w 651"/>
                  <a:gd name="T1" fmla="*/ 40 h 934"/>
                  <a:gd name="T2" fmla="*/ 22 w 651"/>
                  <a:gd name="T3" fmla="*/ 40 h 934"/>
                  <a:gd name="T4" fmla="*/ 14 w 651"/>
                  <a:gd name="T5" fmla="*/ 38 h 934"/>
                  <a:gd name="T6" fmla="*/ 12 w 651"/>
                  <a:gd name="T7" fmla="*/ 35 h 934"/>
                  <a:gd name="T8" fmla="*/ 7 w 651"/>
                  <a:gd name="T9" fmla="*/ 33 h 934"/>
                  <a:gd name="T10" fmla="*/ 1 w 651"/>
                  <a:gd name="T11" fmla="*/ 33 h 934"/>
                  <a:gd name="T12" fmla="*/ 1 w 651"/>
                  <a:gd name="T13" fmla="*/ 35 h 934"/>
                  <a:gd name="T14" fmla="*/ 3 w 651"/>
                  <a:gd name="T15" fmla="*/ 38 h 934"/>
                  <a:gd name="T16" fmla="*/ 5 w 651"/>
                  <a:gd name="T17" fmla="*/ 42 h 934"/>
                  <a:gd name="T18" fmla="*/ 9 w 651"/>
                  <a:gd name="T19" fmla="*/ 46 h 934"/>
                  <a:gd name="T20" fmla="*/ 15 w 651"/>
                  <a:gd name="T21" fmla="*/ 50 h 934"/>
                  <a:gd name="T22" fmla="*/ 22 w 651"/>
                  <a:gd name="T23" fmla="*/ 55 h 934"/>
                  <a:gd name="T24" fmla="*/ 30 w 651"/>
                  <a:gd name="T25" fmla="*/ 60 h 934"/>
                  <a:gd name="T26" fmla="*/ 39 w 651"/>
                  <a:gd name="T27" fmla="*/ 65 h 934"/>
                  <a:gd name="T28" fmla="*/ 42 w 651"/>
                  <a:gd name="T29" fmla="*/ 68 h 934"/>
                  <a:gd name="T30" fmla="*/ 45 w 651"/>
                  <a:gd name="T31" fmla="*/ 70 h 934"/>
                  <a:gd name="T32" fmla="*/ 48 w 651"/>
                  <a:gd name="T33" fmla="*/ 73 h 934"/>
                  <a:gd name="T34" fmla="*/ 51 w 651"/>
                  <a:gd name="T35" fmla="*/ 72 h 934"/>
                  <a:gd name="T36" fmla="*/ 55 w 651"/>
                  <a:gd name="T37" fmla="*/ 70 h 934"/>
                  <a:gd name="T38" fmla="*/ 63 w 651"/>
                  <a:gd name="T39" fmla="*/ 68 h 934"/>
                  <a:gd name="T40" fmla="*/ 72 w 651"/>
                  <a:gd name="T41" fmla="*/ 65 h 934"/>
                  <a:gd name="T42" fmla="*/ 79 w 651"/>
                  <a:gd name="T43" fmla="*/ 65 h 934"/>
                  <a:gd name="T44" fmla="*/ 78 w 651"/>
                  <a:gd name="T45" fmla="*/ 62 h 934"/>
                  <a:gd name="T46" fmla="*/ 74 w 651"/>
                  <a:gd name="T47" fmla="*/ 60 h 934"/>
                  <a:gd name="T48" fmla="*/ 72 w 651"/>
                  <a:gd name="T49" fmla="*/ 58 h 934"/>
                  <a:gd name="T50" fmla="*/ 74 w 651"/>
                  <a:gd name="T51" fmla="*/ 50 h 934"/>
                  <a:gd name="T52" fmla="*/ 72 w 651"/>
                  <a:gd name="T53" fmla="*/ 38 h 934"/>
                  <a:gd name="T54" fmla="*/ 73 w 651"/>
                  <a:gd name="T55" fmla="*/ 34 h 934"/>
                  <a:gd name="T56" fmla="*/ 73 w 651"/>
                  <a:gd name="T57" fmla="*/ 31 h 934"/>
                  <a:gd name="T58" fmla="*/ 73 w 651"/>
                  <a:gd name="T59" fmla="*/ 31 h 934"/>
                  <a:gd name="T60" fmla="*/ 72 w 651"/>
                  <a:gd name="T61" fmla="*/ 26 h 934"/>
                  <a:gd name="T62" fmla="*/ 68 w 651"/>
                  <a:gd name="T63" fmla="*/ 26 h 934"/>
                  <a:gd name="T64" fmla="*/ 62 w 651"/>
                  <a:gd name="T65" fmla="*/ 26 h 934"/>
                  <a:gd name="T66" fmla="*/ 58 w 651"/>
                  <a:gd name="T67" fmla="*/ 22 h 934"/>
                  <a:gd name="T68" fmla="*/ 54 w 651"/>
                  <a:gd name="T69" fmla="*/ 17 h 934"/>
                  <a:gd name="T70" fmla="*/ 48 w 651"/>
                  <a:gd name="T71" fmla="*/ 10 h 934"/>
                  <a:gd name="T72" fmla="*/ 45 w 651"/>
                  <a:gd name="T73" fmla="*/ 8 h 934"/>
                  <a:gd name="T74" fmla="*/ 42 w 651"/>
                  <a:gd name="T75" fmla="*/ 6 h 934"/>
                  <a:gd name="T76" fmla="*/ 39 w 651"/>
                  <a:gd name="T77" fmla="*/ 4 h 934"/>
                  <a:gd name="T78" fmla="*/ 36 w 651"/>
                  <a:gd name="T79" fmla="*/ 3 h 934"/>
                  <a:gd name="T80" fmla="*/ 33 w 651"/>
                  <a:gd name="T81" fmla="*/ 1 h 934"/>
                  <a:gd name="T82" fmla="*/ 29 w 651"/>
                  <a:gd name="T83" fmla="*/ 1 h 934"/>
                  <a:gd name="T84" fmla="*/ 30 w 651"/>
                  <a:gd name="T85" fmla="*/ 7 h 934"/>
                  <a:gd name="T86" fmla="*/ 36 w 651"/>
                  <a:gd name="T87" fmla="*/ 12 h 934"/>
                  <a:gd name="T88" fmla="*/ 40 w 651"/>
                  <a:gd name="T89" fmla="*/ 16 h 934"/>
                  <a:gd name="T90" fmla="*/ 42 w 651"/>
                  <a:gd name="T91" fmla="*/ 22 h 934"/>
                  <a:gd name="T92" fmla="*/ 46 w 651"/>
                  <a:gd name="T93" fmla="*/ 28 h 934"/>
                  <a:gd name="T94" fmla="*/ 44 w 651"/>
                  <a:gd name="T95" fmla="*/ 32 h 934"/>
                  <a:gd name="T96" fmla="*/ 39 w 651"/>
                  <a:gd name="T97" fmla="*/ 37 h 934"/>
                  <a:gd name="T98" fmla="*/ 32 w 651"/>
                  <a:gd name="T99" fmla="*/ 39 h 93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651" h="934">
                    <a:moveTo>
                      <a:pt x="254" y="496"/>
                    </a:moveTo>
                    <a:lnTo>
                      <a:pt x="232" y="508"/>
                    </a:lnTo>
                    <a:lnTo>
                      <a:pt x="212" y="514"/>
                    </a:lnTo>
                    <a:lnTo>
                      <a:pt x="182" y="512"/>
                    </a:lnTo>
                    <a:lnTo>
                      <a:pt x="150" y="504"/>
                    </a:lnTo>
                    <a:lnTo>
                      <a:pt x="110" y="482"/>
                    </a:lnTo>
                    <a:lnTo>
                      <a:pt x="102" y="452"/>
                    </a:lnTo>
                    <a:lnTo>
                      <a:pt x="92" y="440"/>
                    </a:lnTo>
                    <a:lnTo>
                      <a:pt x="74" y="430"/>
                    </a:lnTo>
                    <a:lnTo>
                      <a:pt x="52" y="412"/>
                    </a:lnTo>
                    <a:lnTo>
                      <a:pt x="32" y="406"/>
                    </a:lnTo>
                    <a:lnTo>
                      <a:pt x="10" y="410"/>
                    </a:lnTo>
                    <a:lnTo>
                      <a:pt x="0" y="418"/>
                    </a:lnTo>
                    <a:lnTo>
                      <a:pt x="10" y="440"/>
                    </a:lnTo>
                    <a:lnTo>
                      <a:pt x="18" y="464"/>
                    </a:lnTo>
                    <a:lnTo>
                      <a:pt x="24" y="484"/>
                    </a:lnTo>
                    <a:lnTo>
                      <a:pt x="34" y="504"/>
                    </a:lnTo>
                    <a:lnTo>
                      <a:pt x="44" y="534"/>
                    </a:lnTo>
                    <a:lnTo>
                      <a:pt x="54" y="550"/>
                    </a:lnTo>
                    <a:lnTo>
                      <a:pt x="74" y="580"/>
                    </a:lnTo>
                    <a:lnTo>
                      <a:pt x="102" y="604"/>
                    </a:lnTo>
                    <a:lnTo>
                      <a:pt x="116" y="628"/>
                    </a:lnTo>
                    <a:lnTo>
                      <a:pt x="150" y="666"/>
                    </a:lnTo>
                    <a:lnTo>
                      <a:pt x="182" y="696"/>
                    </a:lnTo>
                    <a:lnTo>
                      <a:pt x="206" y="719"/>
                    </a:lnTo>
                    <a:lnTo>
                      <a:pt x="242" y="756"/>
                    </a:lnTo>
                    <a:lnTo>
                      <a:pt x="286" y="796"/>
                    </a:lnTo>
                    <a:lnTo>
                      <a:pt x="306" y="816"/>
                    </a:lnTo>
                    <a:lnTo>
                      <a:pt x="328" y="829"/>
                    </a:lnTo>
                    <a:lnTo>
                      <a:pt x="340" y="856"/>
                    </a:lnTo>
                    <a:lnTo>
                      <a:pt x="348" y="875"/>
                    </a:lnTo>
                    <a:lnTo>
                      <a:pt x="354" y="893"/>
                    </a:lnTo>
                    <a:lnTo>
                      <a:pt x="365" y="909"/>
                    </a:lnTo>
                    <a:lnTo>
                      <a:pt x="380" y="925"/>
                    </a:lnTo>
                    <a:lnTo>
                      <a:pt x="389" y="934"/>
                    </a:lnTo>
                    <a:lnTo>
                      <a:pt x="403" y="921"/>
                    </a:lnTo>
                    <a:lnTo>
                      <a:pt x="416" y="909"/>
                    </a:lnTo>
                    <a:lnTo>
                      <a:pt x="444" y="889"/>
                    </a:lnTo>
                    <a:lnTo>
                      <a:pt x="483" y="864"/>
                    </a:lnTo>
                    <a:lnTo>
                      <a:pt x="508" y="850"/>
                    </a:lnTo>
                    <a:lnTo>
                      <a:pt x="538" y="833"/>
                    </a:lnTo>
                    <a:lnTo>
                      <a:pt x="573" y="821"/>
                    </a:lnTo>
                    <a:lnTo>
                      <a:pt x="603" y="814"/>
                    </a:lnTo>
                    <a:lnTo>
                      <a:pt x="630" y="816"/>
                    </a:lnTo>
                    <a:lnTo>
                      <a:pt x="651" y="820"/>
                    </a:lnTo>
                    <a:lnTo>
                      <a:pt x="619" y="785"/>
                    </a:lnTo>
                    <a:lnTo>
                      <a:pt x="609" y="772"/>
                    </a:lnTo>
                    <a:lnTo>
                      <a:pt x="590" y="757"/>
                    </a:lnTo>
                    <a:lnTo>
                      <a:pt x="581" y="745"/>
                    </a:lnTo>
                    <a:lnTo>
                      <a:pt x="577" y="735"/>
                    </a:lnTo>
                    <a:lnTo>
                      <a:pt x="580" y="709"/>
                    </a:lnTo>
                    <a:lnTo>
                      <a:pt x="587" y="630"/>
                    </a:lnTo>
                    <a:lnTo>
                      <a:pt x="577" y="541"/>
                    </a:lnTo>
                    <a:lnTo>
                      <a:pt x="577" y="484"/>
                    </a:lnTo>
                    <a:lnTo>
                      <a:pt x="580" y="456"/>
                    </a:lnTo>
                    <a:lnTo>
                      <a:pt x="580" y="428"/>
                    </a:lnTo>
                    <a:lnTo>
                      <a:pt x="582" y="410"/>
                    </a:lnTo>
                    <a:lnTo>
                      <a:pt x="580" y="395"/>
                    </a:lnTo>
                    <a:lnTo>
                      <a:pt x="584" y="382"/>
                    </a:lnTo>
                    <a:lnTo>
                      <a:pt x="580" y="384"/>
                    </a:lnTo>
                    <a:lnTo>
                      <a:pt x="580" y="376"/>
                    </a:lnTo>
                    <a:lnTo>
                      <a:pt x="572" y="336"/>
                    </a:lnTo>
                    <a:lnTo>
                      <a:pt x="556" y="330"/>
                    </a:lnTo>
                    <a:lnTo>
                      <a:pt x="542" y="338"/>
                    </a:lnTo>
                    <a:lnTo>
                      <a:pt x="522" y="312"/>
                    </a:lnTo>
                    <a:lnTo>
                      <a:pt x="494" y="324"/>
                    </a:lnTo>
                    <a:lnTo>
                      <a:pt x="474" y="288"/>
                    </a:lnTo>
                    <a:lnTo>
                      <a:pt x="458" y="266"/>
                    </a:lnTo>
                    <a:lnTo>
                      <a:pt x="444" y="234"/>
                    </a:lnTo>
                    <a:lnTo>
                      <a:pt x="430" y="206"/>
                    </a:lnTo>
                    <a:lnTo>
                      <a:pt x="412" y="170"/>
                    </a:lnTo>
                    <a:lnTo>
                      <a:pt x="388" y="136"/>
                    </a:lnTo>
                    <a:lnTo>
                      <a:pt x="370" y="122"/>
                    </a:lnTo>
                    <a:lnTo>
                      <a:pt x="356" y="106"/>
                    </a:lnTo>
                    <a:lnTo>
                      <a:pt x="344" y="94"/>
                    </a:lnTo>
                    <a:lnTo>
                      <a:pt x="334" y="84"/>
                    </a:lnTo>
                    <a:lnTo>
                      <a:pt x="322" y="72"/>
                    </a:lnTo>
                    <a:lnTo>
                      <a:pt x="310" y="58"/>
                    </a:lnTo>
                    <a:lnTo>
                      <a:pt x="298" y="48"/>
                    </a:lnTo>
                    <a:lnTo>
                      <a:pt x="286" y="40"/>
                    </a:lnTo>
                    <a:lnTo>
                      <a:pt x="274" y="24"/>
                    </a:lnTo>
                    <a:lnTo>
                      <a:pt x="260" y="14"/>
                    </a:lnTo>
                    <a:lnTo>
                      <a:pt x="244" y="0"/>
                    </a:lnTo>
                    <a:lnTo>
                      <a:pt x="232" y="20"/>
                    </a:lnTo>
                    <a:lnTo>
                      <a:pt x="232" y="46"/>
                    </a:lnTo>
                    <a:lnTo>
                      <a:pt x="240" y="86"/>
                    </a:lnTo>
                    <a:lnTo>
                      <a:pt x="268" y="126"/>
                    </a:lnTo>
                    <a:lnTo>
                      <a:pt x="288" y="152"/>
                    </a:lnTo>
                    <a:lnTo>
                      <a:pt x="304" y="180"/>
                    </a:lnTo>
                    <a:lnTo>
                      <a:pt x="320" y="204"/>
                    </a:lnTo>
                    <a:lnTo>
                      <a:pt x="330" y="238"/>
                    </a:lnTo>
                    <a:lnTo>
                      <a:pt x="338" y="276"/>
                    </a:lnTo>
                    <a:lnTo>
                      <a:pt x="362" y="320"/>
                    </a:lnTo>
                    <a:lnTo>
                      <a:pt x="368" y="354"/>
                    </a:lnTo>
                    <a:lnTo>
                      <a:pt x="358" y="378"/>
                    </a:lnTo>
                    <a:lnTo>
                      <a:pt x="346" y="404"/>
                    </a:lnTo>
                    <a:lnTo>
                      <a:pt x="322" y="442"/>
                    </a:lnTo>
                    <a:lnTo>
                      <a:pt x="306" y="462"/>
                    </a:lnTo>
                    <a:lnTo>
                      <a:pt x="283" y="478"/>
                    </a:lnTo>
                    <a:lnTo>
                      <a:pt x="254" y="496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3" name="Freeform 104">
                <a:extLst>
                  <a:ext uri="{FF2B5EF4-FFF2-40B4-BE49-F238E27FC236}">
                    <a16:creationId xmlns:a16="http://schemas.microsoft.com/office/drawing/2014/main" id="{E57090C3-A911-41E6-ACAC-6837B353E38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668726">
                <a:off x="4047" y="1600"/>
                <a:ext cx="5" cy="79"/>
              </a:xfrm>
              <a:custGeom>
                <a:avLst/>
                <a:gdLst>
                  <a:gd name="T0" fmla="*/ 0 w 20"/>
                  <a:gd name="T1" fmla="*/ 0 h 336"/>
                  <a:gd name="T2" fmla="*/ 0 w 20"/>
                  <a:gd name="T3" fmla="*/ 0 h 336"/>
                  <a:gd name="T4" fmla="*/ 0 w 20"/>
                  <a:gd name="T5" fmla="*/ 0 h 336"/>
                  <a:gd name="T6" fmla="*/ 0 w 20"/>
                  <a:gd name="T7" fmla="*/ 0 h 3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336">
                    <a:moveTo>
                      <a:pt x="9" y="0"/>
                    </a:moveTo>
                    <a:lnTo>
                      <a:pt x="20" y="52"/>
                    </a:lnTo>
                    <a:lnTo>
                      <a:pt x="1" y="241"/>
                    </a:lnTo>
                    <a:lnTo>
                      <a:pt x="0" y="3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4" name="Freeform 105">
                <a:extLst>
                  <a:ext uri="{FF2B5EF4-FFF2-40B4-BE49-F238E27FC236}">
                    <a16:creationId xmlns:a16="http://schemas.microsoft.com/office/drawing/2014/main" id="{13DCAF06-9408-4BC9-8FB8-DDA1D28B7AF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668726">
                <a:off x="4081" y="1994"/>
                <a:ext cx="18" cy="39"/>
              </a:xfrm>
              <a:custGeom>
                <a:avLst/>
                <a:gdLst>
                  <a:gd name="T0" fmla="*/ 0 w 70"/>
                  <a:gd name="T1" fmla="*/ 0 h 169"/>
                  <a:gd name="T2" fmla="*/ 0 w 70"/>
                  <a:gd name="T3" fmla="*/ 0 h 169"/>
                  <a:gd name="T4" fmla="*/ 0 w 70"/>
                  <a:gd name="T5" fmla="*/ 0 h 169"/>
                  <a:gd name="T6" fmla="*/ 0 w 70"/>
                  <a:gd name="T7" fmla="*/ 0 h 169"/>
                  <a:gd name="T8" fmla="*/ 0 w 70"/>
                  <a:gd name="T9" fmla="*/ 0 h 169"/>
                  <a:gd name="T10" fmla="*/ 0 w 70"/>
                  <a:gd name="T11" fmla="*/ 0 h 169"/>
                  <a:gd name="T12" fmla="*/ 0 w 70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169">
                    <a:moveTo>
                      <a:pt x="23" y="0"/>
                    </a:moveTo>
                    <a:lnTo>
                      <a:pt x="53" y="52"/>
                    </a:lnTo>
                    <a:lnTo>
                      <a:pt x="69" y="83"/>
                    </a:lnTo>
                    <a:lnTo>
                      <a:pt x="70" y="113"/>
                    </a:lnTo>
                    <a:lnTo>
                      <a:pt x="58" y="140"/>
                    </a:lnTo>
                    <a:lnTo>
                      <a:pt x="27" y="158"/>
                    </a:lnTo>
                    <a:lnTo>
                      <a:pt x="0" y="16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5" name="Freeform 106">
                <a:extLst>
                  <a:ext uri="{FF2B5EF4-FFF2-40B4-BE49-F238E27FC236}">
                    <a16:creationId xmlns:a16="http://schemas.microsoft.com/office/drawing/2014/main" id="{076D9103-C40E-4F19-A8D5-FD5E010D5A81}"/>
                  </a:ext>
                </a:extLst>
              </p:cNvPr>
              <p:cNvSpPr>
                <a:spLocks/>
              </p:cNvSpPr>
              <p:nvPr/>
            </p:nvSpPr>
            <p:spPr bwMode="auto">
              <a:xfrm rot="-2506963">
                <a:off x="3899" y="1791"/>
                <a:ext cx="11" cy="23"/>
              </a:xfrm>
              <a:custGeom>
                <a:avLst/>
                <a:gdLst>
                  <a:gd name="T0" fmla="*/ 0 w 50"/>
                  <a:gd name="T1" fmla="*/ 0 h 93"/>
                  <a:gd name="T2" fmla="*/ 0 w 50"/>
                  <a:gd name="T3" fmla="*/ 0 h 93"/>
                  <a:gd name="T4" fmla="*/ 0 w 50"/>
                  <a:gd name="T5" fmla="*/ 0 h 93"/>
                  <a:gd name="T6" fmla="*/ 0 w 50"/>
                  <a:gd name="T7" fmla="*/ 0 h 93"/>
                  <a:gd name="T8" fmla="*/ 0 w 50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93">
                    <a:moveTo>
                      <a:pt x="0" y="0"/>
                    </a:moveTo>
                    <a:lnTo>
                      <a:pt x="0" y="32"/>
                    </a:lnTo>
                    <a:lnTo>
                      <a:pt x="6" y="57"/>
                    </a:lnTo>
                    <a:lnTo>
                      <a:pt x="25" y="82"/>
                    </a:lnTo>
                    <a:lnTo>
                      <a:pt x="50" y="9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486" name="Group 107">
                <a:extLst>
                  <a:ext uri="{FF2B5EF4-FFF2-40B4-BE49-F238E27FC236}">
                    <a16:creationId xmlns:a16="http://schemas.microsoft.com/office/drawing/2014/main" id="{97DC506D-3C8F-4CA6-99A5-9D73B8C573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522798">
                <a:off x="4299" y="1482"/>
                <a:ext cx="216" cy="258"/>
                <a:chOff x="2457" y="2549"/>
                <a:chExt cx="557" cy="547"/>
              </a:xfrm>
            </p:grpSpPr>
            <p:sp>
              <p:nvSpPr>
                <p:cNvPr id="13489" name="Freeform 108">
                  <a:extLst>
                    <a:ext uri="{FF2B5EF4-FFF2-40B4-BE49-F238E27FC236}">
                      <a16:creationId xmlns:a16="http://schemas.microsoft.com/office/drawing/2014/main" id="{F5B033DA-A4AC-433F-BC95-EFFABFB425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7" y="2549"/>
                  <a:ext cx="557" cy="547"/>
                </a:xfrm>
                <a:custGeom>
                  <a:avLst/>
                  <a:gdLst>
                    <a:gd name="T0" fmla="*/ 9 w 1112"/>
                    <a:gd name="T1" fmla="*/ 2 h 1094"/>
                    <a:gd name="T2" fmla="*/ 9 w 1112"/>
                    <a:gd name="T3" fmla="*/ 3 h 1094"/>
                    <a:gd name="T4" fmla="*/ 8 w 1112"/>
                    <a:gd name="T5" fmla="*/ 3 h 1094"/>
                    <a:gd name="T6" fmla="*/ 8 w 1112"/>
                    <a:gd name="T7" fmla="*/ 4 h 1094"/>
                    <a:gd name="T8" fmla="*/ 8 w 1112"/>
                    <a:gd name="T9" fmla="*/ 5 h 1094"/>
                    <a:gd name="T10" fmla="*/ 8 w 1112"/>
                    <a:gd name="T11" fmla="*/ 6 h 1094"/>
                    <a:gd name="T12" fmla="*/ 8 w 1112"/>
                    <a:gd name="T13" fmla="*/ 7 h 1094"/>
                    <a:gd name="T14" fmla="*/ 8 w 1112"/>
                    <a:gd name="T15" fmla="*/ 8 h 1094"/>
                    <a:gd name="T16" fmla="*/ 8 w 1112"/>
                    <a:gd name="T17" fmla="*/ 8 h 1094"/>
                    <a:gd name="T18" fmla="*/ 8 w 1112"/>
                    <a:gd name="T19" fmla="*/ 9 h 1094"/>
                    <a:gd name="T20" fmla="*/ 2 w 1112"/>
                    <a:gd name="T21" fmla="*/ 9 h 1094"/>
                    <a:gd name="T22" fmla="*/ 2 w 1112"/>
                    <a:gd name="T23" fmla="*/ 4 h 1094"/>
                    <a:gd name="T24" fmla="*/ 1 w 1112"/>
                    <a:gd name="T25" fmla="*/ 1 h 1094"/>
                    <a:gd name="T26" fmla="*/ 0 w 1112"/>
                    <a:gd name="T27" fmla="*/ 0 h 1094"/>
                    <a:gd name="T28" fmla="*/ 4 w 1112"/>
                    <a:gd name="T29" fmla="*/ 1 h 1094"/>
                    <a:gd name="T30" fmla="*/ 6 w 1112"/>
                    <a:gd name="T31" fmla="*/ 1 h 1094"/>
                    <a:gd name="T32" fmla="*/ 8 w 1112"/>
                    <a:gd name="T33" fmla="*/ 1 h 1094"/>
                    <a:gd name="T34" fmla="*/ 9 w 1112"/>
                    <a:gd name="T35" fmla="*/ 2 h 109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112" h="1094">
                      <a:moveTo>
                        <a:pt x="1112" y="140"/>
                      </a:moveTo>
                      <a:lnTo>
                        <a:pt x="1056" y="271"/>
                      </a:lnTo>
                      <a:lnTo>
                        <a:pt x="1017" y="373"/>
                      </a:lnTo>
                      <a:lnTo>
                        <a:pt x="971" y="476"/>
                      </a:lnTo>
                      <a:lnTo>
                        <a:pt x="943" y="588"/>
                      </a:lnTo>
                      <a:lnTo>
                        <a:pt x="924" y="702"/>
                      </a:lnTo>
                      <a:lnTo>
                        <a:pt x="905" y="814"/>
                      </a:lnTo>
                      <a:lnTo>
                        <a:pt x="905" y="916"/>
                      </a:lnTo>
                      <a:lnTo>
                        <a:pt x="905" y="1001"/>
                      </a:lnTo>
                      <a:lnTo>
                        <a:pt x="905" y="1038"/>
                      </a:lnTo>
                      <a:lnTo>
                        <a:pt x="242" y="1094"/>
                      </a:lnTo>
                      <a:lnTo>
                        <a:pt x="130" y="448"/>
                      </a:lnTo>
                      <a:lnTo>
                        <a:pt x="28" y="65"/>
                      </a:lnTo>
                      <a:lnTo>
                        <a:pt x="0" y="0"/>
                      </a:lnTo>
                      <a:lnTo>
                        <a:pt x="420" y="75"/>
                      </a:lnTo>
                      <a:lnTo>
                        <a:pt x="765" y="103"/>
                      </a:lnTo>
                      <a:lnTo>
                        <a:pt x="989" y="103"/>
                      </a:lnTo>
                      <a:lnTo>
                        <a:pt x="1112" y="140"/>
                      </a:lnTo>
                      <a:close/>
                    </a:path>
                  </a:pathLst>
                </a:custGeom>
                <a:solidFill>
                  <a:srgbClr val="5F7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90" name="Oval 109">
                  <a:extLst>
                    <a:ext uri="{FF2B5EF4-FFF2-40B4-BE49-F238E27FC236}">
                      <a16:creationId xmlns:a16="http://schemas.microsoft.com/office/drawing/2014/main" id="{74D256CC-0018-4FDC-B5F1-1666E31B0B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93" y="2961"/>
                  <a:ext cx="61" cy="7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13487" name="Freeform 110">
                <a:extLst>
                  <a:ext uri="{FF2B5EF4-FFF2-40B4-BE49-F238E27FC236}">
                    <a16:creationId xmlns:a16="http://schemas.microsoft.com/office/drawing/2014/main" id="{69A8FC40-1197-4542-921F-842F35FF2FB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668726">
                <a:off x="3851" y="1632"/>
                <a:ext cx="101" cy="153"/>
              </a:xfrm>
              <a:custGeom>
                <a:avLst/>
                <a:gdLst>
                  <a:gd name="T0" fmla="*/ 0 w 136"/>
                  <a:gd name="T1" fmla="*/ 0 h 220"/>
                  <a:gd name="T2" fmla="*/ 8 w 136"/>
                  <a:gd name="T3" fmla="*/ 6 h 220"/>
                  <a:gd name="T4" fmla="*/ 12 w 136"/>
                  <a:gd name="T5" fmla="*/ 12 h 220"/>
                  <a:gd name="T6" fmla="*/ 14 w 136"/>
                  <a:gd name="T7" fmla="*/ 14 h 220"/>
                  <a:gd name="T8" fmla="*/ 17 w 136"/>
                  <a:gd name="T9" fmla="*/ 17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220">
                    <a:moveTo>
                      <a:pt x="0" y="0"/>
                    </a:moveTo>
                    <a:cubicBezTo>
                      <a:pt x="11" y="11"/>
                      <a:pt x="48" y="43"/>
                      <a:pt x="64" y="68"/>
                    </a:cubicBezTo>
                    <a:cubicBezTo>
                      <a:pt x="80" y="93"/>
                      <a:pt x="88" y="131"/>
                      <a:pt x="96" y="150"/>
                    </a:cubicBezTo>
                    <a:cubicBezTo>
                      <a:pt x="104" y="169"/>
                      <a:pt x="105" y="168"/>
                      <a:pt x="112" y="180"/>
                    </a:cubicBezTo>
                    <a:cubicBezTo>
                      <a:pt x="119" y="192"/>
                      <a:pt x="131" y="212"/>
                      <a:pt x="136" y="2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8" name="Freeform 111">
                <a:extLst>
                  <a:ext uri="{FF2B5EF4-FFF2-40B4-BE49-F238E27FC236}">
                    <a16:creationId xmlns:a16="http://schemas.microsoft.com/office/drawing/2014/main" id="{78D46ACD-7F0F-492A-B3F3-BFE25BD658E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668726">
                <a:off x="3770" y="1854"/>
                <a:ext cx="40" cy="24"/>
              </a:xfrm>
              <a:custGeom>
                <a:avLst/>
                <a:gdLst>
                  <a:gd name="T0" fmla="*/ 0 w 54"/>
                  <a:gd name="T1" fmla="*/ 0 h 34"/>
                  <a:gd name="T2" fmla="*/ 4 w 54"/>
                  <a:gd name="T3" fmla="*/ 3 h 34"/>
                  <a:gd name="T4" fmla="*/ 7 w 54"/>
                  <a:gd name="T5" fmla="*/ 3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34">
                    <a:moveTo>
                      <a:pt x="0" y="0"/>
                    </a:moveTo>
                    <a:cubicBezTo>
                      <a:pt x="5" y="5"/>
                      <a:pt x="21" y="24"/>
                      <a:pt x="30" y="29"/>
                    </a:cubicBezTo>
                    <a:cubicBezTo>
                      <a:pt x="39" y="34"/>
                      <a:pt x="46" y="33"/>
                      <a:pt x="54" y="2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364" name="Text Box 112">
            <a:extLst>
              <a:ext uri="{FF2B5EF4-FFF2-40B4-BE49-F238E27FC236}">
                <a16:creationId xmlns:a16="http://schemas.microsoft.com/office/drawing/2014/main" id="{C353250F-A214-416C-90BF-AA46EC2A0649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3458370" y="2186783"/>
            <a:ext cx="41243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......... ......... ......... ......... .........</a:t>
            </a:r>
          </a:p>
        </p:txBody>
      </p:sp>
      <p:sp>
        <p:nvSpPr>
          <p:cNvPr id="406641" name="Text Box 113">
            <a:extLst>
              <a:ext uri="{FF2B5EF4-FFF2-40B4-BE49-F238E27FC236}">
                <a16:creationId xmlns:a16="http://schemas.microsoft.com/office/drawing/2014/main" id="{73D6685F-3E0B-4DAC-B0DB-FA824D457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989" y="1312863"/>
            <a:ext cx="885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FF0066"/>
                </a:solidFill>
              </a:rPr>
              <a:t>64,3%</a:t>
            </a:r>
          </a:p>
        </p:txBody>
      </p:sp>
      <p:grpSp>
        <p:nvGrpSpPr>
          <p:cNvPr id="406645" name="Group 117">
            <a:extLst>
              <a:ext uri="{FF2B5EF4-FFF2-40B4-BE49-F238E27FC236}">
                <a16:creationId xmlns:a16="http://schemas.microsoft.com/office/drawing/2014/main" id="{710AB34C-2130-48F9-AFEA-E6AFB02A06A1}"/>
              </a:ext>
            </a:extLst>
          </p:cNvPr>
          <p:cNvGrpSpPr>
            <a:grpSpLocks/>
          </p:cNvGrpSpPr>
          <p:nvPr/>
        </p:nvGrpSpPr>
        <p:grpSpPr bwMode="auto">
          <a:xfrm>
            <a:off x="4640263" y="4448176"/>
            <a:ext cx="5791200" cy="468313"/>
            <a:chOff x="768" y="3648"/>
            <a:chExt cx="3648" cy="295"/>
          </a:xfrm>
        </p:grpSpPr>
        <p:sp>
          <p:nvSpPr>
            <p:cNvPr id="13467" name="Rectangle 118">
              <a:extLst>
                <a:ext uri="{FF2B5EF4-FFF2-40B4-BE49-F238E27FC236}">
                  <a16:creationId xmlns:a16="http://schemas.microsoft.com/office/drawing/2014/main" id="{3BBF3DC5-E5D4-49A7-9451-98A05723A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" y="3694"/>
              <a:ext cx="3582" cy="1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3468" name="Group 119">
              <a:extLst>
                <a:ext uri="{FF2B5EF4-FFF2-40B4-BE49-F238E27FC236}">
                  <a16:creationId xmlns:a16="http://schemas.microsoft.com/office/drawing/2014/main" id="{EA04AF26-0A55-40C3-8754-BB2EDCD15A57}"/>
                </a:ext>
              </a:extLst>
            </p:cNvPr>
            <p:cNvGrpSpPr>
              <a:grpSpLocks/>
            </p:cNvGrpSpPr>
            <p:nvPr/>
          </p:nvGrpSpPr>
          <p:grpSpPr bwMode="auto">
            <a:xfrm rot="19038416" flipH="1">
              <a:off x="768" y="3648"/>
              <a:ext cx="514" cy="295"/>
              <a:chOff x="3765" y="1482"/>
              <a:chExt cx="750" cy="556"/>
            </a:xfrm>
          </p:grpSpPr>
          <p:sp>
            <p:nvSpPr>
              <p:cNvPr id="13469" name="Freeform 120">
                <a:extLst>
                  <a:ext uri="{FF2B5EF4-FFF2-40B4-BE49-F238E27FC236}">
                    <a16:creationId xmlns:a16="http://schemas.microsoft.com/office/drawing/2014/main" id="{42EBD72B-8829-469C-A779-55EC9645387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668726">
                <a:off x="3813" y="1607"/>
                <a:ext cx="200" cy="232"/>
              </a:xfrm>
              <a:custGeom>
                <a:avLst/>
                <a:gdLst>
                  <a:gd name="T0" fmla="*/ 17 w 268"/>
                  <a:gd name="T1" fmla="*/ 16 h 334"/>
                  <a:gd name="T2" fmla="*/ 0 w 268"/>
                  <a:gd name="T3" fmla="*/ 0 h 334"/>
                  <a:gd name="T4" fmla="*/ 3 w 268"/>
                  <a:gd name="T5" fmla="*/ 1 h 334"/>
                  <a:gd name="T6" fmla="*/ 6 w 268"/>
                  <a:gd name="T7" fmla="*/ 1 h 334"/>
                  <a:gd name="T8" fmla="*/ 9 w 268"/>
                  <a:gd name="T9" fmla="*/ 2 h 334"/>
                  <a:gd name="T10" fmla="*/ 10 w 268"/>
                  <a:gd name="T11" fmla="*/ 3 h 334"/>
                  <a:gd name="T12" fmla="*/ 16 w 268"/>
                  <a:gd name="T13" fmla="*/ 4 h 334"/>
                  <a:gd name="T14" fmla="*/ 19 w 268"/>
                  <a:gd name="T15" fmla="*/ 6 h 334"/>
                  <a:gd name="T16" fmla="*/ 21 w 268"/>
                  <a:gd name="T17" fmla="*/ 8 h 334"/>
                  <a:gd name="T18" fmla="*/ 24 w 268"/>
                  <a:gd name="T19" fmla="*/ 9 h 334"/>
                  <a:gd name="T20" fmla="*/ 25 w 268"/>
                  <a:gd name="T21" fmla="*/ 10 h 334"/>
                  <a:gd name="T22" fmla="*/ 26 w 268"/>
                  <a:gd name="T23" fmla="*/ 13 h 334"/>
                  <a:gd name="T24" fmla="*/ 28 w 268"/>
                  <a:gd name="T25" fmla="*/ 15 h 334"/>
                  <a:gd name="T26" fmla="*/ 30 w 268"/>
                  <a:gd name="T27" fmla="*/ 17 h 334"/>
                  <a:gd name="T28" fmla="*/ 32 w 268"/>
                  <a:gd name="T29" fmla="*/ 19 h 334"/>
                  <a:gd name="T30" fmla="*/ 34 w 268"/>
                  <a:gd name="T31" fmla="*/ 22 h 334"/>
                  <a:gd name="T32" fmla="*/ 34 w 268"/>
                  <a:gd name="T33" fmla="*/ 26 h 334"/>
                  <a:gd name="T34" fmla="*/ 31 w 268"/>
                  <a:gd name="T35" fmla="*/ 26 h 334"/>
                  <a:gd name="T36" fmla="*/ 26 w 268"/>
                  <a:gd name="T37" fmla="*/ 25 h 334"/>
                  <a:gd name="T38" fmla="*/ 17 w 268"/>
                  <a:gd name="T39" fmla="*/ 16 h 3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68" h="334">
                    <a:moveTo>
                      <a:pt x="136" y="206"/>
                    </a:moveTo>
                    <a:lnTo>
                      <a:pt x="0" y="0"/>
                    </a:lnTo>
                    <a:lnTo>
                      <a:pt x="24" y="5"/>
                    </a:lnTo>
                    <a:lnTo>
                      <a:pt x="48" y="11"/>
                    </a:lnTo>
                    <a:lnTo>
                      <a:pt x="68" y="26"/>
                    </a:lnTo>
                    <a:lnTo>
                      <a:pt x="78" y="36"/>
                    </a:lnTo>
                    <a:lnTo>
                      <a:pt x="116" y="58"/>
                    </a:lnTo>
                    <a:lnTo>
                      <a:pt x="144" y="78"/>
                    </a:lnTo>
                    <a:lnTo>
                      <a:pt x="166" y="96"/>
                    </a:lnTo>
                    <a:lnTo>
                      <a:pt x="188" y="110"/>
                    </a:lnTo>
                    <a:lnTo>
                      <a:pt x="196" y="136"/>
                    </a:lnTo>
                    <a:lnTo>
                      <a:pt x="204" y="160"/>
                    </a:lnTo>
                    <a:lnTo>
                      <a:pt x="216" y="186"/>
                    </a:lnTo>
                    <a:lnTo>
                      <a:pt x="230" y="220"/>
                    </a:lnTo>
                    <a:lnTo>
                      <a:pt x="246" y="244"/>
                    </a:lnTo>
                    <a:lnTo>
                      <a:pt x="256" y="270"/>
                    </a:lnTo>
                    <a:lnTo>
                      <a:pt x="268" y="334"/>
                    </a:lnTo>
                    <a:lnTo>
                      <a:pt x="238" y="330"/>
                    </a:lnTo>
                    <a:lnTo>
                      <a:pt x="204" y="322"/>
                    </a:lnTo>
                    <a:lnTo>
                      <a:pt x="136" y="206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0" name="Freeform 121">
                <a:extLst>
                  <a:ext uri="{FF2B5EF4-FFF2-40B4-BE49-F238E27FC236}">
                    <a16:creationId xmlns:a16="http://schemas.microsoft.com/office/drawing/2014/main" id="{6C6FBFE1-E2AC-49CD-B9E2-F5A939C5BDD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668726">
                <a:off x="3848" y="1471"/>
                <a:ext cx="484" cy="650"/>
              </a:xfrm>
              <a:custGeom>
                <a:avLst/>
                <a:gdLst>
                  <a:gd name="T0" fmla="*/ 29 w 651"/>
                  <a:gd name="T1" fmla="*/ 40 h 934"/>
                  <a:gd name="T2" fmla="*/ 22 w 651"/>
                  <a:gd name="T3" fmla="*/ 40 h 934"/>
                  <a:gd name="T4" fmla="*/ 14 w 651"/>
                  <a:gd name="T5" fmla="*/ 38 h 934"/>
                  <a:gd name="T6" fmla="*/ 12 w 651"/>
                  <a:gd name="T7" fmla="*/ 35 h 934"/>
                  <a:gd name="T8" fmla="*/ 7 w 651"/>
                  <a:gd name="T9" fmla="*/ 33 h 934"/>
                  <a:gd name="T10" fmla="*/ 1 w 651"/>
                  <a:gd name="T11" fmla="*/ 33 h 934"/>
                  <a:gd name="T12" fmla="*/ 1 w 651"/>
                  <a:gd name="T13" fmla="*/ 35 h 934"/>
                  <a:gd name="T14" fmla="*/ 3 w 651"/>
                  <a:gd name="T15" fmla="*/ 38 h 934"/>
                  <a:gd name="T16" fmla="*/ 5 w 651"/>
                  <a:gd name="T17" fmla="*/ 42 h 934"/>
                  <a:gd name="T18" fmla="*/ 9 w 651"/>
                  <a:gd name="T19" fmla="*/ 46 h 934"/>
                  <a:gd name="T20" fmla="*/ 15 w 651"/>
                  <a:gd name="T21" fmla="*/ 50 h 934"/>
                  <a:gd name="T22" fmla="*/ 22 w 651"/>
                  <a:gd name="T23" fmla="*/ 55 h 934"/>
                  <a:gd name="T24" fmla="*/ 30 w 651"/>
                  <a:gd name="T25" fmla="*/ 60 h 934"/>
                  <a:gd name="T26" fmla="*/ 39 w 651"/>
                  <a:gd name="T27" fmla="*/ 65 h 934"/>
                  <a:gd name="T28" fmla="*/ 42 w 651"/>
                  <a:gd name="T29" fmla="*/ 68 h 934"/>
                  <a:gd name="T30" fmla="*/ 45 w 651"/>
                  <a:gd name="T31" fmla="*/ 70 h 934"/>
                  <a:gd name="T32" fmla="*/ 48 w 651"/>
                  <a:gd name="T33" fmla="*/ 73 h 934"/>
                  <a:gd name="T34" fmla="*/ 51 w 651"/>
                  <a:gd name="T35" fmla="*/ 72 h 934"/>
                  <a:gd name="T36" fmla="*/ 55 w 651"/>
                  <a:gd name="T37" fmla="*/ 70 h 934"/>
                  <a:gd name="T38" fmla="*/ 63 w 651"/>
                  <a:gd name="T39" fmla="*/ 68 h 934"/>
                  <a:gd name="T40" fmla="*/ 72 w 651"/>
                  <a:gd name="T41" fmla="*/ 65 h 934"/>
                  <a:gd name="T42" fmla="*/ 79 w 651"/>
                  <a:gd name="T43" fmla="*/ 65 h 934"/>
                  <a:gd name="T44" fmla="*/ 78 w 651"/>
                  <a:gd name="T45" fmla="*/ 62 h 934"/>
                  <a:gd name="T46" fmla="*/ 74 w 651"/>
                  <a:gd name="T47" fmla="*/ 60 h 934"/>
                  <a:gd name="T48" fmla="*/ 72 w 651"/>
                  <a:gd name="T49" fmla="*/ 58 h 934"/>
                  <a:gd name="T50" fmla="*/ 74 w 651"/>
                  <a:gd name="T51" fmla="*/ 50 h 934"/>
                  <a:gd name="T52" fmla="*/ 72 w 651"/>
                  <a:gd name="T53" fmla="*/ 38 h 934"/>
                  <a:gd name="T54" fmla="*/ 73 w 651"/>
                  <a:gd name="T55" fmla="*/ 34 h 934"/>
                  <a:gd name="T56" fmla="*/ 73 w 651"/>
                  <a:gd name="T57" fmla="*/ 31 h 934"/>
                  <a:gd name="T58" fmla="*/ 73 w 651"/>
                  <a:gd name="T59" fmla="*/ 31 h 934"/>
                  <a:gd name="T60" fmla="*/ 72 w 651"/>
                  <a:gd name="T61" fmla="*/ 26 h 934"/>
                  <a:gd name="T62" fmla="*/ 68 w 651"/>
                  <a:gd name="T63" fmla="*/ 26 h 934"/>
                  <a:gd name="T64" fmla="*/ 62 w 651"/>
                  <a:gd name="T65" fmla="*/ 26 h 934"/>
                  <a:gd name="T66" fmla="*/ 58 w 651"/>
                  <a:gd name="T67" fmla="*/ 22 h 934"/>
                  <a:gd name="T68" fmla="*/ 54 w 651"/>
                  <a:gd name="T69" fmla="*/ 17 h 934"/>
                  <a:gd name="T70" fmla="*/ 48 w 651"/>
                  <a:gd name="T71" fmla="*/ 10 h 934"/>
                  <a:gd name="T72" fmla="*/ 45 w 651"/>
                  <a:gd name="T73" fmla="*/ 8 h 934"/>
                  <a:gd name="T74" fmla="*/ 42 w 651"/>
                  <a:gd name="T75" fmla="*/ 6 h 934"/>
                  <a:gd name="T76" fmla="*/ 39 w 651"/>
                  <a:gd name="T77" fmla="*/ 4 h 934"/>
                  <a:gd name="T78" fmla="*/ 36 w 651"/>
                  <a:gd name="T79" fmla="*/ 3 h 934"/>
                  <a:gd name="T80" fmla="*/ 33 w 651"/>
                  <a:gd name="T81" fmla="*/ 1 h 934"/>
                  <a:gd name="T82" fmla="*/ 29 w 651"/>
                  <a:gd name="T83" fmla="*/ 1 h 934"/>
                  <a:gd name="T84" fmla="*/ 30 w 651"/>
                  <a:gd name="T85" fmla="*/ 7 h 934"/>
                  <a:gd name="T86" fmla="*/ 36 w 651"/>
                  <a:gd name="T87" fmla="*/ 12 h 934"/>
                  <a:gd name="T88" fmla="*/ 40 w 651"/>
                  <a:gd name="T89" fmla="*/ 16 h 934"/>
                  <a:gd name="T90" fmla="*/ 42 w 651"/>
                  <a:gd name="T91" fmla="*/ 22 h 934"/>
                  <a:gd name="T92" fmla="*/ 46 w 651"/>
                  <a:gd name="T93" fmla="*/ 28 h 934"/>
                  <a:gd name="T94" fmla="*/ 44 w 651"/>
                  <a:gd name="T95" fmla="*/ 32 h 934"/>
                  <a:gd name="T96" fmla="*/ 39 w 651"/>
                  <a:gd name="T97" fmla="*/ 37 h 934"/>
                  <a:gd name="T98" fmla="*/ 32 w 651"/>
                  <a:gd name="T99" fmla="*/ 39 h 93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651" h="934">
                    <a:moveTo>
                      <a:pt x="254" y="496"/>
                    </a:moveTo>
                    <a:lnTo>
                      <a:pt x="232" y="508"/>
                    </a:lnTo>
                    <a:lnTo>
                      <a:pt x="212" y="514"/>
                    </a:lnTo>
                    <a:lnTo>
                      <a:pt x="182" y="512"/>
                    </a:lnTo>
                    <a:lnTo>
                      <a:pt x="150" y="504"/>
                    </a:lnTo>
                    <a:lnTo>
                      <a:pt x="110" y="482"/>
                    </a:lnTo>
                    <a:lnTo>
                      <a:pt x="102" y="452"/>
                    </a:lnTo>
                    <a:lnTo>
                      <a:pt x="92" y="440"/>
                    </a:lnTo>
                    <a:lnTo>
                      <a:pt x="74" y="430"/>
                    </a:lnTo>
                    <a:lnTo>
                      <a:pt x="52" y="412"/>
                    </a:lnTo>
                    <a:lnTo>
                      <a:pt x="32" y="406"/>
                    </a:lnTo>
                    <a:lnTo>
                      <a:pt x="10" y="410"/>
                    </a:lnTo>
                    <a:lnTo>
                      <a:pt x="0" y="418"/>
                    </a:lnTo>
                    <a:lnTo>
                      <a:pt x="10" y="440"/>
                    </a:lnTo>
                    <a:lnTo>
                      <a:pt x="18" y="464"/>
                    </a:lnTo>
                    <a:lnTo>
                      <a:pt x="24" y="484"/>
                    </a:lnTo>
                    <a:lnTo>
                      <a:pt x="34" y="504"/>
                    </a:lnTo>
                    <a:lnTo>
                      <a:pt x="44" y="534"/>
                    </a:lnTo>
                    <a:lnTo>
                      <a:pt x="54" y="550"/>
                    </a:lnTo>
                    <a:lnTo>
                      <a:pt x="74" y="580"/>
                    </a:lnTo>
                    <a:lnTo>
                      <a:pt x="102" y="604"/>
                    </a:lnTo>
                    <a:lnTo>
                      <a:pt x="116" y="628"/>
                    </a:lnTo>
                    <a:lnTo>
                      <a:pt x="150" y="666"/>
                    </a:lnTo>
                    <a:lnTo>
                      <a:pt x="182" y="696"/>
                    </a:lnTo>
                    <a:lnTo>
                      <a:pt x="206" y="719"/>
                    </a:lnTo>
                    <a:lnTo>
                      <a:pt x="242" y="756"/>
                    </a:lnTo>
                    <a:lnTo>
                      <a:pt x="286" y="796"/>
                    </a:lnTo>
                    <a:lnTo>
                      <a:pt x="306" y="816"/>
                    </a:lnTo>
                    <a:lnTo>
                      <a:pt x="328" y="829"/>
                    </a:lnTo>
                    <a:lnTo>
                      <a:pt x="340" y="856"/>
                    </a:lnTo>
                    <a:lnTo>
                      <a:pt x="348" y="875"/>
                    </a:lnTo>
                    <a:lnTo>
                      <a:pt x="354" y="893"/>
                    </a:lnTo>
                    <a:lnTo>
                      <a:pt x="365" y="909"/>
                    </a:lnTo>
                    <a:lnTo>
                      <a:pt x="380" y="925"/>
                    </a:lnTo>
                    <a:lnTo>
                      <a:pt x="389" y="934"/>
                    </a:lnTo>
                    <a:lnTo>
                      <a:pt x="403" y="921"/>
                    </a:lnTo>
                    <a:lnTo>
                      <a:pt x="416" y="909"/>
                    </a:lnTo>
                    <a:lnTo>
                      <a:pt x="444" y="889"/>
                    </a:lnTo>
                    <a:lnTo>
                      <a:pt x="483" y="864"/>
                    </a:lnTo>
                    <a:lnTo>
                      <a:pt x="508" y="850"/>
                    </a:lnTo>
                    <a:lnTo>
                      <a:pt x="538" y="833"/>
                    </a:lnTo>
                    <a:lnTo>
                      <a:pt x="573" y="821"/>
                    </a:lnTo>
                    <a:lnTo>
                      <a:pt x="603" y="814"/>
                    </a:lnTo>
                    <a:lnTo>
                      <a:pt x="630" y="816"/>
                    </a:lnTo>
                    <a:lnTo>
                      <a:pt x="651" y="820"/>
                    </a:lnTo>
                    <a:lnTo>
                      <a:pt x="619" y="785"/>
                    </a:lnTo>
                    <a:lnTo>
                      <a:pt x="609" y="772"/>
                    </a:lnTo>
                    <a:lnTo>
                      <a:pt x="590" y="757"/>
                    </a:lnTo>
                    <a:lnTo>
                      <a:pt x="581" y="745"/>
                    </a:lnTo>
                    <a:lnTo>
                      <a:pt x="577" y="735"/>
                    </a:lnTo>
                    <a:lnTo>
                      <a:pt x="580" y="709"/>
                    </a:lnTo>
                    <a:lnTo>
                      <a:pt x="587" y="630"/>
                    </a:lnTo>
                    <a:lnTo>
                      <a:pt x="577" y="541"/>
                    </a:lnTo>
                    <a:lnTo>
                      <a:pt x="577" y="484"/>
                    </a:lnTo>
                    <a:lnTo>
                      <a:pt x="580" y="456"/>
                    </a:lnTo>
                    <a:lnTo>
                      <a:pt x="580" y="428"/>
                    </a:lnTo>
                    <a:lnTo>
                      <a:pt x="582" y="410"/>
                    </a:lnTo>
                    <a:lnTo>
                      <a:pt x="580" y="395"/>
                    </a:lnTo>
                    <a:lnTo>
                      <a:pt x="584" y="382"/>
                    </a:lnTo>
                    <a:lnTo>
                      <a:pt x="580" y="384"/>
                    </a:lnTo>
                    <a:lnTo>
                      <a:pt x="580" y="376"/>
                    </a:lnTo>
                    <a:lnTo>
                      <a:pt x="572" y="336"/>
                    </a:lnTo>
                    <a:lnTo>
                      <a:pt x="556" y="330"/>
                    </a:lnTo>
                    <a:lnTo>
                      <a:pt x="542" y="338"/>
                    </a:lnTo>
                    <a:lnTo>
                      <a:pt x="522" y="312"/>
                    </a:lnTo>
                    <a:lnTo>
                      <a:pt x="494" y="324"/>
                    </a:lnTo>
                    <a:lnTo>
                      <a:pt x="474" y="288"/>
                    </a:lnTo>
                    <a:lnTo>
                      <a:pt x="458" y="266"/>
                    </a:lnTo>
                    <a:lnTo>
                      <a:pt x="444" y="234"/>
                    </a:lnTo>
                    <a:lnTo>
                      <a:pt x="430" y="206"/>
                    </a:lnTo>
                    <a:lnTo>
                      <a:pt x="412" y="170"/>
                    </a:lnTo>
                    <a:lnTo>
                      <a:pt x="388" y="136"/>
                    </a:lnTo>
                    <a:lnTo>
                      <a:pt x="370" y="122"/>
                    </a:lnTo>
                    <a:lnTo>
                      <a:pt x="356" y="106"/>
                    </a:lnTo>
                    <a:lnTo>
                      <a:pt x="344" y="94"/>
                    </a:lnTo>
                    <a:lnTo>
                      <a:pt x="334" y="84"/>
                    </a:lnTo>
                    <a:lnTo>
                      <a:pt x="322" y="72"/>
                    </a:lnTo>
                    <a:lnTo>
                      <a:pt x="310" y="58"/>
                    </a:lnTo>
                    <a:lnTo>
                      <a:pt x="298" y="48"/>
                    </a:lnTo>
                    <a:lnTo>
                      <a:pt x="286" y="40"/>
                    </a:lnTo>
                    <a:lnTo>
                      <a:pt x="274" y="24"/>
                    </a:lnTo>
                    <a:lnTo>
                      <a:pt x="260" y="14"/>
                    </a:lnTo>
                    <a:lnTo>
                      <a:pt x="244" y="0"/>
                    </a:lnTo>
                    <a:lnTo>
                      <a:pt x="232" y="20"/>
                    </a:lnTo>
                    <a:lnTo>
                      <a:pt x="232" y="46"/>
                    </a:lnTo>
                    <a:lnTo>
                      <a:pt x="240" y="86"/>
                    </a:lnTo>
                    <a:lnTo>
                      <a:pt x="268" y="126"/>
                    </a:lnTo>
                    <a:lnTo>
                      <a:pt x="288" y="152"/>
                    </a:lnTo>
                    <a:lnTo>
                      <a:pt x="304" y="180"/>
                    </a:lnTo>
                    <a:lnTo>
                      <a:pt x="320" y="204"/>
                    </a:lnTo>
                    <a:lnTo>
                      <a:pt x="330" y="238"/>
                    </a:lnTo>
                    <a:lnTo>
                      <a:pt x="338" y="276"/>
                    </a:lnTo>
                    <a:lnTo>
                      <a:pt x="362" y="320"/>
                    </a:lnTo>
                    <a:lnTo>
                      <a:pt x="368" y="354"/>
                    </a:lnTo>
                    <a:lnTo>
                      <a:pt x="358" y="378"/>
                    </a:lnTo>
                    <a:lnTo>
                      <a:pt x="346" y="404"/>
                    </a:lnTo>
                    <a:lnTo>
                      <a:pt x="322" y="442"/>
                    </a:lnTo>
                    <a:lnTo>
                      <a:pt x="306" y="462"/>
                    </a:lnTo>
                    <a:lnTo>
                      <a:pt x="283" y="478"/>
                    </a:lnTo>
                    <a:lnTo>
                      <a:pt x="254" y="496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1" name="Freeform 122">
                <a:extLst>
                  <a:ext uri="{FF2B5EF4-FFF2-40B4-BE49-F238E27FC236}">
                    <a16:creationId xmlns:a16="http://schemas.microsoft.com/office/drawing/2014/main" id="{FBD0B8A5-564C-415C-9BAB-AFB9EF87BEC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668726">
                <a:off x="4047" y="1600"/>
                <a:ext cx="5" cy="79"/>
              </a:xfrm>
              <a:custGeom>
                <a:avLst/>
                <a:gdLst>
                  <a:gd name="T0" fmla="*/ 0 w 20"/>
                  <a:gd name="T1" fmla="*/ 0 h 336"/>
                  <a:gd name="T2" fmla="*/ 0 w 20"/>
                  <a:gd name="T3" fmla="*/ 0 h 336"/>
                  <a:gd name="T4" fmla="*/ 0 w 20"/>
                  <a:gd name="T5" fmla="*/ 0 h 336"/>
                  <a:gd name="T6" fmla="*/ 0 w 20"/>
                  <a:gd name="T7" fmla="*/ 0 h 3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336">
                    <a:moveTo>
                      <a:pt x="9" y="0"/>
                    </a:moveTo>
                    <a:lnTo>
                      <a:pt x="20" y="52"/>
                    </a:lnTo>
                    <a:lnTo>
                      <a:pt x="1" y="241"/>
                    </a:lnTo>
                    <a:lnTo>
                      <a:pt x="0" y="3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2" name="Freeform 123">
                <a:extLst>
                  <a:ext uri="{FF2B5EF4-FFF2-40B4-BE49-F238E27FC236}">
                    <a16:creationId xmlns:a16="http://schemas.microsoft.com/office/drawing/2014/main" id="{4C8CA5A5-F26D-4B20-881A-1E9EADAE110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668726">
                <a:off x="4081" y="1994"/>
                <a:ext cx="18" cy="39"/>
              </a:xfrm>
              <a:custGeom>
                <a:avLst/>
                <a:gdLst>
                  <a:gd name="T0" fmla="*/ 0 w 70"/>
                  <a:gd name="T1" fmla="*/ 0 h 169"/>
                  <a:gd name="T2" fmla="*/ 0 w 70"/>
                  <a:gd name="T3" fmla="*/ 0 h 169"/>
                  <a:gd name="T4" fmla="*/ 0 w 70"/>
                  <a:gd name="T5" fmla="*/ 0 h 169"/>
                  <a:gd name="T6" fmla="*/ 0 w 70"/>
                  <a:gd name="T7" fmla="*/ 0 h 169"/>
                  <a:gd name="T8" fmla="*/ 0 w 70"/>
                  <a:gd name="T9" fmla="*/ 0 h 169"/>
                  <a:gd name="T10" fmla="*/ 0 w 70"/>
                  <a:gd name="T11" fmla="*/ 0 h 169"/>
                  <a:gd name="T12" fmla="*/ 0 w 70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169">
                    <a:moveTo>
                      <a:pt x="23" y="0"/>
                    </a:moveTo>
                    <a:lnTo>
                      <a:pt x="53" y="52"/>
                    </a:lnTo>
                    <a:lnTo>
                      <a:pt x="69" y="83"/>
                    </a:lnTo>
                    <a:lnTo>
                      <a:pt x="70" y="113"/>
                    </a:lnTo>
                    <a:lnTo>
                      <a:pt x="58" y="140"/>
                    </a:lnTo>
                    <a:lnTo>
                      <a:pt x="27" y="158"/>
                    </a:lnTo>
                    <a:lnTo>
                      <a:pt x="0" y="16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3" name="Freeform 124">
                <a:extLst>
                  <a:ext uri="{FF2B5EF4-FFF2-40B4-BE49-F238E27FC236}">
                    <a16:creationId xmlns:a16="http://schemas.microsoft.com/office/drawing/2014/main" id="{DEDD5308-5489-470A-B35D-9D6AE0C7D00F}"/>
                  </a:ext>
                </a:extLst>
              </p:cNvPr>
              <p:cNvSpPr>
                <a:spLocks/>
              </p:cNvSpPr>
              <p:nvPr/>
            </p:nvSpPr>
            <p:spPr bwMode="auto">
              <a:xfrm rot="-2506963">
                <a:off x="3899" y="1791"/>
                <a:ext cx="11" cy="23"/>
              </a:xfrm>
              <a:custGeom>
                <a:avLst/>
                <a:gdLst>
                  <a:gd name="T0" fmla="*/ 0 w 50"/>
                  <a:gd name="T1" fmla="*/ 0 h 93"/>
                  <a:gd name="T2" fmla="*/ 0 w 50"/>
                  <a:gd name="T3" fmla="*/ 0 h 93"/>
                  <a:gd name="T4" fmla="*/ 0 w 50"/>
                  <a:gd name="T5" fmla="*/ 0 h 93"/>
                  <a:gd name="T6" fmla="*/ 0 w 50"/>
                  <a:gd name="T7" fmla="*/ 0 h 93"/>
                  <a:gd name="T8" fmla="*/ 0 w 50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93">
                    <a:moveTo>
                      <a:pt x="0" y="0"/>
                    </a:moveTo>
                    <a:lnTo>
                      <a:pt x="0" y="32"/>
                    </a:lnTo>
                    <a:lnTo>
                      <a:pt x="6" y="57"/>
                    </a:lnTo>
                    <a:lnTo>
                      <a:pt x="25" y="82"/>
                    </a:lnTo>
                    <a:lnTo>
                      <a:pt x="50" y="9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474" name="Group 125">
                <a:extLst>
                  <a:ext uri="{FF2B5EF4-FFF2-40B4-BE49-F238E27FC236}">
                    <a16:creationId xmlns:a16="http://schemas.microsoft.com/office/drawing/2014/main" id="{EB99988B-D1C4-4871-BBBA-E1B65ACDB0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522798">
                <a:off x="4299" y="1482"/>
                <a:ext cx="216" cy="258"/>
                <a:chOff x="2457" y="2549"/>
                <a:chExt cx="557" cy="547"/>
              </a:xfrm>
            </p:grpSpPr>
            <p:sp>
              <p:nvSpPr>
                <p:cNvPr id="13477" name="Freeform 126">
                  <a:extLst>
                    <a:ext uri="{FF2B5EF4-FFF2-40B4-BE49-F238E27FC236}">
                      <a16:creationId xmlns:a16="http://schemas.microsoft.com/office/drawing/2014/main" id="{B32D0570-66CF-4B2F-B585-5883BB6F44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7" y="2549"/>
                  <a:ext cx="557" cy="547"/>
                </a:xfrm>
                <a:custGeom>
                  <a:avLst/>
                  <a:gdLst>
                    <a:gd name="T0" fmla="*/ 9 w 1112"/>
                    <a:gd name="T1" fmla="*/ 2 h 1094"/>
                    <a:gd name="T2" fmla="*/ 9 w 1112"/>
                    <a:gd name="T3" fmla="*/ 3 h 1094"/>
                    <a:gd name="T4" fmla="*/ 8 w 1112"/>
                    <a:gd name="T5" fmla="*/ 3 h 1094"/>
                    <a:gd name="T6" fmla="*/ 8 w 1112"/>
                    <a:gd name="T7" fmla="*/ 4 h 1094"/>
                    <a:gd name="T8" fmla="*/ 8 w 1112"/>
                    <a:gd name="T9" fmla="*/ 5 h 1094"/>
                    <a:gd name="T10" fmla="*/ 8 w 1112"/>
                    <a:gd name="T11" fmla="*/ 6 h 1094"/>
                    <a:gd name="T12" fmla="*/ 8 w 1112"/>
                    <a:gd name="T13" fmla="*/ 7 h 1094"/>
                    <a:gd name="T14" fmla="*/ 8 w 1112"/>
                    <a:gd name="T15" fmla="*/ 8 h 1094"/>
                    <a:gd name="T16" fmla="*/ 8 w 1112"/>
                    <a:gd name="T17" fmla="*/ 8 h 1094"/>
                    <a:gd name="T18" fmla="*/ 8 w 1112"/>
                    <a:gd name="T19" fmla="*/ 9 h 1094"/>
                    <a:gd name="T20" fmla="*/ 2 w 1112"/>
                    <a:gd name="T21" fmla="*/ 9 h 1094"/>
                    <a:gd name="T22" fmla="*/ 2 w 1112"/>
                    <a:gd name="T23" fmla="*/ 4 h 1094"/>
                    <a:gd name="T24" fmla="*/ 1 w 1112"/>
                    <a:gd name="T25" fmla="*/ 1 h 1094"/>
                    <a:gd name="T26" fmla="*/ 0 w 1112"/>
                    <a:gd name="T27" fmla="*/ 0 h 1094"/>
                    <a:gd name="T28" fmla="*/ 4 w 1112"/>
                    <a:gd name="T29" fmla="*/ 1 h 1094"/>
                    <a:gd name="T30" fmla="*/ 6 w 1112"/>
                    <a:gd name="T31" fmla="*/ 1 h 1094"/>
                    <a:gd name="T32" fmla="*/ 8 w 1112"/>
                    <a:gd name="T33" fmla="*/ 1 h 1094"/>
                    <a:gd name="T34" fmla="*/ 9 w 1112"/>
                    <a:gd name="T35" fmla="*/ 2 h 109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112" h="1094">
                      <a:moveTo>
                        <a:pt x="1112" y="140"/>
                      </a:moveTo>
                      <a:lnTo>
                        <a:pt x="1056" y="271"/>
                      </a:lnTo>
                      <a:lnTo>
                        <a:pt x="1017" y="373"/>
                      </a:lnTo>
                      <a:lnTo>
                        <a:pt x="971" y="476"/>
                      </a:lnTo>
                      <a:lnTo>
                        <a:pt x="943" y="588"/>
                      </a:lnTo>
                      <a:lnTo>
                        <a:pt x="924" y="702"/>
                      </a:lnTo>
                      <a:lnTo>
                        <a:pt x="905" y="814"/>
                      </a:lnTo>
                      <a:lnTo>
                        <a:pt x="905" y="916"/>
                      </a:lnTo>
                      <a:lnTo>
                        <a:pt x="905" y="1001"/>
                      </a:lnTo>
                      <a:lnTo>
                        <a:pt x="905" y="1038"/>
                      </a:lnTo>
                      <a:lnTo>
                        <a:pt x="242" y="1094"/>
                      </a:lnTo>
                      <a:lnTo>
                        <a:pt x="130" y="448"/>
                      </a:lnTo>
                      <a:lnTo>
                        <a:pt x="28" y="65"/>
                      </a:lnTo>
                      <a:lnTo>
                        <a:pt x="0" y="0"/>
                      </a:lnTo>
                      <a:lnTo>
                        <a:pt x="420" y="75"/>
                      </a:lnTo>
                      <a:lnTo>
                        <a:pt x="765" y="103"/>
                      </a:lnTo>
                      <a:lnTo>
                        <a:pt x="989" y="103"/>
                      </a:lnTo>
                      <a:lnTo>
                        <a:pt x="1112" y="140"/>
                      </a:lnTo>
                      <a:close/>
                    </a:path>
                  </a:pathLst>
                </a:custGeom>
                <a:solidFill>
                  <a:srgbClr val="5F7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78" name="Oval 127">
                  <a:extLst>
                    <a:ext uri="{FF2B5EF4-FFF2-40B4-BE49-F238E27FC236}">
                      <a16:creationId xmlns:a16="http://schemas.microsoft.com/office/drawing/2014/main" id="{3E69D779-0D85-4A1B-BDA4-FB19B7DBFC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93" y="2961"/>
                  <a:ext cx="61" cy="7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13475" name="Freeform 128">
                <a:extLst>
                  <a:ext uri="{FF2B5EF4-FFF2-40B4-BE49-F238E27FC236}">
                    <a16:creationId xmlns:a16="http://schemas.microsoft.com/office/drawing/2014/main" id="{100E6269-FD51-4858-ADC7-2A60E774DAF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668726">
                <a:off x="3851" y="1632"/>
                <a:ext cx="101" cy="153"/>
              </a:xfrm>
              <a:custGeom>
                <a:avLst/>
                <a:gdLst>
                  <a:gd name="T0" fmla="*/ 0 w 136"/>
                  <a:gd name="T1" fmla="*/ 0 h 220"/>
                  <a:gd name="T2" fmla="*/ 8 w 136"/>
                  <a:gd name="T3" fmla="*/ 6 h 220"/>
                  <a:gd name="T4" fmla="*/ 12 w 136"/>
                  <a:gd name="T5" fmla="*/ 12 h 220"/>
                  <a:gd name="T6" fmla="*/ 14 w 136"/>
                  <a:gd name="T7" fmla="*/ 14 h 220"/>
                  <a:gd name="T8" fmla="*/ 17 w 136"/>
                  <a:gd name="T9" fmla="*/ 17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220">
                    <a:moveTo>
                      <a:pt x="0" y="0"/>
                    </a:moveTo>
                    <a:cubicBezTo>
                      <a:pt x="11" y="11"/>
                      <a:pt x="48" y="43"/>
                      <a:pt x="64" y="68"/>
                    </a:cubicBezTo>
                    <a:cubicBezTo>
                      <a:pt x="80" y="93"/>
                      <a:pt x="88" y="131"/>
                      <a:pt x="96" y="150"/>
                    </a:cubicBezTo>
                    <a:cubicBezTo>
                      <a:pt x="104" y="169"/>
                      <a:pt x="105" y="168"/>
                      <a:pt x="112" y="180"/>
                    </a:cubicBezTo>
                    <a:cubicBezTo>
                      <a:pt x="119" y="192"/>
                      <a:pt x="131" y="212"/>
                      <a:pt x="136" y="2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6" name="Freeform 129">
                <a:extLst>
                  <a:ext uri="{FF2B5EF4-FFF2-40B4-BE49-F238E27FC236}">
                    <a16:creationId xmlns:a16="http://schemas.microsoft.com/office/drawing/2014/main" id="{02982CBA-0C6B-433D-98E9-B924ECFCB54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668726">
                <a:off x="3770" y="1854"/>
                <a:ext cx="40" cy="24"/>
              </a:xfrm>
              <a:custGeom>
                <a:avLst/>
                <a:gdLst>
                  <a:gd name="T0" fmla="*/ 0 w 54"/>
                  <a:gd name="T1" fmla="*/ 0 h 34"/>
                  <a:gd name="T2" fmla="*/ 4 w 54"/>
                  <a:gd name="T3" fmla="*/ 3 h 34"/>
                  <a:gd name="T4" fmla="*/ 7 w 54"/>
                  <a:gd name="T5" fmla="*/ 3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34">
                    <a:moveTo>
                      <a:pt x="0" y="0"/>
                    </a:moveTo>
                    <a:cubicBezTo>
                      <a:pt x="5" y="5"/>
                      <a:pt x="21" y="24"/>
                      <a:pt x="30" y="29"/>
                    </a:cubicBezTo>
                    <a:cubicBezTo>
                      <a:pt x="39" y="34"/>
                      <a:pt x="46" y="33"/>
                      <a:pt x="54" y="2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06658" name="Group 130">
            <a:extLst>
              <a:ext uri="{FF2B5EF4-FFF2-40B4-BE49-F238E27FC236}">
                <a16:creationId xmlns:a16="http://schemas.microsoft.com/office/drawing/2014/main" id="{D9C4E0D1-278C-4D76-8FF3-ACD8C0635662}"/>
              </a:ext>
            </a:extLst>
          </p:cNvPr>
          <p:cNvGrpSpPr>
            <a:grpSpLocks/>
          </p:cNvGrpSpPr>
          <p:nvPr/>
        </p:nvGrpSpPr>
        <p:grpSpPr bwMode="auto">
          <a:xfrm>
            <a:off x="4794250" y="4602163"/>
            <a:ext cx="5791200" cy="468312"/>
            <a:chOff x="768" y="3648"/>
            <a:chExt cx="3648" cy="295"/>
          </a:xfrm>
        </p:grpSpPr>
        <p:sp>
          <p:nvSpPr>
            <p:cNvPr id="13455" name="Rectangle 131">
              <a:extLst>
                <a:ext uri="{FF2B5EF4-FFF2-40B4-BE49-F238E27FC236}">
                  <a16:creationId xmlns:a16="http://schemas.microsoft.com/office/drawing/2014/main" id="{5BBD8C83-D7C6-4705-9FDB-EDEA6D93F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" y="3694"/>
              <a:ext cx="3582" cy="1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3456" name="Group 132">
              <a:extLst>
                <a:ext uri="{FF2B5EF4-FFF2-40B4-BE49-F238E27FC236}">
                  <a16:creationId xmlns:a16="http://schemas.microsoft.com/office/drawing/2014/main" id="{96FA954D-FA7A-4029-84AA-41B1FB4E83CF}"/>
                </a:ext>
              </a:extLst>
            </p:cNvPr>
            <p:cNvGrpSpPr>
              <a:grpSpLocks/>
            </p:cNvGrpSpPr>
            <p:nvPr/>
          </p:nvGrpSpPr>
          <p:grpSpPr bwMode="auto">
            <a:xfrm rot="19038416" flipH="1">
              <a:off x="768" y="3648"/>
              <a:ext cx="514" cy="295"/>
              <a:chOff x="3765" y="1482"/>
              <a:chExt cx="750" cy="556"/>
            </a:xfrm>
          </p:grpSpPr>
          <p:sp>
            <p:nvSpPr>
              <p:cNvPr id="13457" name="Freeform 133">
                <a:extLst>
                  <a:ext uri="{FF2B5EF4-FFF2-40B4-BE49-F238E27FC236}">
                    <a16:creationId xmlns:a16="http://schemas.microsoft.com/office/drawing/2014/main" id="{0B3E2B4A-35B4-4E13-8A4A-11ECAF3398D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668726">
                <a:off x="3813" y="1607"/>
                <a:ext cx="200" cy="232"/>
              </a:xfrm>
              <a:custGeom>
                <a:avLst/>
                <a:gdLst>
                  <a:gd name="T0" fmla="*/ 17 w 268"/>
                  <a:gd name="T1" fmla="*/ 16 h 334"/>
                  <a:gd name="T2" fmla="*/ 0 w 268"/>
                  <a:gd name="T3" fmla="*/ 0 h 334"/>
                  <a:gd name="T4" fmla="*/ 3 w 268"/>
                  <a:gd name="T5" fmla="*/ 1 h 334"/>
                  <a:gd name="T6" fmla="*/ 6 w 268"/>
                  <a:gd name="T7" fmla="*/ 1 h 334"/>
                  <a:gd name="T8" fmla="*/ 9 w 268"/>
                  <a:gd name="T9" fmla="*/ 2 h 334"/>
                  <a:gd name="T10" fmla="*/ 10 w 268"/>
                  <a:gd name="T11" fmla="*/ 3 h 334"/>
                  <a:gd name="T12" fmla="*/ 16 w 268"/>
                  <a:gd name="T13" fmla="*/ 4 h 334"/>
                  <a:gd name="T14" fmla="*/ 19 w 268"/>
                  <a:gd name="T15" fmla="*/ 6 h 334"/>
                  <a:gd name="T16" fmla="*/ 21 w 268"/>
                  <a:gd name="T17" fmla="*/ 8 h 334"/>
                  <a:gd name="T18" fmla="*/ 24 w 268"/>
                  <a:gd name="T19" fmla="*/ 9 h 334"/>
                  <a:gd name="T20" fmla="*/ 25 w 268"/>
                  <a:gd name="T21" fmla="*/ 10 h 334"/>
                  <a:gd name="T22" fmla="*/ 26 w 268"/>
                  <a:gd name="T23" fmla="*/ 13 h 334"/>
                  <a:gd name="T24" fmla="*/ 28 w 268"/>
                  <a:gd name="T25" fmla="*/ 15 h 334"/>
                  <a:gd name="T26" fmla="*/ 30 w 268"/>
                  <a:gd name="T27" fmla="*/ 17 h 334"/>
                  <a:gd name="T28" fmla="*/ 32 w 268"/>
                  <a:gd name="T29" fmla="*/ 19 h 334"/>
                  <a:gd name="T30" fmla="*/ 34 w 268"/>
                  <a:gd name="T31" fmla="*/ 22 h 334"/>
                  <a:gd name="T32" fmla="*/ 34 w 268"/>
                  <a:gd name="T33" fmla="*/ 26 h 334"/>
                  <a:gd name="T34" fmla="*/ 31 w 268"/>
                  <a:gd name="T35" fmla="*/ 26 h 334"/>
                  <a:gd name="T36" fmla="*/ 26 w 268"/>
                  <a:gd name="T37" fmla="*/ 25 h 334"/>
                  <a:gd name="T38" fmla="*/ 17 w 268"/>
                  <a:gd name="T39" fmla="*/ 16 h 3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68" h="334">
                    <a:moveTo>
                      <a:pt x="136" y="206"/>
                    </a:moveTo>
                    <a:lnTo>
                      <a:pt x="0" y="0"/>
                    </a:lnTo>
                    <a:lnTo>
                      <a:pt x="24" y="5"/>
                    </a:lnTo>
                    <a:lnTo>
                      <a:pt x="48" y="11"/>
                    </a:lnTo>
                    <a:lnTo>
                      <a:pt x="68" y="26"/>
                    </a:lnTo>
                    <a:lnTo>
                      <a:pt x="78" y="36"/>
                    </a:lnTo>
                    <a:lnTo>
                      <a:pt x="116" y="58"/>
                    </a:lnTo>
                    <a:lnTo>
                      <a:pt x="144" y="78"/>
                    </a:lnTo>
                    <a:lnTo>
                      <a:pt x="166" y="96"/>
                    </a:lnTo>
                    <a:lnTo>
                      <a:pt x="188" y="110"/>
                    </a:lnTo>
                    <a:lnTo>
                      <a:pt x="196" y="136"/>
                    </a:lnTo>
                    <a:lnTo>
                      <a:pt x="204" y="160"/>
                    </a:lnTo>
                    <a:lnTo>
                      <a:pt x="216" y="186"/>
                    </a:lnTo>
                    <a:lnTo>
                      <a:pt x="230" y="220"/>
                    </a:lnTo>
                    <a:lnTo>
                      <a:pt x="246" y="244"/>
                    </a:lnTo>
                    <a:lnTo>
                      <a:pt x="256" y="270"/>
                    </a:lnTo>
                    <a:lnTo>
                      <a:pt x="268" y="334"/>
                    </a:lnTo>
                    <a:lnTo>
                      <a:pt x="238" y="330"/>
                    </a:lnTo>
                    <a:lnTo>
                      <a:pt x="204" y="322"/>
                    </a:lnTo>
                    <a:lnTo>
                      <a:pt x="136" y="206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8" name="Freeform 134">
                <a:extLst>
                  <a:ext uri="{FF2B5EF4-FFF2-40B4-BE49-F238E27FC236}">
                    <a16:creationId xmlns:a16="http://schemas.microsoft.com/office/drawing/2014/main" id="{271E7E5B-39D9-4C8E-B6CA-6488B8C3C11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668726">
                <a:off x="3848" y="1471"/>
                <a:ext cx="484" cy="650"/>
              </a:xfrm>
              <a:custGeom>
                <a:avLst/>
                <a:gdLst>
                  <a:gd name="T0" fmla="*/ 29 w 651"/>
                  <a:gd name="T1" fmla="*/ 40 h 934"/>
                  <a:gd name="T2" fmla="*/ 22 w 651"/>
                  <a:gd name="T3" fmla="*/ 40 h 934"/>
                  <a:gd name="T4" fmla="*/ 14 w 651"/>
                  <a:gd name="T5" fmla="*/ 38 h 934"/>
                  <a:gd name="T6" fmla="*/ 12 w 651"/>
                  <a:gd name="T7" fmla="*/ 35 h 934"/>
                  <a:gd name="T8" fmla="*/ 7 w 651"/>
                  <a:gd name="T9" fmla="*/ 33 h 934"/>
                  <a:gd name="T10" fmla="*/ 1 w 651"/>
                  <a:gd name="T11" fmla="*/ 33 h 934"/>
                  <a:gd name="T12" fmla="*/ 1 w 651"/>
                  <a:gd name="T13" fmla="*/ 35 h 934"/>
                  <a:gd name="T14" fmla="*/ 3 w 651"/>
                  <a:gd name="T15" fmla="*/ 38 h 934"/>
                  <a:gd name="T16" fmla="*/ 5 w 651"/>
                  <a:gd name="T17" fmla="*/ 42 h 934"/>
                  <a:gd name="T18" fmla="*/ 9 w 651"/>
                  <a:gd name="T19" fmla="*/ 46 h 934"/>
                  <a:gd name="T20" fmla="*/ 15 w 651"/>
                  <a:gd name="T21" fmla="*/ 50 h 934"/>
                  <a:gd name="T22" fmla="*/ 22 w 651"/>
                  <a:gd name="T23" fmla="*/ 55 h 934"/>
                  <a:gd name="T24" fmla="*/ 30 w 651"/>
                  <a:gd name="T25" fmla="*/ 60 h 934"/>
                  <a:gd name="T26" fmla="*/ 39 w 651"/>
                  <a:gd name="T27" fmla="*/ 65 h 934"/>
                  <a:gd name="T28" fmla="*/ 42 w 651"/>
                  <a:gd name="T29" fmla="*/ 68 h 934"/>
                  <a:gd name="T30" fmla="*/ 45 w 651"/>
                  <a:gd name="T31" fmla="*/ 70 h 934"/>
                  <a:gd name="T32" fmla="*/ 48 w 651"/>
                  <a:gd name="T33" fmla="*/ 73 h 934"/>
                  <a:gd name="T34" fmla="*/ 51 w 651"/>
                  <a:gd name="T35" fmla="*/ 72 h 934"/>
                  <a:gd name="T36" fmla="*/ 55 w 651"/>
                  <a:gd name="T37" fmla="*/ 70 h 934"/>
                  <a:gd name="T38" fmla="*/ 63 w 651"/>
                  <a:gd name="T39" fmla="*/ 68 h 934"/>
                  <a:gd name="T40" fmla="*/ 72 w 651"/>
                  <a:gd name="T41" fmla="*/ 65 h 934"/>
                  <a:gd name="T42" fmla="*/ 79 w 651"/>
                  <a:gd name="T43" fmla="*/ 65 h 934"/>
                  <a:gd name="T44" fmla="*/ 78 w 651"/>
                  <a:gd name="T45" fmla="*/ 62 h 934"/>
                  <a:gd name="T46" fmla="*/ 74 w 651"/>
                  <a:gd name="T47" fmla="*/ 60 h 934"/>
                  <a:gd name="T48" fmla="*/ 72 w 651"/>
                  <a:gd name="T49" fmla="*/ 58 h 934"/>
                  <a:gd name="T50" fmla="*/ 74 w 651"/>
                  <a:gd name="T51" fmla="*/ 50 h 934"/>
                  <a:gd name="T52" fmla="*/ 72 w 651"/>
                  <a:gd name="T53" fmla="*/ 38 h 934"/>
                  <a:gd name="T54" fmla="*/ 73 w 651"/>
                  <a:gd name="T55" fmla="*/ 34 h 934"/>
                  <a:gd name="T56" fmla="*/ 73 w 651"/>
                  <a:gd name="T57" fmla="*/ 31 h 934"/>
                  <a:gd name="T58" fmla="*/ 73 w 651"/>
                  <a:gd name="T59" fmla="*/ 31 h 934"/>
                  <a:gd name="T60" fmla="*/ 72 w 651"/>
                  <a:gd name="T61" fmla="*/ 26 h 934"/>
                  <a:gd name="T62" fmla="*/ 68 w 651"/>
                  <a:gd name="T63" fmla="*/ 26 h 934"/>
                  <a:gd name="T64" fmla="*/ 62 w 651"/>
                  <a:gd name="T65" fmla="*/ 26 h 934"/>
                  <a:gd name="T66" fmla="*/ 58 w 651"/>
                  <a:gd name="T67" fmla="*/ 22 h 934"/>
                  <a:gd name="T68" fmla="*/ 54 w 651"/>
                  <a:gd name="T69" fmla="*/ 17 h 934"/>
                  <a:gd name="T70" fmla="*/ 48 w 651"/>
                  <a:gd name="T71" fmla="*/ 10 h 934"/>
                  <a:gd name="T72" fmla="*/ 45 w 651"/>
                  <a:gd name="T73" fmla="*/ 8 h 934"/>
                  <a:gd name="T74" fmla="*/ 42 w 651"/>
                  <a:gd name="T75" fmla="*/ 6 h 934"/>
                  <a:gd name="T76" fmla="*/ 39 w 651"/>
                  <a:gd name="T77" fmla="*/ 4 h 934"/>
                  <a:gd name="T78" fmla="*/ 36 w 651"/>
                  <a:gd name="T79" fmla="*/ 3 h 934"/>
                  <a:gd name="T80" fmla="*/ 33 w 651"/>
                  <a:gd name="T81" fmla="*/ 1 h 934"/>
                  <a:gd name="T82" fmla="*/ 29 w 651"/>
                  <a:gd name="T83" fmla="*/ 1 h 934"/>
                  <a:gd name="T84" fmla="*/ 30 w 651"/>
                  <a:gd name="T85" fmla="*/ 7 h 934"/>
                  <a:gd name="T86" fmla="*/ 36 w 651"/>
                  <a:gd name="T87" fmla="*/ 12 h 934"/>
                  <a:gd name="T88" fmla="*/ 40 w 651"/>
                  <a:gd name="T89" fmla="*/ 16 h 934"/>
                  <a:gd name="T90" fmla="*/ 42 w 651"/>
                  <a:gd name="T91" fmla="*/ 22 h 934"/>
                  <a:gd name="T92" fmla="*/ 46 w 651"/>
                  <a:gd name="T93" fmla="*/ 28 h 934"/>
                  <a:gd name="T94" fmla="*/ 44 w 651"/>
                  <a:gd name="T95" fmla="*/ 32 h 934"/>
                  <a:gd name="T96" fmla="*/ 39 w 651"/>
                  <a:gd name="T97" fmla="*/ 37 h 934"/>
                  <a:gd name="T98" fmla="*/ 32 w 651"/>
                  <a:gd name="T99" fmla="*/ 39 h 93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651" h="934">
                    <a:moveTo>
                      <a:pt x="254" y="496"/>
                    </a:moveTo>
                    <a:lnTo>
                      <a:pt x="232" y="508"/>
                    </a:lnTo>
                    <a:lnTo>
                      <a:pt x="212" y="514"/>
                    </a:lnTo>
                    <a:lnTo>
                      <a:pt x="182" y="512"/>
                    </a:lnTo>
                    <a:lnTo>
                      <a:pt x="150" y="504"/>
                    </a:lnTo>
                    <a:lnTo>
                      <a:pt x="110" y="482"/>
                    </a:lnTo>
                    <a:lnTo>
                      <a:pt x="102" y="452"/>
                    </a:lnTo>
                    <a:lnTo>
                      <a:pt x="92" y="440"/>
                    </a:lnTo>
                    <a:lnTo>
                      <a:pt x="74" y="430"/>
                    </a:lnTo>
                    <a:lnTo>
                      <a:pt x="52" y="412"/>
                    </a:lnTo>
                    <a:lnTo>
                      <a:pt x="32" y="406"/>
                    </a:lnTo>
                    <a:lnTo>
                      <a:pt x="10" y="410"/>
                    </a:lnTo>
                    <a:lnTo>
                      <a:pt x="0" y="418"/>
                    </a:lnTo>
                    <a:lnTo>
                      <a:pt x="10" y="440"/>
                    </a:lnTo>
                    <a:lnTo>
                      <a:pt x="18" y="464"/>
                    </a:lnTo>
                    <a:lnTo>
                      <a:pt x="24" y="484"/>
                    </a:lnTo>
                    <a:lnTo>
                      <a:pt x="34" y="504"/>
                    </a:lnTo>
                    <a:lnTo>
                      <a:pt x="44" y="534"/>
                    </a:lnTo>
                    <a:lnTo>
                      <a:pt x="54" y="550"/>
                    </a:lnTo>
                    <a:lnTo>
                      <a:pt x="74" y="580"/>
                    </a:lnTo>
                    <a:lnTo>
                      <a:pt x="102" y="604"/>
                    </a:lnTo>
                    <a:lnTo>
                      <a:pt x="116" y="628"/>
                    </a:lnTo>
                    <a:lnTo>
                      <a:pt x="150" y="666"/>
                    </a:lnTo>
                    <a:lnTo>
                      <a:pt x="182" y="696"/>
                    </a:lnTo>
                    <a:lnTo>
                      <a:pt x="206" y="719"/>
                    </a:lnTo>
                    <a:lnTo>
                      <a:pt x="242" y="756"/>
                    </a:lnTo>
                    <a:lnTo>
                      <a:pt x="286" y="796"/>
                    </a:lnTo>
                    <a:lnTo>
                      <a:pt x="306" y="816"/>
                    </a:lnTo>
                    <a:lnTo>
                      <a:pt x="328" y="829"/>
                    </a:lnTo>
                    <a:lnTo>
                      <a:pt x="340" y="856"/>
                    </a:lnTo>
                    <a:lnTo>
                      <a:pt x="348" y="875"/>
                    </a:lnTo>
                    <a:lnTo>
                      <a:pt x="354" y="893"/>
                    </a:lnTo>
                    <a:lnTo>
                      <a:pt x="365" y="909"/>
                    </a:lnTo>
                    <a:lnTo>
                      <a:pt x="380" y="925"/>
                    </a:lnTo>
                    <a:lnTo>
                      <a:pt x="389" y="934"/>
                    </a:lnTo>
                    <a:lnTo>
                      <a:pt x="403" y="921"/>
                    </a:lnTo>
                    <a:lnTo>
                      <a:pt x="416" y="909"/>
                    </a:lnTo>
                    <a:lnTo>
                      <a:pt x="444" y="889"/>
                    </a:lnTo>
                    <a:lnTo>
                      <a:pt x="483" y="864"/>
                    </a:lnTo>
                    <a:lnTo>
                      <a:pt x="508" y="850"/>
                    </a:lnTo>
                    <a:lnTo>
                      <a:pt x="538" y="833"/>
                    </a:lnTo>
                    <a:lnTo>
                      <a:pt x="573" y="821"/>
                    </a:lnTo>
                    <a:lnTo>
                      <a:pt x="603" y="814"/>
                    </a:lnTo>
                    <a:lnTo>
                      <a:pt x="630" y="816"/>
                    </a:lnTo>
                    <a:lnTo>
                      <a:pt x="651" y="820"/>
                    </a:lnTo>
                    <a:lnTo>
                      <a:pt x="619" y="785"/>
                    </a:lnTo>
                    <a:lnTo>
                      <a:pt x="609" y="772"/>
                    </a:lnTo>
                    <a:lnTo>
                      <a:pt x="590" y="757"/>
                    </a:lnTo>
                    <a:lnTo>
                      <a:pt x="581" y="745"/>
                    </a:lnTo>
                    <a:lnTo>
                      <a:pt x="577" y="735"/>
                    </a:lnTo>
                    <a:lnTo>
                      <a:pt x="580" y="709"/>
                    </a:lnTo>
                    <a:lnTo>
                      <a:pt x="587" y="630"/>
                    </a:lnTo>
                    <a:lnTo>
                      <a:pt x="577" y="541"/>
                    </a:lnTo>
                    <a:lnTo>
                      <a:pt x="577" y="484"/>
                    </a:lnTo>
                    <a:lnTo>
                      <a:pt x="580" y="456"/>
                    </a:lnTo>
                    <a:lnTo>
                      <a:pt x="580" y="428"/>
                    </a:lnTo>
                    <a:lnTo>
                      <a:pt x="582" y="410"/>
                    </a:lnTo>
                    <a:lnTo>
                      <a:pt x="580" y="395"/>
                    </a:lnTo>
                    <a:lnTo>
                      <a:pt x="584" y="382"/>
                    </a:lnTo>
                    <a:lnTo>
                      <a:pt x="580" y="384"/>
                    </a:lnTo>
                    <a:lnTo>
                      <a:pt x="580" y="376"/>
                    </a:lnTo>
                    <a:lnTo>
                      <a:pt x="572" y="336"/>
                    </a:lnTo>
                    <a:lnTo>
                      <a:pt x="556" y="330"/>
                    </a:lnTo>
                    <a:lnTo>
                      <a:pt x="542" y="338"/>
                    </a:lnTo>
                    <a:lnTo>
                      <a:pt x="522" y="312"/>
                    </a:lnTo>
                    <a:lnTo>
                      <a:pt x="494" y="324"/>
                    </a:lnTo>
                    <a:lnTo>
                      <a:pt x="474" y="288"/>
                    </a:lnTo>
                    <a:lnTo>
                      <a:pt x="458" y="266"/>
                    </a:lnTo>
                    <a:lnTo>
                      <a:pt x="444" y="234"/>
                    </a:lnTo>
                    <a:lnTo>
                      <a:pt x="430" y="206"/>
                    </a:lnTo>
                    <a:lnTo>
                      <a:pt x="412" y="170"/>
                    </a:lnTo>
                    <a:lnTo>
                      <a:pt x="388" y="136"/>
                    </a:lnTo>
                    <a:lnTo>
                      <a:pt x="370" y="122"/>
                    </a:lnTo>
                    <a:lnTo>
                      <a:pt x="356" y="106"/>
                    </a:lnTo>
                    <a:lnTo>
                      <a:pt x="344" y="94"/>
                    </a:lnTo>
                    <a:lnTo>
                      <a:pt x="334" y="84"/>
                    </a:lnTo>
                    <a:lnTo>
                      <a:pt x="322" y="72"/>
                    </a:lnTo>
                    <a:lnTo>
                      <a:pt x="310" y="58"/>
                    </a:lnTo>
                    <a:lnTo>
                      <a:pt x="298" y="48"/>
                    </a:lnTo>
                    <a:lnTo>
                      <a:pt x="286" y="40"/>
                    </a:lnTo>
                    <a:lnTo>
                      <a:pt x="274" y="24"/>
                    </a:lnTo>
                    <a:lnTo>
                      <a:pt x="260" y="14"/>
                    </a:lnTo>
                    <a:lnTo>
                      <a:pt x="244" y="0"/>
                    </a:lnTo>
                    <a:lnTo>
                      <a:pt x="232" y="20"/>
                    </a:lnTo>
                    <a:lnTo>
                      <a:pt x="232" y="46"/>
                    </a:lnTo>
                    <a:lnTo>
                      <a:pt x="240" y="86"/>
                    </a:lnTo>
                    <a:lnTo>
                      <a:pt x="268" y="126"/>
                    </a:lnTo>
                    <a:lnTo>
                      <a:pt x="288" y="152"/>
                    </a:lnTo>
                    <a:lnTo>
                      <a:pt x="304" y="180"/>
                    </a:lnTo>
                    <a:lnTo>
                      <a:pt x="320" y="204"/>
                    </a:lnTo>
                    <a:lnTo>
                      <a:pt x="330" y="238"/>
                    </a:lnTo>
                    <a:lnTo>
                      <a:pt x="338" y="276"/>
                    </a:lnTo>
                    <a:lnTo>
                      <a:pt x="362" y="320"/>
                    </a:lnTo>
                    <a:lnTo>
                      <a:pt x="368" y="354"/>
                    </a:lnTo>
                    <a:lnTo>
                      <a:pt x="358" y="378"/>
                    </a:lnTo>
                    <a:lnTo>
                      <a:pt x="346" y="404"/>
                    </a:lnTo>
                    <a:lnTo>
                      <a:pt x="322" y="442"/>
                    </a:lnTo>
                    <a:lnTo>
                      <a:pt x="306" y="462"/>
                    </a:lnTo>
                    <a:lnTo>
                      <a:pt x="283" y="478"/>
                    </a:lnTo>
                    <a:lnTo>
                      <a:pt x="254" y="496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9" name="Freeform 135">
                <a:extLst>
                  <a:ext uri="{FF2B5EF4-FFF2-40B4-BE49-F238E27FC236}">
                    <a16:creationId xmlns:a16="http://schemas.microsoft.com/office/drawing/2014/main" id="{93DF180E-38A0-4BB3-8CFC-ABE34CE8D60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668726">
                <a:off x="4047" y="1600"/>
                <a:ext cx="5" cy="79"/>
              </a:xfrm>
              <a:custGeom>
                <a:avLst/>
                <a:gdLst>
                  <a:gd name="T0" fmla="*/ 0 w 20"/>
                  <a:gd name="T1" fmla="*/ 0 h 336"/>
                  <a:gd name="T2" fmla="*/ 0 w 20"/>
                  <a:gd name="T3" fmla="*/ 0 h 336"/>
                  <a:gd name="T4" fmla="*/ 0 w 20"/>
                  <a:gd name="T5" fmla="*/ 0 h 336"/>
                  <a:gd name="T6" fmla="*/ 0 w 20"/>
                  <a:gd name="T7" fmla="*/ 0 h 3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336">
                    <a:moveTo>
                      <a:pt x="9" y="0"/>
                    </a:moveTo>
                    <a:lnTo>
                      <a:pt x="20" y="52"/>
                    </a:lnTo>
                    <a:lnTo>
                      <a:pt x="1" y="241"/>
                    </a:lnTo>
                    <a:lnTo>
                      <a:pt x="0" y="3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0" name="Freeform 136">
                <a:extLst>
                  <a:ext uri="{FF2B5EF4-FFF2-40B4-BE49-F238E27FC236}">
                    <a16:creationId xmlns:a16="http://schemas.microsoft.com/office/drawing/2014/main" id="{AF00DC0F-2C0A-429C-A3C5-194F55699D8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668726">
                <a:off x="4081" y="1994"/>
                <a:ext cx="18" cy="39"/>
              </a:xfrm>
              <a:custGeom>
                <a:avLst/>
                <a:gdLst>
                  <a:gd name="T0" fmla="*/ 0 w 70"/>
                  <a:gd name="T1" fmla="*/ 0 h 169"/>
                  <a:gd name="T2" fmla="*/ 0 w 70"/>
                  <a:gd name="T3" fmla="*/ 0 h 169"/>
                  <a:gd name="T4" fmla="*/ 0 w 70"/>
                  <a:gd name="T5" fmla="*/ 0 h 169"/>
                  <a:gd name="T6" fmla="*/ 0 w 70"/>
                  <a:gd name="T7" fmla="*/ 0 h 169"/>
                  <a:gd name="T8" fmla="*/ 0 w 70"/>
                  <a:gd name="T9" fmla="*/ 0 h 169"/>
                  <a:gd name="T10" fmla="*/ 0 w 70"/>
                  <a:gd name="T11" fmla="*/ 0 h 169"/>
                  <a:gd name="T12" fmla="*/ 0 w 70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169">
                    <a:moveTo>
                      <a:pt x="23" y="0"/>
                    </a:moveTo>
                    <a:lnTo>
                      <a:pt x="53" y="52"/>
                    </a:lnTo>
                    <a:lnTo>
                      <a:pt x="69" y="83"/>
                    </a:lnTo>
                    <a:lnTo>
                      <a:pt x="70" y="113"/>
                    </a:lnTo>
                    <a:lnTo>
                      <a:pt x="58" y="140"/>
                    </a:lnTo>
                    <a:lnTo>
                      <a:pt x="27" y="158"/>
                    </a:lnTo>
                    <a:lnTo>
                      <a:pt x="0" y="16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1" name="Freeform 137">
                <a:extLst>
                  <a:ext uri="{FF2B5EF4-FFF2-40B4-BE49-F238E27FC236}">
                    <a16:creationId xmlns:a16="http://schemas.microsoft.com/office/drawing/2014/main" id="{D707D5FC-F595-4169-9ED1-76C5A8E13310}"/>
                  </a:ext>
                </a:extLst>
              </p:cNvPr>
              <p:cNvSpPr>
                <a:spLocks/>
              </p:cNvSpPr>
              <p:nvPr/>
            </p:nvSpPr>
            <p:spPr bwMode="auto">
              <a:xfrm rot="-2506963">
                <a:off x="3899" y="1791"/>
                <a:ext cx="11" cy="23"/>
              </a:xfrm>
              <a:custGeom>
                <a:avLst/>
                <a:gdLst>
                  <a:gd name="T0" fmla="*/ 0 w 50"/>
                  <a:gd name="T1" fmla="*/ 0 h 93"/>
                  <a:gd name="T2" fmla="*/ 0 w 50"/>
                  <a:gd name="T3" fmla="*/ 0 h 93"/>
                  <a:gd name="T4" fmla="*/ 0 w 50"/>
                  <a:gd name="T5" fmla="*/ 0 h 93"/>
                  <a:gd name="T6" fmla="*/ 0 w 50"/>
                  <a:gd name="T7" fmla="*/ 0 h 93"/>
                  <a:gd name="T8" fmla="*/ 0 w 50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93">
                    <a:moveTo>
                      <a:pt x="0" y="0"/>
                    </a:moveTo>
                    <a:lnTo>
                      <a:pt x="0" y="32"/>
                    </a:lnTo>
                    <a:lnTo>
                      <a:pt x="6" y="57"/>
                    </a:lnTo>
                    <a:lnTo>
                      <a:pt x="25" y="82"/>
                    </a:lnTo>
                    <a:lnTo>
                      <a:pt x="50" y="9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462" name="Group 138">
                <a:extLst>
                  <a:ext uri="{FF2B5EF4-FFF2-40B4-BE49-F238E27FC236}">
                    <a16:creationId xmlns:a16="http://schemas.microsoft.com/office/drawing/2014/main" id="{42D2A067-F5EB-46C4-8C05-4CF949C8B3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522798">
                <a:off x="4299" y="1482"/>
                <a:ext cx="216" cy="258"/>
                <a:chOff x="2457" y="2549"/>
                <a:chExt cx="557" cy="547"/>
              </a:xfrm>
            </p:grpSpPr>
            <p:sp>
              <p:nvSpPr>
                <p:cNvPr id="13465" name="Freeform 139">
                  <a:extLst>
                    <a:ext uri="{FF2B5EF4-FFF2-40B4-BE49-F238E27FC236}">
                      <a16:creationId xmlns:a16="http://schemas.microsoft.com/office/drawing/2014/main" id="{0EA35357-F2C6-4609-ACE2-3657F82A1A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7" y="2549"/>
                  <a:ext cx="557" cy="547"/>
                </a:xfrm>
                <a:custGeom>
                  <a:avLst/>
                  <a:gdLst>
                    <a:gd name="T0" fmla="*/ 9 w 1112"/>
                    <a:gd name="T1" fmla="*/ 2 h 1094"/>
                    <a:gd name="T2" fmla="*/ 9 w 1112"/>
                    <a:gd name="T3" fmla="*/ 3 h 1094"/>
                    <a:gd name="T4" fmla="*/ 8 w 1112"/>
                    <a:gd name="T5" fmla="*/ 3 h 1094"/>
                    <a:gd name="T6" fmla="*/ 8 w 1112"/>
                    <a:gd name="T7" fmla="*/ 4 h 1094"/>
                    <a:gd name="T8" fmla="*/ 8 w 1112"/>
                    <a:gd name="T9" fmla="*/ 5 h 1094"/>
                    <a:gd name="T10" fmla="*/ 8 w 1112"/>
                    <a:gd name="T11" fmla="*/ 6 h 1094"/>
                    <a:gd name="T12" fmla="*/ 8 w 1112"/>
                    <a:gd name="T13" fmla="*/ 7 h 1094"/>
                    <a:gd name="T14" fmla="*/ 8 w 1112"/>
                    <a:gd name="T15" fmla="*/ 8 h 1094"/>
                    <a:gd name="T16" fmla="*/ 8 w 1112"/>
                    <a:gd name="T17" fmla="*/ 8 h 1094"/>
                    <a:gd name="T18" fmla="*/ 8 w 1112"/>
                    <a:gd name="T19" fmla="*/ 9 h 1094"/>
                    <a:gd name="T20" fmla="*/ 2 w 1112"/>
                    <a:gd name="T21" fmla="*/ 9 h 1094"/>
                    <a:gd name="T22" fmla="*/ 2 w 1112"/>
                    <a:gd name="T23" fmla="*/ 4 h 1094"/>
                    <a:gd name="T24" fmla="*/ 1 w 1112"/>
                    <a:gd name="T25" fmla="*/ 1 h 1094"/>
                    <a:gd name="T26" fmla="*/ 0 w 1112"/>
                    <a:gd name="T27" fmla="*/ 0 h 1094"/>
                    <a:gd name="T28" fmla="*/ 4 w 1112"/>
                    <a:gd name="T29" fmla="*/ 1 h 1094"/>
                    <a:gd name="T30" fmla="*/ 6 w 1112"/>
                    <a:gd name="T31" fmla="*/ 1 h 1094"/>
                    <a:gd name="T32" fmla="*/ 8 w 1112"/>
                    <a:gd name="T33" fmla="*/ 1 h 1094"/>
                    <a:gd name="T34" fmla="*/ 9 w 1112"/>
                    <a:gd name="T35" fmla="*/ 2 h 109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112" h="1094">
                      <a:moveTo>
                        <a:pt x="1112" y="140"/>
                      </a:moveTo>
                      <a:lnTo>
                        <a:pt x="1056" y="271"/>
                      </a:lnTo>
                      <a:lnTo>
                        <a:pt x="1017" y="373"/>
                      </a:lnTo>
                      <a:lnTo>
                        <a:pt x="971" y="476"/>
                      </a:lnTo>
                      <a:lnTo>
                        <a:pt x="943" y="588"/>
                      </a:lnTo>
                      <a:lnTo>
                        <a:pt x="924" y="702"/>
                      </a:lnTo>
                      <a:lnTo>
                        <a:pt x="905" y="814"/>
                      </a:lnTo>
                      <a:lnTo>
                        <a:pt x="905" y="916"/>
                      </a:lnTo>
                      <a:lnTo>
                        <a:pt x="905" y="1001"/>
                      </a:lnTo>
                      <a:lnTo>
                        <a:pt x="905" y="1038"/>
                      </a:lnTo>
                      <a:lnTo>
                        <a:pt x="242" y="1094"/>
                      </a:lnTo>
                      <a:lnTo>
                        <a:pt x="130" y="448"/>
                      </a:lnTo>
                      <a:lnTo>
                        <a:pt x="28" y="65"/>
                      </a:lnTo>
                      <a:lnTo>
                        <a:pt x="0" y="0"/>
                      </a:lnTo>
                      <a:lnTo>
                        <a:pt x="420" y="75"/>
                      </a:lnTo>
                      <a:lnTo>
                        <a:pt x="765" y="103"/>
                      </a:lnTo>
                      <a:lnTo>
                        <a:pt x="989" y="103"/>
                      </a:lnTo>
                      <a:lnTo>
                        <a:pt x="1112" y="140"/>
                      </a:lnTo>
                      <a:close/>
                    </a:path>
                  </a:pathLst>
                </a:custGeom>
                <a:solidFill>
                  <a:srgbClr val="5F7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66" name="Oval 140">
                  <a:extLst>
                    <a:ext uri="{FF2B5EF4-FFF2-40B4-BE49-F238E27FC236}">
                      <a16:creationId xmlns:a16="http://schemas.microsoft.com/office/drawing/2014/main" id="{D582F207-4D0B-4D41-9BD0-9C56DE3B98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93" y="2961"/>
                  <a:ext cx="61" cy="7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13463" name="Freeform 141">
                <a:extLst>
                  <a:ext uri="{FF2B5EF4-FFF2-40B4-BE49-F238E27FC236}">
                    <a16:creationId xmlns:a16="http://schemas.microsoft.com/office/drawing/2014/main" id="{1BD8476D-A673-4FF3-BB2B-BECE415F3A4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668726">
                <a:off x="3851" y="1632"/>
                <a:ext cx="101" cy="153"/>
              </a:xfrm>
              <a:custGeom>
                <a:avLst/>
                <a:gdLst>
                  <a:gd name="T0" fmla="*/ 0 w 136"/>
                  <a:gd name="T1" fmla="*/ 0 h 220"/>
                  <a:gd name="T2" fmla="*/ 8 w 136"/>
                  <a:gd name="T3" fmla="*/ 6 h 220"/>
                  <a:gd name="T4" fmla="*/ 12 w 136"/>
                  <a:gd name="T5" fmla="*/ 12 h 220"/>
                  <a:gd name="T6" fmla="*/ 14 w 136"/>
                  <a:gd name="T7" fmla="*/ 14 h 220"/>
                  <a:gd name="T8" fmla="*/ 17 w 136"/>
                  <a:gd name="T9" fmla="*/ 17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220">
                    <a:moveTo>
                      <a:pt x="0" y="0"/>
                    </a:moveTo>
                    <a:cubicBezTo>
                      <a:pt x="11" y="11"/>
                      <a:pt x="48" y="43"/>
                      <a:pt x="64" y="68"/>
                    </a:cubicBezTo>
                    <a:cubicBezTo>
                      <a:pt x="80" y="93"/>
                      <a:pt x="88" y="131"/>
                      <a:pt x="96" y="150"/>
                    </a:cubicBezTo>
                    <a:cubicBezTo>
                      <a:pt x="104" y="169"/>
                      <a:pt x="105" y="168"/>
                      <a:pt x="112" y="180"/>
                    </a:cubicBezTo>
                    <a:cubicBezTo>
                      <a:pt x="119" y="192"/>
                      <a:pt x="131" y="212"/>
                      <a:pt x="136" y="2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4" name="Freeform 142">
                <a:extLst>
                  <a:ext uri="{FF2B5EF4-FFF2-40B4-BE49-F238E27FC236}">
                    <a16:creationId xmlns:a16="http://schemas.microsoft.com/office/drawing/2014/main" id="{9DF82E4E-64CA-47E3-BF54-B3558EEA0EE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668726">
                <a:off x="3770" y="1854"/>
                <a:ext cx="40" cy="24"/>
              </a:xfrm>
              <a:custGeom>
                <a:avLst/>
                <a:gdLst>
                  <a:gd name="T0" fmla="*/ 0 w 54"/>
                  <a:gd name="T1" fmla="*/ 0 h 34"/>
                  <a:gd name="T2" fmla="*/ 4 w 54"/>
                  <a:gd name="T3" fmla="*/ 3 h 34"/>
                  <a:gd name="T4" fmla="*/ 7 w 54"/>
                  <a:gd name="T5" fmla="*/ 3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34">
                    <a:moveTo>
                      <a:pt x="0" y="0"/>
                    </a:moveTo>
                    <a:cubicBezTo>
                      <a:pt x="5" y="5"/>
                      <a:pt x="21" y="24"/>
                      <a:pt x="30" y="29"/>
                    </a:cubicBezTo>
                    <a:cubicBezTo>
                      <a:pt x="39" y="34"/>
                      <a:pt x="46" y="33"/>
                      <a:pt x="54" y="2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06671" name="Group 143">
            <a:extLst>
              <a:ext uri="{FF2B5EF4-FFF2-40B4-BE49-F238E27FC236}">
                <a16:creationId xmlns:a16="http://schemas.microsoft.com/office/drawing/2014/main" id="{EF585084-4C91-4EE0-9DE5-4B69F226ACA2}"/>
              </a:ext>
            </a:extLst>
          </p:cNvPr>
          <p:cNvGrpSpPr>
            <a:grpSpLocks/>
          </p:cNvGrpSpPr>
          <p:nvPr/>
        </p:nvGrpSpPr>
        <p:grpSpPr bwMode="auto">
          <a:xfrm>
            <a:off x="9794875" y="4554538"/>
            <a:ext cx="1004888" cy="609600"/>
            <a:chOff x="2542" y="2794"/>
            <a:chExt cx="633" cy="384"/>
          </a:xfrm>
        </p:grpSpPr>
        <p:grpSp>
          <p:nvGrpSpPr>
            <p:cNvPr id="13439" name="Group 144">
              <a:extLst>
                <a:ext uri="{FF2B5EF4-FFF2-40B4-BE49-F238E27FC236}">
                  <a16:creationId xmlns:a16="http://schemas.microsoft.com/office/drawing/2014/main" id="{8A142E7F-EE98-4EDE-AE56-B4B0F1D323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98" y="2794"/>
              <a:ext cx="477" cy="384"/>
              <a:chOff x="2304" y="1440"/>
              <a:chExt cx="672" cy="576"/>
            </a:xfrm>
          </p:grpSpPr>
          <p:sp>
            <p:nvSpPr>
              <p:cNvPr id="13445" name="Freeform 145">
                <a:extLst>
                  <a:ext uri="{FF2B5EF4-FFF2-40B4-BE49-F238E27FC236}">
                    <a16:creationId xmlns:a16="http://schemas.microsoft.com/office/drawing/2014/main" id="{2665AF3C-FAF0-4075-B308-209816DCBA9D}"/>
                  </a:ext>
                </a:extLst>
              </p:cNvPr>
              <p:cNvSpPr>
                <a:spLocks/>
              </p:cNvSpPr>
              <p:nvPr/>
            </p:nvSpPr>
            <p:spPr bwMode="auto">
              <a:xfrm rot="-487818">
                <a:off x="2304" y="1440"/>
                <a:ext cx="575" cy="536"/>
              </a:xfrm>
              <a:custGeom>
                <a:avLst/>
                <a:gdLst>
                  <a:gd name="T0" fmla="*/ 100 w 648"/>
                  <a:gd name="T1" fmla="*/ 102 h 631"/>
                  <a:gd name="T2" fmla="*/ 82 w 648"/>
                  <a:gd name="T3" fmla="*/ 96 h 631"/>
                  <a:gd name="T4" fmla="*/ 64 w 648"/>
                  <a:gd name="T5" fmla="*/ 88 h 631"/>
                  <a:gd name="T6" fmla="*/ 43 w 648"/>
                  <a:gd name="T7" fmla="*/ 74 h 631"/>
                  <a:gd name="T8" fmla="*/ 25 w 648"/>
                  <a:gd name="T9" fmla="*/ 74 h 631"/>
                  <a:gd name="T10" fmla="*/ 32 w 648"/>
                  <a:gd name="T11" fmla="*/ 88 h 631"/>
                  <a:gd name="T12" fmla="*/ 46 w 648"/>
                  <a:gd name="T13" fmla="*/ 109 h 631"/>
                  <a:gd name="T14" fmla="*/ 68 w 648"/>
                  <a:gd name="T15" fmla="*/ 123 h 631"/>
                  <a:gd name="T16" fmla="*/ 102 w 648"/>
                  <a:gd name="T17" fmla="*/ 144 h 631"/>
                  <a:gd name="T18" fmla="*/ 128 w 648"/>
                  <a:gd name="T19" fmla="*/ 151 h 631"/>
                  <a:gd name="T20" fmla="*/ 141 w 648"/>
                  <a:gd name="T21" fmla="*/ 157 h 631"/>
                  <a:gd name="T22" fmla="*/ 158 w 648"/>
                  <a:gd name="T23" fmla="*/ 163 h 631"/>
                  <a:gd name="T24" fmla="*/ 171 w 648"/>
                  <a:gd name="T25" fmla="*/ 169 h 631"/>
                  <a:gd name="T26" fmla="*/ 186 w 648"/>
                  <a:gd name="T27" fmla="*/ 181 h 631"/>
                  <a:gd name="T28" fmla="*/ 198 w 648"/>
                  <a:gd name="T29" fmla="*/ 191 h 631"/>
                  <a:gd name="T30" fmla="*/ 213 w 648"/>
                  <a:gd name="T31" fmla="*/ 199 h 631"/>
                  <a:gd name="T32" fmla="*/ 219 w 648"/>
                  <a:gd name="T33" fmla="*/ 195 h 631"/>
                  <a:gd name="T34" fmla="*/ 227 w 648"/>
                  <a:gd name="T35" fmla="*/ 181 h 631"/>
                  <a:gd name="T36" fmla="*/ 246 w 648"/>
                  <a:gd name="T37" fmla="*/ 166 h 631"/>
                  <a:gd name="T38" fmla="*/ 264 w 648"/>
                  <a:gd name="T39" fmla="*/ 150 h 631"/>
                  <a:gd name="T40" fmla="*/ 273 w 648"/>
                  <a:gd name="T41" fmla="*/ 140 h 631"/>
                  <a:gd name="T42" fmla="*/ 264 w 648"/>
                  <a:gd name="T43" fmla="*/ 131 h 631"/>
                  <a:gd name="T44" fmla="*/ 249 w 648"/>
                  <a:gd name="T45" fmla="*/ 124 h 631"/>
                  <a:gd name="T46" fmla="*/ 241 w 648"/>
                  <a:gd name="T47" fmla="*/ 118 h 631"/>
                  <a:gd name="T48" fmla="*/ 226 w 648"/>
                  <a:gd name="T49" fmla="*/ 84 h 631"/>
                  <a:gd name="T50" fmla="*/ 213 w 648"/>
                  <a:gd name="T51" fmla="*/ 57 h 631"/>
                  <a:gd name="T52" fmla="*/ 201 w 648"/>
                  <a:gd name="T53" fmla="*/ 42 h 631"/>
                  <a:gd name="T54" fmla="*/ 195 w 648"/>
                  <a:gd name="T55" fmla="*/ 28 h 631"/>
                  <a:gd name="T56" fmla="*/ 185 w 648"/>
                  <a:gd name="T57" fmla="*/ 21 h 631"/>
                  <a:gd name="T58" fmla="*/ 169 w 648"/>
                  <a:gd name="T59" fmla="*/ 14 h 631"/>
                  <a:gd name="T60" fmla="*/ 152 w 648"/>
                  <a:gd name="T61" fmla="*/ 8 h 631"/>
                  <a:gd name="T62" fmla="*/ 130 w 648"/>
                  <a:gd name="T63" fmla="*/ 6 h 631"/>
                  <a:gd name="T64" fmla="*/ 107 w 648"/>
                  <a:gd name="T65" fmla="*/ 3 h 631"/>
                  <a:gd name="T66" fmla="*/ 91 w 648"/>
                  <a:gd name="T67" fmla="*/ 3 h 631"/>
                  <a:gd name="T68" fmla="*/ 71 w 648"/>
                  <a:gd name="T69" fmla="*/ 3 h 631"/>
                  <a:gd name="T70" fmla="*/ 59 w 648"/>
                  <a:gd name="T71" fmla="*/ 6 h 631"/>
                  <a:gd name="T72" fmla="*/ 34 w 648"/>
                  <a:gd name="T73" fmla="*/ 12 h 631"/>
                  <a:gd name="T74" fmla="*/ 14 w 648"/>
                  <a:gd name="T75" fmla="*/ 25 h 631"/>
                  <a:gd name="T76" fmla="*/ 3 w 648"/>
                  <a:gd name="T77" fmla="*/ 35 h 631"/>
                  <a:gd name="T78" fmla="*/ 4 w 648"/>
                  <a:gd name="T79" fmla="*/ 42 h 631"/>
                  <a:gd name="T80" fmla="*/ 20 w 648"/>
                  <a:gd name="T81" fmla="*/ 42 h 631"/>
                  <a:gd name="T82" fmla="*/ 32 w 648"/>
                  <a:gd name="T83" fmla="*/ 37 h 631"/>
                  <a:gd name="T84" fmla="*/ 54 w 648"/>
                  <a:gd name="T85" fmla="*/ 33 h 631"/>
                  <a:gd name="T86" fmla="*/ 78 w 648"/>
                  <a:gd name="T87" fmla="*/ 31 h 631"/>
                  <a:gd name="T88" fmla="*/ 90 w 648"/>
                  <a:gd name="T89" fmla="*/ 34 h 631"/>
                  <a:gd name="T90" fmla="*/ 104 w 648"/>
                  <a:gd name="T91" fmla="*/ 42 h 631"/>
                  <a:gd name="T92" fmla="*/ 115 w 648"/>
                  <a:gd name="T93" fmla="*/ 48 h 631"/>
                  <a:gd name="T94" fmla="*/ 122 w 648"/>
                  <a:gd name="T95" fmla="*/ 59 h 631"/>
                  <a:gd name="T96" fmla="*/ 128 w 648"/>
                  <a:gd name="T97" fmla="*/ 71 h 631"/>
                  <a:gd name="T98" fmla="*/ 127 w 648"/>
                  <a:gd name="T99" fmla="*/ 83 h 631"/>
                  <a:gd name="T100" fmla="*/ 110 w 648"/>
                  <a:gd name="T101" fmla="*/ 99 h 63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48" h="631">
                    <a:moveTo>
                      <a:pt x="255" y="310"/>
                    </a:moveTo>
                    <a:lnTo>
                      <a:pt x="231" y="317"/>
                    </a:lnTo>
                    <a:lnTo>
                      <a:pt x="214" y="314"/>
                    </a:lnTo>
                    <a:lnTo>
                      <a:pt x="189" y="301"/>
                    </a:lnTo>
                    <a:lnTo>
                      <a:pt x="162" y="296"/>
                    </a:lnTo>
                    <a:lnTo>
                      <a:pt x="148" y="277"/>
                    </a:lnTo>
                    <a:lnTo>
                      <a:pt x="125" y="247"/>
                    </a:lnTo>
                    <a:lnTo>
                      <a:pt x="100" y="233"/>
                    </a:lnTo>
                    <a:lnTo>
                      <a:pt x="76" y="228"/>
                    </a:lnTo>
                    <a:lnTo>
                      <a:pt x="59" y="233"/>
                    </a:lnTo>
                    <a:lnTo>
                      <a:pt x="66" y="251"/>
                    </a:lnTo>
                    <a:lnTo>
                      <a:pt x="76" y="275"/>
                    </a:lnTo>
                    <a:lnTo>
                      <a:pt x="94" y="312"/>
                    </a:lnTo>
                    <a:lnTo>
                      <a:pt x="106" y="342"/>
                    </a:lnTo>
                    <a:lnTo>
                      <a:pt x="136" y="366"/>
                    </a:lnTo>
                    <a:lnTo>
                      <a:pt x="159" y="387"/>
                    </a:lnTo>
                    <a:lnTo>
                      <a:pt x="177" y="403"/>
                    </a:lnTo>
                    <a:lnTo>
                      <a:pt x="236" y="448"/>
                    </a:lnTo>
                    <a:lnTo>
                      <a:pt x="265" y="460"/>
                    </a:lnTo>
                    <a:lnTo>
                      <a:pt x="295" y="475"/>
                    </a:lnTo>
                    <a:lnTo>
                      <a:pt x="311" y="481"/>
                    </a:lnTo>
                    <a:lnTo>
                      <a:pt x="327" y="493"/>
                    </a:lnTo>
                    <a:lnTo>
                      <a:pt x="349" y="503"/>
                    </a:lnTo>
                    <a:lnTo>
                      <a:pt x="365" y="511"/>
                    </a:lnTo>
                    <a:lnTo>
                      <a:pt x="382" y="519"/>
                    </a:lnTo>
                    <a:lnTo>
                      <a:pt x="393" y="530"/>
                    </a:lnTo>
                    <a:lnTo>
                      <a:pt x="412" y="543"/>
                    </a:lnTo>
                    <a:lnTo>
                      <a:pt x="431" y="566"/>
                    </a:lnTo>
                    <a:lnTo>
                      <a:pt x="445" y="583"/>
                    </a:lnTo>
                    <a:lnTo>
                      <a:pt x="457" y="599"/>
                    </a:lnTo>
                    <a:lnTo>
                      <a:pt x="472" y="612"/>
                    </a:lnTo>
                    <a:lnTo>
                      <a:pt x="490" y="624"/>
                    </a:lnTo>
                    <a:lnTo>
                      <a:pt x="500" y="631"/>
                    </a:lnTo>
                    <a:lnTo>
                      <a:pt x="505" y="614"/>
                    </a:lnTo>
                    <a:lnTo>
                      <a:pt x="510" y="597"/>
                    </a:lnTo>
                    <a:lnTo>
                      <a:pt x="523" y="568"/>
                    </a:lnTo>
                    <a:lnTo>
                      <a:pt x="553" y="539"/>
                    </a:lnTo>
                    <a:lnTo>
                      <a:pt x="568" y="522"/>
                    </a:lnTo>
                    <a:lnTo>
                      <a:pt x="596" y="489"/>
                    </a:lnTo>
                    <a:lnTo>
                      <a:pt x="611" y="469"/>
                    </a:lnTo>
                    <a:lnTo>
                      <a:pt x="626" y="451"/>
                    </a:lnTo>
                    <a:lnTo>
                      <a:pt x="631" y="437"/>
                    </a:lnTo>
                    <a:lnTo>
                      <a:pt x="648" y="435"/>
                    </a:lnTo>
                    <a:lnTo>
                      <a:pt x="610" y="409"/>
                    </a:lnTo>
                    <a:lnTo>
                      <a:pt x="597" y="398"/>
                    </a:lnTo>
                    <a:lnTo>
                      <a:pt x="576" y="388"/>
                    </a:lnTo>
                    <a:lnTo>
                      <a:pt x="565" y="379"/>
                    </a:lnTo>
                    <a:lnTo>
                      <a:pt x="557" y="370"/>
                    </a:lnTo>
                    <a:lnTo>
                      <a:pt x="549" y="343"/>
                    </a:lnTo>
                    <a:lnTo>
                      <a:pt x="521" y="260"/>
                    </a:lnTo>
                    <a:lnTo>
                      <a:pt x="507" y="216"/>
                    </a:lnTo>
                    <a:lnTo>
                      <a:pt x="491" y="178"/>
                    </a:lnTo>
                    <a:lnTo>
                      <a:pt x="478" y="158"/>
                    </a:lnTo>
                    <a:lnTo>
                      <a:pt x="466" y="134"/>
                    </a:lnTo>
                    <a:lnTo>
                      <a:pt x="458" y="112"/>
                    </a:lnTo>
                    <a:lnTo>
                      <a:pt x="450" y="88"/>
                    </a:lnTo>
                    <a:lnTo>
                      <a:pt x="442" y="74"/>
                    </a:lnTo>
                    <a:lnTo>
                      <a:pt x="428" y="66"/>
                    </a:lnTo>
                    <a:lnTo>
                      <a:pt x="404" y="58"/>
                    </a:lnTo>
                    <a:lnTo>
                      <a:pt x="390" y="46"/>
                    </a:lnTo>
                    <a:lnTo>
                      <a:pt x="374" y="32"/>
                    </a:lnTo>
                    <a:lnTo>
                      <a:pt x="350" y="28"/>
                    </a:lnTo>
                    <a:lnTo>
                      <a:pt x="320" y="28"/>
                    </a:lnTo>
                    <a:lnTo>
                      <a:pt x="298" y="20"/>
                    </a:lnTo>
                    <a:lnTo>
                      <a:pt x="266" y="14"/>
                    </a:lnTo>
                    <a:lnTo>
                      <a:pt x="247" y="6"/>
                    </a:lnTo>
                    <a:lnTo>
                      <a:pt x="234" y="0"/>
                    </a:lnTo>
                    <a:lnTo>
                      <a:pt x="208" y="5"/>
                    </a:lnTo>
                    <a:lnTo>
                      <a:pt x="184" y="9"/>
                    </a:lnTo>
                    <a:lnTo>
                      <a:pt x="163" y="12"/>
                    </a:lnTo>
                    <a:lnTo>
                      <a:pt x="150" y="14"/>
                    </a:lnTo>
                    <a:lnTo>
                      <a:pt x="133" y="20"/>
                    </a:lnTo>
                    <a:lnTo>
                      <a:pt x="117" y="26"/>
                    </a:lnTo>
                    <a:lnTo>
                      <a:pt x="78" y="38"/>
                    </a:lnTo>
                    <a:lnTo>
                      <a:pt x="55" y="57"/>
                    </a:lnTo>
                    <a:lnTo>
                      <a:pt x="33" y="77"/>
                    </a:lnTo>
                    <a:lnTo>
                      <a:pt x="16" y="93"/>
                    </a:lnTo>
                    <a:lnTo>
                      <a:pt x="3" y="108"/>
                    </a:lnTo>
                    <a:lnTo>
                      <a:pt x="0" y="120"/>
                    </a:lnTo>
                    <a:lnTo>
                      <a:pt x="7" y="131"/>
                    </a:lnTo>
                    <a:lnTo>
                      <a:pt x="28" y="137"/>
                    </a:lnTo>
                    <a:lnTo>
                      <a:pt x="46" y="134"/>
                    </a:lnTo>
                    <a:lnTo>
                      <a:pt x="60" y="128"/>
                    </a:lnTo>
                    <a:lnTo>
                      <a:pt x="76" y="117"/>
                    </a:lnTo>
                    <a:lnTo>
                      <a:pt x="91" y="104"/>
                    </a:lnTo>
                    <a:lnTo>
                      <a:pt x="126" y="102"/>
                    </a:lnTo>
                    <a:lnTo>
                      <a:pt x="160" y="101"/>
                    </a:lnTo>
                    <a:lnTo>
                      <a:pt x="180" y="96"/>
                    </a:lnTo>
                    <a:lnTo>
                      <a:pt x="195" y="95"/>
                    </a:lnTo>
                    <a:lnTo>
                      <a:pt x="207" y="107"/>
                    </a:lnTo>
                    <a:lnTo>
                      <a:pt x="222" y="117"/>
                    </a:lnTo>
                    <a:lnTo>
                      <a:pt x="240" y="131"/>
                    </a:lnTo>
                    <a:lnTo>
                      <a:pt x="255" y="138"/>
                    </a:lnTo>
                    <a:lnTo>
                      <a:pt x="267" y="153"/>
                    </a:lnTo>
                    <a:lnTo>
                      <a:pt x="273" y="165"/>
                    </a:lnTo>
                    <a:lnTo>
                      <a:pt x="283" y="186"/>
                    </a:lnTo>
                    <a:lnTo>
                      <a:pt x="288" y="207"/>
                    </a:lnTo>
                    <a:lnTo>
                      <a:pt x="294" y="224"/>
                    </a:lnTo>
                    <a:lnTo>
                      <a:pt x="293" y="238"/>
                    </a:lnTo>
                    <a:lnTo>
                      <a:pt x="293" y="259"/>
                    </a:lnTo>
                    <a:lnTo>
                      <a:pt x="287" y="286"/>
                    </a:lnTo>
                    <a:lnTo>
                      <a:pt x="255" y="310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6" name="Freeform 146">
                <a:extLst>
                  <a:ext uri="{FF2B5EF4-FFF2-40B4-BE49-F238E27FC236}">
                    <a16:creationId xmlns:a16="http://schemas.microsoft.com/office/drawing/2014/main" id="{2DA4F44C-5DAE-473B-84C4-EAEDA6884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4" y="1453"/>
                <a:ext cx="103" cy="46"/>
              </a:xfrm>
              <a:custGeom>
                <a:avLst/>
                <a:gdLst>
                  <a:gd name="T0" fmla="*/ 0 w 138"/>
                  <a:gd name="T1" fmla="*/ 0 h 66"/>
                  <a:gd name="T2" fmla="*/ 9 w 138"/>
                  <a:gd name="T3" fmla="*/ 2 h 66"/>
                  <a:gd name="T4" fmla="*/ 18 w 138"/>
                  <a:gd name="T5" fmla="*/ 5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8" h="66">
                    <a:moveTo>
                      <a:pt x="0" y="0"/>
                    </a:moveTo>
                    <a:lnTo>
                      <a:pt x="66" y="27"/>
                    </a:lnTo>
                    <a:lnTo>
                      <a:pt x="138" y="6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7" name="Freeform 147">
                <a:extLst>
                  <a:ext uri="{FF2B5EF4-FFF2-40B4-BE49-F238E27FC236}">
                    <a16:creationId xmlns:a16="http://schemas.microsoft.com/office/drawing/2014/main" id="{942F4839-7342-4FB0-9DD2-F18DB7405155}"/>
                  </a:ext>
                </a:extLst>
              </p:cNvPr>
              <p:cNvSpPr>
                <a:spLocks/>
              </p:cNvSpPr>
              <p:nvPr/>
            </p:nvSpPr>
            <p:spPr bwMode="auto">
              <a:xfrm rot="-1242821">
                <a:off x="2365" y="1664"/>
                <a:ext cx="15" cy="48"/>
              </a:xfrm>
              <a:custGeom>
                <a:avLst/>
                <a:gdLst>
                  <a:gd name="T0" fmla="*/ 0 w 70"/>
                  <a:gd name="T1" fmla="*/ 0 h 169"/>
                  <a:gd name="T2" fmla="*/ 0 w 70"/>
                  <a:gd name="T3" fmla="*/ 0 h 169"/>
                  <a:gd name="T4" fmla="*/ 0 w 70"/>
                  <a:gd name="T5" fmla="*/ 0 h 169"/>
                  <a:gd name="T6" fmla="*/ 0 w 70"/>
                  <a:gd name="T7" fmla="*/ 0 h 169"/>
                  <a:gd name="T8" fmla="*/ 0 w 70"/>
                  <a:gd name="T9" fmla="*/ 0 h 169"/>
                  <a:gd name="T10" fmla="*/ 0 w 70"/>
                  <a:gd name="T11" fmla="*/ 0 h 169"/>
                  <a:gd name="T12" fmla="*/ 0 w 70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169">
                    <a:moveTo>
                      <a:pt x="23" y="0"/>
                    </a:moveTo>
                    <a:lnTo>
                      <a:pt x="53" y="52"/>
                    </a:lnTo>
                    <a:lnTo>
                      <a:pt x="69" y="83"/>
                    </a:lnTo>
                    <a:lnTo>
                      <a:pt x="70" y="113"/>
                    </a:lnTo>
                    <a:lnTo>
                      <a:pt x="58" y="140"/>
                    </a:lnTo>
                    <a:lnTo>
                      <a:pt x="27" y="158"/>
                    </a:lnTo>
                    <a:lnTo>
                      <a:pt x="0" y="16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8" name="Freeform 148">
                <a:extLst>
                  <a:ext uri="{FF2B5EF4-FFF2-40B4-BE49-F238E27FC236}">
                    <a16:creationId xmlns:a16="http://schemas.microsoft.com/office/drawing/2014/main" id="{059E8B11-BF5A-4727-9129-114529A750FB}"/>
                  </a:ext>
                </a:extLst>
              </p:cNvPr>
              <p:cNvSpPr>
                <a:spLocks/>
              </p:cNvSpPr>
              <p:nvPr/>
            </p:nvSpPr>
            <p:spPr bwMode="auto">
              <a:xfrm rot="-832342">
                <a:off x="2439" y="1511"/>
                <a:ext cx="12" cy="29"/>
              </a:xfrm>
              <a:custGeom>
                <a:avLst/>
                <a:gdLst>
                  <a:gd name="T0" fmla="*/ 0 w 50"/>
                  <a:gd name="T1" fmla="*/ 0 h 93"/>
                  <a:gd name="T2" fmla="*/ 0 w 50"/>
                  <a:gd name="T3" fmla="*/ 0 h 93"/>
                  <a:gd name="T4" fmla="*/ 0 w 50"/>
                  <a:gd name="T5" fmla="*/ 0 h 93"/>
                  <a:gd name="T6" fmla="*/ 0 w 50"/>
                  <a:gd name="T7" fmla="*/ 0 h 93"/>
                  <a:gd name="T8" fmla="*/ 0 w 50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93">
                    <a:moveTo>
                      <a:pt x="0" y="0"/>
                    </a:moveTo>
                    <a:lnTo>
                      <a:pt x="0" y="32"/>
                    </a:lnTo>
                    <a:lnTo>
                      <a:pt x="6" y="57"/>
                    </a:lnTo>
                    <a:lnTo>
                      <a:pt x="25" y="82"/>
                    </a:lnTo>
                    <a:lnTo>
                      <a:pt x="50" y="9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9" name="Freeform 149">
                <a:extLst>
                  <a:ext uri="{FF2B5EF4-FFF2-40B4-BE49-F238E27FC236}">
                    <a16:creationId xmlns:a16="http://schemas.microsoft.com/office/drawing/2014/main" id="{41CDD3BC-2D53-41CE-867F-2A0180843CDF}"/>
                  </a:ext>
                </a:extLst>
              </p:cNvPr>
              <p:cNvSpPr>
                <a:spLocks/>
              </p:cNvSpPr>
              <p:nvPr/>
            </p:nvSpPr>
            <p:spPr bwMode="auto">
              <a:xfrm rot="-1712274">
                <a:off x="2348" y="1539"/>
                <a:ext cx="9" cy="22"/>
              </a:xfrm>
              <a:custGeom>
                <a:avLst/>
                <a:gdLst>
                  <a:gd name="T0" fmla="*/ 0 w 19"/>
                  <a:gd name="T1" fmla="*/ 0 h 43"/>
                  <a:gd name="T2" fmla="*/ 0 w 19"/>
                  <a:gd name="T3" fmla="*/ 1 h 43"/>
                  <a:gd name="T4" fmla="*/ 0 w 19"/>
                  <a:gd name="T5" fmla="*/ 1 h 43"/>
                  <a:gd name="T6" fmla="*/ 0 w 19"/>
                  <a:gd name="T7" fmla="*/ 1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43">
                    <a:moveTo>
                      <a:pt x="0" y="0"/>
                    </a:moveTo>
                    <a:lnTo>
                      <a:pt x="0" y="14"/>
                    </a:lnTo>
                    <a:lnTo>
                      <a:pt x="4" y="28"/>
                    </a:lnTo>
                    <a:lnTo>
                      <a:pt x="19" y="4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450" name="Group 150">
                <a:extLst>
                  <a:ext uri="{FF2B5EF4-FFF2-40B4-BE49-F238E27FC236}">
                    <a16:creationId xmlns:a16="http://schemas.microsoft.com/office/drawing/2014/main" id="{A4C10F22-4980-4CF2-88C6-DE5E1B87E4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9224892">
                <a:off x="2734" y="1746"/>
                <a:ext cx="242" cy="270"/>
                <a:chOff x="2457" y="2549"/>
                <a:chExt cx="557" cy="547"/>
              </a:xfrm>
            </p:grpSpPr>
            <p:sp>
              <p:nvSpPr>
                <p:cNvPr id="13453" name="Freeform 151">
                  <a:extLst>
                    <a:ext uri="{FF2B5EF4-FFF2-40B4-BE49-F238E27FC236}">
                      <a16:creationId xmlns:a16="http://schemas.microsoft.com/office/drawing/2014/main" id="{6FD34248-BB80-44F5-857F-804D92F7D8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7" y="2549"/>
                  <a:ext cx="557" cy="547"/>
                </a:xfrm>
                <a:custGeom>
                  <a:avLst/>
                  <a:gdLst>
                    <a:gd name="T0" fmla="*/ 9 w 1112"/>
                    <a:gd name="T1" fmla="*/ 2 h 1094"/>
                    <a:gd name="T2" fmla="*/ 9 w 1112"/>
                    <a:gd name="T3" fmla="*/ 3 h 1094"/>
                    <a:gd name="T4" fmla="*/ 8 w 1112"/>
                    <a:gd name="T5" fmla="*/ 3 h 1094"/>
                    <a:gd name="T6" fmla="*/ 8 w 1112"/>
                    <a:gd name="T7" fmla="*/ 4 h 1094"/>
                    <a:gd name="T8" fmla="*/ 8 w 1112"/>
                    <a:gd name="T9" fmla="*/ 5 h 1094"/>
                    <a:gd name="T10" fmla="*/ 8 w 1112"/>
                    <a:gd name="T11" fmla="*/ 6 h 1094"/>
                    <a:gd name="T12" fmla="*/ 8 w 1112"/>
                    <a:gd name="T13" fmla="*/ 7 h 1094"/>
                    <a:gd name="T14" fmla="*/ 8 w 1112"/>
                    <a:gd name="T15" fmla="*/ 8 h 1094"/>
                    <a:gd name="T16" fmla="*/ 8 w 1112"/>
                    <a:gd name="T17" fmla="*/ 8 h 1094"/>
                    <a:gd name="T18" fmla="*/ 8 w 1112"/>
                    <a:gd name="T19" fmla="*/ 9 h 1094"/>
                    <a:gd name="T20" fmla="*/ 2 w 1112"/>
                    <a:gd name="T21" fmla="*/ 9 h 1094"/>
                    <a:gd name="T22" fmla="*/ 2 w 1112"/>
                    <a:gd name="T23" fmla="*/ 4 h 1094"/>
                    <a:gd name="T24" fmla="*/ 1 w 1112"/>
                    <a:gd name="T25" fmla="*/ 1 h 1094"/>
                    <a:gd name="T26" fmla="*/ 0 w 1112"/>
                    <a:gd name="T27" fmla="*/ 0 h 1094"/>
                    <a:gd name="T28" fmla="*/ 4 w 1112"/>
                    <a:gd name="T29" fmla="*/ 1 h 1094"/>
                    <a:gd name="T30" fmla="*/ 6 w 1112"/>
                    <a:gd name="T31" fmla="*/ 1 h 1094"/>
                    <a:gd name="T32" fmla="*/ 8 w 1112"/>
                    <a:gd name="T33" fmla="*/ 1 h 1094"/>
                    <a:gd name="T34" fmla="*/ 9 w 1112"/>
                    <a:gd name="T35" fmla="*/ 2 h 109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112" h="1094">
                      <a:moveTo>
                        <a:pt x="1112" y="140"/>
                      </a:moveTo>
                      <a:lnTo>
                        <a:pt x="1056" y="271"/>
                      </a:lnTo>
                      <a:lnTo>
                        <a:pt x="1017" y="373"/>
                      </a:lnTo>
                      <a:lnTo>
                        <a:pt x="971" y="476"/>
                      </a:lnTo>
                      <a:lnTo>
                        <a:pt x="943" y="588"/>
                      </a:lnTo>
                      <a:lnTo>
                        <a:pt x="924" y="702"/>
                      </a:lnTo>
                      <a:lnTo>
                        <a:pt x="905" y="814"/>
                      </a:lnTo>
                      <a:lnTo>
                        <a:pt x="905" y="916"/>
                      </a:lnTo>
                      <a:lnTo>
                        <a:pt x="905" y="1001"/>
                      </a:lnTo>
                      <a:lnTo>
                        <a:pt x="905" y="1038"/>
                      </a:lnTo>
                      <a:lnTo>
                        <a:pt x="242" y="1094"/>
                      </a:lnTo>
                      <a:lnTo>
                        <a:pt x="130" y="448"/>
                      </a:lnTo>
                      <a:lnTo>
                        <a:pt x="28" y="65"/>
                      </a:lnTo>
                      <a:lnTo>
                        <a:pt x="0" y="0"/>
                      </a:lnTo>
                      <a:lnTo>
                        <a:pt x="420" y="75"/>
                      </a:lnTo>
                      <a:lnTo>
                        <a:pt x="765" y="103"/>
                      </a:lnTo>
                      <a:lnTo>
                        <a:pt x="989" y="103"/>
                      </a:lnTo>
                      <a:lnTo>
                        <a:pt x="1112" y="140"/>
                      </a:lnTo>
                      <a:close/>
                    </a:path>
                  </a:pathLst>
                </a:custGeom>
                <a:solidFill>
                  <a:srgbClr val="5F7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54" name="Oval 152">
                  <a:extLst>
                    <a:ext uri="{FF2B5EF4-FFF2-40B4-BE49-F238E27FC236}">
                      <a16:creationId xmlns:a16="http://schemas.microsoft.com/office/drawing/2014/main" id="{7AABCEDB-F18C-4B7E-93D6-04E92BDD45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93" y="2961"/>
                  <a:ext cx="61" cy="7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13451" name="Freeform 153">
                <a:extLst>
                  <a:ext uri="{FF2B5EF4-FFF2-40B4-BE49-F238E27FC236}">
                    <a16:creationId xmlns:a16="http://schemas.microsoft.com/office/drawing/2014/main" id="{557F3947-26E4-464F-A52E-41BC8FC1AFD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887819">
                <a:off x="2437" y="1715"/>
                <a:ext cx="13" cy="9"/>
              </a:xfrm>
              <a:custGeom>
                <a:avLst/>
                <a:gdLst>
                  <a:gd name="T0" fmla="*/ 0 w 55"/>
                  <a:gd name="T1" fmla="*/ 0 h 33"/>
                  <a:gd name="T2" fmla="*/ 0 w 55"/>
                  <a:gd name="T3" fmla="*/ 0 h 33"/>
                  <a:gd name="T4" fmla="*/ 0 w 55"/>
                  <a:gd name="T5" fmla="*/ 0 h 33"/>
                  <a:gd name="T6" fmla="*/ 0 w 55"/>
                  <a:gd name="T7" fmla="*/ 0 h 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" h="33">
                    <a:moveTo>
                      <a:pt x="55" y="33"/>
                    </a:moveTo>
                    <a:lnTo>
                      <a:pt x="26" y="22"/>
                    </a:lnTo>
                    <a:lnTo>
                      <a:pt x="7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2" name="Freeform 154">
                <a:extLst>
                  <a:ext uri="{FF2B5EF4-FFF2-40B4-BE49-F238E27FC236}">
                    <a16:creationId xmlns:a16="http://schemas.microsoft.com/office/drawing/2014/main" id="{13933456-31F1-4825-813F-F1E868FB69F7}"/>
                  </a:ext>
                </a:extLst>
              </p:cNvPr>
              <p:cNvSpPr>
                <a:spLocks/>
              </p:cNvSpPr>
              <p:nvPr/>
            </p:nvSpPr>
            <p:spPr bwMode="auto">
              <a:xfrm rot="-487818">
                <a:off x="2554" y="1461"/>
                <a:ext cx="47" cy="29"/>
              </a:xfrm>
              <a:custGeom>
                <a:avLst/>
                <a:gdLst>
                  <a:gd name="T0" fmla="*/ 0 w 53"/>
                  <a:gd name="T1" fmla="*/ 0 h 34"/>
                  <a:gd name="T2" fmla="*/ 8 w 53"/>
                  <a:gd name="T3" fmla="*/ 3 h 34"/>
                  <a:gd name="T4" fmla="*/ 23 w 53"/>
                  <a:gd name="T5" fmla="*/ 11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34">
                    <a:moveTo>
                      <a:pt x="0" y="0"/>
                    </a:moveTo>
                    <a:lnTo>
                      <a:pt x="17" y="8"/>
                    </a:lnTo>
                    <a:lnTo>
                      <a:pt x="53" y="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440" name="Group 155">
              <a:extLst>
                <a:ext uri="{FF2B5EF4-FFF2-40B4-BE49-F238E27FC236}">
                  <a16:creationId xmlns:a16="http://schemas.microsoft.com/office/drawing/2014/main" id="{A1302E90-22FF-4AD2-8D88-5494BB8B2A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00" y="2864"/>
              <a:ext cx="228" cy="59"/>
              <a:chOff x="2352" y="1488"/>
              <a:chExt cx="276" cy="148"/>
            </a:xfrm>
          </p:grpSpPr>
          <p:sp>
            <p:nvSpPr>
              <p:cNvPr id="13442" name="Freeform 156">
                <a:extLst>
                  <a:ext uri="{FF2B5EF4-FFF2-40B4-BE49-F238E27FC236}">
                    <a16:creationId xmlns:a16="http://schemas.microsoft.com/office/drawing/2014/main" id="{E83A253B-4B48-412F-B644-DAE9001A85D0}"/>
                  </a:ext>
                </a:extLst>
              </p:cNvPr>
              <p:cNvSpPr>
                <a:spLocks/>
              </p:cNvSpPr>
              <p:nvPr/>
            </p:nvSpPr>
            <p:spPr bwMode="auto">
              <a:xfrm rot="-487818">
                <a:off x="2406" y="1516"/>
                <a:ext cx="222" cy="120"/>
              </a:xfrm>
              <a:custGeom>
                <a:avLst/>
                <a:gdLst>
                  <a:gd name="T0" fmla="*/ 10 w 249"/>
                  <a:gd name="T1" fmla="*/ 33 h 141"/>
                  <a:gd name="T2" fmla="*/ 4 w 249"/>
                  <a:gd name="T3" fmla="*/ 37 h 141"/>
                  <a:gd name="T4" fmla="*/ 0 w 249"/>
                  <a:gd name="T5" fmla="*/ 39 h 141"/>
                  <a:gd name="T6" fmla="*/ 10 w 249"/>
                  <a:gd name="T7" fmla="*/ 43 h 141"/>
                  <a:gd name="T8" fmla="*/ 17 w 249"/>
                  <a:gd name="T9" fmla="*/ 46 h 141"/>
                  <a:gd name="T10" fmla="*/ 24 w 249"/>
                  <a:gd name="T11" fmla="*/ 44 h 141"/>
                  <a:gd name="T12" fmla="*/ 31 w 249"/>
                  <a:gd name="T13" fmla="*/ 43 h 141"/>
                  <a:gd name="T14" fmla="*/ 37 w 249"/>
                  <a:gd name="T15" fmla="*/ 41 h 141"/>
                  <a:gd name="T16" fmla="*/ 47 w 249"/>
                  <a:gd name="T17" fmla="*/ 37 h 141"/>
                  <a:gd name="T18" fmla="*/ 54 w 249"/>
                  <a:gd name="T19" fmla="*/ 37 h 141"/>
                  <a:gd name="T20" fmla="*/ 59 w 249"/>
                  <a:gd name="T21" fmla="*/ 36 h 141"/>
                  <a:gd name="T22" fmla="*/ 65 w 249"/>
                  <a:gd name="T23" fmla="*/ 33 h 141"/>
                  <a:gd name="T24" fmla="*/ 71 w 249"/>
                  <a:gd name="T25" fmla="*/ 31 h 141"/>
                  <a:gd name="T26" fmla="*/ 79 w 249"/>
                  <a:gd name="T27" fmla="*/ 28 h 141"/>
                  <a:gd name="T28" fmla="*/ 85 w 249"/>
                  <a:gd name="T29" fmla="*/ 29 h 141"/>
                  <a:gd name="T30" fmla="*/ 93 w 249"/>
                  <a:gd name="T31" fmla="*/ 30 h 141"/>
                  <a:gd name="T32" fmla="*/ 101 w 249"/>
                  <a:gd name="T33" fmla="*/ 31 h 141"/>
                  <a:gd name="T34" fmla="*/ 104 w 249"/>
                  <a:gd name="T35" fmla="*/ 37 h 141"/>
                  <a:gd name="T36" fmla="*/ 112 w 249"/>
                  <a:gd name="T37" fmla="*/ 42 h 141"/>
                  <a:gd name="T38" fmla="*/ 85 w 249"/>
                  <a:gd name="T39" fmla="*/ 0 h 141"/>
                  <a:gd name="T40" fmla="*/ 10 w 249"/>
                  <a:gd name="T41" fmla="*/ 33 h 1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49" h="141">
                    <a:moveTo>
                      <a:pt x="22" y="103"/>
                    </a:moveTo>
                    <a:lnTo>
                      <a:pt x="11" y="116"/>
                    </a:lnTo>
                    <a:lnTo>
                      <a:pt x="0" y="120"/>
                    </a:lnTo>
                    <a:lnTo>
                      <a:pt x="21" y="136"/>
                    </a:lnTo>
                    <a:lnTo>
                      <a:pt x="38" y="141"/>
                    </a:lnTo>
                    <a:lnTo>
                      <a:pt x="54" y="139"/>
                    </a:lnTo>
                    <a:lnTo>
                      <a:pt x="69" y="135"/>
                    </a:lnTo>
                    <a:lnTo>
                      <a:pt x="84" y="126"/>
                    </a:lnTo>
                    <a:lnTo>
                      <a:pt x="104" y="114"/>
                    </a:lnTo>
                    <a:lnTo>
                      <a:pt x="120" y="114"/>
                    </a:lnTo>
                    <a:lnTo>
                      <a:pt x="131" y="111"/>
                    </a:lnTo>
                    <a:lnTo>
                      <a:pt x="146" y="102"/>
                    </a:lnTo>
                    <a:lnTo>
                      <a:pt x="159" y="93"/>
                    </a:lnTo>
                    <a:lnTo>
                      <a:pt x="177" y="87"/>
                    </a:lnTo>
                    <a:lnTo>
                      <a:pt x="190" y="89"/>
                    </a:lnTo>
                    <a:lnTo>
                      <a:pt x="208" y="92"/>
                    </a:lnTo>
                    <a:lnTo>
                      <a:pt x="225" y="95"/>
                    </a:lnTo>
                    <a:lnTo>
                      <a:pt x="232" y="118"/>
                    </a:lnTo>
                    <a:lnTo>
                      <a:pt x="249" y="129"/>
                    </a:lnTo>
                    <a:lnTo>
                      <a:pt x="188" y="0"/>
                    </a:lnTo>
                    <a:lnTo>
                      <a:pt x="22" y="103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3" name="Freeform 157">
                <a:extLst>
                  <a:ext uri="{FF2B5EF4-FFF2-40B4-BE49-F238E27FC236}">
                    <a16:creationId xmlns:a16="http://schemas.microsoft.com/office/drawing/2014/main" id="{1459E94F-4FAA-4614-A62F-18751F6515A4}"/>
                  </a:ext>
                </a:extLst>
              </p:cNvPr>
              <p:cNvSpPr>
                <a:spLocks/>
              </p:cNvSpPr>
              <p:nvPr/>
            </p:nvSpPr>
            <p:spPr bwMode="auto">
              <a:xfrm rot="-949943">
                <a:off x="2352" y="1488"/>
                <a:ext cx="220" cy="138"/>
              </a:xfrm>
              <a:custGeom>
                <a:avLst/>
                <a:gdLst>
                  <a:gd name="T0" fmla="*/ 52 w 220"/>
                  <a:gd name="T1" fmla="*/ 68 h 138"/>
                  <a:gd name="T2" fmla="*/ 16 w 220"/>
                  <a:gd name="T3" fmla="*/ 106 h 138"/>
                  <a:gd name="T4" fmla="*/ 0 w 220"/>
                  <a:gd name="T5" fmla="*/ 125 h 138"/>
                  <a:gd name="T6" fmla="*/ 20 w 220"/>
                  <a:gd name="T7" fmla="*/ 136 h 138"/>
                  <a:gd name="T8" fmla="*/ 36 w 220"/>
                  <a:gd name="T9" fmla="*/ 138 h 138"/>
                  <a:gd name="T10" fmla="*/ 49 w 220"/>
                  <a:gd name="T11" fmla="*/ 134 h 138"/>
                  <a:gd name="T12" fmla="*/ 63 w 220"/>
                  <a:gd name="T13" fmla="*/ 129 h 138"/>
                  <a:gd name="T14" fmla="*/ 75 w 220"/>
                  <a:gd name="T15" fmla="*/ 119 h 138"/>
                  <a:gd name="T16" fmla="*/ 91 w 220"/>
                  <a:gd name="T17" fmla="*/ 107 h 138"/>
                  <a:gd name="T18" fmla="*/ 105 w 220"/>
                  <a:gd name="T19" fmla="*/ 105 h 138"/>
                  <a:gd name="T20" fmla="*/ 114 w 220"/>
                  <a:gd name="T21" fmla="*/ 100 h 138"/>
                  <a:gd name="T22" fmla="*/ 126 w 220"/>
                  <a:gd name="T23" fmla="*/ 92 h 138"/>
                  <a:gd name="T24" fmla="*/ 137 w 220"/>
                  <a:gd name="T25" fmla="*/ 82 h 138"/>
                  <a:gd name="T26" fmla="*/ 152 w 220"/>
                  <a:gd name="T27" fmla="*/ 75 h 138"/>
                  <a:gd name="T28" fmla="*/ 163 w 220"/>
                  <a:gd name="T29" fmla="*/ 75 h 138"/>
                  <a:gd name="T30" fmla="*/ 179 w 220"/>
                  <a:gd name="T31" fmla="*/ 75 h 138"/>
                  <a:gd name="T32" fmla="*/ 196 w 220"/>
                  <a:gd name="T33" fmla="*/ 76 h 138"/>
                  <a:gd name="T34" fmla="*/ 204 w 220"/>
                  <a:gd name="T35" fmla="*/ 94 h 138"/>
                  <a:gd name="T36" fmla="*/ 220 w 220"/>
                  <a:gd name="T37" fmla="*/ 101 h 138"/>
                  <a:gd name="T38" fmla="*/ 151 w 220"/>
                  <a:gd name="T39" fmla="*/ 0 h 138"/>
                  <a:gd name="T40" fmla="*/ 52 w 220"/>
                  <a:gd name="T41" fmla="*/ 68 h 1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20" h="138">
                    <a:moveTo>
                      <a:pt x="52" y="68"/>
                    </a:moveTo>
                    <a:lnTo>
                      <a:pt x="16" y="106"/>
                    </a:lnTo>
                    <a:lnTo>
                      <a:pt x="0" y="125"/>
                    </a:lnTo>
                    <a:lnTo>
                      <a:pt x="20" y="136"/>
                    </a:lnTo>
                    <a:lnTo>
                      <a:pt x="36" y="138"/>
                    </a:lnTo>
                    <a:lnTo>
                      <a:pt x="49" y="134"/>
                    </a:lnTo>
                    <a:lnTo>
                      <a:pt x="63" y="129"/>
                    </a:lnTo>
                    <a:lnTo>
                      <a:pt x="75" y="119"/>
                    </a:lnTo>
                    <a:lnTo>
                      <a:pt x="91" y="107"/>
                    </a:lnTo>
                    <a:lnTo>
                      <a:pt x="105" y="105"/>
                    </a:lnTo>
                    <a:lnTo>
                      <a:pt x="114" y="100"/>
                    </a:lnTo>
                    <a:lnTo>
                      <a:pt x="126" y="92"/>
                    </a:lnTo>
                    <a:lnTo>
                      <a:pt x="137" y="82"/>
                    </a:lnTo>
                    <a:lnTo>
                      <a:pt x="152" y="75"/>
                    </a:lnTo>
                    <a:lnTo>
                      <a:pt x="163" y="75"/>
                    </a:lnTo>
                    <a:lnTo>
                      <a:pt x="179" y="75"/>
                    </a:lnTo>
                    <a:lnTo>
                      <a:pt x="196" y="76"/>
                    </a:lnTo>
                    <a:lnTo>
                      <a:pt x="204" y="94"/>
                    </a:lnTo>
                    <a:lnTo>
                      <a:pt x="220" y="101"/>
                    </a:lnTo>
                    <a:lnTo>
                      <a:pt x="151" y="0"/>
                    </a:lnTo>
                    <a:lnTo>
                      <a:pt x="52" y="68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4" name="Freeform 158">
                <a:extLst>
                  <a:ext uri="{FF2B5EF4-FFF2-40B4-BE49-F238E27FC236}">
                    <a16:creationId xmlns:a16="http://schemas.microsoft.com/office/drawing/2014/main" id="{B8258BBC-7FC1-488A-9F15-1EC6AD49BC5D}"/>
                  </a:ext>
                </a:extLst>
              </p:cNvPr>
              <p:cNvSpPr>
                <a:spLocks/>
              </p:cNvSpPr>
              <p:nvPr/>
            </p:nvSpPr>
            <p:spPr bwMode="auto">
              <a:xfrm rot="810451">
                <a:off x="2444" y="1586"/>
                <a:ext cx="13" cy="10"/>
              </a:xfrm>
              <a:custGeom>
                <a:avLst/>
                <a:gdLst>
                  <a:gd name="T0" fmla="*/ 0 w 55"/>
                  <a:gd name="T1" fmla="*/ 0 h 33"/>
                  <a:gd name="T2" fmla="*/ 0 w 55"/>
                  <a:gd name="T3" fmla="*/ 0 h 33"/>
                  <a:gd name="T4" fmla="*/ 0 w 55"/>
                  <a:gd name="T5" fmla="*/ 0 h 33"/>
                  <a:gd name="T6" fmla="*/ 0 w 55"/>
                  <a:gd name="T7" fmla="*/ 0 h 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" h="33">
                    <a:moveTo>
                      <a:pt x="55" y="33"/>
                    </a:moveTo>
                    <a:lnTo>
                      <a:pt x="26" y="22"/>
                    </a:lnTo>
                    <a:lnTo>
                      <a:pt x="7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441" name="AutoShape 159">
              <a:extLst>
                <a:ext uri="{FF2B5EF4-FFF2-40B4-BE49-F238E27FC236}">
                  <a16:creationId xmlns:a16="http://schemas.microsoft.com/office/drawing/2014/main" id="{027B902A-51AF-4908-B028-A34B3D3295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500378">
              <a:off x="2782" y="2620"/>
              <a:ext cx="48" cy="528"/>
            </a:xfrm>
            <a:prstGeom prst="can">
              <a:avLst>
                <a:gd name="adj" fmla="val 2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406688" name="Group 160">
            <a:extLst>
              <a:ext uri="{FF2B5EF4-FFF2-40B4-BE49-F238E27FC236}">
                <a16:creationId xmlns:a16="http://schemas.microsoft.com/office/drawing/2014/main" id="{5FBB1CB5-DEFE-45AE-AA11-F8094493787D}"/>
              </a:ext>
            </a:extLst>
          </p:cNvPr>
          <p:cNvGrpSpPr>
            <a:grpSpLocks/>
          </p:cNvGrpSpPr>
          <p:nvPr/>
        </p:nvGrpSpPr>
        <p:grpSpPr bwMode="auto">
          <a:xfrm>
            <a:off x="9948864" y="4708525"/>
            <a:ext cx="1004887" cy="609600"/>
            <a:chOff x="2542" y="2794"/>
            <a:chExt cx="633" cy="384"/>
          </a:xfrm>
        </p:grpSpPr>
        <p:grpSp>
          <p:nvGrpSpPr>
            <p:cNvPr id="13423" name="Group 161">
              <a:extLst>
                <a:ext uri="{FF2B5EF4-FFF2-40B4-BE49-F238E27FC236}">
                  <a16:creationId xmlns:a16="http://schemas.microsoft.com/office/drawing/2014/main" id="{D7C52EAA-EFB9-48F1-92D0-CDF0C170C7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98" y="2794"/>
              <a:ext cx="477" cy="384"/>
              <a:chOff x="2304" y="1440"/>
              <a:chExt cx="672" cy="576"/>
            </a:xfrm>
          </p:grpSpPr>
          <p:sp>
            <p:nvSpPr>
              <p:cNvPr id="13429" name="Freeform 162">
                <a:extLst>
                  <a:ext uri="{FF2B5EF4-FFF2-40B4-BE49-F238E27FC236}">
                    <a16:creationId xmlns:a16="http://schemas.microsoft.com/office/drawing/2014/main" id="{295B6BC3-AB5B-4612-9C71-88CCB4268BA2}"/>
                  </a:ext>
                </a:extLst>
              </p:cNvPr>
              <p:cNvSpPr>
                <a:spLocks/>
              </p:cNvSpPr>
              <p:nvPr/>
            </p:nvSpPr>
            <p:spPr bwMode="auto">
              <a:xfrm rot="-487818">
                <a:off x="2304" y="1440"/>
                <a:ext cx="575" cy="536"/>
              </a:xfrm>
              <a:custGeom>
                <a:avLst/>
                <a:gdLst>
                  <a:gd name="T0" fmla="*/ 100 w 648"/>
                  <a:gd name="T1" fmla="*/ 102 h 631"/>
                  <a:gd name="T2" fmla="*/ 82 w 648"/>
                  <a:gd name="T3" fmla="*/ 96 h 631"/>
                  <a:gd name="T4" fmla="*/ 64 w 648"/>
                  <a:gd name="T5" fmla="*/ 88 h 631"/>
                  <a:gd name="T6" fmla="*/ 43 w 648"/>
                  <a:gd name="T7" fmla="*/ 74 h 631"/>
                  <a:gd name="T8" fmla="*/ 25 w 648"/>
                  <a:gd name="T9" fmla="*/ 74 h 631"/>
                  <a:gd name="T10" fmla="*/ 32 w 648"/>
                  <a:gd name="T11" fmla="*/ 88 h 631"/>
                  <a:gd name="T12" fmla="*/ 46 w 648"/>
                  <a:gd name="T13" fmla="*/ 109 h 631"/>
                  <a:gd name="T14" fmla="*/ 68 w 648"/>
                  <a:gd name="T15" fmla="*/ 123 h 631"/>
                  <a:gd name="T16" fmla="*/ 102 w 648"/>
                  <a:gd name="T17" fmla="*/ 144 h 631"/>
                  <a:gd name="T18" fmla="*/ 128 w 648"/>
                  <a:gd name="T19" fmla="*/ 151 h 631"/>
                  <a:gd name="T20" fmla="*/ 141 w 648"/>
                  <a:gd name="T21" fmla="*/ 157 h 631"/>
                  <a:gd name="T22" fmla="*/ 158 w 648"/>
                  <a:gd name="T23" fmla="*/ 163 h 631"/>
                  <a:gd name="T24" fmla="*/ 171 w 648"/>
                  <a:gd name="T25" fmla="*/ 169 h 631"/>
                  <a:gd name="T26" fmla="*/ 186 w 648"/>
                  <a:gd name="T27" fmla="*/ 181 h 631"/>
                  <a:gd name="T28" fmla="*/ 198 w 648"/>
                  <a:gd name="T29" fmla="*/ 191 h 631"/>
                  <a:gd name="T30" fmla="*/ 213 w 648"/>
                  <a:gd name="T31" fmla="*/ 199 h 631"/>
                  <a:gd name="T32" fmla="*/ 219 w 648"/>
                  <a:gd name="T33" fmla="*/ 195 h 631"/>
                  <a:gd name="T34" fmla="*/ 227 w 648"/>
                  <a:gd name="T35" fmla="*/ 181 h 631"/>
                  <a:gd name="T36" fmla="*/ 246 w 648"/>
                  <a:gd name="T37" fmla="*/ 166 h 631"/>
                  <a:gd name="T38" fmla="*/ 264 w 648"/>
                  <a:gd name="T39" fmla="*/ 150 h 631"/>
                  <a:gd name="T40" fmla="*/ 273 w 648"/>
                  <a:gd name="T41" fmla="*/ 140 h 631"/>
                  <a:gd name="T42" fmla="*/ 264 w 648"/>
                  <a:gd name="T43" fmla="*/ 131 h 631"/>
                  <a:gd name="T44" fmla="*/ 249 w 648"/>
                  <a:gd name="T45" fmla="*/ 124 h 631"/>
                  <a:gd name="T46" fmla="*/ 241 w 648"/>
                  <a:gd name="T47" fmla="*/ 118 h 631"/>
                  <a:gd name="T48" fmla="*/ 226 w 648"/>
                  <a:gd name="T49" fmla="*/ 84 h 631"/>
                  <a:gd name="T50" fmla="*/ 213 w 648"/>
                  <a:gd name="T51" fmla="*/ 57 h 631"/>
                  <a:gd name="T52" fmla="*/ 201 w 648"/>
                  <a:gd name="T53" fmla="*/ 42 h 631"/>
                  <a:gd name="T54" fmla="*/ 195 w 648"/>
                  <a:gd name="T55" fmla="*/ 28 h 631"/>
                  <a:gd name="T56" fmla="*/ 185 w 648"/>
                  <a:gd name="T57" fmla="*/ 21 h 631"/>
                  <a:gd name="T58" fmla="*/ 169 w 648"/>
                  <a:gd name="T59" fmla="*/ 14 h 631"/>
                  <a:gd name="T60" fmla="*/ 152 w 648"/>
                  <a:gd name="T61" fmla="*/ 8 h 631"/>
                  <a:gd name="T62" fmla="*/ 130 w 648"/>
                  <a:gd name="T63" fmla="*/ 6 h 631"/>
                  <a:gd name="T64" fmla="*/ 107 w 648"/>
                  <a:gd name="T65" fmla="*/ 3 h 631"/>
                  <a:gd name="T66" fmla="*/ 91 w 648"/>
                  <a:gd name="T67" fmla="*/ 3 h 631"/>
                  <a:gd name="T68" fmla="*/ 71 w 648"/>
                  <a:gd name="T69" fmla="*/ 3 h 631"/>
                  <a:gd name="T70" fmla="*/ 59 w 648"/>
                  <a:gd name="T71" fmla="*/ 6 h 631"/>
                  <a:gd name="T72" fmla="*/ 34 w 648"/>
                  <a:gd name="T73" fmla="*/ 12 h 631"/>
                  <a:gd name="T74" fmla="*/ 14 w 648"/>
                  <a:gd name="T75" fmla="*/ 25 h 631"/>
                  <a:gd name="T76" fmla="*/ 3 w 648"/>
                  <a:gd name="T77" fmla="*/ 35 h 631"/>
                  <a:gd name="T78" fmla="*/ 4 w 648"/>
                  <a:gd name="T79" fmla="*/ 42 h 631"/>
                  <a:gd name="T80" fmla="*/ 20 w 648"/>
                  <a:gd name="T81" fmla="*/ 42 h 631"/>
                  <a:gd name="T82" fmla="*/ 32 w 648"/>
                  <a:gd name="T83" fmla="*/ 37 h 631"/>
                  <a:gd name="T84" fmla="*/ 54 w 648"/>
                  <a:gd name="T85" fmla="*/ 33 h 631"/>
                  <a:gd name="T86" fmla="*/ 78 w 648"/>
                  <a:gd name="T87" fmla="*/ 31 h 631"/>
                  <a:gd name="T88" fmla="*/ 90 w 648"/>
                  <a:gd name="T89" fmla="*/ 34 h 631"/>
                  <a:gd name="T90" fmla="*/ 104 w 648"/>
                  <a:gd name="T91" fmla="*/ 42 h 631"/>
                  <a:gd name="T92" fmla="*/ 115 w 648"/>
                  <a:gd name="T93" fmla="*/ 48 h 631"/>
                  <a:gd name="T94" fmla="*/ 122 w 648"/>
                  <a:gd name="T95" fmla="*/ 59 h 631"/>
                  <a:gd name="T96" fmla="*/ 128 w 648"/>
                  <a:gd name="T97" fmla="*/ 71 h 631"/>
                  <a:gd name="T98" fmla="*/ 127 w 648"/>
                  <a:gd name="T99" fmla="*/ 83 h 631"/>
                  <a:gd name="T100" fmla="*/ 110 w 648"/>
                  <a:gd name="T101" fmla="*/ 99 h 63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48" h="631">
                    <a:moveTo>
                      <a:pt x="255" y="310"/>
                    </a:moveTo>
                    <a:lnTo>
                      <a:pt x="231" y="317"/>
                    </a:lnTo>
                    <a:lnTo>
                      <a:pt x="214" y="314"/>
                    </a:lnTo>
                    <a:lnTo>
                      <a:pt x="189" y="301"/>
                    </a:lnTo>
                    <a:lnTo>
                      <a:pt x="162" y="296"/>
                    </a:lnTo>
                    <a:lnTo>
                      <a:pt x="148" y="277"/>
                    </a:lnTo>
                    <a:lnTo>
                      <a:pt x="125" y="247"/>
                    </a:lnTo>
                    <a:lnTo>
                      <a:pt x="100" y="233"/>
                    </a:lnTo>
                    <a:lnTo>
                      <a:pt x="76" y="228"/>
                    </a:lnTo>
                    <a:lnTo>
                      <a:pt x="59" y="233"/>
                    </a:lnTo>
                    <a:lnTo>
                      <a:pt x="66" y="251"/>
                    </a:lnTo>
                    <a:lnTo>
                      <a:pt x="76" y="275"/>
                    </a:lnTo>
                    <a:lnTo>
                      <a:pt x="94" y="312"/>
                    </a:lnTo>
                    <a:lnTo>
                      <a:pt x="106" y="342"/>
                    </a:lnTo>
                    <a:lnTo>
                      <a:pt x="136" y="366"/>
                    </a:lnTo>
                    <a:lnTo>
                      <a:pt x="159" y="387"/>
                    </a:lnTo>
                    <a:lnTo>
                      <a:pt x="177" y="403"/>
                    </a:lnTo>
                    <a:lnTo>
                      <a:pt x="236" y="448"/>
                    </a:lnTo>
                    <a:lnTo>
                      <a:pt x="265" y="460"/>
                    </a:lnTo>
                    <a:lnTo>
                      <a:pt x="295" y="475"/>
                    </a:lnTo>
                    <a:lnTo>
                      <a:pt x="311" y="481"/>
                    </a:lnTo>
                    <a:lnTo>
                      <a:pt x="327" y="493"/>
                    </a:lnTo>
                    <a:lnTo>
                      <a:pt x="349" y="503"/>
                    </a:lnTo>
                    <a:lnTo>
                      <a:pt x="365" y="511"/>
                    </a:lnTo>
                    <a:lnTo>
                      <a:pt x="382" y="519"/>
                    </a:lnTo>
                    <a:lnTo>
                      <a:pt x="393" y="530"/>
                    </a:lnTo>
                    <a:lnTo>
                      <a:pt x="412" y="543"/>
                    </a:lnTo>
                    <a:lnTo>
                      <a:pt x="431" y="566"/>
                    </a:lnTo>
                    <a:lnTo>
                      <a:pt x="445" y="583"/>
                    </a:lnTo>
                    <a:lnTo>
                      <a:pt x="457" y="599"/>
                    </a:lnTo>
                    <a:lnTo>
                      <a:pt x="472" y="612"/>
                    </a:lnTo>
                    <a:lnTo>
                      <a:pt x="490" y="624"/>
                    </a:lnTo>
                    <a:lnTo>
                      <a:pt x="500" y="631"/>
                    </a:lnTo>
                    <a:lnTo>
                      <a:pt x="505" y="614"/>
                    </a:lnTo>
                    <a:lnTo>
                      <a:pt x="510" y="597"/>
                    </a:lnTo>
                    <a:lnTo>
                      <a:pt x="523" y="568"/>
                    </a:lnTo>
                    <a:lnTo>
                      <a:pt x="553" y="539"/>
                    </a:lnTo>
                    <a:lnTo>
                      <a:pt x="568" y="522"/>
                    </a:lnTo>
                    <a:lnTo>
                      <a:pt x="596" y="489"/>
                    </a:lnTo>
                    <a:lnTo>
                      <a:pt x="611" y="469"/>
                    </a:lnTo>
                    <a:lnTo>
                      <a:pt x="626" y="451"/>
                    </a:lnTo>
                    <a:lnTo>
                      <a:pt x="631" y="437"/>
                    </a:lnTo>
                    <a:lnTo>
                      <a:pt x="648" y="435"/>
                    </a:lnTo>
                    <a:lnTo>
                      <a:pt x="610" y="409"/>
                    </a:lnTo>
                    <a:lnTo>
                      <a:pt x="597" y="398"/>
                    </a:lnTo>
                    <a:lnTo>
                      <a:pt x="576" y="388"/>
                    </a:lnTo>
                    <a:lnTo>
                      <a:pt x="565" y="379"/>
                    </a:lnTo>
                    <a:lnTo>
                      <a:pt x="557" y="370"/>
                    </a:lnTo>
                    <a:lnTo>
                      <a:pt x="549" y="343"/>
                    </a:lnTo>
                    <a:lnTo>
                      <a:pt x="521" y="260"/>
                    </a:lnTo>
                    <a:lnTo>
                      <a:pt x="507" y="216"/>
                    </a:lnTo>
                    <a:lnTo>
                      <a:pt x="491" y="178"/>
                    </a:lnTo>
                    <a:lnTo>
                      <a:pt x="478" y="158"/>
                    </a:lnTo>
                    <a:lnTo>
                      <a:pt x="466" y="134"/>
                    </a:lnTo>
                    <a:lnTo>
                      <a:pt x="458" y="112"/>
                    </a:lnTo>
                    <a:lnTo>
                      <a:pt x="450" y="88"/>
                    </a:lnTo>
                    <a:lnTo>
                      <a:pt x="442" y="74"/>
                    </a:lnTo>
                    <a:lnTo>
                      <a:pt x="428" y="66"/>
                    </a:lnTo>
                    <a:lnTo>
                      <a:pt x="404" y="58"/>
                    </a:lnTo>
                    <a:lnTo>
                      <a:pt x="390" y="46"/>
                    </a:lnTo>
                    <a:lnTo>
                      <a:pt x="374" y="32"/>
                    </a:lnTo>
                    <a:lnTo>
                      <a:pt x="350" y="28"/>
                    </a:lnTo>
                    <a:lnTo>
                      <a:pt x="320" y="28"/>
                    </a:lnTo>
                    <a:lnTo>
                      <a:pt x="298" y="20"/>
                    </a:lnTo>
                    <a:lnTo>
                      <a:pt x="266" y="14"/>
                    </a:lnTo>
                    <a:lnTo>
                      <a:pt x="247" y="6"/>
                    </a:lnTo>
                    <a:lnTo>
                      <a:pt x="234" y="0"/>
                    </a:lnTo>
                    <a:lnTo>
                      <a:pt x="208" y="5"/>
                    </a:lnTo>
                    <a:lnTo>
                      <a:pt x="184" y="9"/>
                    </a:lnTo>
                    <a:lnTo>
                      <a:pt x="163" y="12"/>
                    </a:lnTo>
                    <a:lnTo>
                      <a:pt x="150" y="14"/>
                    </a:lnTo>
                    <a:lnTo>
                      <a:pt x="133" y="20"/>
                    </a:lnTo>
                    <a:lnTo>
                      <a:pt x="117" y="26"/>
                    </a:lnTo>
                    <a:lnTo>
                      <a:pt x="78" y="38"/>
                    </a:lnTo>
                    <a:lnTo>
                      <a:pt x="55" y="57"/>
                    </a:lnTo>
                    <a:lnTo>
                      <a:pt x="33" y="77"/>
                    </a:lnTo>
                    <a:lnTo>
                      <a:pt x="16" y="93"/>
                    </a:lnTo>
                    <a:lnTo>
                      <a:pt x="3" y="108"/>
                    </a:lnTo>
                    <a:lnTo>
                      <a:pt x="0" y="120"/>
                    </a:lnTo>
                    <a:lnTo>
                      <a:pt x="7" y="131"/>
                    </a:lnTo>
                    <a:lnTo>
                      <a:pt x="28" y="137"/>
                    </a:lnTo>
                    <a:lnTo>
                      <a:pt x="46" y="134"/>
                    </a:lnTo>
                    <a:lnTo>
                      <a:pt x="60" y="128"/>
                    </a:lnTo>
                    <a:lnTo>
                      <a:pt x="76" y="117"/>
                    </a:lnTo>
                    <a:lnTo>
                      <a:pt x="91" y="104"/>
                    </a:lnTo>
                    <a:lnTo>
                      <a:pt x="126" y="102"/>
                    </a:lnTo>
                    <a:lnTo>
                      <a:pt x="160" y="101"/>
                    </a:lnTo>
                    <a:lnTo>
                      <a:pt x="180" y="96"/>
                    </a:lnTo>
                    <a:lnTo>
                      <a:pt x="195" y="95"/>
                    </a:lnTo>
                    <a:lnTo>
                      <a:pt x="207" y="107"/>
                    </a:lnTo>
                    <a:lnTo>
                      <a:pt x="222" y="117"/>
                    </a:lnTo>
                    <a:lnTo>
                      <a:pt x="240" y="131"/>
                    </a:lnTo>
                    <a:lnTo>
                      <a:pt x="255" y="138"/>
                    </a:lnTo>
                    <a:lnTo>
                      <a:pt x="267" y="153"/>
                    </a:lnTo>
                    <a:lnTo>
                      <a:pt x="273" y="165"/>
                    </a:lnTo>
                    <a:lnTo>
                      <a:pt x="283" y="186"/>
                    </a:lnTo>
                    <a:lnTo>
                      <a:pt x="288" y="207"/>
                    </a:lnTo>
                    <a:lnTo>
                      <a:pt x="294" y="224"/>
                    </a:lnTo>
                    <a:lnTo>
                      <a:pt x="293" y="238"/>
                    </a:lnTo>
                    <a:lnTo>
                      <a:pt x="293" y="259"/>
                    </a:lnTo>
                    <a:lnTo>
                      <a:pt x="287" y="286"/>
                    </a:lnTo>
                    <a:lnTo>
                      <a:pt x="255" y="310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0" name="Freeform 163">
                <a:extLst>
                  <a:ext uri="{FF2B5EF4-FFF2-40B4-BE49-F238E27FC236}">
                    <a16:creationId xmlns:a16="http://schemas.microsoft.com/office/drawing/2014/main" id="{DAA8199A-B75F-4F43-80CA-8D22D3E3A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4" y="1453"/>
                <a:ext cx="103" cy="46"/>
              </a:xfrm>
              <a:custGeom>
                <a:avLst/>
                <a:gdLst>
                  <a:gd name="T0" fmla="*/ 0 w 138"/>
                  <a:gd name="T1" fmla="*/ 0 h 66"/>
                  <a:gd name="T2" fmla="*/ 9 w 138"/>
                  <a:gd name="T3" fmla="*/ 2 h 66"/>
                  <a:gd name="T4" fmla="*/ 18 w 138"/>
                  <a:gd name="T5" fmla="*/ 5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8" h="66">
                    <a:moveTo>
                      <a:pt x="0" y="0"/>
                    </a:moveTo>
                    <a:lnTo>
                      <a:pt x="66" y="27"/>
                    </a:lnTo>
                    <a:lnTo>
                      <a:pt x="138" y="6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1" name="Freeform 164">
                <a:extLst>
                  <a:ext uri="{FF2B5EF4-FFF2-40B4-BE49-F238E27FC236}">
                    <a16:creationId xmlns:a16="http://schemas.microsoft.com/office/drawing/2014/main" id="{00615809-1713-42A9-9FAF-918E865FC580}"/>
                  </a:ext>
                </a:extLst>
              </p:cNvPr>
              <p:cNvSpPr>
                <a:spLocks/>
              </p:cNvSpPr>
              <p:nvPr/>
            </p:nvSpPr>
            <p:spPr bwMode="auto">
              <a:xfrm rot="-1242821">
                <a:off x="2365" y="1664"/>
                <a:ext cx="15" cy="48"/>
              </a:xfrm>
              <a:custGeom>
                <a:avLst/>
                <a:gdLst>
                  <a:gd name="T0" fmla="*/ 0 w 70"/>
                  <a:gd name="T1" fmla="*/ 0 h 169"/>
                  <a:gd name="T2" fmla="*/ 0 w 70"/>
                  <a:gd name="T3" fmla="*/ 0 h 169"/>
                  <a:gd name="T4" fmla="*/ 0 w 70"/>
                  <a:gd name="T5" fmla="*/ 0 h 169"/>
                  <a:gd name="T6" fmla="*/ 0 w 70"/>
                  <a:gd name="T7" fmla="*/ 0 h 169"/>
                  <a:gd name="T8" fmla="*/ 0 w 70"/>
                  <a:gd name="T9" fmla="*/ 0 h 169"/>
                  <a:gd name="T10" fmla="*/ 0 w 70"/>
                  <a:gd name="T11" fmla="*/ 0 h 169"/>
                  <a:gd name="T12" fmla="*/ 0 w 70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169">
                    <a:moveTo>
                      <a:pt x="23" y="0"/>
                    </a:moveTo>
                    <a:lnTo>
                      <a:pt x="53" y="52"/>
                    </a:lnTo>
                    <a:lnTo>
                      <a:pt x="69" y="83"/>
                    </a:lnTo>
                    <a:lnTo>
                      <a:pt x="70" y="113"/>
                    </a:lnTo>
                    <a:lnTo>
                      <a:pt x="58" y="140"/>
                    </a:lnTo>
                    <a:lnTo>
                      <a:pt x="27" y="158"/>
                    </a:lnTo>
                    <a:lnTo>
                      <a:pt x="0" y="16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2" name="Freeform 165">
                <a:extLst>
                  <a:ext uri="{FF2B5EF4-FFF2-40B4-BE49-F238E27FC236}">
                    <a16:creationId xmlns:a16="http://schemas.microsoft.com/office/drawing/2014/main" id="{E879F42F-7DF2-4B25-8DE7-2BC3C19B36AD}"/>
                  </a:ext>
                </a:extLst>
              </p:cNvPr>
              <p:cNvSpPr>
                <a:spLocks/>
              </p:cNvSpPr>
              <p:nvPr/>
            </p:nvSpPr>
            <p:spPr bwMode="auto">
              <a:xfrm rot="-832342">
                <a:off x="2439" y="1511"/>
                <a:ext cx="12" cy="29"/>
              </a:xfrm>
              <a:custGeom>
                <a:avLst/>
                <a:gdLst>
                  <a:gd name="T0" fmla="*/ 0 w 50"/>
                  <a:gd name="T1" fmla="*/ 0 h 93"/>
                  <a:gd name="T2" fmla="*/ 0 w 50"/>
                  <a:gd name="T3" fmla="*/ 0 h 93"/>
                  <a:gd name="T4" fmla="*/ 0 w 50"/>
                  <a:gd name="T5" fmla="*/ 0 h 93"/>
                  <a:gd name="T6" fmla="*/ 0 w 50"/>
                  <a:gd name="T7" fmla="*/ 0 h 93"/>
                  <a:gd name="T8" fmla="*/ 0 w 50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93">
                    <a:moveTo>
                      <a:pt x="0" y="0"/>
                    </a:moveTo>
                    <a:lnTo>
                      <a:pt x="0" y="32"/>
                    </a:lnTo>
                    <a:lnTo>
                      <a:pt x="6" y="57"/>
                    </a:lnTo>
                    <a:lnTo>
                      <a:pt x="25" y="82"/>
                    </a:lnTo>
                    <a:lnTo>
                      <a:pt x="50" y="9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3" name="Freeform 166">
                <a:extLst>
                  <a:ext uri="{FF2B5EF4-FFF2-40B4-BE49-F238E27FC236}">
                    <a16:creationId xmlns:a16="http://schemas.microsoft.com/office/drawing/2014/main" id="{CA1E5757-5D94-4375-9351-FFF05BE83784}"/>
                  </a:ext>
                </a:extLst>
              </p:cNvPr>
              <p:cNvSpPr>
                <a:spLocks/>
              </p:cNvSpPr>
              <p:nvPr/>
            </p:nvSpPr>
            <p:spPr bwMode="auto">
              <a:xfrm rot="-1712274">
                <a:off x="2348" y="1539"/>
                <a:ext cx="9" cy="22"/>
              </a:xfrm>
              <a:custGeom>
                <a:avLst/>
                <a:gdLst>
                  <a:gd name="T0" fmla="*/ 0 w 19"/>
                  <a:gd name="T1" fmla="*/ 0 h 43"/>
                  <a:gd name="T2" fmla="*/ 0 w 19"/>
                  <a:gd name="T3" fmla="*/ 1 h 43"/>
                  <a:gd name="T4" fmla="*/ 0 w 19"/>
                  <a:gd name="T5" fmla="*/ 1 h 43"/>
                  <a:gd name="T6" fmla="*/ 0 w 19"/>
                  <a:gd name="T7" fmla="*/ 1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43">
                    <a:moveTo>
                      <a:pt x="0" y="0"/>
                    </a:moveTo>
                    <a:lnTo>
                      <a:pt x="0" y="14"/>
                    </a:lnTo>
                    <a:lnTo>
                      <a:pt x="4" y="28"/>
                    </a:lnTo>
                    <a:lnTo>
                      <a:pt x="19" y="4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434" name="Group 167">
                <a:extLst>
                  <a:ext uri="{FF2B5EF4-FFF2-40B4-BE49-F238E27FC236}">
                    <a16:creationId xmlns:a16="http://schemas.microsoft.com/office/drawing/2014/main" id="{3E4B20F6-E8CF-4261-A7EA-474CE5AECA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9224892">
                <a:off x="2734" y="1746"/>
                <a:ext cx="242" cy="270"/>
                <a:chOff x="2457" y="2549"/>
                <a:chExt cx="557" cy="547"/>
              </a:xfrm>
            </p:grpSpPr>
            <p:sp>
              <p:nvSpPr>
                <p:cNvPr id="13437" name="Freeform 168">
                  <a:extLst>
                    <a:ext uri="{FF2B5EF4-FFF2-40B4-BE49-F238E27FC236}">
                      <a16:creationId xmlns:a16="http://schemas.microsoft.com/office/drawing/2014/main" id="{B323B3D4-DF7E-4934-89E8-B3235EF97F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7" y="2549"/>
                  <a:ext cx="557" cy="547"/>
                </a:xfrm>
                <a:custGeom>
                  <a:avLst/>
                  <a:gdLst>
                    <a:gd name="T0" fmla="*/ 9 w 1112"/>
                    <a:gd name="T1" fmla="*/ 2 h 1094"/>
                    <a:gd name="T2" fmla="*/ 9 w 1112"/>
                    <a:gd name="T3" fmla="*/ 3 h 1094"/>
                    <a:gd name="T4" fmla="*/ 8 w 1112"/>
                    <a:gd name="T5" fmla="*/ 3 h 1094"/>
                    <a:gd name="T6" fmla="*/ 8 w 1112"/>
                    <a:gd name="T7" fmla="*/ 4 h 1094"/>
                    <a:gd name="T8" fmla="*/ 8 w 1112"/>
                    <a:gd name="T9" fmla="*/ 5 h 1094"/>
                    <a:gd name="T10" fmla="*/ 8 w 1112"/>
                    <a:gd name="T11" fmla="*/ 6 h 1094"/>
                    <a:gd name="T12" fmla="*/ 8 w 1112"/>
                    <a:gd name="T13" fmla="*/ 7 h 1094"/>
                    <a:gd name="T14" fmla="*/ 8 w 1112"/>
                    <a:gd name="T15" fmla="*/ 8 h 1094"/>
                    <a:gd name="T16" fmla="*/ 8 w 1112"/>
                    <a:gd name="T17" fmla="*/ 8 h 1094"/>
                    <a:gd name="T18" fmla="*/ 8 w 1112"/>
                    <a:gd name="T19" fmla="*/ 9 h 1094"/>
                    <a:gd name="T20" fmla="*/ 2 w 1112"/>
                    <a:gd name="T21" fmla="*/ 9 h 1094"/>
                    <a:gd name="T22" fmla="*/ 2 w 1112"/>
                    <a:gd name="T23" fmla="*/ 4 h 1094"/>
                    <a:gd name="T24" fmla="*/ 1 w 1112"/>
                    <a:gd name="T25" fmla="*/ 1 h 1094"/>
                    <a:gd name="T26" fmla="*/ 0 w 1112"/>
                    <a:gd name="T27" fmla="*/ 0 h 1094"/>
                    <a:gd name="T28" fmla="*/ 4 w 1112"/>
                    <a:gd name="T29" fmla="*/ 1 h 1094"/>
                    <a:gd name="T30" fmla="*/ 6 w 1112"/>
                    <a:gd name="T31" fmla="*/ 1 h 1094"/>
                    <a:gd name="T32" fmla="*/ 8 w 1112"/>
                    <a:gd name="T33" fmla="*/ 1 h 1094"/>
                    <a:gd name="T34" fmla="*/ 9 w 1112"/>
                    <a:gd name="T35" fmla="*/ 2 h 109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112" h="1094">
                      <a:moveTo>
                        <a:pt x="1112" y="140"/>
                      </a:moveTo>
                      <a:lnTo>
                        <a:pt x="1056" y="271"/>
                      </a:lnTo>
                      <a:lnTo>
                        <a:pt x="1017" y="373"/>
                      </a:lnTo>
                      <a:lnTo>
                        <a:pt x="971" y="476"/>
                      </a:lnTo>
                      <a:lnTo>
                        <a:pt x="943" y="588"/>
                      </a:lnTo>
                      <a:lnTo>
                        <a:pt x="924" y="702"/>
                      </a:lnTo>
                      <a:lnTo>
                        <a:pt x="905" y="814"/>
                      </a:lnTo>
                      <a:lnTo>
                        <a:pt x="905" y="916"/>
                      </a:lnTo>
                      <a:lnTo>
                        <a:pt x="905" y="1001"/>
                      </a:lnTo>
                      <a:lnTo>
                        <a:pt x="905" y="1038"/>
                      </a:lnTo>
                      <a:lnTo>
                        <a:pt x="242" y="1094"/>
                      </a:lnTo>
                      <a:lnTo>
                        <a:pt x="130" y="448"/>
                      </a:lnTo>
                      <a:lnTo>
                        <a:pt x="28" y="65"/>
                      </a:lnTo>
                      <a:lnTo>
                        <a:pt x="0" y="0"/>
                      </a:lnTo>
                      <a:lnTo>
                        <a:pt x="420" y="75"/>
                      </a:lnTo>
                      <a:lnTo>
                        <a:pt x="765" y="103"/>
                      </a:lnTo>
                      <a:lnTo>
                        <a:pt x="989" y="103"/>
                      </a:lnTo>
                      <a:lnTo>
                        <a:pt x="1112" y="140"/>
                      </a:lnTo>
                      <a:close/>
                    </a:path>
                  </a:pathLst>
                </a:custGeom>
                <a:solidFill>
                  <a:srgbClr val="5F7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38" name="Oval 169">
                  <a:extLst>
                    <a:ext uri="{FF2B5EF4-FFF2-40B4-BE49-F238E27FC236}">
                      <a16:creationId xmlns:a16="http://schemas.microsoft.com/office/drawing/2014/main" id="{40C6DB0D-FE81-453A-93E8-A810F9F812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93" y="2961"/>
                  <a:ext cx="61" cy="7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13435" name="Freeform 170">
                <a:extLst>
                  <a:ext uri="{FF2B5EF4-FFF2-40B4-BE49-F238E27FC236}">
                    <a16:creationId xmlns:a16="http://schemas.microsoft.com/office/drawing/2014/main" id="{CE19B325-D6B4-4D6B-86EC-7CC150AA11D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887819">
                <a:off x="2437" y="1715"/>
                <a:ext cx="13" cy="9"/>
              </a:xfrm>
              <a:custGeom>
                <a:avLst/>
                <a:gdLst>
                  <a:gd name="T0" fmla="*/ 0 w 55"/>
                  <a:gd name="T1" fmla="*/ 0 h 33"/>
                  <a:gd name="T2" fmla="*/ 0 w 55"/>
                  <a:gd name="T3" fmla="*/ 0 h 33"/>
                  <a:gd name="T4" fmla="*/ 0 w 55"/>
                  <a:gd name="T5" fmla="*/ 0 h 33"/>
                  <a:gd name="T6" fmla="*/ 0 w 55"/>
                  <a:gd name="T7" fmla="*/ 0 h 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" h="33">
                    <a:moveTo>
                      <a:pt x="55" y="33"/>
                    </a:moveTo>
                    <a:lnTo>
                      <a:pt x="26" y="22"/>
                    </a:lnTo>
                    <a:lnTo>
                      <a:pt x="7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6" name="Freeform 171">
                <a:extLst>
                  <a:ext uri="{FF2B5EF4-FFF2-40B4-BE49-F238E27FC236}">
                    <a16:creationId xmlns:a16="http://schemas.microsoft.com/office/drawing/2014/main" id="{C2359BC5-8B13-4E85-A4E0-C10EC4E3C345}"/>
                  </a:ext>
                </a:extLst>
              </p:cNvPr>
              <p:cNvSpPr>
                <a:spLocks/>
              </p:cNvSpPr>
              <p:nvPr/>
            </p:nvSpPr>
            <p:spPr bwMode="auto">
              <a:xfrm rot="-487818">
                <a:off x="2554" y="1461"/>
                <a:ext cx="47" cy="29"/>
              </a:xfrm>
              <a:custGeom>
                <a:avLst/>
                <a:gdLst>
                  <a:gd name="T0" fmla="*/ 0 w 53"/>
                  <a:gd name="T1" fmla="*/ 0 h 34"/>
                  <a:gd name="T2" fmla="*/ 8 w 53"/>
                  <a:gd name="T3" fmla="*/ 3 h 34"/>
                  <a:gd name="T4" fmla="*/ 23 w 53"/>
                  <a:gd name="T5" fmla="*/ 11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34">
                    <a:moveTo>
                      <a:pt x="0" y="0"/>
                    </a:moveTo>
                    <a:lnTo>
                      <a:pt x="17" y="8"/>
                    </a:lnTo>
                    <a:lnTo>
                      <a:pt x="53" y="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424" name="Group 172">
              <a:extLst>
                <a:ext uri="{FF2B5EF4-FFF2-40B4-BE49-F238E27FC236}">
                  <a16:creationId xmlns:a16="http://schemas.microsoft.com/office/drawing/2014/main" id="{2B3EFD05-04C1-4F22-9791-483766C60D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00" y="2864"/>
              <a:ext cx="228" cy="59"/>
              <a:chOff x="2352" y="1488"/>
              <a:chExt cx="276" cy="148"/>
            </a:xfrm>
          </p:grpSpPr>
          <p:sp>
            <p:nvSpPr>
              <p:cNvPr id="13426" name="Freeform 173">
                <a:extLst>
                  <a:ext uri="{FF2B5EF4-FFF2-40B4-BE49-F238E27FC236}">
                    <a16:creationId xmlns:a16="http://schemas.microsoft.com/office/drawing/2014/main" id="{CF95896D-7F5F-49C7-87BC-16363F20CAA4}"/>
                  </a:ext>
                </a:extLst>
              </p:cNvPr>
              <p:cNvSpPr>
                <a:spLocks/>
              </p:cNvSpPr>
              <p:nvPr/>
            </p:nvSpPr>
            <p:spPr bwMode="auto">
              <a:xfrm rot="-487818">
                <a:off x="2406" y="1516"/>
                <a:ext cx="222" cy="120"/>
              </a:xfrm>
              <a:custGeom>
                <a:avLst/>
                <a:gdLst>
                  <a:gd name="T0" fmla="*/ 10 w 249"/>
                  <a:gd name="T1" fmla="*/ 33 h 141"/>
                  <a:gd name="T2" fmla="*/ 4 w 249"/>
                  <a:gd name="T3" fmla="*/ 37 h 141"/>
                  <a:gd name="T4" fmla="*/ 0 w 249"/>
                  <a:gd name="T5" fmla="*/ 39 h 141"/>
                  <a:gd name="T6" fmla="*/ 10 w 249"/>
                  <a:gd name="T7" fmla="*/ 43 h 141"/>
                  <a:gd name="T8" fmla="*/ 17 w 249"/>
                  <a:gd name="T9" fmla="*/ 46 h 141"/>
                  <a:gd name="T10" fmla="*/ 24 w 249"/>
                  <a:gd name="T11" fmla="*/ 44 h 141"/>
                  <a:gd name="T12" fmla="*/ 31 w 249"/>
                  <a:gd name="T13" fmla="*/ 43 h 141"/>
                  <a:gd name="T14" fmla="*/ 37 w 249"/>
                  <a:gd name="T15" fmla="*/ 41 h 141"/>
                  <a:gd name="T16" fmla="*/ 47 w 249"/>
                  <a:gd name="T17" fmla="*/ 37 h 141"/>
                  <a:gd name="T18" fmla="*/ 54 w 249"/>
                  <a:gd name="T19" fmla="*/ 37 h 141"/>
                  <a:gd name="T20" fmla="*/ 59 w 249"/>
                  <a:gd name="T21" fmla="*/ 36 h 141"/>
                  <a:gd name="T22" fmla="*/ 65 w 249"/>
                  <a:gd name="T23" fmla="*/ 33 h 141"/>
                  <a:gd name="T24" fmla="*/ 71 w 249"/>
                  <a:gd name="T25" fmla="*/ 31 h 141"/>
                  <a:gd name="T26" fmla="*/ 79 w 249"/>
                  <a:gd name="T27" fmla="*/ 28 h 141"/>
                  <a:gd name="T28" fmla="*/ 85 w 249"/>
                  <a:gd name="T29" fmla="*/ 29 h 141"/>
                  <a:gd name="T30" fmla="*/ 93 w 249"/>
                  <a:gd name="T31" fmla="*/ 30 h 141"/>
                  <a:gd name="T32" fmla="*/ 101 w 249"/>
                  <a:gd name="T33" fmla="*/ 31 h 141"/>
                  <a:gd name="T34" fmla="*/ 104 w 249"/>
                  <a:gd name="T35" fmla="*/ 37 h 141"/>
                  <a:gd name="T36" fmla="*/ 112 w 249"/>
                  <a:gd name="T37" fmla="*/ 42 h 141"/>
                  <a:gd name="T38" fmla="*/ 85 w 249"/>
                  <a:gd name="T39" fmla="*/ 0 h 141"/>
                  <a:gd name="T40" fmla="*/ 10 w 249"/>
                  <a:gd name="T41" fmla="*/ 33 h 1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49" h="141">
                    <a:moveTo>
                      <a:pt x="22" y="103"/>
                    </a:moveTo>
                    <a:lnTo>
                      <a:pt x="11" y="116"/>
                    </a:lnTo>
                    <a:lnTo>
                      <a:pt x="0" y="120"/>
                    </a:lnTo>
                    <a:lnTo>
                      <a:pt x="21" y="136"/>
                    </a:lnTo>
                    <a:lnTo>
                      <a:pt x="38" y="141"/>
                    </a:lnTo>
                    <a:lnTo>
                      <a:pt x="54" y="139"/>
                    </a:lnTo>
                    <a:lnTo>
                      <a:pt x="69" y="135"/>
                    </a:lnTo>
                    <a:lnTo>
                      <a:pt x="84" y="126"/>
                    </a:lnTo>
                    <a:lnTo>
                      <a:pt x="104" y="114"/>
                    </a:lnTo>
                    <a:lnTo>
                      <a:pt x="120" y="114"/>
                    </a:lnTo>
                    <a:lnTo>
                      <a:pt x="131" y="111"/>
                    </a:lnTo>
                    <a:lnTo>
                      <a:pt x="146" y="102"/>
                    </a:lnTo>
                    <a:lnTo>
                      <a:pt x="159" y="93"/>
                    </a:lnTo>
                    <a:lnTo>
                      <a:pt x="177" y="87"/>
                    </a:lnTo>
                    <a:lnTo>
                      <a:pt x="190" y="89"/>
                    </a:lnTo>
                    <a:lnTo>
                      <a:pt x="208" y="92"/>
                    </a:lnTo>
                    <a:lnTo>
                      <a:pt x="225" y="95"/>
                    </a:lnTo>
                    <a:lnTo>
                      <a:pt x="232" y="118"/>
                    </a:lnTo>
                    <a:lnTo>
                      <a:pt x="249" y="129"/>
                    </a:lnTo>
                    <a:lnTo>
                      <a:pt x="188" y="0"/>
                    </a:lnTo>
                    <a:lnTo>
                      <a:pt x="22" y="103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7" name="Freeform 174">
                <a:extLst>
                  <a:ext uri="{FF2B5EF4-FFF2-40B4-BE49-F238E27FC236}">
                    <a16:creationId xmlns:a16="http://schemas.microsoft.com/office/drawing/2014/main" id="{67474913-F57A-407F-A74A-867F6487F975}"/>
                  </a:ext>
                </a:extLst>
              </p:cNvPr>
              <p:cNvSpPr>
                <a:spLocks/>
              </p:cNvSpPr>
              <p:nvPr/>
            </p:nvSpPr>
            <p:spPr bwMode="auto">
              <a:xfrm rot="-949943">
                <a:off x="2352" y="1488"/>
                <a:ext cx="220" cy="138"/>
              </a:xfrm>
              <a:custGeom>
                <a:avLst/>
                <a:gdLst>
                  <a:gd name="T0" fmla="*/ 52 w 220"/>
                  <a:gd name="T1" fmla="*/ 68 h 138"/>
                  <a:gd name="T2" fmla="*/ 16 w 220"/>
                  <a:gd name="T3" fmla="*/ 106 h 138"/>
                  <a:gd name="T4" fmla="*/ 0 w 220"/>
                  <a:gd name="T5" fmla="*/ 125 h 138"/>
                  <a:gd name="T6" fmla="*/ 20 w 220"/>
                  <a:gd name="T7" fmla="*/ 136 h 138"/>
                  <a:gd name="T8" fmla="*/ 36 w 220"/>
                  <a:gd name="T9" fmla="*/ 138 h 138"/>
                  <a:gd name="T10" fmla="*/ 49 w 220"/>
                  <a:gd name="T11" fmla="*/ 134 h 138"/>
                  <a:gd name="T12" fmla="*/ 63 w 220"/>
                  <a:gd name="T13" fmla="*/ 129 h 138"/>
                  <a:gd name="T14" fmla="*/ 75 w 220"/>
                  <a:gd name="T15" fmla="*/ 119 h 138"/>
                  <a:gd name="T16" fmla="*/ 91 w 220"/>
                  <a:gd name="T17" fmla="*/ 107 h 138"/>
                  <a:gd name="T18" fmla="*/ 105 w 220"/>
                  <a:gd name="T19" fmla="*/ 105 h 138"/>
                  <a:gd name="T20" fmla="*/ 114 w 220"/>
                  <a:gd name="T21" fmla="*/ 100 h 138"/>
                  <a:gd name="T22" fmla="*/ 126 w 220"/>
                  <a:gd name="T23" fmla="*/ 92 h 138"/>
                  <a:gd name="T24" fmla="*/ 137 w 220"/>
                  <a:gd name="T25" fmla="*/ 82 h 138"/>
                  <a:gd name="T26" fmla="*/ 152 w 220"/>
                  <a:gd name="T27" fmla="*/ 75 h 138"/>
                  <a:gd name="T28" fmla="*/ 163 w 220"/>
                  <a:gd name="T29" fmla="*/ 75 h 138"/>
                  <a:gd name="T30" fmla="*/ 179 w 220"/>
                  <a:gd name="T31" fmla="*/ 75 h 138"/>
                  <a:gd name="T32" fmla="*/ 196 w 220"/>
                  <a:gd name="T33" fmla="*/ 76 h 138"/>
                  <a:gd name="T34" fmla="*/ 204 w 220"/>
                  <a:gd name="T35" fmla="*/ 94 h 138"/>
                  <a:gd name="T36" fmla="*/ 220 w 220"/>
                  <a:gd name="T37" fmla="*/ 101 h 138"/>
                  <a:gd name="T38" fmla="*/ 151 w 220"/>
                  <a:gd name="T39" fmla="*/ 0 h 138"/>
                  <a:gd name="T40" fmla="*/ 52 w 220"/>
                  <a:gd name="T41" fmla="*/ 68 h 1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20" h="138">
                    <a:moveTo>
                      <a:pt x="52" y="68"/>
                    </a:moveTo>
                    <a:lnTo>
                      <a:pt x="16" y="106"/>
                    </a:lnTo>
                    <a:lnTo>
                      <a:pt x="0" y="125"/>
                    </a:lnTo>
                    <a:lnTo>
                      <a:pt x="20" y="136"/>
                    </a:lnTo>
                    <a:lnTo>
                      <a:pt x="36" y="138"/>
                    </a:lnTo>
                    <a:lnTo>
                      <a:pt x="49" y="134"/>
                    </a:lnTo>
                    <a:lnTo>
                      <a:pt x="63" y="129"/>
                    </a:lnTo>
                    <a:lnTo>
                      <a:pt x="75" y="119"/>
                    </a:lnTo>
                    <a:lnTo>
                      <a:pt x="91" y="107"/>
                    </a:lnTo>
                    <a:lnTo>
                      <a:pt x="105" y="105"/>
                    </a:lnTo>
                    <a:lnTo>
                      <a:pt x="114" y="100"/>
                    </a:lnTo>
                    <a:lnTo>
                      <a:pt x="126" y="92"/>
                    </a:lnTo>
                    <a:lnTo>
                      <a:pt x="137" y="82"/>
                    </a:lnTo>
                    <a:lnTo>
                      <a:pt x="152" y="75"/>
                    </a:lnTo>
                    <a:lnTo>
                      <a:pt x="163" y="75"/>
                    </a:lnTo>
                    <a:lnTo>
                      <a:pt x="179" y="75"/>
                    </a:lnTo>
                    <a:lnTo>
                      <a:pt x="196" y="76"/>
                    </a:lnTo>
                    <a:lnTo>
                      <a:pt x="204" y="94"/>
                    </a:lnTo>
                    <a:lnTo>
                      <a:pt x="220" y="101"/>
                    </a:lnTo>
                    <a:lnTo>
                      <a:pt x="151" y="0"/>
                    </a:lnTo>
                    <a:lnTo>
                      <a:pt x="52" y="68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8" name="Freeform 175">
                <a:extLst>
                  <a:ext uri="{FF2B5EF4-FFF2-40B4-BE49-F238E27FC236}">
                    <a16:creationId xmlns:a16="http://schemas.microsoft.com/office/drawing/2014/main" id="{FD8C4065-6E9A-4A81-90E4-53433CBB7090}"/>
                  </a:ext>
                </a:extLst>
              </p:cNvPr>
              <p:cNvSpPr>
                <a:spLocks/>
              </p:cNvSpPr>
              <p:nvPr/>
            </p:nvSpPr>
            <p:spPr bwMode="auto">
              <a:xfrm rot="810451">
                <a:off x="2444" y="1586"/>
                <a:ext cx="13" cy="10"/>
              </a:xfrm>
              <a:custGeom>
                <a:avLst/>
                <a:gdLst>
                  <a:gd name="T0" fmla="*/ 0 w 55"/>
                  <a:gd name="T1" fmla="*/ 0 h 33"/>
                  <a:gd name="T2" fmla="*/ 0 w 55"/>
                  <a:gd name="T3" fmla="*/ 0 h 33"/>
                  <a:gd name="T4" fmla="*/ 0 w 55"/>
                  <a:gd name="T5" fmla="*/ 0 h 33"/>
                  <a:gd name="T6" fmla="*/ 0 w 55"/>
                  <a:gd name="T7" fmla="*/ 0 h 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" h="33">
                    <a:moveTo>
                      <a:pt x="55" y="33"/>
                    </a:moveTo>
                    <a:lnTo>
                      <a:pt x="26" y="22"/>
                    </a:lnTo>
                    <a:lnTo>
                      <a:pt x="7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425" name="AutoShape 176">
              <a:extLst>
                <a:ext uri="{FF2B5EF4-FFF2-40B4-BE49-F238E27FC236}">
                  <a16:creationId xmlns:a16="http://schemas.microsoft.com/office/drawing/2014/main" id="{0C0F77D1-EFDD-4E24-A1A5-B55365F051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500378">
              <a:off x="2782" y="2620"/>
              <a:ext cx="48" cy="528"/>
            </a:xfrm>
            <a:prstGeom prst="can">
              <a:avLst>
                <a:gd name="adj" fmla="val 2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406705" name="Text Box 177">
            <a:extLst>
              <a:ext uri="{FF2B5EF4-FFF2-40B4-BE49-F238E27FC236}">
                <a16:creationId xmlns:a16="http://schemas.microsoft.com/office/drawing/2014/main" id="{D3FEB27B-B6D4-44FD-BB51-F95F584F5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1" y="1419225"/>
            <a:ext cx="885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FF0066"/>
                </a:solidFill>
              </a:rPr>
              <a:t>58,8%</a:t>
            </a:r>
          </a:p>
        </p:txBody>
      </p:sp>
      <p:sp>
        <p:nvSpPr>
          <p:cNvPr id="406706" name="Text Box 178">
            <a:extLst>
              <a:ext uri="{FF2B5EF4-FFF2-40B4-BE49-F238E27FC236}">
                <a16:creationId xmlns:a16="http://schemas.microsoft.com/office/drawing/2014/main" id="{EBBE0333-FD46-45CE-8EEA-17E46093F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3889" y="1468438"/>
            <a:ext cx="885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FF0066"/>
                </a:solidFill>
              </a:rPr>
              <a:t>56%</a:t>
            </a:r>
          </a:p>
        </p:txBody>
      </p:sp>
      <p:sp>
        <p:nvSpPr>
          <p:cNvPr id="406707" name="Oval 179">
            <a:extLst>
              <a:ext uri="{FF2B5EF4-FFF2-40B4-BE49-F238E27FC236}">
                <a16:creationId xmlns:a16="http://schemas.microsoft.com/office/drawing/2014/main" id="{1D3F5DE2-12C4-45C4-84DE-F09CA6F0A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657351"/>
            <a:ext cx="50800" cy="428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6708" name="Oval 180">
            <a:extLst>
              <a:ext uri="{FF2B5EF4-FFF2-40B4-BE49-F238E27FC236}">
                <a16:creationId xmlns:a16="http://schemas.microsoft.com/office/drawing/2014/main" id="{F00A6810-7ECB-402F-B935-6190A9983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4538" y="1719263"/>
            <a:ext cx="50800" cy="428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6709" name="Oval 181">
            <a:extLst>
              <a:ext uri="{FF2B5EF4-FFF2-40B4-BE49-F238E27FC236}">
                <a16:creationId xmlns:a16="http://schemas.microsoft.com/office/drawing/2014/main" id="{04E93BF3-957E-41EC-A729-891D1C7E3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1150" y="1482726"/>
            <a:ext cx="50800" cy="428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75" name="Rectangle 115">
            <a:extLst>
              <a:ext uri="{FF2B5EF4-FFF2-40B4-BE49-F238E27FC236}">
                <a16:creationId xmlns:a16="http://schemas.microsoft.com/office/drawing/2014/main" id="{738E7FB9-05C0-4C1F-9502-E9F788E4CF4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362450" y="3927475"/>
            <a:ext cx="6324600" cy="1143000"/>
          </a:xfrm>
          <a:prstGeom prst="rect">
            <a:avLst/>
          </a:prstGeom>
          <a:gradFill rotWithShape="1">
            <a:gsLst>
              <a:gs pos="0">
                <a:srgbClr val="40E8FA"/>
              </a:gs>
              <a:gs pos="100000">
                <a:srgbClr val="55EBFB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183" name="Group 67">
            <a:extLst>
              <a:ext uri="{FF2B5EF4-FFF2-40B4-BE49-F238E27FC236}">
                <a16:creationId xmlns:a16="http://schemas.microsoft.com/office/drawing/2014/main" id="{5F8A2249-E1ED-4470-A38C-127D2CB1A160}"/>
              </a:ext>
            </a:extLst>
          </p:cNvPr>
          <p:cNvGraphicFramePr>
            <a:graphicFrameLocks noGrp="1"/>
          </p:cNvGraphicFramePr>
          <p:nvPr/>
        </p:nvGraphicFramePr>
        <p:xfrm>
          <a:off x="1614489" y="5102226"/>
          <a:ext cx="8890001" cy="1697039"/>
        </p:xfrm>
        <a:graphic>
          <a:graphicData uri="http://schemas.openxmlformats.org/drawingml/2006/table">
            <a:tbl>
              <a:tblPr/>
              <a:tblGrid>
                <a:gridCol w="2941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2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75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83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60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69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81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63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8" marR="91448" marT="45743" marB="457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1991</a:t>
                      </a:r>
                    </a:p>
                  </a:txBody>
                  <a:tcPr marL="91448" marR="91448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1993</a:t>
                      </a:r>
                    </a:p>
                  </a:txBody>
                  <a:tcPr marL="91448" marR="91448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1995</a:t>
                      </a:r>
                    </a:p>
                  </a:txBody>
                  <a:tcPr marL="91448" marR="91448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1997</a:t>
                      </a:r>
                    </a:p>
                  </a:txBody>
                  <a:tcPr marL="91448" marR="91448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1999</a:t>
                      </a:r>
                    </a:p>
                  </a:txBody>
                  <a:tcPr marL="91448" marR="91448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2001</a:t>
                      </a:r>
                    </a:p>
                  </a:txBody>
                  <a:tcPr marL="91448" marR="91448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2002</a:t>
                      </a:r>
                    </a:p>
                  </a:txBody>
                  <a:tcPr marL="91448" marR="91448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Tæng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sè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91448" marR="91448" marT="45743" marB="457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100,0</a:t>
                      </a:r>
                    </a:p>
                  </a:txBody>
                  <a:tcPr marL="91448" marR="91448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100,0</a:t>
                      </a:r>
                    </a:p>
                  </a:txBody>
                  <a:tcPr marL="91448" marR="91448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100,0</a:t>
                      </a:r>
                    </a:p>
                  </a:txBody>
                  <a:tcPr marL="91448" marR="91448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100,0</a:t>
                      </a:r>
                    </a:p>
                  </a:txBody>
                  <a:tcPr marL="91448" marR="91448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100,0</a:t>
                      </a:r>
                    </a:p>
                  </a:txBody>
                  <a:tcPr marL="91448" marR="91448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100,0</a:t>
                      </a:r>
                    </a:p>
                  </a:txBody>
                  <a:tcPr marL="91448" marR="91448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100,0</a:t>
                      </a:r>
                    </a:p>
                  </a:txBody>
                  <a:tcPr marL="91448" marR="91448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932">
                <a:tc>
                  <a:txBody>
                    <a:bodyPr/>
                    <a:lstStyle>
                      <a:lvl1pPr defTabSz="854075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1089025" defTabSz="85407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03325" defTabSz="8540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defTabSz="85407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defTabSz="85407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defTabSz="854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defTabSz="854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defTabSz="854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defTabSz="854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4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 pitchFamily="34" charset="0"/>
                        </a:rPr>
                        <a:t>N«ng,l©m,NN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 pitchFamily="34" charset="0"/>
                        </a:rPr>
                        <a:t> 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 pitchFamily="34" charset="0"/>
                        </a:rPr>
                        <a:t>và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 pitchFamily="34" charset="0"/>
                        </a:rPr>
                        <a:t> CN-XD   </a:t>
                      </a:r>
                    </a:p>
                  </a:txBody>
                  <a:tcPr marL="91448" marR="91448" marT="45743" marB="457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 pitchFamily="34" charset="0"/>
                        </a:rPr>
                        <a:t>64,3</a:t>
                      </a:r>
                    </a:p>
                  </a:txBody>
                  <a:tcPr marL="91448" marR="91448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 pitchFamily="34" charset="0"/>
                        </a:rPr>
                        <a:t>58,8</a:t>
                      </a:r>
                    </a:p>
                  </a:txBody>
                  <a:tcPr marL="91448" marR="91448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 pitchFamily="34" charset="0"/>
                        </a:rPr>
                        <a:t>56,0</a:t>
                      </a:r>
                    </a:p>
                  </a:txBody>
                  <a:tcPr marL="91448" marR="91448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 pitchFamily="34" charset="0"/>
                        </a:rPr>
                        <a:t>57,9</a:t>
                      </a:r>
                    </a:p>
                  </a:txBody>
                  <a:tcPr marL="91448" marR="91448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 pitchFamily="34" charset="0"/>
                        </a:rPr>
                        <a:t>59,9</a:t>
                      </a:r>
                    </a:p>
                  </a:txBody>
                  <a:tcPr marL="91448" marR="91448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 pitchFamily="34" charset="0"/>
                        </a:rPr>
                        <a:t>61,4</a:t>
                      </a:r>
                    </a:p>
                  </a:txBody>
                  <a:tcPr marL="91448" marR="91448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 pitchFamily="34" charset="0"/>
                        </a:rPr>
                        <a:t>61,5</a:t>
                      </a:r>
                    </a:p>
                  </a:txBody>
                  <a:tcPr marL="91448" marR="91448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3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DÞch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vô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91448" marR="91448" marT="45743" marB="457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35,7</a:t>
                      </a:r>
                    </a:p>
                  </a:txBody>
                  <a:tcPr marL="91448" marR="91448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41,2</a:t>
                      </a:r>
                    </a:p>
                  </a:txBody>
                  <a:tcPr marL="91448" marR="91448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44,0</a:t>
                      </a:r>
                    </a:p>
                  </a:txBody>
                  <a:tcPr marL="91448" marR="91448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42,1</a:t>
                      </a:r>
                    </a:p>
                  </a:txBody>
                  <a:tcPr marL="91448" marR="91448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40,1</a:t>
                      </a:r>
                    </a:p>
                  </a:txBody>
                  <a:tcPr marL="91448" marR="91448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38,6</a:t>
                      </a:r>
                    </a:p>
                  </a:txBody>
                  <a:tcPr marL="91448" marR="91448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38,5</a:t>
                      </a:r>
                    </a:p>
                  </a:txBody>
                  <a:tcPr marL="91448" marR="91448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0208 -0.415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207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500" fill="hold"/>
                                        <p:tgtEl>
                                          <p:spTgt spid="40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L -0.46944 -0.47199 " pathEditMode="relative" rAng="0" ptsTypes="AA">
                                      <p:cBhvr>
                                        <p:cTn id="19" dur="800" fill="hold"/>
                                        <p:tgtEl>
                                          <p:spTgt spid="406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72" y="-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06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06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06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06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0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0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06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4.72222E-6 -0.4141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066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6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91 -4.81481E-6 L -0.39549 -0.47476 " pathEditMode="relative" rAng="0" ptsTypes="AA">
                                      <p:cBhvr>
                                        <p:cTn id="46" dur="800" fill="hold"/>
                                        <p:tgtEl>
                                          <p:spTgt spid="4066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20" y="-2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06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06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06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06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06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06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06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L 4.44444E-6 -0.4280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06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6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L -0.31737 -0.48866 " pathEditMode="relative" rAng="0" ptsTypes="AA">
                                      <p:cBhvr>
                                        <p:cTn id="74" dur="800" fill="hold"/>
                                        <p:tgtEl>
                                          <p:spTgt spid="406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68" y="-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406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06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06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06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641" grpId="0"/>
      <p:bldP spid="406641" grpId="1"/>
      <p:bldP spid="406705" grpId="0"/>
      <p:bldP spid="4067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>
            <a:extLst>
              <a:ext uri="{FF2B5EF4-FFF2-40B4-BE49-F238E27FC236}">
                <a16:creationId xmlns:a16="http://schemas.microsoft.com/office/drawing/2014/main" id="{32C1E6AA-49B7-47B3-A219-ACD4EAD8E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589" y="5945188"/>
            <a:ext cx="68595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Biểu đồ cơ cấu GDP của nước ta thời kì 1991 - 2002</a:t>
            </a:r>
          </a:p>
        </p:txBody>
      </p:sp>
      <p:sp>
        <p:nvSpPr>
          <p:cNvPr id="14339" name="Line 21">
            <a:extLst>
              <a:ext uri="{FF2B5EF4-FFF2-40B4-BE49-F238E27FC236}">
                <a16:creationId xmlns:a16="http://schemas.microsoft.com/office/drawing/2014/main" id="{71999A9A-087E-4168-9A03-327657DD739B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1575" y="4384675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0" name="Line 22">
            <a:extLst>
              <a:ext uri="{FF2B5EF4-FFF2-40B4-BE49-F238E27FC236}">
                <a16:creationId xmlns:a16="http://schemas.microsoft.com/office/drawing/2014/main" id="{7736CE65-26FD-4A12-B0F2-844A3D63B1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1525" y="5572125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Line 23">
            <a:extLst>
              <a:ext uri="{FF2B5EF4-FFF2-40B4-BE49-F238E27FC236}">
                <a16:creationId xmlns:a16="http://schemas.microsoft.com/office/drawing/2014/main" id="{5C38B04D-890B-4F54-B390-D05F15FC07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78300" y="5572125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Line 24">
            <a:extLst>
              <a:ext uri="{FF2B5EF4-FFF2-40B4-BE49-F238E27FC236}">
                <a16:creationId xmlns:a16="http://schemas.microsoft.com/office/drawing/2014/main" id="{39959C78-1AC8-446B-B3F7-9491E4772B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03800" y="5572125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Line 25">
            <a:extLst>
              <a:ext uri="{FF2B5EF4-FFF2-40B4-BE49-F238E27FC236}">
                <a16:creationId xmlns:a16="http://schemas.microsoft.com/office/drawing/2014/main" id="{DAFEEDB1-D61B-4946-970D-9D22315522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42000" y="556895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26">
            <a:extLst>
              <a:ext uri="{FF2B5EF4-FFF2-40B4-BE49-F238E27FC236}">
                <a16:creationId xmlns:a16="http://schemas.microsoft.com/office/drawing/2014/main" id="{E37382E9-55FB-41A3-ACDE-4541E60587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48450" y="556895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Text Box 32">
            <a:extLst>
              <a:ext uri="{FF2B5EF4-FFF2-40B4-BE49-F238E27FC236}">
                <a16:creationId xmlns:a16="http://schemas.microsoft.com/office/drawing/2014/main" id="{864B5C0A-8AE6-4893-A0F2-6C00DC26B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4029075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.</a:t>
            </a:r>
          </a:p>
        </p:txBody>
      </p:sp>
      <p:sp>
        <p:nvSpPr>
          <p:cNvPr id="14346" name="Text Box 33">
            <a:extLst>
              <a:ext uri="{FF2B5EF4-FFF2-40B4-BE49-F238E27FC236}">
                <a16:creationId xmlns:a16="http://schemas.microsoft.com/office/drawing/2014/main" id="{408EC800-7D97-446D-9445-91C94064A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350" y="459898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.</a:t>
            </a:r>
          </a:p>
        </p:txBody>
      </p:sp>
      <p:sp>
        <p:nvSpPr>
          <p:cNvPr id="14347" name="Text Box 34">
            <a:extLst>
              <a:ext uri="{FF2B5EF4-FFF2-40B4-BE49-F238E27FC236}">
                <a16:creationId xmlns:a16="http://schemas.microsoft.com/office/drawing/2014/main" id="{8D95C175-D1FF-449F-8508-0D7726549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9388" y="457993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.</a:t>
            </a:r>
          </a:p>
        </p:txBody>
      </p:sp>
      <p:sp>
        <p:nvSpPr>
          <p:cNvPr id="14348" name="Text Box 35">
            <a:extLst>
              <a:ext uri="{FF2B5EF4-FFF2-40B4-BE49-F238E27FC236}">
                <a16:creationId xmlns:a16="http://schemas.microsoft.com/office/drawing/2014/main" id="{5615E419-C45E-47CB-93F5-482495D0E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5475" y="452755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.</a:t>
            </a:r>
          </a:p>
        </p:txBody>
      </p:sp>
      <p:sp>
        <p:nvSpPr>
          <p:cNvPr id="14349" name="Text Box 36">
            <a:extLst>
              <a:ext uri="{FF2B5EF4-FFF2-40B4-BE49-F238E27FC236}">
                <a16:creationId xmlns:a16="http://schemas.microsoft.com/office/drawing/2014/main" id="{A6447AC5-EB9C-4E9D-A6A6-F592DE143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413" y="4368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.</a:t>
            </a:r>
          </a:p>
        </p:txBody>
      </p:sp>
      <p:sp>
        <p:nvSpPr>
          <p:cNvPr id="14350" name="Text Box 37">
            <a:extLst>
              <a:ext uri="{FF2B5EF4-FFF2-40B4-BE49-F238E27FC236}">
                <a16:creationId xmlns:a16="http://schemas.microsoft.com/office/drawing/2014/main" id="{696B6E3F-B0D9-41C5-A969-107A187A5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7013" y="44386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.</a:t>
            </a:r>
          </a:p>
        </p:txBody>
      </p:sp>
      <p:sp>
        <p:nvSpPr>
          <p:cNvPr id="14351" name="Text Box 38">
            <a:extLst>
              <a:ext uri="{FF2B5EF4-FFF2-40B4-BE49-F238E27FC236}">
                <a16:creationId xmlns:a16="http://schemas.microsoft.com/office/drawing/2014/main" id="{FC15CD0B-9F3A-4507-BB60-4979BCF6F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8388" y="4516438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.</a:t>
            </a:r>
          </a:p>
        </p:txBody>
      </p:sp>
      <p:sp>
        <p:nvSpPr>
          <p:cNvPr id="14352" name="Line 39">
            <a:extLst>
              <a:ext uri="{FF2B5EF4-FFF2-40B4-BE49-F238E27FC236}">
                <a16:creationId xmlns:a16="http://schemas.microsoft.com/office/drawing/2014/main" id="{EAD56953-3126-4211-AE8F-F0657E4CAA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8875" y="5013325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353" name="Group 89">
            <a:extLst>
              <a:ext uri="{FF2B5EF4-FFF2-40B4-BE49-F238E27FC236}">
                <a16:creationId xmlns:a16="http://schemas.microsoft.com/office/drawing/2014/main" id="{742C6830-E032-45D7-B559-48B89CAE4E9C}"/>
              </a:ext>
            </a:extLst>
          </p:cNvPr>
          <p:cNvGrpSpPr>
            <a:grpSpLocks/>
          </p:cNvGrpSpPr>
          <p:nvPr/>
        </p:nvGrpSpPr>
        <p:grpSpPr bwMode="auto">
          <a:xfrm>
            <a:off x="7429500" y="4776788"/>
            <a:ext cx="3405188" cy="366712"/>
            <a:chOff x="72" y="2508"/>
            <a:chExt cx="2145" cy="231"/>
          </a:xfrm>
        </p:grpSpPr>
        <p:sp>
          <p:nvSpPr>
            <p:cNvPr id="14406" name="Rectangle 70" descr="Dashed horizontal">
              <a:extLst>
                <a:ext uri="{FF2B5EF4-FFF2-40B4-BE49-F238E27FC236}">
                  <a16:creationId xmlns:a16="http://schemas.microsoft.com/office/drawing/2014/main" id="{3FC1B996-0C80-4871-9113-CB41BC0EA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" y="2546"/>
              <a:ext cx="220" cy="145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407" name="Text Box 71">
              <a:extLst>
                <a:ext uri="{FF2B5EF4-FFF2-40B4-BE49-F238E27FC236}">
                  <a16:creationId xmlns:a16="http://schemas.microsoft.com/office/drawing/2014/main" id="{5BF49A18-E297-4CCE-83B3-EA49183313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" y="2508"/>
              <a:ext cx="19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.VnTime" panose="020B7200000000000000" pitchFamily="34" charset="0"/>
                </a:rPr>
                <a:t>N«ng, l©m, ng­ nghiÖp</a:t>
              </a:r>
            </a:p>
          </p:txBody>
        </p:sp>
      </p:grpSp>
      <p:grpSp>
        <p:nvGrpSpPr>
          <p:cNvPr id="14354" name="Group 85">
            <a:extLst>
              <a:ext uri="{FF2B5EF4-FFF2-40B4-BE49-F238E27FC236}">
                <a16:creationId xmlns:a16="http://schemas.microsoft.com/office/drawing/2014/main" id="{B47217AD-7B06-4BBE-9652-1854FF76B46E}"/>
              </a:ext>
            </a:extLst>
          </p:cNvPr>
          <p:cNvGrpSpPr>
            <a:grpSpLocks/>
          </p:cNvGrpSpPr>
          <p:nvPr/>
        </p:nvGrpSpPr>
        <p:grpSpPr bwMode="auto">
          <a:xfrm>
            <a:off x="7432675" y="4344988"/>
            <a:ext cx="3398838" cy="366712"/>
            <a:chOff x="74" y="2236"/>
            <a:chExt cx="2141" cy="231"/>
          </a:xfrm>
        </p:grpSpPr>
        <p:sp>
          <p:nvSpPr>
            <p:cNvPr id="14404" name="Text Box 78">
              <a:extLst>
                <a:ext uri="{FF2B5EF4-FFF2-40B4-BE49-F238E27FC236}">
                  <a16:creationId xmlns:a16="http://schemas.microsoft.com/office/drawing/2014/main" id="{5E534938-0AFD-4CEF-9475-A859D2479C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" y="2236"/>
              <a:ext cx="19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.VnTime" panose="020B7200000000000000" pitchFamily="34" charset="0"/>
                </a:rPr>
                <a:t>C«ng nghiÖp vµ x©y dùng</a:t>
              </a:r>
            </a:p>
          </p:txBody>
        </p:sp>
        <p:sp>
          <p:nvSpPr>
            <p:cNvPr id="14405" name="Rectangle 80" descr="5%">
              <a:extLst>
                <a:ext uri="{FF2B5EF4-FFF2-40B4-BE49-F238E27FC236}">
                  <a16:creationId xmlns:a16="http://schemas.microsoft.com/office/drawing/2014/main" id="{BC860E60-02CE-4F53-800A-2C73B5D41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" y="2272"/>
              <a:ext cx="220" cy="145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4355" name="Text Box 82">
            <a:extLst>
              <a:ext uri="{FF2B5EF4-FFF2-40B4-BE49-F238E27FC236}">
                <a16:creationId xmlns:a16="http://schemas.microsoft.com/office/drawing/2014/main" id="{674E1079-7BBC-4D2B-85B7-154EED09B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3513" y="3908426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.VnTime" panose="020B7200000000000000" pitchFamily="34" charset="0"/>
              </a:rPr>
              <a:t>DÞch vô</a:t>
            </a:r>
          </a:p>
        </p:txBody>
      </p:sp>
      <p:sp>
        <p:nvSpPr>
          <p:cNvPr id="14356" name="Rectangle 83">
            <a:extLst>
              <a:ext uri="{FF2B5EF4-FFF2-40B4-BE49-F238E27FC236}">
                <a16:creationId xmlns:a16="http://schemas.microsoft.com/office/drawing/2014/main" id="{C0E839DF-E772-4558-968A-C06719B1E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2675" y="3965575"/>
            <a:ext cx="349250" cy="230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4357" name="Group 115">
            <a:extLst>
              <a:ext uri="{FF2B5EF4-FFF2-40B4-BE49-F238E27FC236}">
                <a16:creationId xmlns:a16="http://schemas.microsoft.com/office/drawing/2014/main" id="{C9725532-7692-40AF-A129-C68576E0C5B6}"/>
              </a:ext>
            </a:extLst>
          </p:cNvPr>
          <p:cNvGrpSpPr>
            <a:grpSpLocks/>
          </p:cNvGrpSpPr>
          <p:nvPr/>
        </p:nvGrpSpPr>
        <p:grpSpPr bwMode="auto">
          <a:xfrm>
            <a:off x="1847851" y="1846264"/>
            <a:ext cx="6221413" cy="4124325"/>
            <a:chOff x="290" y="1649"/>
            <a:chExt cx="3789" cy="2348"/>
          </a:xfrm>
        </p:grpSpPr>
        <p:grpSp>
          <p:nvGrpSpPr>
            <p:cNvPr id="14383" name="Group 113">
              <a:extLst>
                <a:ext uri="{FF2B5EF4-FFF2-40B4-BE49-F238E27FC236}">
                  <a16:creationId xmlns:a16="http://schemas.microsoft.com/office/drawing/2014/main" id="{77AC7452-CAB8-4B3E-8343-3FAAC458F4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6" y="1856"/>
              <a:ext cx="2957" cy="1933"/>
              <a:chOff x="586" y="1856"/>
              <a:chExt cx="2957" cy="1933"/>
            </a:xfrm>
          </p:grpSpPr>
          <p:sp>
            <p:nvSpPr>
              <p:cNvPr id="14400" name="Rectangle 5">
                <a:extLst>
                  <a:ext uri="{FF2B5EF4-FFF2-40B4-BE49-F238E27FC236}">
                    <a16:creationId xmlns:a16="http://schemas.microsoft.com/office/drawing/2014/main" id="{E4E6CA28-A08A-4C45-AA24-CCBED6B7A7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" y="1856"/>
                <a:ext cx="2946" cy="192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14401" name="Group 112">
                <a:extLst>
                  <a:ext uri="{FF2B5EF4-FFF2-40B4-BE49-F238E27FC236}">
                    <a16:creationId xmlns:a16="http://schemas.microsoft.com/office/drawing/2014/main" id="{4AB97181-84D1-49B1-847C-CB40DB8F3C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6" y="2543"/>
                <a:ext cx="2957" cy="1246"/>
                <a:chOff x="586" y="2543"/>
                <a:chExt cx="2957" cy="1246"/>
              </a:xfrm>
            </p:grpSpPr>
            <p:sp>
              <p:nvSpPr>
                <p:cNvPr id="14402" name="Freeform 41" descr="Dashed horizontal">
                  <a:extLst>
                    <a:ext uri="{FF2B5EF4-FFF2-40B4-BE49-F238E27FC236}">
                      <a16:creationId xmlns:a16="http://schemas.microsoft.com/office/drawing/2014/main" id="{8AB52823-FB2E-4BB7-80C1-AAA4F9E07F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6" y="3005"/>
                  <a:ext cx="2948" cy="784"/>
                </a:xfrm>
                <a:custGeom>
                  <a:avLst/>
                  <a:gdLst>
                    <a:gd name="T0" fmla="*/ 4 w 2948"/>
                    <a:gd name="T1" fmla="*/ 0 h 784"/>
                    <a:gd name="T2" fmla="*/ 538 w 2948"/>
                    <a:gd name="T3" fmla="*/ 157 h 784"/>
                    <a:gd name="T4" fmla="*/ 1072 w 2948"/>
                    <a:gd name="T5" fmla="*/ 252 h 784"/>
                    <a:gd name="T6" fmla="*/ 1604 w 2948"/>
                    <a:gd name="T7" fmla="*/ 300 h 784"/>
                    <a:gd name="T8" fmla="*/ 2129 w 2948"/>
                    <a:gd name="T9" fmla="*/ 336 h 784"/>
                    <a:gd name="T10" fmla="*/ 2644 w 2948"/>
                    <a:gd name="T11" fmla="*/ 348 h 784"/>
                    <a:gd name="T12" fmla="*/ 2944 w 2948"/>
                    <a:gd name="T13" fmla="*/ 360 h 784"/>
                    <a:gd name="T14" fmla="*/ 2948 w 2948"/>
                    <a:gd name="T15" fmla="*/ 780 h 784"/>
                    <a:gd name="T16" fmla="*/ 0 w 2948"/>
                    <a:gd name="T17" fmla="*/ 784 h 784"/>
                    <a:gd name="T18" fmla="*/ 4 w 2948"/>
                    <a:gd name="T19" fmla="*/ 0 h 78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948" h="784">
                      <a:moveTo>
                        <a:pt x="4" y="0"/>
                      </a:moveTo>
                      <a:lnTo>
                        <a:pt x="538" y="157"/>
                      </a:lnTo>
                      <a:lnTo>
                        <a:pt x="1072" y="252"/>
                      </a:lnTo>
                      <a:lnTo>
                        <a:pt x="1604" y="300"/>
                      </a:lnTo>
                      <a:lnTo>
                        <a:pt x="2129" y="336"/>
                      </a:lnTo>
                      <a:lnTo>
                        <a:pt x="2644" y="348"/>
                      </a:lnTo>
                      <a:lnTo>
                        <a:pt x="2944" y="360"/>
                      </a:lnTo>
                      <a:lnTo>
                        <a:pt x="2948" y="780"/>
                      </a:lnTo>
                      <a:lnTo>
                        <a:pt x="0" y="78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03" name="Freeform 63" descr="5%">
                  <a:extLst>
                    <a:ext uri="{FF2B5EF4-FFF2-40B4-BE49-F238E27FC236}">
                      <a16:creationId xmlns:a16="http://schemas.microsoft.com/office/drawing/2014/main" id="{948BBE03-7785-4A30-928A-669A5A1043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" y="2543"/>
                  <a:ext cx="2952" cy="822"/>
                </a:xfrm>
                <a:custGeom>
                  <a:avLst/>
                  <a:gdLst>
                    <a:gd name="T0" fmla="*/ 6 w 2952"/>
                    <a:gd name="T1" fmla="*/ 0 h 822"/>
                    <a:gd name="T2" fmla="*/ 534 w 2952"/>
                    <a:gd name="T3" fmla="*/ 120 h 822"/>
                    <a:gd name="T4" fmla="*/ 1072 w 2952"/>
                    <a:gd name="T5" fmla="*/ 171 h 822"/>
                    <a:gd name="T6" fmla="*/ 1608 w 2952"/>
                    <a:gd name="T7" fmla="*/ 144 h 822"/>
                    <a:gd name="T8" fmla="*/ 2136 w 2952"/>
                    <a:gd name="T9" fmla="*/ 102 h 822"/>
                    <a:gd name="T10" fmla="*/ 2646 w 2952"/>
                    <a:gd name="T11" fmla="*/ 78 h 822"/>
                    <a:gd name="T12" fmla="*/ 2952 w 2952"/>
                    <a:gd name="T13" fmla="*/ 72 h 822"/>
                    <a:gd name="T14" fmla="*/ 2946 w 2952"/>
                    <a:gd name="T15" fmla="*/ 822 h 822"/>
                    <a:gd name="T16" fmla="*/ 2640 w 2952"/>
                    <a:gd name="T17" fmla="*/ 822 h 822"/>
                    <a:gd name="T18" fmla="*/ 2134 w 2952"/>
                    <a:gd name="T19" fmla="*/ 798 h 822"/>
                    <a:gd name="T20" fmla="*/ 1594 w 2952"/>
                    <a:gd name="T21" fmla="*/ 756 h 822"/>
                    <a:gd name="T22" fmla="*/ 1074 w 2952"/>
                    <a:gd name="T23" fmla="*/ 720 h 822"/>
                    <a:gd name="T24" fmla="*/ 524 w 2952"/>
                    <a:gd name="T25" fmla="*/ 664 h 822"/>
                    <a:gd name="T26" fmla="*/ 0 w 2952"/>
                    <a:gd name="T27" fmla="*/ 456 h 822"/>
                    <a:gd name="T28" fmla="*/ 6 w 2952"/>
                    <a:gd name="T29" fmla="*/ 0 h 82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952" h="822">
                      <a:moveTo>
                        <a:pt x="6" y="0"/>
                      </a:moveTo>
                      <a:lnTo>
                        <a:pt x="534" y="120"/>
                      </a:lnTo>
                      <a:lnTo>
                        <a:pt x="1072" y="171"/>
                      </a:lnTo>
                      <a:lnTo>
                        <a:pt x="1608" y="144"/>
                      </a:lnTo>
                      <a:lnTo>
                        <a:pt x="2136" y="102"/>
                      </a:lnTo>
                      <a:lnTo>
                        <a:pt x="2646" y="78"/>
                      </a:lnTo>
                      <a:lnTo>
                        <a:pt x="2952" y="72"/>
                      </a:lnTo>
                      <a:lnTo>
                        <a:pt x="2946" y="822"/>
                      </a:lnTo>
                      <a:lnTo>
                        <a:pt x="2640" y="822"/>
                      </a:lnTo>
                      <a:lnTo>
                        <a:pt x="2134" y="798"/>
                      </a:lnTo>
                      <a:lnTo>
                        <a:pt x="1594" y="756"/>
                      </a:lnTo>
                      <a:lnTo>
                        <a:pt x="1074" y="720"/>
                      </a:lnTo>
                      <a:lnTo>
                        <a:pt x="524" y="664"/>
                      </a:lnTo>
                      <a:lnTo>
                        <a:pt x="0" y="45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384" name="Group 114">
              <a:extLst>
                <a:ext uri="{FF2B5EF4-FFF2-40B4-BE49-F238E27FC236}">
                  <a16:creationId xmlns:a16="http://schemas.microsoft.com/office/drawing/2014/main" id="{E01AFA47-EDAA-4220-BF30-5165FA05EC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1649"/>
              <a:ext cx="3789" cy="2348"/>
              <a:chOff x="290" y="1649"/>
              <a:chExt cx="3789" cy="2348"/>
            </a:xfrm>
          </p:grpSpPr>
          <p:sp>
            <p:nvSpPr>
              <p:cNvPr id="14385" name="Text Box 6">
                <a:extLst>
                  <a:ext uri="{FF2B5EF4-FFF2-40B4-BE49-F238E27FC236}">
                    <a16:creationId xmlns:a16="http://schemas.microsoft.com/office/drawing/2014/main" id="{DE7D8F0E-7D22-44B2-A662-9C7AA2F924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" y="3813"/>
                <a:ext cx="432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/>
                  <a:t>1991</a:t>
                </a:r>
              </a:p>
            </p:txBody>
          </p:sp>
          <p:sp>
            <p:nvSpPr>
              <p:cNvPr id="14386" name="Text Box 7">
                <a:extLst>
                  <a:ext uri="{FF2B5EF4-FFF2-40B4-BE49-F238E27FC236}">
                    <a16:creationId xmlns:a16="http://schemas.microsoft.com/office/drawing/2014/main" id="{3771D6C5-4E91-493C-91CE-C0E3ED63A5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2" y="3813"/>
                <a:ext cx="432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/>
                  <a:t>1993</a:t>
                </a:r>
              </a:p>
            </p:txBody>
          </p:sp>
          <p:sp>
            <p:nvSpPr>
              <p:cNvPr id="14387" name="Text Box 8">
                <a:extLst>
                  <a:ext uri="{FF2B5EF4-FFF2-40B4-BE49-F238E27FC236}">
                    <a16:creationId xmlns:a16="http://schemas.microsoft.com/office/drawing/2014/main" id="{7590399F-9D7C-4BFD-8890-DFB967D11D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6" y="3813"/>
                <a:ext cx="432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/>
                  <a:t>1995</a:t>
                </a:r>
              </a:p>
            </p:txBody>
          </p:sp>
          <p:sp>
            <p:nvSpPr>
              <p:cNvPr id="14388" name="Text Box 9">
                <a:extLst>
                  <a:ext uri="{FF2B5EF4-FFF2-40B4-BE49-F238E27FC236}">
                    <a16:creationId xmlns:a16="http://schemas.microsoft.com/office/drawing/2014/main" id="{D1C698F4-3014-464F-850E-B408B7F2A8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8" y="3823"/>
                <a:ext cx="384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/>
                  <a:t>1997</a:t>
                </a:r>
              </a:p>
            </p:txBody>
          </p:sp>
          <p:sp>
            <p:nvSpPr>
              <p:cNvPr id="14389" name="Text Box 10">
                <a:extLst>
                  <a:ext uri="{FF2B5EF4-FFF2-40B4-BE49-F238E27FC236}">
                    <a16:creationId xmlns:a16="http://schemas.microsoft.com/office/drawing/2014/main" id="{DA9FC28F-CE34-4F7F-8D63-B1AC0C85A5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8" y="3823"/>
                <a:ext cx="384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/>
                  <a:t>1999</a:t>
                </a:r>
              </a:p>
            </p:txBody>
          </p:sp>
          <p:sp>
            <p:nvSpPr>
              <p:cNvPr id="14390" name="Text Box 11">
                <a:extLst>
                  <a:ext uri="{FF2B5EF4-FFF2-40B4-BE49-F238E27FC236}">
                    <a16:creationId xmlns:a16="http://schemas.microsoft.com/office/drawing/2014/main" id="{509260FD-14A1-4C2F-9D20-8682D6EB8A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8" y="3813"/>
                <a:ext cx="432" cy="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/>
                  <a:t>2001</a:t>
                </a:r>
              </a:p>
            </p:txBody>
          </p:sp>
          <p:sp>
            <p:nvSpPr>
              <p:cNvPr id="14391" name="Text Box 12">
                <a:extLst>
                  <a:ext uri="{FF2B5EF4-FFF2-40B4-BE49-F238E27FC236}">
                    <a16:creationId xmlns:a16="http://schemas.microsoft.com/office/drawing/2014/main" id="{01E252BB-C1A9-427C-B83C-98C84D0D06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" y="3697"/>
                <a:ext cx="288" cy="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/>
                  <a:t>0</a:t>
                </a:r>
              </a:p>
            </p:txBody>
          </p:sp>
          <p:sp>
            <p:nvSpPr>
              <p:cNvPr id="14392" name="Text Box 13">
                <a:extLst>
                  <a:ext uri="{FF2B5EF4-FFF2-40B4-BE49-F238E27FC236}">
                    <a16:creationId xmlns:a16="http://schemas.microsoft.com/office/drawing/2014/main" id="{0127A3B2-F2D6-4526-81B2-35DC70235A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" y="3301"/>
                <a:ext cx="288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/>
                  <a:t>20</a:t>
                </a:r>
              </a:p>
            </p:txBody>
          </p:sp>
          <p:sp>
            <p:nvSpPr>
              <p:cNvPr id="14393" name="Text Box 14">
                <a:extLst>
                  <a:ext uri="{FF2B5EF4-FFF2-40B4-BE49-F238E27FC236}">
                    <a16:creationId xmlns:a16="http://schemas.microsoft.com/office/drawing/2014/main" id="{3A74F7DF-C211-49DE-9B54-CB297A05A1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" y="2933"/>
                <a:ext cx="288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/>
                  <a:t>40</a:t>
                </a:r>
              </a:p>
            </p:txBody>
          </p:sp>
          <p:sp>
            <p:nvSpPr>
              <p:cNvPr id="14394" name="Text Box 15">
                <a:extLst>
                  <a:ext uri="{FF2B5EF4-FFF2-40B4-BE49-F238E27FC236}">
                    <a16:creationId xmlns:a16="http://schemas.microsoft.com/office/drawing/2014/main" id="{4729F8BB-EACC-47DA-A7BE-0F58608EA8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" y="2561"/>
                <a:ext cx="288" cy="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/>
                  <a:t>60</a:t>
                </a:r>
              </a:p>
            </p:txBody>
          </p:sp>
          <p:sp>
            <p:nvSpPr>
              <p:cNvPr id="14395" name="Text Box 16">
                <a:extLst>
                  <a:ext uri="{FF2B5EF4-FFF2-40B4-BE49-F238E27FC236}">
                    <a16:creationId xmlns:a16="http://schemas.microsoft.com/office/drawing/2014/main" id="{929FEDAA-F80A-4725-A27C-6E261E9FA9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" y="2159"/>
                <a:ext cx="288" cy="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/>
                  <a:t>80</a:t>
                </a:r>
              </a:p>
            </p:txBody>
          </p:sp>
          <p:sp>
            <p:nvSpPr>
              <p:cNvPr id="14396" name="Text Box 17">
                <a:extLst>
                  <a:ext uri="{FF2B5EF4-FFF2-40B4-BE49-F238E27FC236}">
                    <a16:creationId xmlns:a16="http://schemas.microsoft.com/office/drawing/2014/main" id="{6ADC9106-A358-4C16-A09D-262FD9C597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0" y="1797"/>
                <a:ext cx="384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/>
                  <a:t>100</a:t>
                </a:r>
              </a:p>
            </p:txBody>
          </p:sp>
          <p:sp>
            <p:nvSpPr>
              <p:cNvPr id="14397" name="Text Box 18">
                <a:extLst>
                  <a:ext uri="{FF2B5EF4-FFF2-40B4-BE49-F238E27FC236}">
                    <a16:creationId xmlns:a16="http://schemas.microsoft.com/office/drawing/2014/main" id="{1AF102AD-C8F6-45DA-8E31-54B543F5B0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" y="1649"/>
                <a:ext cx="38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600"/>
                  <a:t>%</a:t>
                </a:r>
              </a:p>
            </p:txBody>
          </p:sp>
          <p:sp>
            <p:nvSpPr>
              <p:cNvPr id="14398" name="Text Box 66">
                <a:extLst>
                  <a:ext uri="{FF2B5EF4-FFF2-40B4-BE49-F238E27FC236}">
                    <a16:creationId xmlns:a16="http://schemas.microsoft.com/office/drawing/2014/main" id="{9E9DCD13-59D1-4EAD-A97A-D099D95700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72" y="3680"/>
                <a:ext cx="50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600">
                    <a:latin typeface=".VnTime" panose="020B7200000000000000" pitchFamily="34" charset="0"/>
                  </a:rPr>
                  <a:t>N¨m</a:t>
                </a:r>
              </a:p>
            </p:txBody>
          </p:sp>
          <p:sp>
            <p:nvSpPr>
              <p:cNvPr id="14399" name="Text Box 111">
                <a:extLst>
                  <a:ext uri="{FF2B5EF4-FFF2-40B4-BE49-F238E27FC236}">
                    <a16:creationId xmlns:a16="http://schemas.microsoft.com/office/drawing/2014/main" id="{B0E31CAD-76AD-4AE0-ACA2-E6944CD0E7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39" y="3795"/>
                <a:ext cx="50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600">
                    <a:latin typeface=".VnTime" panose="020B7200000000000000" pitchFamily="34" charset="0"/>
                  </a:rPr>
                  <a:t>2002</a:t>
                </a:r>
              </a:p>
            </p:txBody>
          </p:sp>
        </p:grpSp>
      </p:grpSp>
      <p:sp>
        <p:nvSpPr>
          <p:cNvPr id="14358" name="TextBox 1">
            <a:extLst>
              <a:ext uri="{FF2B5EF4-FFF2-40B4-BE49-F238E27FC236}">
                <a16:creationId xmlns:a16="http://schemas.microsoft.com/office/drawing/2014/main" id="{2C008D5F-CAA7-4371-981F-DC16A79AE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6675" y="1846264"/>
            <a:ext cx="719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F2AF5A2-F949-4179-80D8-B4AEF830AD15}"/>
              </a:ext>
            </a:extLst>
          </p:cNvPr>
          <p:cNvSpPr/>
          <p:nvPr/>
        </p:nvSpPr>
        <p:spPr>
          <a:xfrm>
            <a:off x="3101976" y="4705351"/>
            <a:ext cx="619125" cy="2635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29,9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C6F5A3D-6FCC-4348-B6DF-3C405F833D14}"/>
              </a:ext>
            </a:extLst>
          </p:cNvPr>
          <p:cNvSpPr/>
          <p:nvPr/>
        </p:nvSpPr>
        <p:spPr>
          <a:xfrm>
            <a:off x="2346326" y="4445000"/>
            <a:ext cx="614363" cy="2603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40,5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0832C5D-704E-4199-A4D3-64BDCD5309E9}"/>
              </a:ext>
            </a:extLst>
          </p:cNvPr>
          <p:cNvSpPr/>
          <p:nvPr/>
        </p:nvSpPr>
        <p:spPr>
          <a:xfrm>
            <a:off x="3937001" y="4835525"/>
            <a:ext cx="620713" cy="1730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27,2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9802C58-95BC-4735-ABD4-61F4C37DBB9C}"/>
              </a:ext>
            </a:extLst>
          </p:cNvPr>
          <p:cNvSpPr/>
          <p:nvPr/>
        </p:nvSpPr>
        <p:spPr>
          <a:xfrm>
            <a:off x="4794251" y="4895850"/>
            <a:ext cx="620713" cy="1730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25,8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F1562CE-2E45-4030-8D72-3662470DA7E6}"/>
              </a:ext>
            </a:extLst>
          </p:cNvPr>
          <p:cNvSpPr/>
          <p:nvPr/>
        </p:nvSpPr>
        <p:spPr>
          <a:xfrm>
            <a:off x="4800601" y="3768725"/>
            <a:ext cx="620713" cy="1730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32,1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3C588DA-6947-42D3-8D51-56EB8280F44F}"/>
              </a:ext>
            </a:extLst>
          </p:cNvPr>
          <p:cNvSpPr/>
          <p:nvPr/>
        </p:nvSpPr>
        <p:spPr>
          <a:xfrm>
            <a:off x="3925888" y="3836989"/>
            <a:ext cx="620712" cy="1730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28,8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30BD0454-1BCB-4AC5-ADBC-581179C6797F}"/>
              </a:ext>
            </a:extLst>
          </p:cNvPr>
          <p:cNvSpPr/>
          <p:nvPr/>
        </p:nvSpPr>
        <p:spPr>
          <a:xfrm>
            <a:off x="3036888" y="3721100"/>
            <a:ext cx="620712" cy="1730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28,9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D28F02A-209A-4C2B-A07D-A9334FC284FB}"/>
              </a:ext>
            </a:extLst>
          </p:cNvPr>
          <p:cNvSpPr/>
          <p:nvPr/>
        </p:nvSpPr>
        <p:spPr>
          <a:xfrm>
            <a:off x="2346326" y="3560764"/>
            <a:ext cx="620713" cy="1730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23,8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70FD6F3-0A7A-4DF6-988E-8C168023980A}"/>
              </a:ext>
            </a:extLst>
          </p:cNvPr>
          <p:cNvSpPr/>
          <p:nvPr/>
        </p:nvSpPr>
        <p:spPr>
          <a:xfrm>
            <a:off x="6326188" y="3600450"/>
            <a:ext cx="620712" cy="1730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38,1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F977DFA7-FFB6-4B09-BF27-39409A1DD6EE}"/>
              </a:ext>
            </a:extLst>
          </p:cNvPr>
          <p:cNvSpPr/>
          <p:nvPr/>
        </p:nvSpPr>
        <p:spPr>
          <a:xfrm>
            <a:off x="5618163" y="3683000"/>
            <a:ext cx="620712" cy="1730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34,5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6489141-96F9-4BB1-BC1B-28CB41C50D57}"/>
              </a:ext>
            </a:extLst>
          </p:cNvPr>
          <p:cNvSpPr/>
          <p:nvPr/>
        </p:nvSpPr>
        <p:spPr>
          <a:xfrm>
            <a:off x="6356351" y="5053014"/>
            <a:ext cx="620713" cy="1730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23,3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96C6CDD-1986-40AE-9A65-74CCE1A07613}"/>
              </a:ext>
            </a:extLst>
          </p:cNvPr>
          <p:cNvSpPr/>
          <p:nvPr/>
        </p:nvSpPr>
        <p:spPr>
          <a:xfrm>
            <a:off x="5618163" y="4970464"/>
            <a:ext cx="620712" cy="1730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25,4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58381E0-CE95-4138-9ABF-DE27DAC056F6}"/>
              </a:ext>
            </a:extLst>
          </p:cNvPr>
          <p:cNvSpPr/>
          <p:nvPr/>
        </p:nvSpPr>
        <p:spPr>
          <a:xfrm>
            <a:off x="2981326" y="2970214"/>
            <a:ext cx="620713" cy="1730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41,2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29E16DB-9764-47CB-96B4-C2407EA8D96E}"/>
              </a:ext>
            </a:extLst>
          </p:cNvPr>
          <p:cNvSpPr/>
          <p:nvPr/>
        </p:nvSpPr>
        <p:spPr>
          <a:xfrm>
            <a:off x="3930651" y="3025775"/>
            <a:ext cx="620713" cy="1730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44,0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B483616-508E-4E63-8E13-74F395AEB925}"/>
              </a:ext>
            </a:extLst>
          </p:cNvPr>
          <p:cNvSpPr/>
          <p:nvPr/>
        </p:nvSpPr>
        <p:spPr>
          <a:xfrm>
            <a:off x="4794251" y="3063875"/>
            <a:ext cx="620713" cy="1730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42,1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0CD5E29B-C928-494D-8F33-C384337BE7BC}"/>
              </a:ext>
            </a:extLst>
          </p:cNvPr>
          <p:cNvSpPr/>
          <p:nvPr/>
        </p:nvSpPr>
        <p:spPr>
          <a:xfrm>
            <a:off x="5626101" y="2992439"/>
            <a:ext cx="620713" cy="1730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40,1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307AA964-F43E-41AB-B552-89D0ADF4A46B}"/>
              </a:ext>
            </a:extLst>
          </p:cNvPr>
          <p:cNvSpPr/>
          <p:nvPr/>
        </p:nvSpPr>
        <p:spPr>
          <a:xfrm>
            <a:off x="6324601" y="2909889"/>
            <a:ext cx="620713" cy="1730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38,6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ABA5477-7274-49C4-9FA3-14BEB83C7603}"/>
              </a:ext>
            </a:extLst>
          </p:cNvPr>
          <p:cNvSpPr/>
          <p:nvPr/>
        </p:nvSpPr>
        <p:spPr>
          <a:xfrm>
            <a:off x="2341563" y="2665414"/>
            <a:ext cx="620712" cy="1730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35,7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478B47-74BF-4F66-82B2-35ECEC81D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3963" y="123826"/>
            <a:ext cx="6945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Biểu đồ hoàn thiện:</a:t>
            </a:r>
          </a:p>
        </p:txBody>
      </p:sp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592D6808-C1A8-4900-A2FF-C7F8B71383FD}"/>
              </a:ext>
            </a:extLst>
          </p:cNvPr>
          <p:cNvSpPr/>
          <p:nvPr/>
        </p:nvSpPr>
        <p:spPr>
          <a:xfrm>
            <a:off x="1670051" y="354014"/>
            <a:ext cx="963613" cy="434975"/>
          </a:xfrm>
          <a:prstGeom prst="wedgeRectCallout">
            <a:avLst>
              <a:gd name="adj1" fmla="val 18766"/>
              <a:gd name="adj2" fmla="val 320169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Đơn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vị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Rectangular Callout 68">
            <a:extLst>
              <a:ext uri="{FF2B5EF4-FFF2-40B4-BE49-F238E27FC236}">
                <a16:creationId xmlns:a16="http://schemas.microsoft.com/office/drawing/2014/main" id="{165406C2-49BC-4E96-A1C0-9684A2C5D727}"/>
              </a:ext>
            </a:extLst>
          </p:cNvPr>
          <p:cNvSpPr/>
          <p:nvPr/>
        </p:nvSpPr>
        <p:spPr>
          <a:xfrm>
            <a:off x="8516938" y="6338888"/>
            <a:ext cx="1598612" cy="436562"/>
          </a:xfrm>
          <a:prstGeom prst="wedgeRectCallout">
            <a:avLst>
              <a:gd name="adj1" fmla="val -294088"/>
              <a:gd name="adj2" fmla="val -57346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Tên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biểu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đồ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Rectangular Callout 69">
            <a:extLst>
              <a:ext uri="{FF2B5EF4-FFF2-40B4-BE49-F238E27FC236}">
                <a16:creationId xmlns:a16="http://schemas.microsoft.com/office/drawing/2014/main" id="{49334CE9-A8F0-4BD1-9D25-E40D3B61F3D2}"/>
              </a:ext>
            </a:extLst>
          </p:cNvPr>
          <p:cNvSpPr/>
          <p:nvPr/>
        </p:nvSpPr>
        <p:spPr>
          <a:xfrm>
            <a:off x="8343901" y="2349501"/>
            <a:ext cx="1554163" cy="434975"/>
          </a:xfrm>
          <a:prstGeom prst="wedgeRectCallout">
            <a:avLst>
              <a:gd name="adj1" fmla="val -84310"/>
              <a:gd name="adj2" fmla="val 31417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Chú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giải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Rectangular Callout 70">
            <a:extLst>
              <a:ext uri="{FF2B5EF4-FFF2-40B4-BE49-F238E27FC236}">
                <a16:creationId xmlns:a16="http://schemas.microsoft.com/office/drawing/2014/main" id="{DAE2E158-26C1-4950-8AC8-C40D5A102827}"/>
              </a:ext>
            </a:extLst>
          </p:cNvPr>
          <p:cNvSpPr/>
          <p:nvPr/>
        </p:nvSpPr>
        <p:spPr>
          <a:xfrm>
            <a:off x="7686676" y="633413"/>
            <a:ext cx="2536825" cy="436562"/>
          </a:xfrm>
          <a:prstGeom prst="wedgeRectCallout">
            <a:avLst>
              <a:gd name="adj1" fmla="val -179730"/>
              <a:gd name="adj2" fmla="val 508926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Số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liệu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từng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đối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tượng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Rectangular Callout 71">
            <a:extLst>
              <a:ext uri="{FF2B5EF4-FFF2-40B4-BE49-F238E27FC236}">
                <a16:creationId xmlns:a16="http://schemas.microsoft.com/office/drawing/2014/main" id="{A7A198EE-A463-466F-BFA2-64E9B7B317EB}"/>
              </a:ext>
            </a:extLst>
          </p:cNvPr>
          <p:cNvSpPr/>
          <p:nvPr/>
        </p:nvSpPr>
        <p:spPr>
          <a:xfrm>
            <a:off x="9012239" y="5229226"/>
            <a:ext cx="962025" cy="434975"/>
          </a:xfrm>
          <a:prstGeom prst="wedgeRectCallout">
            <a:avLst>
              <a:gd name="adj1" fmla="val -177952"/>
              <a:gd name="adj2" fmla="val 3553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Năm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Hộp_Văn_Bản 61">
            <a:extLst>
              <a:ext uri="{FF2B5EF4-FFF2-40B4-BE49-F238E27FC236}">
                <a16:creationId xmlns:a16="http://schemas.microsoft.com/office/drawing/2014/main" id="{992B5A27-0C0A-4840-98BB-9C51FA2D4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2" y="2287589"/>
            <a:ext cx="484708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giảm mạnh tỉ trọng của nông lâm ngư nghiệp từ 40,5% xuống còn 23% nói lên điều gì?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trọng của khu vực kinh tế nào tăng nhanh? Thực tế này phản ánh điều gì?</a:t>
            </a:r>
            <a:endParaRPr lang="vi-VN" altLang="en-US" sz="2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Text Box 4">
            <a:extLst>
              <a:ext uri="{FF2B5EF4-FFF2-40B4-BE49-F238E27FC236}">
                <a16:creationId xmlns:a16="http://schemas.microsoft.com/office/drawing/2014/main" id="{6A23849A-0FF4-40E2-B399-468345D87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7" y="5737225"/>
            <a:ext cx="68595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Biểu đồ cơ cấu GDP của nước ta thời kì 1991 - 2002</a:t>
            </a:r>
          </a:p>
        </p:txBody>
      </p:sp>
      <p:sp>
        <p:nvSpPr>
          <p:cNvPr id="16388" name="Line 21">
            <a:extLst>
              <a:ext uri="{FF2B5EF4-FFF2-40B4-BE49-F238E27FC236}">
                <a16:creationId xmlns:a16="http://schemas.microsoft.com/office/drawing/2014/main" id="{07C93E38-CEFA-49CA-9ADC-BAB8BA4144F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6763" y="4175125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Line 22">
            <a:extLst>
              <a:ext uri="{FF2B5EF4-FFF2-40B4-BE49-F238E27FC236}">
                <a16:creationId xmlns:a16="http://schemas.microsoft.com/office/drawing/2014/main" id="{B6C6BFB3-09CD-4B03-8526-C078AEBEBD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06713" y="5362575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Line 23">
            <a:extLst>
              <a:ext uri="{FF2B5EF4-FFF2-40B4-BE49-F238E27FC236}">
                <a16:creationId xmlns:a16="http://schemas.microsoft.com/office/drawing/2014/main" id="{11A39B60-23EB-4E6B-B1B2-FF2CF6E7E8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3488" y="5362575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Line 24">
            <a:extLst>
              <a:ext uri="{FF2B5EF4-FFF2-40B4-BE49-F238E27FC236}">
                <a16:creationId xmlns:a16="http://schemas.microsoft.com/office/drawing/2014/main" id="{C2CF441A-1CCE-461B-A1ED-96C5AB7614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98988" y="5362575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Line 25">
            <a:extLst>
              <a:ext uri="{FF2B5EF4-FFF2-40B4-BE49-F238E27FC236}">
                <a16:creationId xmlns:a16="http://schemas.microsoft.com/office/drawing/2014/main" id="{FFE6FCA2-91E0-4EB1-8F95-409B72B234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37188" y="5359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Line 26">
            <a:extLst>
              <a:ext uri="{FF2B5EF4-FFF2-40B4-BE49-F238E27FC236}">
                <a16:creationId xmlns:a16="http://schemas.microsoft.com/office/drawing/2014/main" id="{D3009097-E7E7-4E00-8A2A-33AA7C651F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3638" y="5359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Text Box 32">
            <a:extLst>
              <a:ext uri="{FF2B5EF4-FFF2-40B4-BE49-F238E27FC236}">
                <a16:creationId xmlns:a16="http://schemas.microsoft.com/office/drawing/2014/main" id="{1D4ACBDE-A938-4A88-8DBE-4A1CFF1DA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6275" y="3819525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.</a:t>
            </a:r>
          </a:p>
        </p:txBody>
      </p:sp>
      <p:sp>
        <p:nvSpPr>
          <p:cNvPr id="16395" name="Text Box 33">
            <a:extLst>
              <a:ext uri="{FF2B5EF4-FFF2-40B4-BE49-F238E27FC236}">
                <a16:creationId xmlns:a16="http://schemas.microsoft.com/office/drawing/2014/main" id="{C1666610-CDAA-4269-A6BF-077325942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538" y="438943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.</a:t>
            </a:r>
          </a:p>
        </p:txBody>
      </p:sp>
      <p:sp>
        <p:nvSpPr>
          <p:cNvPr id="16396" name="Text Box 34">
            <a:extLst>
              <a:ext uri="{FF2B5EF4-FFF2-40B4-BE49-F238E27FC236}">
                <a16:creationId xmlns:a16="http://schemas.microsoft.com/office/drawing/2014/main" id="{88CB16F9-7C80-4CF7-B643-54EABB9FC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575" y="437038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.</a:t>
            </a:r>
          </a:p>
        </p:txBody>
      </p:sp>
      <p:sp>
        <p:nvSpPr>
          <p:cNvPr id="16397" name="Text Box 35">
            <a:extLst>
              <a:ext uri="{FF2B5EF4-FFF2-40B4-BE49-F238E27FC236}">
                <a16:creationId xmlns:a16="http://schemas.microsoft.com/office/drawing/2014/main" id="{5D124B40-7667-4AB6-AC3D-D094787B4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663" y="4318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.</a:t>
            </a:r>
          </a:p>
        </p:txBody>
      </p:sp>
      <p:sp>
        <p:nvSpPr>
          <p:cNvPr id="16398" name="Text Box 36">
            <a:extLst>
              <a:ext uri="{FF2B5EF4-FFF2-40B4-BE49-F238E27FC236}">
                <a16:creationId xmlns:a16="http://schemas.microsoft.com/office/drawing/2014/main" id="{DE90A6BE-4032-4083-A08D-FC97FB98B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8600" y="415925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.</a:t>
            </a:r>
          </a:p>
        </p:txBody>
      </p:sp>
      <p:sp>
        <p:nvSpPr>
          <p:cNvPr id="16399" name="Text Box 37">
            <a:extLst>
              <a:ext uri="{FF2B5EF4-FFF2-40B4-BE49-F238E27FC236}">
                <a16:creationId xmlns:a16="http://schemas.microsoft.com/office/drawing/2014/main" id="{CA77EFD6-6C2E-4D89-9926-5B61BBBF2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2200" y="42291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.</a:t>
            </a:r>
          </a:p>
        </p:txBody>
      </p:sp>
      <p:sp>
        <p:nvSpPr>
          <p:cNvPr id="16400" name="Text Box 38">
            <a:extLst>
              <a:ext uri="{FF2B5EF4-FFF2-40B4-BE49-F238E27FC236}">
                <a16:creationId xmlns:a16="http://schemas.microsoft.com/office/drawing/2014/main" id="{4ED26F1C-22E3-40C1-9B44-A89A3119D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575" y="4306888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.</a:t>
            </a:r>
          </a:p>
        </p:txBody>
      </p:sp>
      <p:sp>
        <p:nvSpPr>
          <p:cNvPr id="16401" name="Line 39">
            <a:extLst>
              <a:ext uri="{FF2B5EF4-FFF2-40B4-BE49-F238E27FC236}">
                <a16:creationId xmlns:a16="http://schemas.microsoft.com/office/drawing/2014/main" id="{29CBEBCC-20A8-4047-9E3B-09E90D815F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4063" y="4803775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402" name="Group 115">
            <a:extLst>
              <a:ext uri="{FF2B5EF4-FFF2-40B4-BE49-F238E27FC236}">
                <a16:creationId xmlns:a16="http://schemas.microsoft.com/office/drawing/2014/main" id="{C836CE57-435E-4705-8E3F-120BF415AB66}"/>
              </a:ext>
            </a:extLst>
          </p:cNvPr>
          <p:cNvGrpSpPr>
            <a:grpSpLocks/>
          </p:cNvGrpSpPr>
          <p:nvPr/>
        </p:nvGrpSpPr>
        <p:grpSpPr bwMode="auto">
          <a:xfrm>
            <a:off x="1443038" y="1636714"/>
            <a:ext cx="6221413" cy="4124325"/>
            <a:chOff x="290" y="1649"/>
            <a:chExt cx="3789" cy="2348"/>
          </a:xfrm>
        </p:grpSpPr>
        <p:grpSp>
          <p:nvGrpSpPr>
            <p:cNvPr id="16424" name="Group 113">
              <a:extLst>
                <a:ext uri="{FF2B5EF4-FFF2-40B4-BE49-F238E27FC236}">
                  <a16:creationId xmlns:a16="http://schemas.microsoft.com/office/drawing/2014/main" id="{2A56BBEF-B7F8-4544-BFF9-6FFBD9BAB8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6" y="1856"/>
              <a:ext cx="2957" cy="1933"/>
              <a:chOff x="586" y="1856"/>
              <a:chExt cx="2957" cy="1933"/>
            </a:xfrm>
          </p:grpSpPr>
          <p:sp>
            <p:nvSpPr>
              <p:cNvPr id="16441" name="Rectangle 5">
                <a:extLst>
                  <a:ext uri="{FF2B5EF4-FFF2-40B4-BE49-F238E27FC236}">
                    <a16:creationId xmlns:a16="http://schemas.microsoft.com/office/drawing/2014/main" id="{FEE722C2-146B-4FD0-918D-584FFE75D4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" y="1856"/>
                <a:ext cx="2946" cy="192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16442" name="Group 112">
                <a:extLst>
                  <a:ext uri="{FF2B5EF4-FFF2-40B4-BE49-F238E27FC236}">
                    <a16:creationId xmlns:a16="http://schemas.microsoft.com/office/drawing/2014/main" id="{8DD61308-D05E-4396-9794-008E7B7AA4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6" y="2543"/>
                <a:ext cx="2957" cy="1246"/>
                <a:chOff x="586" y="2543"/>
                <a:chExt cx="2957" cy="1246"/>
              </a:xfrm>
            </p:grpSpPr>
            <p:sp>
              <p:nvSpPr>
                <p:cNvPr id="16443" name="Freeform 41" descr="Dashed horizontal">
                  <a:extLst>
                    <a:ext uri="{FF2B5EF4-FFF2-40B4-BE49-F238E27FC236}">
                      <a16:creationId xmlns:a16="http://schemas.microsoft.com/office/drawing/2014/main" id="{3170ED89-91D5-464A-A8B2-F8EB6E281A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6" y="3005"/>
                  <a:ext cx="2948" cy="784"/>
                </a:xfrm>
                <a:custGeom>
                  <a:avLst/>
                  <a:gdLst>
                    <a:gd name="T0" fmla="*/ 4 w 2948"/>
                    <a:gd name="T1" fmla="*/ 0 h 784"/>
                    <a:gd name="T2" fmla="*/ 538 w 2948"/>
                    <a:gd name="T3" fmla="*/ 157 h 784"/>
                    <a:gd name="T4" fmla="*/ 1072 w 2948"/>
                    <a:gd name="T5" fmla="*/ 252 h 784"/>
                    <a:gd name="T6" fmla="*/ 1604 w 2948"/>
                    <a:gd name="T7" fmla="*/ 300 h 784"/>
                    <a:gd name="T8" fmla="*/ 2129 w 2948"/>
                    <a:gd name="T9" fmla="*/ 336 h 784"/>
                    <a:gd name="T10" fmla="*/ 2644 w 2948"/>
                    <a:gd name="T11" fmla="*/ 348 h 784"/>
                    <a:gd name="T12" fmla="*/ 2944 w 2948"/>
                    <a:gd name="T13" fmla="*/ 360 h 784"/>
                    <a:gd name="T14" fmla="*/ 2948 w 2948"/>
                    <a:gd name="T15" fmla="*/ 780 h 784"/>
                    <a:gd name="T16" fmla="*/ 0 w 2948"/>
                    <a:gd name="T17" fmla="*/ 784 h 784"/>
                    <a:gd name="T18" fmla="*/ 4 w 2948"/>
                    <a:gd name="T19" fmla="*/ 0 h 78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948" h="784">
                      <a:moveTo>
                        <a:pt x="4" y="0"/>
                      </a:moveTo>
                      <a:lnTo>
                        <a:pt x="538" y="157"/>
                      </a:lnTo>
                      <a:lnTo>
                        <a:pt x="1072" y="252"/>
                      </a:lnTo>
                      <a:lnTo>
                        <a:pt x="1604" y="300"/>
                      </a:lnTo>
                      <a:lnTo>
                        <a:pt x="2129" y="336"/>
                      </a:lnTo>
                      <a:lnTo>
                        <a:pt x="2644" y="348"/>
                      </a:lnTo>
                      <a:lnTo>
                        <a:pt x="2944" y="360"/>
                      </a:lnTo>
                      <a:lnTo>
                        <a:pt x="2948" y="780"/>
                      </a:lnTo>
                      <a:lnTo>
                        <a:pt x="0" y="78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4" name="Freeform 63" descr="5%">
                  <a:extLst>
                    <a:ext uri="{FF2B5EF4-FFF2-40B4-BE49-F238E27FC236}">
                      <a16:creationId xmlns:a16="http://schemas.microsoft.com/office/drawing/2014/main" id="{710CE9F3-1647-4DCE-9B08-8B94AA0F66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" y="2543"/>
                  <a:ext cx="2952" cy="822"/>
                </a:xfrm>
                <a:custGeom>
                  <a:avLst/>
                  <a:gdLst>
                    <a:gd name="T0" fmla="*/ 6 w 2952"/>
                    <a:gd name="T1" fmla="*/ 0 h 822"/>
                    <a:gd name="T2" fmla="*/ 534 w 2952"/>
                    <a:gd name="T3" fmla="*/ 120 h 822"/>
                    <a:gd name="T4" fmla="*/ 1072 w 2952"/>
                    <a:gd name="T5" fmla="*/ 171 h 822"/>
                    <a:gd name="T6" fmla="*/ 1608 w 2952"/>
                    <a:gd name="T7" fmla="*/ 144 h 822"/>
                    <a:gd name="T8" fmla="*/ 2136 w 2952"/>
                    <a:gd name="T9" fmla="*/ 102 h 822"/>
                    <a:gd name="T10" fmla="*/ 2646 w 2952"/>
                    <a:gd name="T11" fmla="*/ 78 h 822"/>
                    <a:gd name="T12" fmla="*/ 2952 w 2952"/>
                    <a:gd name="T13" fmla="*/ 72 h 822"/>
                    <a:gd name="T14" fmla="*/ 2946 w 2952"/>
                    <a:gd name="T15" fmla="*/ 822 h 822"/>
                    <a:gd name="T16" fmla="*/ 2640 w 2952"/>
                    <a:gd name="T17" fmla="*/ 822 h 822"/>
                    <a:gd name="T18" fmla="*/ 2134 w 2952"/>
                    <a:gd name="T19" fmla="*/ 798 h 822"/>
                    <a:gd name="T20" fmla="*/ 1594 w 2952"/>
                    <a:gd name="T21" fmla="*/ 756 h 822"/>
                    <a:gd name="T22" fmla="*/ 1074 w 2952"/>
                    <a:gd name="T23" fmla="*/ 720 h 822"/>
                    <a:gd name="T24" fmla="*/ 524 w 2952"/>
                    <a:gd name="T25" fmla="*/ 664 h 822"/>
                    <a:gd name="T26" fmla="*/ 0 w 2952"/>
                    <a:gd name="T27" fmla="*/ 456 h 822"/>
                    <a:gd name="T28" fmla="*/ 6 w 2952"/>
                    <a:gd name="T29" fmla="*/ 0 h 82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952" h="822">
                      <a:moveTo>
                        <a:pt x="6" y="0"/>
                      </a:moveTo>
                      <a:lnTo>
                        <a:pt x="534" y="120"/>
                      </a:lnTo>
                      <a:lnTo>
                        <a:pt x="1072" y="171"/>
                      </a:lnTo>
                      <a:lnTo>
                        <a:pt x="1608" y="144"/>
                      </a:lnTo>
                      <a:lnTo>
                        <a:pt x="2136" y="102"/>
                      </a:lnTo>
                      <a:lnTo>
                        <a:pt x="2646" y="78"/>
                      </a:lnTo>
                      <a:lnTo>
                        <a:pt x="2952" y="72"/>
                      </a:lnTo>
                      <a:lnTo>
                        <a:pt x="2946" y="822"/>
                      </a:lnTo>
                      <a:lnTo>
                        <a:pt x="2640" y="822"/>
                      </a:lnTo>
                      <a:lnTo>
                        <a:pt x="2134" y="798"/>
                      </a:lnTo>
                      <a:lnTo>
                        <a:pt x="1594" y="756"/>
                      </a:lnTo>
                      <a:lnTo>
                        <a:pt x="1074" y="720"/>
                      </a:lnTo>
                      <a:lnTo>
                        <a:pt x="524" y="664"/>
                      </a:lnTo>
                      <a:lnTo>
                        <a:pt x="0" y="45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425" name="Group 114">
              <a:extLst>
                <a:ext uri="{FF2B5EF4-FFF2-40B4-BE49-F238E27FC236}">
                  <a16:creationId xmlns:a16="http://schemas.microsoft.com/office/drawing/2014/main" id="{7EF84238-891B-4AA2-8C39-108628C476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1649"/>
              <a:ext cx="3789" cy="2348"/>
              <a:chOff x="290" y="1649"/>
              <a:chExt cx="3789" cy="2348"/>
            </a:xfrm>
          </p:grpSpPr>
          <p:sp>
            <p:nvSpPr>
              <p:cNvPr id="16426" name="Text Box 6">
                <a:extLst>
                  <a:ext uri="{FF2B5EF4-FFF2-40B4-BE49-F238E27FC236}">
                    <a16:creationId xmlns:a16="http://schemas.microsoft.com/office/drawing/2014/main" id="{FBFC6F85-9E4A-44E2-A271-61DD1E9614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" y="3813"/>
                <a:ext cx="432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/>
                  <a:t>1991</a:t>
                </a:r>
              </a:p>
            </p:txBody>
          </p:sp>
          <p:sp>
            <p:nvSpPr>
              <p:cNvPr id="16427" name="Text Box 7">
                <a:extLst>
                  <a:ext uri="{FF2B5EF4-FFF2-40B4-BE49-F238E27FC236}">
                    <a16:creationId xmlns:a16="http://schemas.microsoft.com/office/drawing/2014/main" id="{AA558EC0-01E4-48C8-8170-676D6B9789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2" y="3813"/>
                <a:ext cx="432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/>
                  <a:t>1993</a:t>
                </a:r>
              </a:p>
            </p:txBody>
          </p:sp>
          <p:sp>
            <p:nvSpPr>
              <p:cNvPr id="16428" name="Text Box 8">
                <a:extLst>
                  <a:ext uri="{FF2B5EF4-FFF2-40B4-BE49-F238E27FC236}">
                    <a16:creationId xmlns:a16="http://schemas.microsoft.com/office/drawing/2014/main" id="{81311E5D-1740-4FFA-8D13-2BF84808A1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6" y="3813"/>
                <a:ext cx="432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/>
                  <a:t>1995</a:t>
                </a:r>
              </a:p>
            </p:txBody>
          </p:sp>
          <p:sp>
            <p:nvSpPr>
              <p:cNvPr id="16429" name="Text Box 9">
                <a:extLst>
                  <a:ext uri="{FF2B5EF4-FFF2-40B4-BE49-F238E27FC236}">
                    <a16:creationId xmlns:a16="http://schemas.microsoft.com/office/drawing/2014/main" id="{8084DD96-92A8-4AB3-A769-2A10F5BDA2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8" y="3823"/>
                <a:ext cx="384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/>
                  <a:t>1997</a:t>
                </a:r>
              </a:p>
            </p:txBody>
          </p:sp>
          <p:sp>
            <p:nvSpPr>
              <p:cNvPr id="16430" name="Text Box 10">
                <a:extLst>
                  <a:ext uri="{FF2B5EF4-FFF2-40B4-BE49-F238E27FC236}">
                    <a16:creationId xmlns:a16="http://schemas.microsoft.com/office/drawing/2014/main" id="{56C6A8E1-A7FA-42E8-BECD-04FB6AD4DF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8" y="3823"/>
                <a:ext cx="384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/>
                  <a:t>1999</a:t>
                </a:r>
              </a:p>
            </p:txBody>
          </p:sp>
          <p:sp>
            <p:nvSpPr>
              <p:cNvPr id="16431" name="Text Box 11">
                <a:extLst>
                  <a:ext uri="{FF2B5EF4-FFF2-40B4-BE49-F238E27FC236}">
                    <a16:creationId xmlns:a16="http://schemas.microsoft.com/office/drawing/2014/main" id="{DF81CFA6-2F0B-4070-B05B-707B4DA0B2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8" y="3813"/>
                <a:ext cx="432" cy="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/>
                  <a:t>2001</a:t>
                </a:r>
              </a:p>
            </p:txBody>
          </p:sp>
          <p:sp>
            <p:nvSpPr>
              <p:cNvPr id="16432" name="Text Box 12">
                <a:extLst>
                  <a:ext uri="{FF2B5EF4-FFF2-40B4-BE49-F238E27FC236}">
                    <a16:creationId xmlns:a16="http://schemas.microsoft.com/office/drawing/2014/main" id="{68627EB0-AA59-459B-9A99-B4D2E89351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" y="3697"/>
                <a:ext cx="288" cy="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/>
                  <a:t>0</a:t>
                </a:r>
              </a:p>
            </p:txBody>
          </p:sp>
          <p:sp>
            <p:nvSpPr>
              <p:cNvPr id="16433" name="Text Box 13">
                <a:extLst>
                  <a:ext uri="{FF2B5EF4-FFF2-40B4-BE49-F238E27FC236}">
                    <a16:creationId xmlns:a16="http://schemas.microsoft.com/office/drawing/2014/main" id="{F672F078-DB3B-4878-BFC6-FBEBADACA0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" y="3301"/>
                <a:ext cx="288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/>
                  <a:t>20</a:t>
                </a:r>
              </a:p>
            </p:txBody>
          </p:sp>
          <p:sp>
            <p:nvSpPr>
              <p:cNvPr id="16434" name="Text Box 14">
                <a:extLst>
                  <a:ext uri="{FF2B5EF4-FFF2-40B4-BE49-F238E27FC236}">
                    <a16:creationId xmlns:a16="http://schemas.microsoft.com/office/drawing/2014/main" id="{3DF121B2-DEF7-4403-95F0-22F0C20695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" y="2933"/>
                <a:ext cx="288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/>
                  <a:t>40</a:t>
                </a:r>
              </a:p>
            </p:txBody>
          </p:sp>
          <p:sp>
            <p:nvSpPr>
              <p:cNvPr id="16435" name="Text Box 15">
                <a:extLst>
                  <a:ext uri="{FF2B5EF4-FFF2-40B4-BE49-F238E27FC236}">
                    <a16:creationId xmlns:a16="http://schemas.microsoft.com/office/drawing/2014/main" id="{ADA71C17-1684-475F-8677-7619015211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" y="2561"/>
                <a:ext cx="288" cy="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/>
                  <a:t>60</a:t>
                </a:r>
              </a:p>
            </p:txBody>
          </p:sp>
          <p:sp>
            <p:nvSpPr>
              <p:cNvPr id="16436" name="Text Box 16">
                <a:extLst>
                  <a:ext uri="{FF2B5EF4-FFF2-40B4-BE49-F238E27FC236}">
                    <a16:creationId xmlns:a16="http://schemas.microsoft.com/office/drawing/2014/main" id="{E979B3BF-EAB6-454D-A84B-0A4776862B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" y="2159"/>
                <a:ext cx="288" cy="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/>
                  <a:t>80</a:t>
                </a:r>
              </a:p>
            </p:txBody>
          </p:sp>
          <p:sp>
            <p:nvSpPr>
              <p:cNvPr id="16437" name="Text Box 17">
                <a:extLst>
                  <a:ext uri="{FF2B5EF4-FFF2-40B4-BE49-F238E27FC236}">
                    <a16:creationId xmlns:a16="http://schemas.microsoft.com/office/drawing/2014/main" id="{E368B955-ADE0-47AF-B78E-8DE320D293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0" y="1797"/>
                <a:ext cx="384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/>
                  <a:t>100</a:t>
                </a:r>
              </a:p>
            </p:txBody>
          </p:sp>
          <p:sp>
            <p:nvSpPr>
              <p:cNvPr id="16438" name="Text Box 18">
                <a:extLst>
                  <a:ext uri="{FF2B5EF4-FFF2-40B4-BE49-F238E27FC236}">
                    <a16:creationId xmlns:a16="http://schemas.microsoft.com/office/drawing/2014/main" id="{E94C1030-8827-4426-9596-843F5E6E47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" y="1649"/>
                <a:ext cx="38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600"/>
                  <a:t>%</a:t>
                </a:r>
              </a:p>
            </p:txBody>
          </p:sp>
          <p:sp>
            <p:nvSpPr>
              <p:cNvPr id="16439" name="Text Box 66">
                <a:extLst>
                  <a:ext uri="{FF2B5EF4-FFF2-40B4-BE49-F238E27FC236}">
                    <a16:creationId xmlns:a16="http://schemas.microsoft.com/office/drawing/2014/main" id="{8946882F-012A-4E0F-8CE6-6A7E9C3727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72" y="3680"/>
                <a:ext cx="50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600">
                    <a:latin typeface=".VnTime" panose="020B7200000000000000" pitchFamily="34" charset="0"/>
                  </a:rPr>
                  <a:t>N¨m</a:t>
                </a:r>
              </a:p>
            </p:txBody>
          </p:sp>
          <p:sp>
            <p:nvSpPr>
              <p:cNvPr id="16440" name="Text Box 111">
                <a:extLst>
                  <a:ext uri="{FF2B5EF4-FFF2-40B4-BE49-F238E27FC236}">
                    <a16:creationId xmlns:a16="http://schemas.microsoft.com/office/drawing/2014/main" id="{8A0D21F8-2292-4F79-B0EA-538699B66F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39" y="3795"/>
                <a:ext cx="50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600">
                    <a:latin typeface=".VnTime" panose="020B7200000000000000" pitchFamily="34" charset="0"/>
                  </a:rPr>
                  <a:t>2002</a:t>
                </a:r>
              </a:p>
            </p:txBody>
          </p:sp>
        </p:grpSp>
      </p:grpSp>
      <p:sp>
        <p:nvSpPr>
          <p:cNvPr id="16403" name="TextBox 1">
            <a:extLst>
              <a:ext uri="{FF2B5EF4-FFF2-40B4-BE49-F238E27FC236}">
                <a16:creationId xmlns:a16="http://schemas.microsoft.com/office/drawing/2014/main" id="{A0A4063B-621E-44F6-904C-E625015BB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1864" y="1636714"/>
            <a:ext cx="719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06ADA1CD-E119-4204-9928-07AB9B3BD99F}"/>
              </a:ext>
            </a:extLst>
          </p:cNvPr>
          <p:cNvSpPr/>
          <p:nvPr/>
        </p:nvSpPr>
        <p:spPr>
          <a:xfrm>
            <a:off x="2697164" y="4495801"/>
            <a:ext cx="619125" cy="2635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29,9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4200818D-CDA7-453B-A787-19863FBE4074}"/>
              </a:ext>
            </a:extLst>
          </p:cNvPr>
          <p:cNvSpPr/>
          <p:nvPr/>
        </p:nvSpPr>
        <p:spPr>
          <a:xfrm>
            <a:off x="1941513" y="4235450"/>
            <a:ext cx="614362" cy="2603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40,5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3369C7EA-9F01-4EF9-92FC-9E0CD215EF97}"/>
              </a:ext>
            </a:extLst>
          </p:cNvPr>
          <p:cNvSpPr/>
          <p:nvPr/>
        </p:nvSpPr>
        <p:spPr>
          <a:xfrm>
            <a:off x="3532188" y="4625975"/>
            <a:ext cx="620712" cy="1730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27,2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812DD773-ABE8-45DF-89F0-BE99BAE6EF75}"/>
              </a:ext>
            </a:extLst>
          </p:cNvPr>
          <p:cNvSpPr/>
          <p:nvPr/>
        </p:nvSpPr>
        <p:spPr>
          <a:xfrm>
            <a:off x="4389438" y="4686300"/>
            <a:ext cx="620712" cy="1730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25,8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8CEF453C-7F14-4B8A-A941-2F1D8C846BBD}"/>
              </a:ext>
            </a:extLst>
          </p:cNvPr>
          <p:cNvSpPr/>
          <p:nvPr/>
        </p:nvSpPr>
        <p:spPr>
          <a:xfrm>
            <a:off x="4395788" y="3560764"/>
            <a:ext cx="620712" cy="1730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32,1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BC604087-8453-4789-A942-37B7620690B4}"/>
              </a:ext>
            </a:extLst>
          </p:cNvPr>
          <p:cNvSpPr/>
          <p:nvPr/>
        </p:nvSpPr>
        <p:spPr>
          <a:xfrm>
            <a:off x="3521076" y="3629025"/>
            <a:ext cx="620713" cy="1730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28,8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30E928FB-A160-40C0-98D1-992D89778352}"/>
              </a:ext>
            </a:extLst>
          </p:cNvPr>
          <p:cNvSpPr/>
          <p:nvPr/>
        </p:nvSpPr>
        <p:spPr>
          <a:xfrm>
            <a:off x="2632076" y="3511550"/>
            <a:ext cx="620713" cy="1730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28,9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294ED892-D160-4B96-AB65-85DF3B674A50}"/>
              </a:ext>
            </a:extLst>
          </p:cNvPr>
          <p:cNvSpPr/>
          <p:nvPr/>
        </p:nvSpPr>
        <p:spPr>
          <a:xfrm>
            <a:off x="1941513" y="3351214"/>
            <a:ext cx="620712" cy="1730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23,8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CF2EFE72-6AF0-4E93-825F-E4E9868ECEFD}"/>
              </a:ext>
            </a:extLst>
          </p:cNvPr>
          <p:cNvSpPr/>
          <p:nvPr/>
        </p:nvSpPr>
        <p:spPr>
          <a:xfrm>
            <a:off x="5919788" y="3390900"/>
            <a:ext cx="620712" cy="1730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38,1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DB30A3D0-01FC-4515-80C7-DCD0705046E7}"/>
              </a:ext>
            </a:extLst>
          </p:cNvPr>
          <p:cNvSpPr/>
          <p:nvPr/>
        </p:nvSpPr>
        <p:spPr>
          <a:xfrm>
            <a:off x="5213351" y="3473450"/>
            <a:ext cx="620713" cy="1730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34,5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3E7AA244-AA23-4CAA-96A7-572C96632C3F}"/>
              </a:ext>
            </a:extLst>
          </p:cNvPr>
          <p:cNvSpPr/>
          <p:nvPr/>
        </p:nvSpPr>
        <p:spPr>
          <a:xfrm>
            <a:off x="5951538" y="4845050"/>
            <a:ext cx="620712" cy="1730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23,3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F562CD61-B7FF-4EAF-AB7E-DB84D1C99B17}"/>
              </a:ext>
            </a:extLst>
          </p:cNvPr>
          <p:cNvSpPr/>
          <p:nvPr/>
        </p:nvSpPr>
        <p:spPr>
          <a:xfrm>
            <a:off x="5213351" y="4760914"/>
            <a:ext cx="620713" cy="1730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25,4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CF0F4A4-0E2A-4548-BBED-786DFF39B59C}"/>
              </a:ext>
            </a:extLst>
          </p:cNvPr>
          <p:cNvSpPr/>
          <p:nvPr/>
        </p:nvSpPr>
        <p:spPr>
          <a:xfrm>
            <a:off x="2576513" y="2762250"/>
            <a:ext cx="620712" cy="1730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41,2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F53FADD4-EC72-4A47-922A-E600D879360D}"/>
              </a:ext>
            </a:extLst>
          </p:cNvPr>
          <p:cNvSpPr/>
          <p:nvPr/>
        </p:nvSpPr>
        <p:spPr>
          <a:xfrm>
            <a:off x="3525838" y="2817814"/>
            <a:ext cx="620712" cy="1730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44,0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83E3C440-8DFF-4A5F-B8FD-A82475D12E16}"/>
              </a:ext>
            </a:extLst>
          </p:cNvPr>
          <p:cNvSpPr/>
          <p:nvPr/>
        </p:nvSpPr>
        <p:spPr>
          <a:xfrm>
            <a:off x="4389438" y="2855914"/>
            <a:ext cx="620712" cy="1730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42,1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D755CD1E-E72E-4E2A-97E0-C20F670D8897}"/>
              </a:ext>
            </a:extLst>
          </p:cNvPr>
          <p:cNvSpPr/>
          <p:nvPr/>
        </p:nvSpPr>
        <p:spPr>
          <a:xfrm>
            <a:off x="5221288" y="2782889"/>
            <a:ext cx="620712" cy="1730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40,1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BD6FB7B1-BDF4-4EB3-BFA0-D5BD868E3C93}"/>
              </a:ext>
            </a:extLst>
          </p:cNvPr>
          <p:cNvSpPr/>
          <p:nvPr/>
        </p:nvSpPr>
        <p:spPr>
          <a:xfrm>
            <a:off x="5919788" y="2700339"/>
            <a:ext cx="620712" cy="1730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38,6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AB392589-2978-45AC-9A00-3CDFA2B9E359}"/>
              </a:ext>
            </a:extLst>
          </p:cNvPr>
          <p:cNvSpPr/>
          <p:nvPr/>
        </p:nvSpPr>
        <p:spPr>
          <a:xfrm>
            <a:off x="1936751" y="2457450"/>
            <a:ext cx="620713" cy="1730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35,7</a:t>
            </a:r>
          </a:p>
        </p:txBody>
      </p:sp>
      <p:sp>
        <p:nvSpPr>
          <p:cNvPr id="16422" name="Text Box 7">
            <a:extLst>
              <a:ext uri="{FF2B5EF4-FFF2-40B4-BE49-F238E27FC236}">
                <a16:creationId xmlns:a16="http://schemas.microsoft.com/office/drawing/2014/main" id="{21229BA9-6EFD-4B70-9C72-DA4A7A161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74" y="304800"/>
            <a:ext cx="3170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.VnTime" panose="020B7200000000000000" pitchFamily="34" charset="0"/>
              </a:rPr>
              <a:t>2. NhËn xÐt biÓu ®å: </a:t>
            </a:r>
          </a:p>
        </p:txBody>
      </p:sp>
      <p:sp>
        <p:nvSpPr>
          <p:cNvPr id="101" name="Text Box 162">
            <a:extLst>
              <a:ext uri="{FF2B5EF4-FFF2-40B4-BE49-F238E27FC236}">
                <a16:creationId xmlns:a16="http://schemas.microsoft.com/office/drawing/2014/main" id="{7F0FD7F5-C900-4449-8EF2-69C8C0B86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74" y="838201"/>
            <a:ext cx="107872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.VnTime" panose="020B7200000000000000" pitchFamily="34" charset="0"/>
              </a:rPr>
              <a:t>Em cã nhËn xÐt g× vÒ sù thay ®æi c¬ cÊu kinh tÕ cña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>
                <a:solidFill>
                  <a:srgbClr val="FF0000"/>
                </a:solidFill>
                <a:latin typeface=".VnTime" panose="020B7200000000000000" pitchFamily="34" charset="0"/>
              </a:rPr>
              <a:t> ta thêi k× 1991- 2002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49FCE1F7-0B9C-442F-834A-DE6023554068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3048000"/>
            <a:ext cx="5486400" cy="3048000"/>
            <a:chOff x="1104" y="2160"/>
            <a:chExt cx="3456" cy="1824"/>
          </a:xfrm>
        </p:grpSpPr>
        <p:sp>
          <p:nvSpPr>
            <p:cNvPr id="19463" name="Line 7">
              <a:extLst>
                <a:ext uri="{FF2B5EF4-FFF2-40B4-BE49-F238E27FC236}">
                  <a16:creationId xmlns:a16="http://schemas.microsoft.com/office/drawing/2014/main" id="{2AB94F47-581A-40D9-9054-9479D3CE0C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2160"/>
              <a:ext cx="0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 sz="1400">
                <a:latin typeface="Times New Roman"/>
              </a:endParaRPr>
            </a:p>
          </p:txBody>
        </p:sp>
        <p:sp>
          <p:nvSpPr>
            <p:cNvPr id="19464" name="Line 8">
              <a:extLst>
                <a:ext uri="{FF2B5EF4-FFF2-40B4-BE49-F238E27FC236}">
                  <a16:creationId xmlns:a16="http://schemas.microsoft.com/office/drawing/2014/main" id="{A31F400A-738C-4876-A035-98CA9D21CC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2160"/>
              <a:ext cx="3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 sz="1400">
                <a:latin typeface="Times New Roman"/>
              </a:endParaRPr>
            </a:p>
          </p:txBody>
        </p:sp>
        <p:sp>
          <p:nvSpPr>
            <p:cNvPr id="19465" name="Line 9">
              <a:extLst>
                <a:ext uri="{FF2B5EF4-FFF2-40B4-BE49-F238E27FC236}">
                  <a16:creationId xmlns:a16="http://schemas.microsoft.com/office/drawing/2014/main" id="{A2B74CA6-D63B-4226-99C6-404FF96B12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8" y="2160"/>
              <a:ext cx="12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 sz="1400">
                <a:latin typeface="Times New Roman"/>
              </a:endParaRPr>
            </a:p>
          </p:txBody>
        </p:sp>
        <p:sp>
          <p:nvSpPr>
            <p:cNvPr id="19466" name="Line 10">
              <a:extLst>
                <a:ext uri="{FF2B5EF4-FFF2-40B4-BE49-F238E27FC236}">
                  <a16:creationId xmlns:a16="http://schemas.microsoft.com/office/drawing/2014/main" id="{5D78B218-C018-43A6-AB45-D4A1D526D1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3984"/>
              <a:ext cx="3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 sz="1400">
                <a:latin typeface="Times New Roman"/>
              </a:endParaRPr>
            </a:p>
          </p:txBody>
        </p:sp>
      </p:grpSp>
      <p:sp>
        <p:nvSpPr>
          <p:cNvPr id="19468" name="Line 12">
            <a:extLst>
              <a:ext uri="{FF2B5EF4-FFF2-40B4-BE49-F238E27FC236}">
                <a16:creationId xmlns:a16="http://schemas.microsoft.com/office/drawing/2014/main" id="{7F8AD74F-D381-4588-8A69-FB81C7319B1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05200" y="2743200"/>
            <a:ext cx="0" cy="3371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Text Box 13">
            <a:extLst>
              <a:ext uri="{FF2B5EF4-FFF2-40B4-BE49-F238E27FC236}">
                <a16:creationId xmlns:a16="http://schemas.microsoft.com/office/drawing/2014/main" id="{25212AA1-3D37-459B-8A91-53170B707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362201"/>
            <a:ext cx="838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</a:rPr>
              <a:t>%</a:t>
            </a:r>
          </a:p>
        </p:txBody>
      </p:sp>
      <p:sp>
        <p:nvSpPr>
          <p:cNvPr id="19471" name="Text Box 15">
            <a:extLst>
              <a:ext uri="{FF2B5EF4-FFF2-40B4-BE49-F238E27FC236}">
                <a16:creationId xmlns:a16="http://schemas.microsoft.com/office/drawing/2014/main" id="{4DF19A15-3136-4D4E-8E21-5ED1EE6FB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6096001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 err="1">
                <a:latin typeface="Arial" charset="0"/>
              </a:rPr>
              <a:t>Năm</a:t>
            </a:r>
            <a:endParaRPr lang="en-US" dirty="0">
              <a:latin typeface="Arial" charset="0"/>
            </a:endParaRPr>
          </a:p>
        </p:txBody>
      </p:sp>
      <p:sp>
        <p:nvSpPr>
          <p:cNvPr id="19472" name="Line 16">
            <a:extLst>
              <a:ext uri="{FF2B5EF4-FFF2-40B4-BE49-F238E27FC236}">
                <a16:creationId xmlns:a16="http://schemas.microsoft.com/office/drawing/2014/main" id="{B8B7DA9B-E5C2-46FE-A1E8-0D4A391D4B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5200" y="6096000"/>
            <a:ext cx="571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9" name="Line 23">
            <a:extLst>
              <a:ext uri="{FF2B5EF4-FFF2-40B4-BE49-F238E27FC236}">
                <a16:creationId xmlns:a16="http://schemas.microsoft.com/office/drawing/2014/main" id="{4C18AF0D-D145-4114-BA38-3D5E0B0542E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57912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0" name="Line 24">
            <a:extLst>
              <a:ext uri="{FF2B5EF4-FFF2-40B4-BE49-F238E27FC236}">
                <a16:creationId xmlns:a16="http://schemas.microsoft.com/office/drawing/2014/main" id="{D198F23E-0B7F-46AA-9A1A-4424EA78B9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54864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1" name="Line 25">
            <a:extLst>
              <a:ext uri="{FF2B5EF4-FFF2-40B4-BE49-F238E27FC236}">
                <a16:creationId xmlns:a16="http://schemas.microsoft.com/office/drawing/2014/main" id="{755F1CA7-8016-494C-B7B4-951F57BF29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51816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2" name="Line 26">
            <a:extLst>
              <a:ext uri="{FF2B5EF4-FFF2-40B4-BE49-F238E27FC236}">
                <a16:creationId xmlns:a16="http://schemas.microsoft.com/office/drawing/2014/main" id="{25EC8E1E-0A76-4A27-AA61-C0EDB1C1F5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48768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3" name="Line 27">
            <a:extLst>
              <a:ext uri="{FF2B5EF4-FFF2-40B4-BE49-F238E27FC236}">
                <a16:creationId xmlns:a16="http://schemas.microsoft.com/office/drawing/2014/main" id="{0BF50194-4487-4999-95C2-E2341E098E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45720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8" name="Text Box 32">
            <a:extLst>
              <a:ext uri="{FF2B5EF4-FFF2-40B4-BE49-F238E27FC236}">
                <a16:creationId xmlns:a16="http://schemas.microsoft.com/office/drawing/2014/main" id="{43F62B49-DCC0-4218-85CE-49F563C7E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172201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1991</a:t>
            </a:r>
          </a:p>
        </p:txBody>
      </p:sp>
      <p:sp>
        <p:nvSpPr>
          <p:cNvPr id="19489" name="Text Box 33">
            <a:extLst>
              <a:ext uri="{FF2B5EF4-FFF2-40B4-BE49-F238E27FC236}">
                <a16:creationId xmlns:a16="http://schemas.microsoft.com/office/drawing/2014/main" id="{E34918EB-FCD2-4E3A-8911-154B12944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6172201"/>
            <a:ext cx="83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1993</a:t>
            </a:r>
          </a:p>
        </p:txBody>
      </p:sp>
      <p:sp>
        <p:nvSpPr>
          <p:cNvPr id="19490" name="Text Box 34">
            <a:extLst>
              <a:ext uri="{FF2B5EF4-FFF2-40B4-BE49-F238E27FC236}">
                <a16:creationId xmlns:a16="http://schemas.microsoft.com/office/drawing/2014/main" id="{52BA2A86-698C-4BC6-BECC-E990BBB9E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172201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1995</a:t>
            </a:r>
          </a:p>
        </p:txBody>
      </p:sp>
      <p:sp>
        <p:nvSpPr>
          <p:cNvPr id="19491" name="Text Box 35">
            <a:extLst>
              <a:ext uri="{FF2B5EF4-FFF2-40B4-BE49-F238E27FC236}">
                <a16:creationId xmlns:a16="http://schemas.microsoft.com/office/drawing/2014/main" id="{ADDCABAC-19F6-4F60-B30D-3284BCA50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6172201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1997</a:t>
            </a:r>
          </a:p>
        </p:txBody>
      </p:sp>
      <p:sp>
        <p:nvSpPr>
          <p:cNvPr id="19492" name="Text Box 36">
            <a:extLst>
              <a:ext uri="{FF2B5EF4-FFF2-40B4-BE49-F238E27FC236}">
                <a16:creationId xmlns:a16="http://schemas.microsoft.com/office/drawing/2014/main" id="{B5F3F33C-397B-43AD-99E7-395068425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6172201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1999</a:t>
            </a:r>
          </a:p>
        </p:txBody>
      </p:sp>
      <p:sp>
        <p:nvSpPr>
          <p:cNvPr id="9233" name="Text Box 37">
            <a:extLst>
              <a:ext uri="{FF2B5EF4-FFF2-40B4-BE49-F238E27FC236}">
                <a16:creationId xmlns:a16="http://schemas.microsoft.com/office/drawing/2014/main" id="{E61C5A74-C164-4E43-B4A2-4A4CDC9F9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172201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400">
              <a:latin typeface="Times New Roman" panose="02020603050405020304" pitchFamily="18" charset="0"/>
            </a:endParaRPr>
          </a:p>
        </p:txBody>
      </p:sp>
      <p:sp>
        <p:nvSpPr>
          <p:cNvPr id="19494" name="Text Box 38">
            <a:extLst>
              <a:ext uri="{FF2B5EF4-FFF2-40B4-BE49-F238E27FC236}">
                <a16:creationId xmlns:a16="http://schemas.microsoft.com/office/drawing/2014/main" id="{A79C95E1-89D6-4790-A39C-A2A18C1BA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172201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2001</a:t>
            </a:r>
          </a:p>
        </p:txBody>
      </p:sp>
      <p:sp>
        <p:nvSpPr>
          <p:cNvPr id="19495" name="Text Box 39">
            <a:extLst>
              <a:ext uri="{FF2B5EF4-FFF2-40B4-BE49-F238E27FC236}">
                <a16:creationId xmlns:a16="http://schemas.microsoft.com/office/drawing/2014/main" id="{8ABDF5EA-A2FC-4205-9C9F-84E0EF4D8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6172201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2002</a:t>
            </a:r>
          </a:p>
        </p:txBody>
      </p:sp>
      <p:sp>
        <p:nvSpPr>
          <p:cNvPr id="9236" name="Text Box 40">
            <a:extLst>
              <a:ext uri="{FF2B5EF4-FFF2-40B4-BE49-F238E27FC236}">
                <a16:creationId xmlns:a16="http://schemas.microsoft.com/office/drawing/2014/main" id="{D554A87F-A563-4831-B2D5-97CD2E1C4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638801"/>
            <a:ext cx="38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400">
              <a:latin typeface="Times New Roman" panose="02020603050405020304" pitchFamily="18" charset="0"/>
            </a:endParaRPr>
          </a:p>
        </p:txBody>
      </p:sp>
      <p:sp>
        <p:nvSpPr>
          <p:cNvPr id="19497" name="Text Box 41">
            <a:extLst>
              <a:ext uri="{FF2B5EF4-FFF2-40B4-BE49-F238E27FC236}">
                <a16:creationId xmlns:a16="http://schemas.microsoft.com/office/drawing/2014/main" id="{0FF2F591-D5D2-4EDD-8379-41D9C4E9D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638801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9498" name="Text Box 42">
            <a:extLst>
              <a:ext uri="{FF2B5EF4-FFF2-40B4-BE49-F238E27FC236}">
                <a16:creationId xmlns:a16="http://schemas.microsoft.com/office/drawing/2014/main" id="{DC4D73FD-AF3E-4C79-84B4-2DE714137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334001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19499" name="Text Box 43">
            <a:extLst>
              <a:ext uri="{FF2B5EF4-FFF2-40B4-BE49-F238E27FC236}">
                <a16:creationId xmlns:a16="http://schemas.microsoft.com/office/drawing/2014/main" id="{C3A161A1-C9FC-4B26-9472-0C4A3E7A6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029201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19500" name="Text Box 44">
            <a:extLst>
              <a:ext uri="{FF2B5EF4-FFF2-40B4-BE49-F238E27FC236}">
                <a16:creationId xmlns:a16="http://schemas.microsoft.com/office/drawing/2014/main" id="{64433AE2-BDB1-4A4D-8955-2B0AE9989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724401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40</a:t>
            </a:r>
          </a:p>
        </p:txBody>
      </p:sp>
      <p:sp>
        <p:nvSpPr>
          <p:cNvPr id="19501" name="Text Box 45">
            <a:extLst>
              <a:ext uri="{FF2B5EF4-FFF2-40B4-BE49-F238E27FC236}">
                <a16:creationId xmlns:a16="http://schemas.microsoft.com/office/drawing/2014/main" id="{FD43F89B-A504-4A10-B5D9-9C17FA876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419601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50</a:t>
            </a:r>
          </a:p>
        </p:txBody>
      </p:sp>
      <p:sp>
        <p:nvSpPr>
          <p:cNvPr id="19502" name="Text Box 46">
            <a:extLst>
              <a:ext uri="{FF2B5EF4-FFF2-40B4-BE49-F238E27FC236}">
                <a16:creationId xmlns:a16="http://schemas.microsoft.com/office/drawing/2014/main" id="{E747A50E-26B6-42FA-8E96-DA4F70DF3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114801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60</a:t>
            </a:r>
          </a:p>
        </p:txBody>
      </p:sp>
      <p:sp>
        <p:nvSpPr>
          <p:cNvPr id="19503" name="Text Box 47">
            <a:extLst>
              <a:ext uri="{FF2B5EF4-FFF2-40B4-BE49-F238E27FC236}">
                <a16:creationId xmlns:a16="http://schemas.microsoft.com/office/drawing/2014/main" id="{21F1CDC6-2B1F-4085-9855-0EA53AC25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810001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70</a:t>
            </a:r>
          </a:p>
        </p:txBody>
      </p:sp>
      <p:sp>
        <p:nvSpPr>
          <p:cNvPr id="19504" name="Text Box 48">
            <a:extLst>
              <a:ext uri="{FF2B5EF4-FFF2-40B4-BE49-F238E27FC236}">
                <a16:creationId xmlns:a16="http://schemas.microsoft.com/office/drawing/2014/main" id="{B15693EA-3F02-4602-BD39-630F05596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505201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80</a:t>
            </a:r>
          </a:p>
        </p:txBody>
      </p:sp>
      <p:sp>
        <p:nvSpPr>
          <p:cNvPr id="19505" name="Text Box 49">
            <a:extLst>
              <a:ext uri="{FF2B5EF4-FFF2-40B4-BE49-F238E27FC236}">
                <a16:creationId xmlns:a16="http://schemas.microsoft.com/office/drawing/2014/main" id="{B88E3646-0B69-4F4E-BA9D-823C35B10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200401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90</a:t>
            </a:r>
          </a:p>
        </p:txBody>
      </p:sp>
      <p:sp>
        <p:nvSpPr>
          <p:cNvPr id="19506" name="Text Box 50">
            <a:extLst>
              <a:ext uri="{FF2B5EF4-FFF2-40B4-BE49-F238E27FC236}">
                <a16:creationId xmlns:a16="http://schemas.microsoft.com/office/drawing/2014/main" id="{7F1BAF05-2C7D-4E86-8489-E5E903DE4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895601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19513" name="Line 57">
            <a:extLst>
              <a:ext uri="{FF2B5EF4-FFF2-40B4-BE49-F238E27FC236}">
                <a16:creationId xmlns:a16="http://schemas.microsoft.com/office/drawing/2014/main" id="{F00DDDBB-7F9D-4893-85FA-F479A21691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42672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38" name="Line 82">
            <a:extLst>
              <a:ext uri="{FF2B5EF4-FFF2-40B4-BE49-F238E27FC236}">
                <a16:creationId xmlns:a16="http://schemas.microsoft.com/office/drawing/2014/main" id="{975B7A8D-467A-41F4-B58E-BEB7369F80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9624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39" name="Line 83">
            <a:extLst>
              <a:ext uri="{FF2B5EF4-FFF2-40B4-BE49-F238E27FC236}">
                <a16:creationId xmlns:a16="http://schemas.microsoft.com/office/drawing/2014/main" id="{C8A09712-0A66-4D42-8CB2-C0F544D7373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6576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40" name="Line 84">
            <a:extLst>
              <a:ext uri="{FF2B5EF4-FFF2-40B4-BE49-F238E27FC236}">
                <a16:creationId xmlns:a16="http://schemas.microsoft.com/office/drawing/2014/main" id="{8F008785-0944-473C-B8AC-77265EBB1768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200" y="30480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41" name="Line 85">
            <a:extLst>
              <a:ext uri="{FF2B5EF4-FFF2-40B4-BE49-F238E27FC236}">
                <a16:creationId xmlns:a16="http://schemas.microsoft.com/office/drawing/2014/main" id="{43BF189D-6E82-40C4-9423-2D119CE4807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3528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42" name="Line 86">
            <a:extLst>
              <a:ext uri="{FF2B5EF4-FFF2-40B4-BE49-F238E27FC236}">
                <a16:creationId xmlns:a16="http://schemas.microsoft.com/office/drawing/2014/main" id="{6416A3FD-ADF5-4ED6-92A9-AEF0870865C6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30480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43" name="Line 87">
            <a:extLst>
              <a:ext uri="{FF2B5EF4-FFF2-40B4-BE49-F238E27FC236}">
                <a16:creationId xmlns:a16="http://schemas.microsoft.com/office/drawing/2014/main" id="{18CAB57F-F2C1-4F97-A603-17DB8E2586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30480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44" name="Line 88">
            <a:extLst>
              <a:ext uri="{FF2B5EF4-FFF2-40B4-BE49-F238E27FC236}">
                <a16:creationId xmlns:a16="http://schemas.microsoft.com/office/drawing/2014/main" id="{AEAB9A3E-97E0-4CDA-9582-D3BCB5994A6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30480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45" name="Line 89">
            <a:extLst>
              <a:ext uri="{FF2B5EF4-FFF2-40B4-BE49-F238E27FC236}">
                <a16:creationId xmlns:a16="http://schemas.microsoft.com/office/drawing/2014/main" id="{B0645F65-48CE-4564-BD06-0CDB60B2365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30480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1405F2-A53B-4506-90D2-13A7996E8EE5}"/>
              </a:ext>
            </a:extLst>
          </p:cNvPr>
          <p:cNvSpPr/>
          <p:nvPr/>
        </p:nvSpPr>
        <p:spPr>
          <a:xfrm>
            <a:off x="516835" y="212035"/>
            <a:ext cx="11264348" cy="18945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vẽ biểu đồ miền ( diện )</a:t>
            </a:r>
          </a:p>
          <a:p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Vẽ khung hình chữ nhật hoặc hình vuông.</a:t>
            </a:r>
          </a:p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Cách 1: </a:t>
            </a:r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-Vẽ khu vực I ( nông – lâm – ngư ) từ trục hoành lên </a:t>
            </a:r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vẽ khu vực III ( dịch vụ ) từ trên khung … xuống )  còn lại khu vực II ( công nghiệp – xây dựng ).</a:t>
            </a:r>
          </a:p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Cách 2: </a:t>
            </a:r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Vẽ tổng khu vực I + II từ trục hoành lên thì còn lại là khu vực III  Vẽ khu vực I từ trục hoành.</a:t>
            </a:r>
            <a:endParaRPr lang="en-US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9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9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9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19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9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19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9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9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19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1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9" grpId="0"/>
      <p:bldP spid="19471" grpId="0"/>
      <p:bldP spid="19488" grpId="0"/>
      <p:bldP spid="19489" grpId="0"/>
      <p:bldP spid="19490" grpId="0"/>
      <p:bldP spid="19491" grpId="0"/>
      <p:bldP spid="19492" grpId="0"/>
      <p:bldP spid="19494" grpId="0"/>
      <p:bldP spid="19495" grpId="0"/>
      <p:bldP spid="19497" grpId="0"/>
      <p:bldP spid="19498" grpId="0"/>
      <p:bldP spid="19499" grpId="0"/>
      <p:bldP spid="19500" grpId="0"/>
      <p:bldP spid="19501" grpId="0"/>
      <p:bldP spid="19502" grpId="0"/>
      <p:bldP spid="19503" grpId="0"/>
      <p:bldP spid="19504" grpId="0"/>
      <p:bldP spid="19505" grpId="0"/>
      <p:bldP spid="19506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4">
            <a:extLst>
              <a:ext uri="{FF2B5EF4-FFF2-40B4-BE49-F238E27FC236}">
                <a16:creationId xmlns:a16="http://schemas.microsoft.com/office/drawing/2014/main" id="{88EA7F3D-D482-445E-BE52-F041B2D6BB40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3200400"/>
            <a:ext cx="5486400" cy="3048000"/>
            <a:chOff x="1104" y="2160"/>
            <a:chExt cx="3456" cy="1824"/>
          </a:xfrm>
        </p:grpSpPr>
        <p:sp>
          <p:nvSpPr>
            <p:cNvPr id="2" name="Line 5">
              <a:extLst>
                <a:ext uri="{FF2B5EF4-FFF2-40B4-BE49-F238E27FC236}">
                  <a16:creationId xmlns:a16="http://schemas.microsoft.com/office/drawing/2014/main" id="{D10E184A-C725-4DE8-833B-3116253520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2160"/>
              <a:ext cx="0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 sz="1400">
                <a:latin typeface="Times New Roman"/>
              </a:endParaRPr>
            </a:p>
          </p:txBody>
        </p:sp>
        <p:sp>
          <p:nvSpPr>
            <p:cNvPr id="3" name="Line 6">
              <a:extLst>
                <a:ext uri="{FF2B5EF4-FFF2-40B4-BE49-F238E27FC236}">
                  <a16:creationId xmlns:a16="http://schemas.microsoft.com/office/drawing/2014/main" id="{F3AB55B6-7F84-4B17-8838-7BBAADF803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2160"/>
              <a:ext cx="3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 sz="1400">
                <a:latin typeface="Times New Roman"/>
              </a:endParaRPr>
            </a:p>
          </p:txBody>
        </p:sp>
        <p:sp>
          <p:nvSpPr>
            <p:cNvPr id="4" name="Line 7">
              <a:extLst>
                <a:ext uri="{FF2B5EF4-FFF2-40B4-BE49-F238E27FC236}">
                  <a16:creationId xmlns:a16="http://schemas.microsoft.com/office/drawing/2014/main" id="{29D95EA5-9691-4CE4-9824-3CAD32E547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8" y="2160"/>
              <a:ext cx="12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 sz="1400">
                <a:latin typeface="Times New Roman"/>
              </a:endParaRPr>
            </a:p>
          </p:txBody>
        </p:sp>
        <p:sp>
          <p:nvSpPr>
            <p:cNvPr id="5" name="Line 8">
              <a:extLst>
                <a:ext uri="{FF2B5EF4-FFF2-40B4-BE49-F238E27FC236}">
                  <a16:creationId xmlns:a16="http://schemas.microsoft.com/office/drawing/2014/main" id="{72100279-E09B-4E9E-B4D4-3D9430E775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3984"/>
              <a:ext cx="3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 sz="1400">
                <a:latin typeface="Times New Roman"/>
              </a:endParaRPr>
            </a:p>
          </p:txBody>
        </p:sp>
      </p:grpSp>
      <p:sp>
        <p:nvSpPr>
          <p:cNvPr id="10243" name="Line 9">
            <a:extLst>
              <a:ext uri="{FF2B5EF4-FFF2-40B4-BE49-F238E27FC236}">
                <a16:creationId xmlns:a16="http://schemas.microsoft.com/office/drawing/2014/main" id="{77DEFAB6-7EDD-4565-8279-86847EAAA56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57600" y="2895600"/>
            <a:ext cx="0" cy="3371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Line 10">
            <a:extLst>
              <a:ext uri="{FF2B5EF4-FFF2-40B4-BE49-F238E27FC236}">
                <a16:creationId xmlns:a16="http://schemas.microsoft.com/office/drawing/2014/main" id="{9E8D0F4C-C1D1-484B-8784-100E056C7A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6248400"/>
            <a:ext cx="5715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Line 11">
            <a:extLst>
              <a:ext uri="{FF2B5EF4-FFF2-40B4-BE49-F238E27FC236}">
                <a16:creationId xmlns:a16="http://schemas.microsoft.com/office/drawing/2014/main" id="{60A43A0A-2CEE-4C69-8201-C05091B25D2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59436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Line 12">
            <a:extLst>
              <a:ext uri="{FF2B5EF4-FFF2-40B4-BE49-F238E27FC236}">
                <a16:creationId xmlns:a16="http://schemas.microsoft.com/office/drawing/2014/main" id="{13737CB7-6134-43C9-AC2B-B5AC3E89D32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56388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Line 13">
            <a:extLst>
              <a:ext uri="{FF2B5EF4-FFF2-40B4-BE49-F238E27FC236}">
                <a16:creationId xmlns:a16="http://schemas.microsoft.com/office/drawing/2014/main" id="{27962960-DE00-4B9C-9D6D-AFD9D0E2F1E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53340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14">
            <a:extLst>
              <a:ext uri="{FF2B5EF4-FFF2-40B4-BE49-F238E27FC236}">
                <a16:creationId xmlns:a16="http://schemas.microsoft.com/office/drawing/2014/main" id="{E3DB3680-3A58-4AEA-A696-72A83337965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50292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Line 15">
            <a:extLst>
              <a:ext uri="{FF2B5EF4-FFF2-40B4-BE49-F238E27FC236}">
                <a16:creationId xmlns:a16="http://schemas.microsoft.com/office/drawing/2014/main" id="{49CFC300-8652-47BF-B1BB-A2ABCB9B92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47244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Text Box 16">
            <a:extLst>
              <a:ext uri="{FF2B5EF4-FFF2-40B4-BE49-F238E27FC236}">
                <a16:creationId xmlns:a16="http://schemas.microsoft.com/office/drawing/2014/main" id="{877B799B-0567-4391-9054-9684EA3EF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6324601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1991</a:t>
            </a:r>
          </a:p>
        </p:txBody>
      </p:sp>
      <p:sp>
        <p:nvSpPr>
          <p:cNvPr id="10251" name="Text Box 17">
            <a:extLst>
              <a:ext uri="{FF2B5EF4-FFF2-40B4-BE49-F238E27FC236}">
                <a16:creationId xmlns:a16="http://schemas.microsoft.com/office/drawing/2014/main" id="{2C6E964D-1152-482F-BA44-B3FA4E8F7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6324601"/>
            <a:ext cx="83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1993</a:t>
            </a:r>
          </a:p>
        </p:txBody>
      </p:sp>
      <p:sp>
        <p:nvSpPr>
          <p:cNvPr id="10252" name="Text Box 18">
            <a:extLst>
              <a:ext uri="{FF2B5EF4-FFF2-40B4-BE49-F238E27FC236}">
                <a16:creationId xmlns:a16="http://schemas.microsoft.com/office/drawing/2014/main" id="{9EA457CA-1B97-4D8B-8A09-09992F301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6324601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1995</a:t>
            </a:r>
          </a:p>
        </p:txBody>
      </p:sp>
      <p:sp>
        <p:nvSpPr>
          <p:cNvPr id="10253" name="Text Box 19">
            <a:extLst>
              <a:ext uri="{FF2B5EF4-FFF2-40B4-BE49-F238E27FC236}">
                <a16:creationId xmlns:a16="http://schemas.microsoft.com/office/drawing/2014/main" id="{8A41D189-F608-43D3-8FEB-DF5FE9DA7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6324601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1997</a:t>
            </a:r>
          </a:p>
        </p:txBody>
      </p:sp>
      <p:sp>
        <p:nvSpPr>
          <p:cNvPr id="10254" name="Text Box 20">
            <a:extLst>
              <a:ext uri="{FF2B5EF4-FFF2-40B4-BE49-F238E27FC236}">
                <a16:creationId xmlns:a16="http://schemas.microsoft.com/office/drawing/2014/main" id="{3F987298-7076-4626-9425-AA787AC4B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6324601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1999</a:t>
            </a:r>
          </a:p>
        </p:txBody>
      </p:sp>
      <p:sp>
        <p:nvSpPr>
          <p:cNvPr id="10255" name="Text Box 21">
            <a:extLst>
              <a:ext uri="{FF2B5EF4-FFF2-40B4-BE49-F238E27FC236}">
                <a16:creationId xmlns:a16="http://schemas.microsoft.com/office/drawing/2014/main" id="{FB71ED9A-16E7-4592-B8A8-D330EE2B1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324601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400">
              <a:latin typeface="Times New Roman" panose="02020603050405020304" pitchFamily="18" charset="0"/>
            </a:endParaRPr>
          </a:p>
        </p:txBody>
      </p:sp>
      <p:sp>
        <p:nvSpPr>
          <p:cNvPr id="10256" name="Text Box 22">
            <a:extLst>
              <a:ext uri="{FF2B5EF4-FFF2-40B4-BE49-F238E27FC236}">
                <a16:creationId xmlns:a16="http://schemas.microsoft.com/office/drawing/2014/main" id="{579325B3-A8F8-4FF3-9617-BBD0BA029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324601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2001</a:t>
            </a:r>
          </a:p>
        </p:txBody>
      </p:sp>
      <p:sp>
        <p:nvSpPr>
          <p:cNvPr id="10257" name="Text Box 23">
            <a:extLst>
              <a:ext uri="{FF2B5EF4-FFF2-40B4-BE49-F238E27FC236}">
                <a16:creationId xmlns:a16="http://schemas.microsoft.com/office/drawing/2014/main" id="{413A862B-59DB-4F33-A03E-FEDABE051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6324601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2002</a:t>
            </a:r>
          </a:p>
        </p:txBody>
      </p:sp>
      <p:sp>
        <p:nvSpPr>
          <p:cNvPr id="10258" name="Text Box 24">
            <a:extLst>
              <a:ext uri="{FF2B5EF4-FFF2-40B4-BE49-F238E27FC236}">
                <a16:creationId xmlns:a16="http://schemas.microsoft.com/office/drawing/2014/main" id="{ED8D623C-E2A8-4B85-91D3-21F84963A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791201"/>
            <a:ext cx="38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400">
              <a:latin typeface="Times New Roman" panose="02020603050405020304" pitchFamily="18" charset="0"/>
            </a:endParaRPr>
          </a:p>
        </p:txBody>
      </p:sp>
      <p:sp>
        <p:nvSpPr>
          <p:cNvPr id="10259" name="Text Box 25">
            <a:extLst>
              <a:ext uri="{FF2B5EF4-FFF2-40B4-BE49-F238E27FC236}">
                <a16:creationId xmlns:a16="http://schemas.microsoft.com/office/drawing/2014/main" id="{D5C978A9-B8E2-4D95-82BE-1B8EC0B07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791201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0260" name="Text Box 26">
            <a:extLst>
              <a:ext uri="{FF2B5EF4-FFF2-40B4-BE49-F238E27FC236}">
                <a16:creationId xmlns:a16="http://schemas.microsoft.com/office/drawing/2014/main" id="{55CFDB5A-A332-46D7-B524-F53493F70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486401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10261" name="Text Box 27">
            <a:extLst>
              <a:ext uri="{FF2B5EF4-FFF2-40B4-BE49-F238E27FC236}">
                <a16:creationId xmlns:a16="http://schemas.microsoft.com/office/drawing/2014/main" id="{A261338B-CB14-4655-84AE-333C53C8B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181601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10262" name="Text Box 28">
            <a:extLst>
              <a:ext uri="{FF2B5EF4-FFF2-40B4-BE49-F238E27FC236}">
                <a16:creationId xmlns:a16="http://schemas.microsoft.com/office/drawing/2014/main" id="{31F64326-C40E-4149-B3B5-3D0E73DA0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876801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40</a:t>
            </a:r>
          </a:p>
        </p:txBody>
      </p:sp>
      <p:sp>
        <p:nvSpPr>
          <p:cNvPr id="10263" name="Text Box 29">
            <a:extLst>
              <a:ext uri="{FF2B5EF4-FFF2-40B4-BE49-F238E27FC236}">
                <a16:creationId xmlns:a16="http://schemas.microsoft.com/office/drawing/2014/main" id="{39B90351-96DF-4031-BC62-3304CD24D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572001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50</a:t>
            </a:r>
          </a:p>
        </p:txBody>
      </p:sp>
      <p:sp>
        <p:nvSpPr>
          <p:cNvPr id="10264" name="Text Box 30">
            <a:extLst>
              <a:ext uri="{FF2B5EF4-FFF2-40B4-BE49-F238E27FC236}">
                <a16:creationId xmlns:a16="http://schemas.microsoft.com/office/drawing/2014/main" id="{343AF26F-D73C-4583-9E54-E135EA34B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267201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60</a:t>
            </a:r>
          </a:p>
        </p:txBody>
      </p:sp>
      <p:sp>
        <p:nvSpPr>
          <p:cNvPr id="10265" name="Text Box 31">
            <a:extLst>
              <a:ext uri="{FF2B5EF4-FFF2-40B4-BE49-F238E27FC236}">
                <a16:creationId xmlns:a16="http://schemas.microsoft.com/office/drawing/2014/main" id="{EDC0A354-A50F-40E8-8F5C-F77AD1156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962401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70</a:t>
            </a:r>
          </a:p>
        </p:txBody>
      </p:sp>
      <p:sp>
        <p:nvSpPr>
          <p:cNvPr id="10266" name="Text Box 32">
            <a:extLst>
              <a:ext uri="{FF2B5EF4-FFF2-40B4-BE49-F238E27FC236}">
                <a16:creationId xmlns:a16="http://schemas.microsoft.com/office/drawing/2014/main" id="{1A7E36F1-BD77-439C-AB22-BA558AFF1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657601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80</a:t>
            </a:r>
          </a:p>
        </p:txBody>
      </p:sp>
      <p:sp>
        <p:nvSpPr>
          <p:cNvPr id="10267" name="Text Box 33">
            <a:extLst>
              <a:ext uri="{FF2B5EF4-FFF2-40B4-BE49-F238E27FC236}">
                <a16:creationId xmlns:a16="http://schemas.microsoft.com/office/drawing/2014/main" id="{CD1DB39A-6731-4C16-A583-10D2782B3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352801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90</a:t>
            </a:r>
          </a:p>
        </p:txBody>
      </p:sp>
      <p:sp>
        <p:nvSpPr>
          <p:cNvPr id="10268" name="Text Box 34">
            <a:extLst>
              <a:ext uri="{FF2B5EF4-FFF2-40B4-BE49-F238E27FC236}">
                <a16:creationId xmlns:a16="http://schemas.microsoft.com/office/drawing/2014/main" id="{1BD52624-1343-4801-828E-6F63CBE72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048001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10269" name="Line 35">
            <a:extLst>
              <a:ext uri="{FF2B5EF4-FFF2-40B4-BE49-F238E27FC236}">
                <a16:creationId xmlns:a16="http://schemas.microsoft.com/office/drawing/2014/main" id="{D45362D7-EEE7-4183-8C72-45F71F34B7E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44196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0" name="Line 36">
            <a:extLst>
              <a:ext uri="{FF2B5EF4-FFF2-40B4-BE49-F238E27FC236}">
                <a16:creationId xmlns:a16="http://schemas.microsoft.com/office/drawing/2014/main" id="{089C0D31-3C19-48FA-B039-4C738287604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41148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1" name="Line 37">
            <a:extLst>
              <a:ext uri="{FF2B5EF4-FFF2-40B4-BE49-F238E27FC236}">
                <a16:creationId xmlns:a16="http://schemas.microsoft.com/office/drawing/2014/main" id="{859480CE-D4D4-41BD-864F-647426D7723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38100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2" name="Line 38">
            <a:extLst>
              <a:ext uri="{FF2B5EF4-FFF2-40B4-BE49-F238E27FC236}">
                <a16:creationId xmlns:a16="http://schemas.microsoft.com/office/drawing/2014/main" id="{72C7106B-1926-44C6-874D-0AF0346C0D7B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0600" y="32004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3" name="Line 39">
            <a:extLst>
              <a:ext uri="{FF2B5EF4-FFF2-40B4-BE49-F238E27FC236}">
                <a16:creationId xmlns:a16="http://schemas.microsoft.com/office/drawing/2014/main" id="{7BF364EA-79F5-48B6-A783-D2E40EDD96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35052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4" name="Line 40">
            <a:extLst>
              <a:ext uri="{FF2B5EF4-FFF2-40B4-BE49-F238E27FC236}">
                <a16:creationId xmlns:a16="http://schemas.microsoft.com/office/drawing/2014/main" id="{06D9F3D6-65D7-47E4-83C5-9A9E67273DC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32004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5" name="Line 41">
            <a:extLst>
              <a:ext uri="{FF2B5EF4-FFF2-40B4-BE49-F238E27FC236}">
                <a16:creationId xmlns:a16="http://schemas.microsoft.com/office/drawing/2014/main" id="{D4D7BE97-12BA-43E1-8D2F-6BDD0D33295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32004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6" name="Line 42">
            <a:extLst>
              <a:ext uri="{FF2B5EF4-FFF2-40B4-BE49-F238E27FC236}">
                <a16:creationId xmlns:a16="http://schemas.microsoft.com/office/drawing/2014/main" id="{B59B8B65-BA39-44ED-B952-F38AA9BF3A0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32004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7" name="Line 43">
            <a:extLst>
              <a:ext uri="{FF2B5EF4-FFF2-40B4-BE49-F238E27FC236}">
                <a16:creationId xmlns:a16="http://schemas.microsoft.com/office/drawing/2014/main" id="{BFB365B7-4602-4364-8B8B-49A647D87B4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2004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9" name="Text Box 45">
            <a:extLst>
              <a:ext uri="{FF2B5EF4-FFF2-40B4-BE49-F238E27FC236}">
                <a16:creationId xmlns:a16="http://schemas.microsoft.com/office/drawing/2014/main" id="{4706C2B1-2E90-4392-A957-1A4231694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876801"/>
            <a:ext cx="30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1551" name="Text Box 47">
            <a:extLst>
              <a:ext uri="{FF2B5EF4-FFF2-40B4-BE49-F238E27FC236}">
                <a16:creationId xmlns:a16="http://schemas.microsoft.com/office/drawing/2014/main" id="{63139B3A-A36F-429A-BC22-7893E03FB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257801"/>
            <a:ext cx="30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1552" name="Text Box 48">
            <a:extLst>
              <a:ext uri="{FF2B5EF4-FFF2-40B4-BE49-F238E27FC236}">
                <a16:creationId xmlns:a16="http://schemas.microsoft.com/office/drawing/2014/main" id="{C380FD61-EFFA-4958-B109-F50CE449F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181601"/>
            <a:ext cx="30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1553" name="Text Box 49">
            <a:extLst>
              <a:ext uri="{FF2B5EF4-FFF2-40B4-BE49-F238E27FC236}">
                <a16:creationId xmlns:a16="http://schemas.microsoft.com/office/drawing/2014/main" id="{790BD709-4E53-48E1-8483-808369378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334001"/>
            <a:ext cx="30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1554" name="Text Box 50">
            <a:extLst>
              <a:ext uri="{FF2B5EF4-FFF2-40B4-BE49-F238E27FC236}">
                <a16:creationId xmlns:a16="http://schemas.microsoft.com/office/drawing/2014/main" id="{ABF5E29E-BB78-4EA6-9D53-AE54B3A8B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334001"/>
            <a:ext cx="30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1555" name="Text Box 51">
            <a:extLst>
              <a:ext uri="{FF2B5EF4-FFF2-40B4-BE49-F238E27FC236}">
                <a16:creationId xmlns:a16="http://schemas.microsoft.com/office/drawing/2014/main" id="{3726C98E-75E2-443C-A991-A629C1ED0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5410201"/>
            <a:ext cx="30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1556" name="Text Box 52">
            <a:extLst>
              <a:ext uri="{FF2B5EF4-FFF2-40B4-BE49-F238E27FC236}">
                <a16:creationId xmlns:a16="http://schemas.microsoft.com/office/drawing/2014/main" id="{928C3F53-8358-4685-84E3-6F9F513A5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5410201"/>
            <a:ext cx="38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1559" name="Freeform 55">
            <a:extLst>
              <a:ext uri="{FF2B5EF4-FFF2-40B4-BE49-F238E27FC236}">
                <a16:creationId xmlns:a16="http://schemas.microsoft.com/office/drawing/2014/main" id="{2270989F-F48F-4A6B-9DC2-4DCC4566DD24}"/>
              </a:ext>
            </a:extLst>
          </p:cNvPr>
          <p:cNvSpPr>
            <a:spLocks/>
          </p:cNvSpPr>
          <p:nvPr/>
        </p:nvSpPr>
        <p:spPr bwMode="auto">
          <a:xfrm>
            <a:off x="3657600" y="5029200"/>
            <a:ext cx="5486400" cy="546100"/>
          </a:xfrm>
          <a:custGeom>
            <a:avLst/>
            <a:gdLst>
              <a:gd name="T0" fmla="*/ 0 w 3456"/>
              <a:gd name="T1" fmla="*/ 0 h 344"/>
              <a:gd name="T2" fmla="*/ 2147483646 w 3456"/>
              <a:gd name="T3" fmla="*/ 2147483646 h 344"/>
              <a:gd name="T4" fmla="*/ 2147483646 w 3456"/>
              <a:gd name="T5" fmla="*/ 2147483646 h 344"/>
              <a:gd name="T6" fmla="*/ 2147483646 w 3456"/>
              <a:gd name="T7" fmla="*/ 2147483646 h 344"/>
              <a:gd name="T8" fmla="*/ 2147483646 w 3456"/>
              <a:gd name="T9" fmla="*/ 2147483646 h 344"/>
              <a:gd name="T10" fmla="*/ 2147483646 w 3456"/>
              <a:gd name="T11" fmla="*/ 2147483646 h 344"/>
              <a:gd name="T12" fmla="*/ 2147483646 w 3456"/>
              <a:gd name="T13" fmla="*/ 2147483646 h 3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56"/>
              <a:gd name="T22" fmla="*/ 0 h 344"/>
              <a:gd name="T23" fmla="*/ 3456 w 3456"/>
              <a:gd name="T24" fmla="*/ 344 h 3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56" h="344">
                <a:moveTo>
                  <a:pt x="0" y="0"/>
                </a:moveTo>
                <a:cubicBezTo>
                  <a:pt x="208" y="76"/>
                  <a:pt x="416" y="152"/>
                  <a:pt x="624" y="192"/>
                </a:cubicBezTo>
                <a:cubicBezTo>
                  <a:pt x="832" y="232"/>
                  <a:pt x="1040" y="224"/>
                  <a:pt x="1248" y="240"/>
                </a:cubicBezTo>
                <a:cubicBezTo>
                  <a:pt x="1456" y="256"/>
                  <a:pt x="1664" y="280"/>
                  <a:pt x="1872" y="288"/>
                </a:cubicBezTo>
                <a:cubicBezTo>
                  <a:pt x="2080" y="296"/>
                  <a:pt x="2288" y="280"/>
                  <a:pt x="2496" y="288"/>
                </a:cubicBezTo>
                <a:cubicBezTo>
                  <a:pt x="2704" y="296"/>
                  <a:pt x="2960" y="328"/>
                  <a:pt x="3120" y="336"/>
                </a:cubicBezTo>
                <a:cubicBezTo>
                  <a:pt x="3280" y="344"/>
                  <a:pt x="3400" y="336"/>
                  <a:pt x="3456" y="336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3" name="Text Box 59">
            <a:extLst>
              <a:ext uri="{FF2B5EF4-FFF2-40B4-BE49-F238E27FC236}">
                <a16:creationId xmlns:a16="http://schemas.microsoft.com/office/drawing/2014/main" id="{A7996BFB-AD87-4C81-ACE9-C35F7C42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4191001"/>
            <a:ext cx="30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1564" name="Text Box 60">
            <a:extLst>
              <a:ext uri="{FF2B5EF4-FFF2-40B4-BE49-F238E27FC236}">
                <a16:creationId xmlns:a16="http://schemas.microsoft.com/office/drawing/2014/main" id="{D18B74D0-EEC1-45A1-AED1-565B3DBC8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343401"/>
            <a:ext cx="30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1565" name="Text Box 61">
            <a:extLst>
              <a:ext uri="{FF2B5EF4-FFF2-40B4-BE49-F238E27FC236}">
                <a16:creationId xmlns:a16="http://schemas.microsoft.com/office/drawing/2014/main" id="{2EA3ACB7-E716-40C5-AB42-9B5D1B504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4191001"/>
            <a:ext cx="30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1566" name="Freeform 62">
            <a:extLst>
              <a:ext uri="{FF2B5EF4-FFF2-40B4-BE49-F238E27FC236}">
                <a16:creationId xmlns:a16="http://schemas.microsoft.com/office/drawing/2014/main" id="{312352E3-36B2-434F-8DB0-A4F76FE79252}"/>
              </a:ext>
            </a:extLst>
          </p:cNvPr>
          <p:cNvSpPr>
            <a:spLocks/>
          </p:cNvSpPr>
          <p:nvPr/>
        </p:nvSpPr>
        <p:spPr bwMode="auto">
          <a:xfrm>
            <a:off x="3657600" y="4267200"/>
            <a:ext cx="5575300" cy="304800"/>
          </a:xfrm>
          <a:custGeom>
            <a:avLst/>
            <a:gdLst>
              <a:gd name="T0" fmla="*/ 0 w 3512"/>
              <a:gd name="T1" fmla="*/ 0 h 192"/>
              <a:gd name="T2" fmla="*/ 2147483646 w 3512"/>
              <a:gd name="T3" fmla="*/ 2147483646 h 192"/>
              <a:gd name="T4" fmla="*/ 2147483646 w 3512"/>
              <a:gd name="T5" fmla="*/ 2147483646 h 192"/>
              <a:gd name="T6" fmla="*/ 2147483646 w 3512"/>
              <a:gd name="T7" fmla="*/ 2147483646 h 192"/>
              <a:gd name="T8" fmla="*/ 2147483646 w 3512"/>
              <a:gd name="T9" fmla="*/ 2147483646 h 192"/>
              <a:gd name="T10" fmla="*/ 2147483646 w 3512"/>
              <a:gd name="T11" fmla="*/ 2147483646 h 192"/>
              <a:gd name="T12" fmla="*/ 2147483646 w 3512"/>
              <a:gd name="T13" fmla="*/ 2147483646 h 192"/>
              <a:gd name="T14" fmla="*/ 2147483646 w 3512"/>
              <a:gd name="T15" fmla="*/ 0 h 1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12"/>
              <a:gd name="T25" fmla="*/ 0 h 192"/>
              <a:gd name="T26" fmla="*/ 3512 w 3512"/>
              <a:gd name="T27" fmla="*/ 192 h 19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12" h="192">
                <a:moveTo>
                  <a:pt x="0" y="0"/>
                </a:moveTo>
                <a:cubicBezTo>
                  <a:pt x="208" y="56"/>
                  <a:pt x="416" y="112"/>
                  <a:pt x="624" y="144"/>
                </a:cubicBezTo>
                <a:cubicBezTo>
                  <a:pt x="832" y="176"/>
                  <a:pt x="1040" y="192"/>
                  <a:pt x="1248" y="192"/>
                </a:cubicBezTo>
                <a:cubicBezTo>
                  <a:pt x="1456" y="192"/>
                  <a:pt x="1664" y="160"/>
                  <a:pt x="1872" y="144"/>
                </a:cubicBezTo>
                <a:cubicBezTo>
                  <a:pt x="2080" y="128"/>
                  <a:pt x="2288" y="112"/>
                  <a:pt x="2496" y="96"/>
                </a:cubicBezTo>
                <a:cubicBezTo>
                  <a:pt x="2704" y="80"/>
                  <a:pt x="2960" y="56"/>
                  <a:pt x="3120" y="48"/>
                </a:cubicBezTo>
                <a:cubicBezTo>
                  <a:pt x="3280" y="40"/>
                  <a:pt x="3400" y="56"/>
                  <a:pt x="3456" y="48"/>
                </a:cubicBezTo>
                <a:cubicBezTo>
                  <a:pt x="3512" y="40"/>
                  <a:pt x="3456" y="8"/>
                  <a:pt x="3456" y="0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7" name="Text Box 63">
            <a:extLst>
              <a:ext uri="{FF2B5EF4-FFF2-40B4-BE49-F238E27FC236}">
                <a16:creationId xmlns:a16="http://schemas.microsoft.com/office/drawing/2014/main" id="{D73021AE-DC6C-4C7D-9482-AB9503EDB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114801"/>
            <a:ext cx="30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1569" name="Text Box 65">
            <a:extLst>
              <a:ext uri="{FF2B5EF4-FFF2-40B4-BE49-F238E27FC236}">
                <a16:creationId xmlns:a16="http://schemas.microsoft.com/office/drawing/2014/main" id="{A1A7BE1B-BF5F-4F16-BAEC-9596D495F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419601"/>
            <a:ext cx="30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1570" name="Text Box 66">
            <a:extLst>
              <a:ext uri="{FF2B5EF4-FFF2-40B4-BE49-F238E27FC236}">
                <a16:creationId xmlns:a16="http://schemas.microsoft.com/office/drawing/2014/main" id="{BA500844-CAFC-4FE4-8E0E-E8B1E6CD7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267201"/>
            <a:ext cx="30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1571" name="Text Box 67">
            <a:extLst>
              <a:ext uri="{FF2B5EF4-FFF2-40B4-BE49-F238E27FC236}">
                <a16:creationId xmlns:a16="http://schemas.microsoft.com/office/drawing/2014/main" id="{0C97DF4A-BA4D-416E-9AD3-EBDC4B1AA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343401"/>
            <a:ext cx="30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0294" name="Text Box 71">
            <a:extLst>
              <a:ext uri="{FF2B5EF4-FFF2-40B4-BE49-F238E27FC236}">
                <a16:creationId xmlns:a16="http://schemas.microsoft.com/office/drawing/2014/main" id="{30FED12F-E9F0-4E24-96A8-981CF48D1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743201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FF3300"/>
                </a:solidFill>
                <a:latin typeface="Times New Roman" panose="02020603050405020304" pitchFamily="18" charset="0"/>
              </a:rPr>
              <a:t>%</a:t>
            </a:r>
          </a:p>
        </p:txBody>
      </p:sp>
      <p:sp>
        <p:nvSpPr>
          <p:cNvPr id="10295" name="Text Box 72">
            <a:extLst>
              <a:ext uri="{FF2B5EF4-FFF2-40B4-BE49-F238E27FC236}">
                <a16:creationId xmlns:a16="http://schemas.microsoft.com/office/drawing/2014/main" id="{BA05C61B-D7B9-42B9-8FB4-06725AF07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6019801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1400">
                <a:solidFill>
                  <a:srgbClr val="FF3300"/>
                </a:solidFill>
                <a:latin typeface="Times New Roman" panose="02020603050405020304" pitchFamily="18" charset="0"/>
              </a:rPr>
              <a:t>Năm</a:t>
            </a:r>
            <a:endParaRPr lang="en-US" altLang="en-US" sz="14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96" name="Text Box 122">
            <a:extLst>
              <a:ext uri="{FF2B5EF4-FFF2-40B4-BE49-F238E27FC236}">
                <a16:creationId xmlns:a16="http://schemas.microsoft.com/office/drawing/2014/main" id="{1946BA95-FE45-41DD-B21B-83A9F319E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13" y="184149"/>
            <a:ext cx="100550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>
                <a:latin typeface="Times New Roman" panose="02020603050405020304" pitchFamily="18" charset="0"/>
              </a:rPr>
              <a:t>Bảng 16.1   Cơ cấu GDP của nước ta thời kì 1991 – 2002  (%)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graphicFrame>
        <p:nvGraphicFramePr>
          <p:cNvPr id="21627" name="Group 123">
            <a:extLst>
              <a:ext uri="{FF2B5EF4-FFF2-40B4-BE49-F238E27FC236}">
                <a16:creationId xmlns:a16="http://schemas.microsoft.com/office/drawing/2014/main" id="{71C1FA3F-345C-4DC1-B437-E5D96127ED58}"/>
              </a:ext>
            </a:extLst>
          </p:cNvPr>
          <p:cNvGraphicFramePr>
            <a:graphicFrameLocks noGrp="1"/>
          </p:cNvGraphicFramePr>
          <p:nvPr/>
        </p:nvGraphicFramePr>
        <p:xfrm>
          <a:off x="1752600" y="685800"/>
          <a:ext cx="8534400" cy="2012950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Các khu vực kinh tế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CF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Tổng số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- Nông, lâm, ngư nghiệp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40.5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29.9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27.2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25.8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25.4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23.3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 Công nghiệp-xây dựng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23.8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28.9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28.8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34.5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38.1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38.5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Dịch vụ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41.2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38.6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38.5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353" name="Text Box 179">
            <a:extLst>
              <a:ext uri="{FF2B5EF4-FFF2-40B4-BE49-F238E27FC236}">
                <a16:creationId xmlns:a16="http://schemas.microsoft.com/office/drawing/2014/main" id="{E69E2E22-001F-481D-B605-4E4D78AB5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791201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0354" name="Text Box 180">
            <a:extLst>
              <a:ext uri="{FF2B5EF4-FFF2-40B4-BE49-F238E27FC236}">
                <a16:creationId xmlns:a16="http://schemas.microsoft.com/office/drawing/2014/main" id="{644EDD79-6894-402B-ACE2-ECA1770C6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486401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10355" name="Text Box 181">
            <a:extLst>
              <a:ext uri="{FF2B5EF4-FFF2-40B4-BE49-F238E27FC236}">
                <a16:creationId xmlns:a16="http://schemas.microsoft.com/office/drawing/2014/main" id="{D98A6C07-4C2B-4128-BEFF-5331B29DA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181601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10356" name="Text Box 182">
            <a:extLst>
              <a:ext uri="{FF2B5EF4-FFF2-40B4-BE49-F238E27FC236}">
                <a16:creationId xmlns:a16="http://schemas.microsoft.com/office/drawing/2014/main" id="{2CC97980-4621-4F76-B03B-F2B281028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876801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40</a:t>
            </a:r>
          </a:p>
        </p:txBody>
      </p:sp>
      <p:sp>
        <p:nvSpPr>
          <p:cNvPr id="10357" name="Text Box 183">
            <a:extLst>
              <a:ext uri="{FF2B5EF4-FFF2-40B4-BE49-F238E27FC236}">
                <a16:creationId xmlns:a16="http://schemas.microsoft.com/office/drawing/2014/main" id="{2B356A12-3F86-4AA0-BF91-E06059345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791201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0358" name="Text Box 184">
            <a:extLst>
              <a:ext uri="{FF2B5EF4-FFF2-40B4-BE49-F238E27FC236}">
                <a16:creationId xmlns:a16="http://schemas.microsoft.com/office/drawing/2014/main" id="{0FEE4C96-191C-4021-ABC7-DD91531A4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486401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10359" name="Text Box 185">
            <a:extLst>
              <a:ext uri="{FF2B5EF4-FFF2-40B4-BE49-F238E27FC236}">
                <a16:creationId xmlns:a16="http://schemas.microsoft.com/office/drawing/2014/main" id="{4E6EC8E4-5446-41C3-AD25-5BD0C6426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572001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50</a:t>
            </a:r>
          </a:p>
        </p:txBody>
      </p:sp>
      <p:sp>
        <p:nvSpPr>
          <p:cNvPr id="10360" name="Text Box 186">
            <a:extLst>
              <a:ext uri="{FF2B5EF4-FFF2-40B4-BE49-F238E27FC236}">
                <a16:creationId xmlns:a16="http://schemas.microsoft.com/office/drawing/2014/main" id="{E5EA0D87-96D3-4167-86DF-5607F0380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181601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10361" name="Text Box 187">
            <a:extLst>
              <a:ext uri="{FF2B5EF4-FFF2-40B4-BE49-F238E27FC236}">
                <a16:creationId xmlns:a16="http://schemas.microsoft.com/office/drawing/2014/main" id="{4FED00D8-8C74-40B4-B619-3F739C176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876801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40</a:t>
            </a:r>
          </a:p>
        </p:txBody>
      </p:sp>
      <p:sp>
        <p:nvSpPr>
          <p:cNvPr id="10362" name="Text Box 188">
            <a:extLst>
              <a:ext uri="{FF2B5EF4-FFF2-40B4-BE49-F238E27FC236}">
                <a16:creationId xmlns:a16="http://schemas.microsoft.com/office/drawing/2014/main" id="{39F210B9-B1E0-45D2-981A-33C125E1D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791201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0363" name="Text Box 189">
            <a:extLst>
              <a:ext uri="{FF2B5EF4-FFF2-40B4-BE49-F238E27FC236}">
                <a16:creationId xmlns:a16="http://schemas.microsoft.com/office/drawing/2014/main" id="{A4DFFD44-1091-48FC-B838-13880B192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486401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20</a:t>
            </a:r>
          </a:p>
        </p:txBody>
      </p:sp>
      <p:graphicFrame>
        <p:nvGraphicFramePr>
          <p:cNvPr id="21778" name="Group 274">
            <a:extLst>
              <a:ext uri="{FF2B5EF4-FFF2-40B4-BE49-F238E27FC236}">
                <a16:creationId xmlns:a16="http://schemas.microsoft.com/office/drawing/2014/main" id="{44E18EF1-F2A2-4B5A-8806-FFDC48BDD0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487097"/>
              </p:ext>
            </p:extLst>
          </p:nvPr>
        </p:nvGraphicFramePr>
        <p:xfrm>
          <a:off x="1749287" y="685800"/>
          <a:ext cx="8537713" cy="2012950"/>
        </p:xfrm>
        <a:graphic>
          <a:graphicData uri="http://schemas.openxmlformats.org/drawingml/2006/table">
            <a:tbl>
              <a:tblPr/>
              <a:tblGrid>
                <a:gridCol w="2975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Các khu vực kinh tế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CF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1995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1997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1999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2001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Tổng số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- Nông, lâm, ngư nghiệp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40.5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29.9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27.2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25.8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25.4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23.3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 Công nghiệp-xây dựng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23.8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28.9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28.8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34.5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38.1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38.5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Dịch vụ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41.2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38.6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38.5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420" name="Text Box 249">
            <a:extLst>
              <a:ext uri="{FF2B5EF4-FFF2-40B4-BE49-F238E27FC236}">
                <a16:creationId xmlns:a16="http://schemas.microsoft.com/office/drawing/2014/main" id="{671C7A4C-C098-4EEC-AFF6-4008B054F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200401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400">
              <a:latin typeface="Times New Roman" panose="02020603050405020304" pitchFamily="18" charset="0"/>
            </a:endParaRPr>
          </a:p>
        </p:txBody>
      </p:sp>
      <p:sp>
        <p:nvSpPr>
          <p:cNvPr id="21755" name="Rectangle 251">
            <a:extLst>
              <a:ext uri="{FF2B5EF4-FFF2-40B4-BE49-F238E27FC236}">
                <a16:creationId xmlns:a16="http://schemas.microsoft.com/office/drawing/2014/main" id="{BB58D7BF-62F1-4F81-8039-1A5E902CA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1" y="1524000"/>
            <a:ext cx="588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FF00"/>
                </a:solidFill>
                <a:latin typeface="Times New Roman" panose="02020603050405020304" pitchFamily="18" charset="0"/>
              </a:rPr>
              <a:t>40.5</a:t>
            </a:r>
          </a:p>
        </p:txBody>
      </p:sp>
      <p:sp>
        <p:nvSpPr>
          <p:cNvPr id="21756" name="Rectangle 252">
            <a:extLst>
              <a:ext uri="{FF2B5EF4-FFF2-40B4-BE49-F238E27FC236}">
                <a16:creationId xmlns:a16="http://schemas.microsoft.com/office/drawing/2014/main" id="{72687EC2-7331-4E72-9ACE-F582944A2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1" y="1524000"/>
            <a:ext cx="588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solidFill>
                  <a:srgbClr val="00FF00"/>
                </a:solidFill>
                <a:latin typeface="Times New Roman" panose="02020603050405020304" pitchFamily="18" charset="0"/>
              </a:rPr>
              <a:t>29.9</a:t>
            </a:r>
          </a:p>
        </p:txBody>
      </p:sp>
      <p:sp>
        <p:nvSpPr>
          <p:cNvPr id="21758" name="Rectangle 254">
            <a:extLst>
              <a:ext uri="{FF2B5EF4-FFF2-40B4-BE49-F238E27FC236}">
                <a16:creationId xmlns:a16="http://schemas.microsoft.com/office/drawing/2014/main" id="{CCC259C3-91DB-46CD-BFDD-04DFF1BDE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1" y="1524000"/>
            <a:ext cx="588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solidFill>
                  <a:srgbClr val="00FF00"/>
                </a:solidFill>
                <a:latin typeface="Times New Roman" panose="02020603050405020304" pitchFamily="18" charset="0"/>
              </a:rPr>
              <a:t>27.2</a:t>
            </a:r>
          </a:p>
        </p:txBody>
      </p:sp>
      <p:sp>
        <p:nvSpPr>
          <p:cNvPr id="21759" name="Text Box 255">
            <a:extLst>
              <a:ext uri="{FF2B5EF4-FFF2-40B4-BE49-F238E27FC236}">
                <a16:creationId xmlns:a16="http://schemas.microsoft.com/office/drawing/2014/main" id="{7FD09E37-8A6F-4C67-B827-CF7D129E9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52400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>
                <a:solidFill>
                  <a:srgbClr val="00FF00"/>
                </a:solidFill>
                <a:latin typeface="Times New Roman" panose="02020603050405020304" pitchFamily="18" charset="0"/>
              </a:rPr>
              <a:t>25.8</a:t>
            </a:r>
          </a:p>
        </p:txBody>
      </p:sp>
      <p:sp>
        <p:nvSpPr>
          <p:cNvPr id="21760" name="Rectangle 256">
            <a:extLst>
              <a:ext uri="{FF2B5EF4-FFF2-40B4-BE49-F238E27FC236}">
                <a16:creationId xmlns:a16="http://schemas.microsoft.com/office/drawing/2014/main" id="{391FC0C9-C13B-45CB-B0F7-E1B293741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1" y="1524000"/>
            <a:ext cx="588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solidFill>
                  <a:srgbClr val="00FF00"/>
                </a:solidFill>
                <a:latin typeface="Times New Roman" panose="02020603050405020304" pitchFamily="18" charset="0"/>
              </a:rPr>
              <a:t>25.4</a:t>
            </a:r>
          </a:p>
        </p:txBody>
      </p:sp>
      <p:sp>
        <p:nvSpPr>
          <p:cNvPr id="21761" name="Text Box 257">
            <a:extLst>
              <a:ext uri="{FF2B5EF4-FFF2-40B4-BE49-F238E27FC236}">
                <a16:creationId xmlns:a16="http://schemas.microsoft.com/office/drawing/2014/main" id="{F2EBA093-F0BD-46CA-9DD6-D578442AF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15240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solidFill>
                  <a:srgbClr val="00FF00"/>
                </a:solidFill>
                <a:latin typeface="Times New Roman" panose="02020603050405020304" pitchFamily="18" charset="0"/>
              </a:rPr>
              <a:t>23.3</a:t>
            </a:r>
          </a:p>
        </p:txBody>
      </p:sp>
      <p:sp>
        <p:nvSpPr>
          <p:cNvPr id="21762" name="Text Box 258">
            <a:extLst>
              <a:ext uri="{FF2B5EF4-FFF2-40B4-BE49-F238E27FC236}">
                <a16:creationId xmlns:a16="http://schemas.microsoft.com/office/drawing/2014/main" id="{747A931F-8A49-4359-A09C-E5AEDBA11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0" y="15240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FF00"/>
                </a:solidFill>
                <a:latin typeface="Times New Roman" panose="02020603050405020304" pitchFamily="18" charset="0"/>
              </a:rPr>
              <a:t>23</a:t>
            </a:r>
          </a:p>
        </p:txBody>
      </p:sp>
      <p:sp>
        <p:nvSpPr>
          <p:cNvPr id="21772" name="Text Box 268">
            <a:extLst>
              <a:ext uri="{FF2B5EF4-FFF2-40B4-BE49-F238E27FC236}">
                <a16:creationId xmlns:a16="http://schemas.microsoft.com/office/drawing/2014/main" id="{C386415F-18AF-4360-88FE-766AC93B0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1" y="3200400"/>
            <a:ext cx="266699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200" b="1">
                <a:solidFill>
                  <a:srgbClr val="00B05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200" b="1">
                <a:solidFill>
                  <a:srgbClr val="00B050"/>
                </a:solidFill>
                <a:latin typeface="Times New Roman" panose="02020603050405020304" pitchFamily="18" charset="0"/>
              </a:rPr>
              <a:t>Chấm các </a:t>
            </a:r>
            <a:r>
              <a:rPr lang="vi-VN" altLang="en-US" sz="2200" b="1">
                <a:solidFill>
                  <a:srgbClr val="00B050"/>
                </a:solidFill>
                <a:latin typeface="Times New Roman" panose="02020603050405020304" pitchFamily="18" charset="0"/>
              </a:rPr>
              <a:t>điểm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200" b="1">
                <a:solidFill>
                  <a:srgbClr val="00B050"/>
                </a:solidFill>
                <a:latin typeface="Times New Roman" panose="02020603050405020304" pitchFamily="18" charset="0"/>
              </a:rPr>
              <a:t>- Nối các điểm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200" b="1">
                <a:solidFill>
                  <a:srgbClr val="00B05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200" b="1">
                <a:solidFill>
                  <a:srgbClr val="00B050"/>
                </a:solidFill>
                <a:latin typeface="Times New Roman" panose="02020603050405020304" pitchFamily="18" charset="0"/>
              </a:rPr>
              <a:t>Chú giải ( tô màu )</a:t>
            </a:r>
          </a:p>
        </p:txBody>
      </p:sp>
      <p:sp>
        <p:nvSpPr>
          <p:cNvPr id="21780" name="Line 276">
            <a:extLst>
              <a:ext uri="{FF2B5EF4-FFF2-40B4-BE49-F238E27FC236}">
                <a16:creationId xmlns:a16="http://schemas.microsoft.com/office/drawing/2014/main" id="{998CC4B8-04AD-4DBB-8CBE-3D4F428F65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1828800"/>
            <a:ext cx="1371600" cy="3200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81" name="Line 277">
            <a:extLst>
              <a:ext uri="{FF2B5EF4-FFF2-40B4-BE49-F238E27FC236}">
                <a16:creationId xmlns:a16="http://schemas.microsoft.com/office/drawing/2014/main" id="{9DE8CECD-DB67-4E19-A7F5-E2E6963A75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1752600"/>
            <a:ext cx="1219200" cy="3581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82" name="Line 278">
            <a:extLst>
              <a:ext uri="{FF2B5EF4-FFF2-40B4-BE49-F238E27FC236}">
                <a16:creationId xmlns:a16="http://schemas.microsoft.com/office/drawing/2014/main" id="{DDBD1DAF-A27D-4F06-B11F-3C7A066BBA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38800" y="1905000"/>
            <a:ext cx="1143000" cy="3581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83" name="Line 279">
            <a:extLst>
              <a:ext uri="{FF2B5EF4-FFF2-40B4-BE49-F238E27FC236}">
                <a16:creationId xmlns:a16="http://schemas.microsoft.com/office/drawing/2014/main" id="{51FE3FC1-D49C-4E06-8C29-BC84312898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29400" y="1828800"/>
            <a:ext cx="990600" cy="3657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84" name="Line 280">
            <a:extLst>
              <a:ext uri="{FF2B5EF4-FFF2-40B4-BE49-F238E27FC236}">
                <a16:creationId xmlns:a16="http://schemas.microsoft.com/office/drawing/2014/main" id="{660BE87F-FB8E-4A72-A591-1382D6AC1F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20000" y="1828800"/>
            <a:ext cx="609600" cy="3657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85" name="Line 281">
            <a:extLst>
              <a:ext uri="{FF2B5EF4-FFF2-40B4-BE49-F238E27FC236}">
                <a16:creationId xmlns:a16="http://schemas.microsoft.com/office/drawing/2014/main" id="{0928E6F1-AE48-4F87-A65D-14AA03120B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1828800"/>
            <a:ext cx="457200" cy="3733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96" name="Freeform 292">
            <a:extLst>
              <a:ext uri="{FF2B5EF4-FFF2-40B4-BE49-F238E27FC236}">
                <a16:creationId xmlns:a16="http://schemas.microsoft.com/office/drawing/2014/main" id="{5F20D622-AA30-4522-A3EC-EB6CCB3CE39E}"/>
              </a:ext>
            </a:extLst>
          </p:cNvPr>
          <p:cNvSpPr>
            <a:spLocks/>
          </p:cNvSpPr>
          <p:nvPr/>
        </p:nvSpPr>
        <p:spPr bwMode="auto">
          <a:xfrm>
            <a:off x="3657600" y="5029200"/>
            <a:ext cx="5473700" cy="1219200"/>
          </a:xfrm>
          <a:custGeom>
            <a:avLst/>
            <a:gdLst>
              <a:gd name="T0" fmla="*/ 0 w 3440"/>
              <a:gd name="T1" fmla="*/ 2147483646 h 736"/>
              <a:gd name="T2" fmla="*/ 2147483646 w 3440"/>
              <a:gd name="T3" fmla="*/ 2147483646 h 736"/>
              <a:gd name="T4" fmla="*/ 2147483646 w 3440"/>
              <a:gd name="T5" fmla="*/ 2147483646 h 736"/>
              <a:gd name="T6" fmla="*/ 2147483646 w 3440"/>
              <a:gd name="T7" fmla="*/ 2147483646 h 736"/>
              <a:gd name="T8" fmla="*/ 2147483646 w 3440"/>
              <a:gd name="T9" fmla="*/ 2147483646 h 736"/>
              <a:gd name="T10" fmla="*/ 2147483646 w 3440"/>
              <a:gd name="T11" fmla="*/ 2147483646 h 736"/>
              <a:gd name="T12" fmla="*/ 2147483646 w 3440"/>
              <a:gd name="T13" fmla="*/ 2147483646 h 736"/>
              <a:gd name="T14" fmla="*/ 2147483646 w 3440"/>
              <a:gd name="T15" fmla="*/ 2147483646 h 736"/>
              <a:gd name="T16" fmla="*/ 2147483646 w 3440"/>
              <a:gd name="T17" fmla="*/ 0 h 7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40"/>
              <a:gd name="T28" fmla="*/ 0 h 736"/>
              <a:gd name="T29" fmla="*/ 3440 w 3440"/>
              <a:gd name="T30" fmla="*/ 736 h 7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40" h="736">
                <a:moveTo>
                  <a:pt x="0" y="8"/>
                </a:moveTo>
                <a:lnTo>
                  <a:pt x="304" y="128"/>
                </a:lnTo>
                <a:lnTo>
                  <a:pt x="616" y="200"/>
                </a:lnTo>
                <a:lnTo>
                  <a:pt x="1240" y="248"/>
                </a:lnTo>
                <a:lnTo>
                  <a:pt x="2504" y="296"/>
                </a:lnTo>
                <a:lnTo>
                  <a:pt x="3440" y="344"/>
                </a:lnTo>
                <a:lnTo>
                  <a:pt x="3440" y="736"/>
                </a:lnTo>
                <a:lnTo>
                  <a:pt x="8" y="728"/>
                </a:lnTo>
                <a:lnTo>
                  <a:pt x="8" y="0"/>
                </a:lnTo>
              </a:path>
            </a:pathLst>
          </a:cu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97" name="Freeform 293">
            <a:extLst>
              <a:ext uri="{FF2B5EF4-FFF2-40B4-BE49-F238E27FC236}">
                <a16:creationId xmlns:a16="http://schemas.microsoft.com/office/drawing/2014/main" id="{63D41C96-31A5-462E-969A-B1E4BCEF14FF}"/>
              </a:ext>
            </a:extLst>
          </p:cNvPr>
          <p:cNvSpPr>
            <a:spLocks/>
          </p:cNvSpPr>
          <p:nvPr/>
        </p:nvSpPr>
        <p:spPr bwMode="auto">
          <a:xfrm>
            <a:off x="3657600" y="3200400"/>
            <a:ext cx="5435600" cy="1358900"/>
          </a:xfrm>
          <a:custGeom>
            <a:avLst/>
            <a:gdLst>
              <a:gd name="T0" fmla="*/ 0 w 3424"/>
              <a:gd name="T1" fmla="*/ 0 h 856"/>
              <a:gd name="T2" fmla="*/ 2147483646 w 3424"/>
              <a:gd name="T3" fmla="*/ 2147483646 h 856"/>
              <a:gd name="T4" fmla="*/ 2147483646 w 3424"/>
              <a:gd name="T5" fmla="*/ 2147483646 h 856"/>
              <a:gd name="T6" fmla="*/ 2147483646 w 3424"/>
              <a:gd name="T7" fmla="*/ 2147483646 h 856"/>
              <a:gd name="T8" fmla="*/ 2147483646 w 3424"/>
              <a:gd name="T9" fmla="*/ 2147483646 h 856"/>
              <a:gd name="T10" fmla="*/ 2147483646 w 3424"/>
              <a:gd name="T11" fmla="*/ 2147483646 h 856"/>
              <a:gd name="T12" fmla="*/ 2147483646 w 3424"/>
              <a:gd name="T13" fmla="*/ 2147483646 h 856"/>
              <a:gd name="T14" fmla="*/ 0 w 3424"/>
              <a:gd name="T15" fmla="*/ 2147483646 h 85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424"/>
              <a:gd name="T25" fmla="*/ 0 h 856"/>
              <a:gd name="T26" fmla="*/ 3424 w 3424"/>
              <a:gd name="T27" fmla="*/ 856 h 85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424" h="856">
                <a:moveTo>
                  <a:pt x="0" y="0"/>
                </a:moveTo>
                <a:lnTo>
                  <a:pt x="3424" y="8"/>
                </a:lnTo>
                <a:lnTo>
                  <a:pt x="3424" y="712"/>
                </a:lnTo>
                <a:lnTo>
                  <a:pt x="3104" y="720"/>
                </a:lnTo>
                <a:lnTo>
                  <a:pt x="1240" y="856"/>
                </a:lnTo>
                <a:lnTo>
                  <a:pt x="624" y="816"/>
                </a:lnTo>
                <a:lnTo>
                  <a:pt x="16" y="672"/>
                </a:lnTo>
                <a:lnTo>
                  <a:pt x="0" y="8"/>
                </a:lnTo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98" name="Freeform 294">
            <a:extLst>
              <a:ext uri="{FF2B5EF4-FFF2-40B4-BE49-F238E27FC236}">
                <a16:creationId xmlns:a16="http://schemas.microsoft.com/office/drawing/2014/main" id="{2B57D0D9-0C56-46FB-873A-F7CB59EFED7D}"/>
              </a:ext>
            </a:extLst>
          </p:cNvPr>
          <p:cNvSpPr>
            <a:spLocks/>
          </p:cNvSpPr>
          <p:nvPr/>
        </p:nvSpPr>
        <p:spPr bwMode="auto">
          <a:xfrm>
            <a:off x="3683000" y="4267200"/>
            <a:ext cx="5435600" cy="1295400"/>
          </a:xfrm>
          <a:custGeom>
            <a:avLst/>
            <a:gdLst>
              <a:gd name="T0" fmla="*/ 0 w 3424"/>
              <a:gd name="T1" fmla="*/ 2147483646 h 816"/>
              <a:gd name="T2" fmla="*/ 2147483646 w 3424"/>
              <a:gd name="T3" fmla="*/ 2147483646 h 816"/>
              <a:gd name="T4" fmla="*/ 2147483646 w 3424"/>
              <a:gd name="T5" fmla="*/ 2147483646 h 816"/>
              <a:gd name="T6" fmla="*/ 2147483646 w 3424"/>
              <a:gd name="T7" fmla="*/ 2147483646 h 816"/>
              <a:gd name="T8" fmla="*/ 2147483646 w 3424"/>
              <a:gd name="T9" fmla="*/ 2147483646 h 816"/>
              <a:gd name="T10" fmla="*/ 2147483646 w 3424"/>
              <a:gd name="T11" fmla="*/ 2147483646 h 816"/>
              <a:gd name="T12" fmla="*/ 2147483646 w 3424"/>
              <a:gd name="T13" fmla="*/ 2147483646 h 816"/>
              <a:gd name="T14" fmla="*/ 2147483646 w 3424"/>
              <a:gd name="T15" fmla="*/ 2147483646 h 816"/>
              <a:gd name="T16" fmla="*/ 2147483646 w 3424"/>
              <a:gd name="T17" fmla="*/ 2147483646 h 816"/>
              <a:gd name="T18" fmla="*/ 2147483646 w 3424"/>
              <a:gd name="T19" fmla="*/ 2147483646 h 816"/>
              <a:gd name="T20" fmla="*/ 2147483646 w 3424"/>
              <a:gd name="T21" fmla="*/ 2147483646 h 816"/>
              <a:gd name="T22" fmla="*/ 2147483646 w 3424"/>
              <a:gd name="T23" fmla="*/ 0 h 8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424"/>
              <a:gd name="T37" fmla="*/ 0 h 816"/>
              <a:gd name="T38" fmla="*/ 3424 w 3424"/>
              <a:gd name="T39" fmla="*/ 816 h 81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424" h="816">
                <a:moveTo>
                  <a:pt x="0" y="8"/>
                </a:moveTo>
                <a:lnTo>
                  <a:pt x="616" y="136"/>
                </a:lnTo>
                <a:lnTo>
                  <a:pt x="1240" y="176"/>
                </a:lnTo>
                <a:lnTo>
                  <a:pt x="1848" y="128"/>
                </a:lnTo>
                <a:lnTo>
                  <a:pt x="2488" y="96"/>
                </a:lnTo>
                <a:lnTo>
                  <a:pt x="3416" y="40"/>
                </a:lnTo>
                <a:lnTo>
                  <a:pt x="3424" y="816"/>
                </a:lnTo>
                <a:lnTo>
                  <a:pt x="1224" y="720"/>
                </a:lnTo>
                <a:lnTo>
                  <a:pt x="616" y="672"/>
                </a:lnTo>
                <a:lnTo>
                  <a:pt x="352" y="616"/>
                </a:lnTo>
                <a:lnTo>
                  <a:pt x="8" y="464"/>
                </a:lnTo>
                <a:lnTo>
                  <a:pt x="8" y="0"/>
                </a:lnTo>
              </a:path>
            </a:pathLst>
          </a:custGeom>
          <a:solidFill>
            <a:srgbClr val="CC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99" name="Text Box 295">
            <a:extLst>
              <a:ext uri="{FF2B5EF4-FFF2-40B4-BE49-F238E27FC236}">
                <a16:creationId xmlns:a16="http://schemas.microsoft.com/office/drawing/2014/main" id="{CC23BCEC-29AE-4885-96F4-3FCBE3C5C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638800"/>
            <a:ext cx="2514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1600" b="1">
                <a:latin typeface="Times New Roman" panose="02020603050405020304" pitchFamily="18" charset="0"/>
              </a:rPr>
              <a:t>Nông-lâm-ngư</a:t>
            </a:r>
            <a:r>
              <a:rPr lang="en-US" altLang="en-US" sz="1600" b="1">
                <a:latin typeface="Times New Roman" panose="02020603050405020304" pitchFamily="18" charset="0"/>
              </a:rPr>
              <a:t> nghiệp</a:t>
            </a:r>
          </a:p>
        </p:txBody>
      </p:sp>
      <p:sp>
        <p:nvSpPr>
          <p:cNvPr id="21800" name="Text Box 296">
            <a:extLst>
              <a:ext uri="{FF2B5EF4-FFF2-40B4-BE49-F238E27FC236}">
                <a16:creationId xmlns:a16="http://schemas.microsoft.com/office/drawing/2014/main" id="{B5A262A4-AAE6-4D87-AE38-632C67EB1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581400"/>
            <a:ext cx="1219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</a:rPr>
              <a:t>Dịch vụ</a:t>
            </a:r>
          </a:p>
        </p:txBody>
      </p:sp>
      <p:sp>
        <p:nvSpPr>
          <p:cNvPr id="21801" name="Text Box 297">
            <a:extLst>
              <a:ext uri="{FF2B5EF4-FFF2-40B4-BE49-F238E27FC236}">
                <a16:creationId xmlns:a16="http://schemas.microsoft.com/office/drawing/2014/main" id="{B3E3CC86-5120-4EE8-B56E-4B65D7194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724400"/>
            <a:ext cx="2971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</a:rPr>
              <a:t>Công nghiệp- xây dựng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2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2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2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2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2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" dur="500"/>
                                        <p:tgtEl>
                                          <p:spTgt spid="2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2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1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2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6" dur="500"/>
                                        <p:tgtEl>
                                          <p:spTgt spid="2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2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6" dur="500"/>
                                        <p:tgtEl>
                                          <p:spTgt spid="2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500"/>
                                        <p:tgtEl>
                                          <p:spTgt spid="2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500"/>
                                        <p:tgtEl>
                                          <p:spTgt spid="2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500"/>
                                        <p:tgtEl>
                                          <p:spTgt spid="2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0" dur="500"/>
                                        <p:tgtEl>
                                          <p:spTgt spid="2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500"/>
                                        <p:tgtEl>
                                          <p:spTgt spid="2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6" dur="500"/>
                                        <p:tgtEl>
                                          <p:spTgt spid="2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9" dur="500"/>
                                        <p:tgtEl>
                                          <p:spTgt spid="2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4" dur="500"/>
                                        <p:tgtEl>
                                          <p:spTgt spid="2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9" dur="500"/>
                                        <p:tgtEl>
                                          <p:spTgt spid="2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1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1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0" dur="500"/>
                                        <p:tgtEl>
                                          <p:spTgt spid="2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5" dur="500"/>
                                        <p:tgtEl>
                                          <p:spTgt spid="2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9" grpId="0"/>
      <p:bldP spid="21552" grpId="0"/>
      <p:bldP spid="21553" grpId="0"/>
      <p:bldP spid="21554" grpId="0"/>
      <p:bldP spid="21555" grpId="0"/>
      <p:bldP spid="21556" grpId="0"/>
      <p:bldP spid="21563" grpId="0"/>
      <p:bldP spid="21564" grpId="0"/>
      <p:bldP spid="21565" grpId="0"/>
      <p:bldP spid="21567" grpId="0"/>
      <p:bldP spid="21569" grpId="0"/>
      <p:bldP spid="21570" grpId="0"/>
      <p:bldP spid="21571" grpId="0"/>
      <p:bldP spid="21755" grpId="0"/>
      <p:bldP spid="21758" grpId="0"/>
      <p:bldP spid="21759" grpId="0"/>
      <p:bldP spid="21760" grpId="0"/>
      <p:bldP spid="21761" grpId="0"/>
      <p:bldP spid="21799" grpId="0"/>
      <p:bldP spid="21800" grpId="0"/>
      <p:bldP spid="218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7">
            <a:extLst>
              <a:ext uri="{FF2B5EF4-FFF2-40B4-BE49-F238E27FC236}">
                <a16:creationId xmlns:a16="http://schemas.microsoft.com/office/drawing/2014/main" id="{0F8C3603-19CE-46D4-BD54-483C523F7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04801"/>
            <a:ext cx="8534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200">
                <a:solidFill>
                  <a:schemeClr val="bg1"/>
                </a:solidFill>
                <a:latin typeface="Times New Roman" panose="02020603050405020304" pitchFamily="18" charset="0"/>
              </a:rPr>
              <a:t>Cơ cấu GDP của nước ta thời kì 1991 – 2002  (%)</a:t>
            </a:r>
            <a:endParaRPr lang="en-US" altLang="en-US" sz="22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" name="Object 50">
            <a:extLst>
              <a:ext uri="{FF2B5EF4-FFF2-40B4-BE49-F238E27FC236}">
                <a16:creationId xmlns:a16="http://schemas.microsoft.com/office/drawing/2014/main" id="{FD886DBE-7E7A-45B5-AB66-43AB94F7924B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25213429"/>
              </p:ext>
            </p:extLst>
          </p:nvPr>
        </p:nvGraphicFramePr>
        <p:xfrm>
          <a:off x="145774" y="106017"/>
          <a:ext cx="5823226" cy="418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72" name="Text Box 56">
            <a:extLst>
              <a:ext uri="{FF2B5EF4-FFF2-40B4-BE49-F238E27FC236}">
                <a16:creationId xmlns:a16="http://schemas.microsoft.com/office/drawing/2014/main" id="{BC8A276E-69F6-448A-88E4-0B53BBCA7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810001"/>
            <a:ext cx="2971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200" b="1">
                <a:solidFill>
                  <a:srgbClr val="002060"/>
                </a:solidFill>
                <a:latin typeface="Times New Roman" panose="02020603050405020304" pitchFamily="18" charset="0"/>
              </a:rPr>
              <a:t>Biểu đồ cột chồng</a:t>
            </a:r>
            <a:endParaRPr lang="en-US" altLang="en-US" sz="2200" b="1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Object 63">
            <a:extLst>
              <a:ext uri="{FF2B5EF4-FFF2-40B4-BE49-F238E27FC236}">
                <a16:creationId xmlns:a16="http://schemas.microsoft.com/office/drawing/2014/main" id="{D4072722-A62D-47A6-BB71-141D97341DCF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87003912"/>
              </p:ext>
            </p:extLst>
          </p:nvPr>
        </p:nvGraphicFramePr>
        <p:xfrm>
          <a:off x="6223000" y="106017"/>
          <a:ext cx="5823226" cy="4110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82" name="Text Box 66">
            <a:extLst>
              <a:ext uri="{FF2B5EF4-FFF2-40B4-BE49-F238E27FC236}">
                <a16:creationId xmlns:a16="http://schemas.microsoft.com/office/drawing/2014/main" id="{B9259507-87E4-4EA0-A05B-A638716BB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3810001"/>
            <a:ext cx="1752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200" b="1">
                <a:solidFill>
                  <a:srgbClr val="002060"/>
                </a:solidFill>
                <a:latin typeface="Times New Roman" panose="02020603050405020304" pitchFamily="18" charset="0"/>
              </a:rPr>
              <a:t>Biểu đồ miền</a:t>
            </a:r>
            <a:endParaRPr lang="en-US" altLang="en-US" sz="2200" b="1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84" name="AutoShape 68">
            <a:extLst>
              <a:ext uri="{FF2B5EF4-FFF2-40B4-BE49-F238E27FC236}">
                <a16:creationId xmlns:a16="http://schemas.microsoft.com/office/drawing/2014/main" id="{2B7F0BED-F5DE-4E67-85C4-DE667D760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0" y="4491384"/>
            <a:ext cx="8661400" cy="1863031"/>
          </a:xfrm>
          <a:prstGeom prst="cloudCallout">
            <a:avLst>
              <a:gd name="adj1" fmla="val -64393"/>
              <a:gd name="adj2" fmla="val 60188"/>
            </a:avLst>
          </a:prstGeom>
          <a:noFill/>
          <a:ln w="76200">
            <a:solidFill>
              <a:srgbClr val="00B05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Với yêu cầu của bài, nếu ta vẽ biểu đồ cột chồng thì có hạn chế gì so với biểu đồ miền ?</a:t>
            </a:r>
            <a:endParaRPr lang="en-US" altLang="en-US" sz="2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9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9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9272" grpId="0"/>
      <p:bldGraphic spid="3" grpId="0">
        <p:bldAsOne/>
      </p:bldGraphic>
      <p:bldP spid="9282" grpId="0"/>
      <p:bldP spid="92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>
            <a:extLst>
              <a:ext uri="{FF2B5EF4-FFF2-40B4-BE49-F238E27FC236}">
                <a16:creationId xmlns:a16="http://schemas.microsoft.com/office/drawing/2014/main" id="{F73EB285-7BA0-4FF5-9866-FB8A767B0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73" y="152400"/>
            <a:ext cx="11781183" cy="9387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220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200" b="1">
                <a:solidFill>
                  <a:srgbClr val="0070C0"/>
                </a:solidFill>
                <a:latin typeface="Times New Roman" panose="02020603050405020304" pitchFamily="18" charset="0"/>
              </a:rPr>
              <a:t>Nhận xét biểu đồ </a:t>
            </a:r>
            <a:r>
              <a:rPr lang="en-US" altLang="en-US" sz="2200" b="1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  <a:endParaRPr lang="vi-VN" altLang="en-US" sz="2200" b="1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vi-VN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Sự giảm tỉ trọng của nông, lâm, ngư nghiệp từ 40,5% xuống còn 23,0% nói lên điều gì ?</a:t>
            </a:r>
            <a:endParaRPr lang="en-US" altLang="en-US" sz="2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4581" name="Picture 5" descr="&amp;t=1&amp;usg=__3fbYQFGJaZX54Fg-iTbb76JMhkQ=">
            <a:extLst>
              <a:ext uri="{FF2B5EF4-FFF2-40B4-BE49-F238E27FC236}">
                <a16:creationId xmlns:a16="http://schemas.microsoft.com/office/drawing/2014/main" id="{F85AAFF1-4933-43C6-B923-0D427684C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3" y="1232453"/>
            <a:ext cx="5721627" cy="3720547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7" descr="dung_quat">
            <a:extLst>
              <a:ext uri="{FF2B5EF4-FFF2-40B4-BE49-F238E27FC236}">
                <a16:creationId xmlns:a16="http://schemas.microsoft.com/office/drawing/2014/main" id="{6498D81C-DEE7-4D36-BAE9-A89FB8402510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199" y="1232453"/>
            <a:ext cx="5493027" cy="3730074"/>
          </a:xfrm>
          <a:noFill/>
          <a:ln w="76200" cmpd="tri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4585" name="AutoShape 9">
            <a:extLst>
              <a:ext uri="{FF2B5EF4-FFF2-40B4-BE49-F238E27FC236}">
                <a16:creationId xmlns:a16="http://schemas.microsoft.com/office/drawing/2014/main" id="{DEBF0D5A-646C-496A-B335-35C5959EB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864126"/>
            <a:ext cx="609600" cy="457200"/>
          </a:xfrm>
          <a:prstGeom prst="notchedRightArrow">
            <a:avLst>
              <a:gd name="adj1" fmla="val 50000"/>
              <a:gd name="adj2" fmla="val 6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400">
              <a:latin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AB4F6E-4829-44A7-B3CB-FC722FA3E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73" y="5257801"/>
            <a:ext cx="1178118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.VnArial" panose="020B7200000000000000" pitchFamily="34" charset="0"/>
              </a:rPr>
              <a:t>-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Sự giảm của tỉ trọng Nông - Lâm - Ngư nghiệp từ 40,5% -&gt; 23%.Chứng tỏ nước ta đang chuyển từng bước từ nước  nông nghiệp  sang  nước công nghiệp.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.VnArial" panose="020B72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 autoUpdateAnimBg="0"/>
      <p:bldP spid="24585" grpId="0" animBg="1" autoUpdateAnimBg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AutoShape 2" descr="data:image/jpeg;base64,/9j/4AAQSkZJRgABAQAAAQABAAD/2wCEAAkGBxQTEhUUExQWFhUXGBcaFRgYGB0aGhwZHxgYGhgYGhwcHCggGR0mHBcYITEhJSkrLi4uGB8zODMsNygtLiwBCgoKDg0OGxAQGywkICQsLCwsLCwsLCwsLCwsLCwsLCwsLCwsLCwsLCwsLCwsLCwsLCwsLCwsLCwsLCwsLCwsLP/AABEIAKABMAMBEQACEQEDEQH/xAAbAAABBQEBAAAAAAAAAAAAAAADAAECBAUGB//EAD8QAAEDAgQDBgMGBQQABwAAAAEAAhEDIQQSMUEFUWEGEyJxgZEyobEHQlLB0fAUI5Lh8RUzYnIWFyRDgqLS/8QAGwEAAgMBAQEAAAAAAAAAAAAAAAECAwQFBgf/xAA0EQACAgEEAQQABgAFBAMBAAAAAQIRAwQSITFBBRMiURQyYXGBkQYVI0KhscHh8DOC8VL/2gAMAwEAAhEDEQA/APaFaMSQDoEIoAYFAx5SAUoASAFCYCQA6Q2NCBUPCBjoAUIsBZUAKEAOAkA6AHCAEUhCQAxRYxpTGMmBWxfEaVLL3j2tzGGydTyTUW+hPjsshw5hKhjgpAOECEgBiExjQgBiEAMmA8pAOgBQgB0ACUiA4SGOgKFCAoUIChQgKFCAocBIaFCAHQAkAJAxIEJADgoAcJAJACQAkAJACSAHiGFzSGuykiAdYOxR0D/Q8U4t2/xdJ7qbq3iaSCAwC4sdlsSxJGPfmbMWv9oWMd/79QeUD6J7sfhEv9Xyyg/tfWI8VatP/c/qn7kfCE4T/wD6KmI4q5+Uuc+DMS4nSJ19EfmfxFta/NySo8cqs+Gq8f8AyKsWKaB0/s1MF2qxI+Gs7+o/qouMn2iKW3yzZw/bvGtt3luZEqv2Gyz8Rt8nsHZriBr4alVd8Tm+KOehWWSp0aIy3KzTSJCQMSAEmAyAEgBSgBIAgpERIAcFILFKBiSASYDhIBQgBSgB5QAkAJACQA6AEgBSkA6AEgBIASAEgBIAq4vhtGoCKlJj51zNB+oSoTSZzvEvs64dW1w4YedMln0spJtEfbR5p287HYHBEBtXE5y3MGhrHgCbZnHLEqachPHXkwex/ZR/ECWU3taWS55cDYHKB6mD7JSnJPgjVncU/sbjXET6Rfloh5so/bGwX2SuIBc+mJmxL5A6xCHmytdi9o2cP9ldMAg1ss/gYZ93PP0ValkX+4k8UX4Ox7OcPFDDspgl0Tc85M+idt9k0q4RpygkZ/FOMU6GUPcAXTlBMaRJ6C4upxg5dEJTUezn8X2+pUnFtSlVa4bQDPkZurFhbRS9VBcAmfaLQcDlY+Ro0kAnr5RqUey15D8VAq4j7TaLROQxuZsPWPkJR7TJR1Cl4M3/AM2924fMwGDLodHMWPzV34X4brI/iPlTO27K9oG42karWOYA4th2tgDPzWWcNrovjJSVo2QVEkQKkQFKAEgYkAOkA4QMdIB0AMgBIAUoAdACQA6BilIBJiEgBJAJAEKtZrfiIHmlaAc1RzCYx2vB0IQA6ABVakAwJMGBpJ5SmB4f9qHCsQ7EipVDGl7Gw1hJAiREmJIjVEs6ikqHi088rdFr7JX0sNiqveVWsD6cDMQ0WcDEm0ohKWS6RZkwLDw3yewYPHUqomlUY8c2uDvoU3Fx7RTZaCQxIADhfh9T9SgPIaUAec9uuDYmvXbVpFjgBAZMRBEgzYzKthnhCNMyZccm93go/wCpOpRTxtHDsgDK7v2kEeTjp62SU4t0rIvBGXaBUaVWvPcfwWHabZx/OeRzB0AS9+MeGNYYrwQwX2YMdVPf4l1QQJLRFzsCSUe9J9F0cZ0WD+zXAibVbGP9w33k21upLNOPTHLBFnV8H4ZTw1JtKmDlbMTcmTJJO6hJuTtlkYqK4LhckMiUyAxcgBw5KwESgZGpXa0S5wHmYQJtIkKrZjMJ5TdIaZIlA7A4nGNYWh33jA/VKUkiMppOhhixmymAZ0m8c0WgUk3RJuKaXFs3CLRK1dBajwASdkwfAHD4sP0+qSaYlKxq2Oa0uDjERc9eXNJyS7DciFDHh06DKSDcabFLfHyxKQT+OZMTKrWog3VhvXQd1UASSI5zZXEyji+LMaAWua4mYgz9FCc0iEpUDpcYlwBYYP3hcax7KPuf0JTNMPGkq20TMrjbphsAg/FOw89lCdkJ9GX/ABbi00xqCIB5TYfJQ3f7Svc6olwar4jLoAAI9yowkk+ScHy7Ogbi2kgBwM8j7K9Sj9lvBkYvFDviC7w7+ciyg5LdyyDlzRzH2nY1lWjTZRy1arXEkh3wCIvHM2hTcYSdSZpxyy43vjGzyGthKzz/ALb5OoIIiNrrp+nY5O4x6+zBrs8dynN0dT2IrVMLWFT4Y+Jptmbv+vovRa7BiyYNke/BxYav28qmuj3JmKbzGxF9l4t8OmehUk1YDEYzLfMMu6brsUpUUqXEHBjg0C2hd1vpuVmzZ3FuvAOXBmYrijwCW1JcuUs+WcrvgpeV+DKFZz2HM6HZgfUg2d7fNa6W12JJyhyeYdoMNinOy14JEluUDLfWPktuPJjS4NeHTTyxuKOw+zjsw6nRdWruysqZS1g+Ixm8R/DMqx4/dfJLHo5TlTR3eH4mwDwwAtKxRiqR05aPaqOOd9o7n1306Lf5QmHTJcRqY5FZNQ5L8hh1GPZH4na/61VNM5WNzggCTA6yCZ0UVknt5XJnqbXCOXd2sxH8TnrUO7oUy4BwIJIMCSATrFvNWKaaKZSafJuf6jVIE1mtPmDfqucvVMPmX/BW8Od9Mr1X1XDx12n5T81VL1fG3Sv+hPS5n2yTXPbly1W5b5hmuiXqWOKvdYlpcy8h2Yqo34ag9XT5qr/OMa6LFp86KWNoVKgOZ7SbECdDv5pf5rjaK5aHNLthKeGeDmDr+cHaUo+qY0uWWS0OSLW1mi3E1spBeDKn/m8Sbw6gqY7vnZdHRzIHJR/zXHNVJlb02d9gKeGrB05vc3VX4/FXZCGkzp2TZ/EBznCAbRJB9lbH1DEq5LVhzrwTq4msfDUzwSTDHMFtROY6eS1YtX7zdMl7c6+fA+DD2HMCZ8rfvqsUtfkxSaaK44sifQPj/EXNovqPzEMAcbekDkrNNqHrMscMnVjyxybW3/0OT7HcZY8PpU6bi6M9pNrAj0tfddP1T0uWngpyl5r+ERyZPdkvbXhG3TxGKzZu5fHpMe8rk1iSrfyVeznTumWn46qRBp4iBtltfpurceZw4UkaFGa8Ff8AjwwRVp1WMH3iyNeUbpSm5yX+oiUcM8jphqPEJZ/IFVzRYZmm4UHkjucd4Z9LPGWMNjq1vBUzb2jy1VW5RdqZCEZ0aGIr1DmMfFlvyEXBW3Hrk1zItcZ/RnVi4uLodcjY7KX4mDd7il45jNY/MSJEm1vklLPjfkXtzstdxJIEgzqNZVDzPw0WxwSfRjdpKD25XAPe2Ze1phzmxsRuDBItKuw5blUn2GTE4y5R552hx7HVP/Ty1hHibBBneM19CutpsWJQUsitj97URTi+EYVLidRps5w5SZHzXVx6iMP/AIbiZMuH3FWX5GpguLOfM3IEj6e19F1NFq3nmsckr7Odn0kccbj0eg8KfUq0qLw9zXNBDjPxcgANIXkv8RTx6XUyil3ybMEt2KLj2b+bM4NqExBJ8hc/RcPT6meWSSfHZfHc3RLDYV1WXSGySQCee9lsely5/ndI1/hZtWyTOBAu/mPBZGjXEOJ6nYLTi0Lj2WY9Lt6RDEcDDmZRVjxNJJOYw3qALq1aVpP9Sz8M64Rjdo+xzqpaaddjWtaQcwvGs2R+F22a9NKeFbUjC4p2rDGAEWAhjegFp5K/Hm8JHazexpI7pPk5vFdqa9Snla0U2keIgkuI/IJyzJukY8mTU5ce/bSM/gNd1OsHMsQDfkq8kq6J+m4VObUkanGeM1qsNdUdadDAvzhVPJLJ5OpOOPDNJQ7L/ZfG56jBiXuNCmCQNg6CBMXOsrbo9HPUwdeDyP8AiDLj02dRf+49C7pv4fkvlvvZA9v9BxSYfug+il+IyrgPb/QcYZmzB7KL1GTyw2X4Jfw7PwD2UPfyeA2/oSGHb+Eeyks87pkljX0P3Dfwj2SeeTHsQ7MIz8I9k1nkNQJfwzLS1Ec8vsHBBO4HJHvuToNiE6g0+vmpPK/sksfByfaNzG4kAENIouHicQPEZLdeQ+QXsvQIOeGTZVshKUov64NHsmyoWHP8F8nv90/hiFy/WdTHcsaXJHBB1yXe0uVuErmJ/lusbiYtZZfSs0nq8a+mTzJbGcT9lz6bW4mpUBGRrDN5yHMbc5LRC9d/iTUS1aw4sb/3NHO0uPZuf6HT9mO01PFOdSIcKgkiQRLQfkRIsuR6r6Zkw6f3oV8eH+v6m3Hng5KNvk0eItqivh2UyMjy/vAZmAARBm26x6XSynglOS5fRbX2wPaE5e6ZchxdIJtAAUPTJb3Ld4JSu+CzwWjDCJIaLMg7bqHqTjHJUeCad9l91D/k73XM919DoZ2H/wCTx5FJTaFsH7k/jf7qXutBQ7aR/E73S9yX2G0buTHxO91JZX5YJciLSPvFX4/cfKsHT8nlnb7s6KdVj2CoWvJL3QMo3IkC3qvWel6iOTC97qSfRQoyyaqGNrg5HB4YOlzgdTA0sva+l+n48uH3JXZwdfq9uVqC4t/9Q9TAuYC9pzNEh2xb1jcLT7MNPCTV3XZnWb3HtlweidjOMTSp0mlod3kPmD4XNcQ5kawWwZ0leN/xVCOSKy3/ALTs+kQxqM4y/g1u2PFX4ak0iP5mZgMCxyyDovN+nYXtk/HR3NFpY551XRxNHtfUboDAiOfWV2lncUkj0UdEm3a4Dt7Z1NYd7qxauTJPQ4/pF1nbIkT5yCeQ2U46z7Rnlo4J1QOv2qq1RkptguIBOvhNj5JZNV8GyrPpVjVnO4vhmQvafF4i0E78tVzYav3KkuODyWfNKeRt88lzE8FzUQ4GCALAc9PRUYdW/ddnX0Wuk04T5MXCNFJ4LwSDrltIm912t6lT8HV0c1ibvt9FzidanUqTTYWhwEA6gAdNVTlyJtuPCN0ek5OwmF4dV7uq8Nd3TILjHI2tuuh6R6ljwzljm+GmeX/xLgjmjjnDmSZ63C+Ue42V7yYKTbJdEgoOTExw1JMFIknuHZKPVNtUNCA6qSkqGSIUk15AkpKmFIeE41XLArYjh9N/xsa7zAK0488or4yoTimGo0g0ANAAGgGirk1J7m+RpJBCOieNx3XYnyuQQwzIjI2NIDdhoFfKT4qTEorwJmEpg5hTaDzDQD7qxZsji4ubr9yKxxTugkXBi4Qs+SCW2XCJbEytjeHsqlpeDLZiDGuqMWScG3F9j20Ew2HFNuUSR1SzReWW6TCgoVb00FywocQk9PB+Q2joWnj5YqEpvTQ8BQ2/qn+GX2FUeSdoe1mJbXqsNRzQHlsAWAB5RcL7JDQaaGkhLFFcpeDy0Z5JTakzn8Pxqu5tTNVeWhumYxJPL0XK1SwOK2xV32jv+lKSeTJJ8Rjx/IbASQCSXE6k+X917LTY448MYo8fqZNzBfxuR7gDtEa7aFczPqIrK0nx5NUMW+C+yzgeIuoFwY0iXMc0m2XKXHwzsZv5Lyvqk8c/ilaPUeh6FamTc3VHo3ZdrMfQJxQ73LUOXPqLD8MfRcvBCCjtiqR0dYno81YnVou8Q7FYTL4KLQZ/E4D3urXij2Vw9U1S43Hm3HaVOlXdTaAMtjBLhNtyFS2qtHovT888mJSyO2Z7Kgm+nl5pbkza3Z0XZVoLphoiItLjrp7Lneoz24uGcn1Ke2FWWcbRa3M4y68wBvOpOyx4ZyaUVwePlFR5KeMxLhUAsA4iBptPylX4ce/G39EFNwfAPjPDBVY2pTblc2RUAm41a4ctwVt0+qUVTPQemaz3HtkN2foTUc+J0APLy5WWLX5mopJnR9QyJJRR0PGMTl8IJzVABG0cyo+kaKWebyS/JHlv9fB5P1PXRxY/bj+ZnVOK8muDel9BJQkxUxwhRse1sdouoMNpIG99064HRPvAkot9DqxwbG6ckx0LNzOqKYiUqSbRIf6JUxDOKl44GOCVGgHaVKlYUSDjKSi+xNDhynUhMYOH4gt8fT5yV74/y1/yQ3EW12FxaHNLgNJU16ZqX+Vp/wD2Qt6ROeRB9Qp/5bq4q6/poe+I4jSDO0R8rrbj9Gm4JylT/Yi8oI1AHAZX6EzkMQOcCy2Q9DjXM2Q/EBJH/L+h/wCin/kcEqU2Hvi8Mi5/pd+iH6LxxMf4gkQz8XyP6KH+R5Fysge+cJ2k7AnEV31WV6bWvIJaZnQTde29P9Snp9JHBkW5q+TkZtM5ZHOITAdi6DXMLWtNIZ3VBVPicSIYHbEC/uVxdU8uZuUHVvo62lyY8Wnnifcq5/YxB2YqWH8hpLoAbWBBI1FwLzZerxetQhBRafCPNZPT8ksjfhs63s5wYUmgPawVXHxNbldHmQJcY9l5HUT1E3Ofnwd3HjxwjGNF3ivAKeIEVWWEZbGRGpEeax6DT5VBvM+Wao6mWKV4nRd4Lw2jSbkpiL3kQSed10444x4KsuSc3uk7DY+pla6Ngqc0vBFOuTwLirqnfPFYQ/N4rzcxuLaQpbI7Ed307VScarhdAi78UxsqVjb6R2PdR0PZyr3WbMPiGgJDoE+I+652tx+5W3/wcvX5d8eDRbxQvpvbncC6zY+SyPBsyRdcHnMiqVABw9zntLpJmeZ0aCfl81fLKoxqJmlbkauIwLm4aXSCC3yIIMFRx8Js6vparIkyrwUHJaYLre6x66vc/g6etd5a+jax3BjVDKrCczCLWuAQb/vZQ0etyYYvGupJ/wBnD1Omx5Jbpdm4JMbxquOocG9KieY3UYx2vkEiRdpefJScWuhpBIVe37DgTRsmtoE/II21yA4dt8k1FNAEL+loROKoVCzToVXa5AQPI+as28VQDuP9k9iiCHJso0kLgQqeihO14HQ+b0ROrESB5K5L+REnaK7LGo9EfIGrQkGBfVukz+7LXg02ph/qQToTcfIFlQkePQ6Oi3keR+Snlw55x4TvyguEWSqMvGXzt8vNdr07RPGt87v6KM0lXAzaDQAIC61fuZ7DBg2keRP6ov8AVgTawc3f1O/VS/sYCrSNM5muqOa6A5ufzgtnfaN1GT28josNBc2W1HkbRH5hO76ChYnDy0BpIIsDy8+an4ISj9HE8d4pmp1GYctFXK6o+oAJbGYMa2R8Vj8ynbSsrckuCvh6TMNRwnEqILWuDBimyXAtdY1ACTDgTNkK1Lkl+p6HXriBBmfpzUJ5KJmXxHGd0x1SM2UTHPkFmUm5pE40nyAp13jDB+JhroJfsAJn0tCnnV2kStOX6Hk3GsRh3VXOAfDjq0giNnAHdGKObZx/yb8WXatrfA2GpU4FTMQ2YOZgzHlki5G02VU3kk3Bx57VPj+TQ86rhljhVdtWu7KDcOku1g6zsJ5DkFRqsEoYlufkzZ8i29nTcF4YypWgSQ258IAJP6QsmLdPs5U8+7g6hnBWtkm3hOtvK6tloxQjbA9pww4OoA4ZhlMTezgrowjHGdLQPbnizl8DRhzQ0Q2w01IFz7rl61Lbfki9Q55WzsOGvYWZHnUmBuVysbVUynMk2EyxMLLLpGyxm0T6fNRTtWO0TLHC4vb2S3WFkssCNCmmxEhMCNIuq+ex2NmI0+aFfkAjSD0OyadyAmypbqpSaYNDZ1B03wAmu9+SNzXA+0RzdQrHb5QyY5z7KMuJKxMcVATOynu+VsNrRMn+6jw0KqGLjG0/oknzwFDzPXRTjldJCox6/BS4vd31QF0CZFrnSBounj9RyY4qNKk/CJRdSukZ+EqGnXZTM93Ua5paXFwbUFwQSZhwk35Banmllhui+mnf2vP9eS2UFPHKVcmtQxN4zO/qP6r0cFJHJkWs5tDne8/WVY3LwQJCofxn2b/+UW6sK5F35/EP6R+SluZOMSVQucC2W/0nXbfmqnNt1wT2kMzxleMgn4xeDyO8EFJSfaRFrktio8fdb6OP6K3c75RGjyp2NGGxNcOFw9wyggA/yyAD0Jfr1U10kZtnciph+0GXhpwjmOLXMik/KQJDgXDXxAEgWU32WKMtt0eicGcWZqDiZpxkm5NM/DfeCC30XLy5Ldosj+pqMbJE3VeJt5ESaPMvtL7VGo84akf5bf8AdcPvO/CD+Eb8yurjjXyZFNLg4em+bETGn6WVjVcl8Jro0qtJv8OKofLu8DRIcC0BskTodo9VSlWRrxX9/wD4at62po0+zIyhzx96ALabu+oWTWrdUSjO7R6f2OwIDHVY+M28hp85UtJh2wMG2nRY41h6rnkNs2BkMEwb5tNDpqPJXNrdyWv8i2vkx+0fDKhw1Z7iQKbHuB0JtYAagc/Syg1GUkkuCzFnlgi/JwXY3FkA+Nzr7kwPQrm+tYnKSaRVglwehYVjCA90yJiNL/4Xl22rRolTLJdpJKoSNSDCZ5cuiFxwO/A7KkGNSeqrlF9oT6ZNj51Td7STdIQsfCbD9lSnK0guyTaoAvzChK3KkRkx3PBFuaF4JJhQb8yoS7ojaAl7iAQBurI8EotWT7wiJCGueQBsLSSCQCnJWlRK6XBPvANbD9wpSgnwFbhrBum6Sl8QsVNpn4rXv1G31U4quwbsnmltt1U040/sXKZFhgC+yljipWxrkcVokHQG3zVz7DbfRyna3iNJr6MT3oe0iOQIkH0n3K7XpeCUsblLpm3T4J7JTfVHL8Y7TVW1XMbDYJHWZ/SF6RZKpINP6bjnBSZRqdrsUGDLUveZHlGiuxu3cijWaSGP/wCNWTpdssWXHxgN2lo1j9UTpRSM+k008snceP6D0e2+IEzlOkCI81FLd0a8+mxYfzRf8OzUwX2hviTSB21jqoSg4shDS4sv5W/6NnB9tA8EGmbAvseV406qlX0ZsukUHW4tO7d0d2VBB1AB6HeYVspoj+CdWpI5HH8ZpVcRiMhIbXFMZi24OlWBzyhpCsSX5vox5dNKOT27XyNbtBicPlohsGkatJwblLS3LZ5E7OGX1BSSSW4s9jJJ+yuzo+IOgNxDfipTnjemfjEbxAcP+vVc2HL2/ZRSTLfFqFWrh6jcO9rajmHu3EwLjWY5bqWBbZbmOmzys9nMbhCS6g91tWuJaBMzmYb+q6M3jzRq6CEXF2YeIqTWLnS3MYIMy2efNTjFLHUXYsef25tsJghnY9jjAEFusSCYnlM69UssnGSYlltVX/JrcGq/yw065nTfyKzZ18m0SbbR6/2fxIFCkBplHudVOGWCiih9mvKO+SRQ43Tz4esz8VN4/wDqUlJJ2yL6PD+HcKcG5mkyALGRtJFtFTn1MW9s19hGPFo6rs5XrvJYGujczA6X2XB12HDD5JonBuTo7RrguHKTOpwMQIN7n3VdtOyF0xqZyX6f2lWqSdqiboPTfNyP8KlfHvorsCaDpsbEH5q2KRJLageKpktaW6g38oTikpV+hBxaYz6RBBJ1+LziUk0ySb6L1LQdfqs/kbXIzC4WOk6+2qscbJ+UydJwJveLJpt8sRVqYf8AmZgTfUfT6pxlcdtFifBNwLgRtoR15qTp1QWLvwZG4IVe1oSJ02yZGhGint3IdiZVyzzTTpfYVY2cfFFot56qONuPY430A4hxFtFpdUmOkT6LfotNHPl2yvlePBOGKWR/GjzrGOwdarndXrtcCCc1MERIP3XL1sccIRUY8LwdB5dQoVsVfuUX8NoVCXjG0hmcSBUY9u83MQrljd8iWsyQik8b/sTezjzZtXDPjlWb9HQUpwk3SJ4vUMcI24v+iI7OYkH/AG5n8LmuHyKhKMmzVg1umcbboI/gdZrSThqlr/DKlBOPZZl1elmquLM/C4Yz42kdC0/sKLe58k8MMW3hr+Df4IGM7znkPh3HW+iPi32YNfpYSUWl57Myi8Zsti2R0v0g6fVVz5E/S4ThcuA7sOBh3QRnfWaQRYghpkj3Gi0QtVb8HOfoy95Y4y8XZWrYR9QuqVXucWtsCSb7ZT72V8nujVEsOhlosm7JK4vyWq/bLFOblDmtbFy1gk9CTKqW1cUWR0GF/Jrj9TJZxqr4G99UDGkCzrBv+LK/2k10cmWeMG8cK/eg2Dx9bE1XZ6lVtNgc+plfGVgHnBvAHmnDFGEaRzcmWTfZ1HHeFZ6LHAgOyyWloJcLdJkfmsOJ+1wNw3W/o4jG0y1xiADoBob3W9JNFcKYCliS1OULLrrpnQ8J7VPptyZzaQL7LDn0rlyiCdvk9X7M9oaeKpS0+JoAe3cHn5FKNpUyZcx9fwmNYWPV54xxtWOHLRz+E4Gw3IiSTGaddRPLovM5NXkfDZpWNeC+3CENyhzR6bdYCqTc7cmJcAwG8jeFBw8mphHPFuZ12Ci48WKvskKurSIsk+ORtcWTBdtpCOZL9hxqiPdOBkG3LonJIk6aJUyQ7TUX5cvdPEuBRQY3Hnr/AGVH5QSIufLRprZNrm0D4Y9JxuHDy6qSpysdfRJoDQY81NNba8jEXenNVwnTqQvNEi/TlzSbpWgplTupfPWZ9oH1U4u42RQdkMgz5+ae6lSJ9qhhXaTBi2qqlbQukDdiQMwiNY9FbFNxSLEr5R552t4z3zwGODmtsIOp5x6L1mhwe1jTkqb7OphxvHHa12c33QGdztdm73Op5aaLc+kkaIty2pIpuHwDbf1ctONXyZtTNqLpgTXHjMfsuCv2XTOTHXtLa/AVmIPga0wSNupVUsT5ZsxeoYZKp0XsNxioHOIqvAGbR7h0G/VChKgyZ8E6pIvYTtRimtvWeQTEEgyIvqOoUJb10aPb0s/H9MtVe19awIpOLgAZpt0P3SQJjREVJptozTwYFJRU5Lm+yI49Sc4h2EobwWywwN7HyRfmjU4zirWZlTjPEGODG06YpgFzjDiZNm76aKLVqy7Sb4ZXLJKwOIq/ymtkySXdeTf31S9xqkbc+NZItNdlGtYQXDNHxbeTuvVaUk5JnntS8umwSjdplLJlJBG0Rz69VczguSjKkj03g3Z0Mo08MW+NxZVxTusTToTyAuR1UJSK5R+PCMztdxOar+7P+23K2D18X76LKuWkXY41ZwhcTb26c4W5UivJCnaIVMM5ux9kbovplNh20YIOQmRJabeoI26KrfaasnFq7LvB+IV8M9tVgLY12Dmk6EbhQyqE/jfIXTPRMFx4YgAtkaZpOh815rXQeN7ZGvCk1Zd/intytFgZMHU+XuuQsSnbNUnapFh1Jzg1xtc85jkVTajaK2vii/XIO2mn6Je5FKi6K+NsVEXveVD3NrHx0Eo0m3LdbT8/1RlmrJJ+CLmuNzYRePREWk3Y1QR7SSJta6ri74YWTpST0j5q3FGovkCRYLHayzrngL8AnEi1tT6BWStcroTlXY5rgjroko/GhqgbHnntbz0UlDdY30Tc0HW1veE4QV/IRXOKMxoNvdE8dMhlm4IG3Fw/WRt8kODceBw5gmLvwQb2Nx57p7O2yty4sza9ckkjqY8tfyV8YcUxe5uizH7QcVeWBrPjeHAxyI6bkH5Lo6LSxtyl0jZppRg25/ocg3htUQAJPiAg6EEzK7q1GJtt/wA/+DfLX40r8lp3DHMaXFrTJJabmY1kRG6jj1eKUlH6OdP1bKnwkCNGgKgFc1AYBGRoN9hr+S14ZOUbizO/UNyqaAuwOHaD426CxzB3TVoVyeR9Mqi9O7U7X7A6OBplzXA3GWwdpyScsqtFPt6dvidfug2F4ACCMz7wLAE69SFTk1eSNcDeFJfGSaLX/hIkBoqgFszO8n35Kh+pqPceSje4dSLA7NDNJqTBBAA5CAPkov1Ouolvuzu7K2G7PPa6c7XDafMTpaVatfCapoktVlrlmbXwFQPaxzdmAu1AJubrXDJCStM36HVTyZFj+yziHBoznV1qY5NFpVMYNpyPUZc0INK+zPy3giQf3Kv3VGzkSxe7Jxl0za7Jso0arX4hrnGmQ6m0xlnrNzeDAVjyfRyMugWGNvlmw3tVXp0yS1mZxe5ziXTmdcvI5xHsFmWRTm6sxzjSKGHworUy0NaHNcSTeYMQ7refmsWXU+xktvhphuooksw9QwyZbAGsyB08J9VpxylmxXY5ySx8F/FnvH06xECoyQOQEWja+a6yQy7IPGu4sxSZP+GBbESIvzVD1MlJkFNrgy8TxMhppuEZXFpA06TzAW/Hp1J74u0y7da4NPs000zUkEAhp+GevqLlc/1OsihQ43E6vhOIZWdmg5WkQSBqb6dLLi5o+0kn2bsLc+TdqOBtMeS5yVSHPdFlduKE2N7x+cypzxdk23SRJ2JPxbbD8lFY/BGcqVhcNjWwSL7/ANk54+KfY1NSplrvvb8v8qjm+Samr5K1SuIuYuB/hWbbfBJuvIhX6xset1NRokpKwX8ZFhvMfsqLx3yUSyVIVbFw2bW+L/rdSjBvgcsikyg7E5dT4Te3KLetwr1jsp91qV+LGbjQSHXBiSPO6HiatF0szttdB6eImDMmNvyUXHkk8jcbBuxZImZExMC+nJTat8k/KUirXdAaRpJaJ+SnBW2iF03AJQdG+5UJoqm/9oOiA0X2LhO5n/CnPv8AoWTp7TNotDRndM52kT5GfktUnK9q6osnb7+hsXlBB0kmSOjRy6lGNyap/X/coadAq2CL2tbPiHeR7iFbjypNyfXBKWO0Z/G+zTz42El0N8MaOsGkH5lbtJ6lFfCXRXLHzaEOCCpYfFYOzbGD8kfjnj+T6E5qcbI4bgWfMMos6JgD4YBPzlPJ6h7bTvxf9lGxpNWVBw94L3DN4gTIMQJd1t8K1PVL4q+qFtmiXCsNUOVxc4ncTfkJOut1HVZ4cqkJx4LmE7/Jd4DpcfEDNjp7KicsDnxG1SFDmQSj2g7sllSlmhoLiIMh3KfNaVpMUopxvk1blH4tEsVxGhVpzTa9pHxEwPDHwwDE9etlow6dY7bO16RijKTyfXRyePxWZ0xebcmt2C1442mxeral4s0K7QEVSXDxanVScUotlC9SbmnfxN3A8IcTLz0FzM8x7brm5tYlGkRz6iM09q/s3W8OL3U8wAEyW8228JXIWqjG9v8A6zHF7uDdw/DcrAC4Ata0CNT581hnlUm5S8kfaTfJSocFLnNflacpuTrbSLK+WprG0m0TyQSVIMeAZ2xlECQ2DAAvFrRcqmGrlGVrmyl4LZWx3BntILQYDb85CtWeNVLtlWTBa4OSx2DY97g54Y6xBIOU6zmjQ21Xf0uWUca2qyqEXtVnTYbhrXBjmOdoB6AACL3Erhz1DuSkjXGNqzYawMlrSZF9voufOTnK5GjG/ojRqunVRcU0XWvzMzqmNDSMs+KT+/VaVhvvwZXLa/3CUsZtJgQoPFXJN5Fyvos0KuXMZ0v+/ZVyjdIy4W43J9FnC4k+OJPIHSDKqnjXBbKbdUyo3ilzeRcX87fNX/hxbn9gnY8X1MgJrC2JZm+UJmMlw0EG9tjZP2kkxfKyNeu7JaZAAPrIP0UoQip8krbXAAPJhp1gD3iArHFdorlkUVb+wzASY0kEa8sv5Sq3whue6KaLIoSXOadDAvtE26qMpRiqZcpbex21hFuXsZVe13yNSlv5Yaq23QAn1sBZRi2naDE90tzM9zSKkE8vYglaqThaLdib3Bm5g1uawJMkXN+ajSk3RDd2gOKwo1DpzHN6m9ukKUMl3wKM9zdlqnhR3YPU/l+iqeasjRKU1VAsQzJUEgQ2Tz+K4+inF78Trz/2Ip7oWWcVXzblosbetvkqIRozttpkaVMDLFiZ5dPdSyTu14HwntGw5hoIu0u9TuZ9vkpZG5Sf7Dn+bcAxWEYxrmxsd9yf7lXQzznO7/8AUibe58FfE0msktGpd6zl+hJVsJyy8T/T/uUyXDD4ag1z5dBJgA+Yus8skoxTQ4JdnH47Wo6RMNGtrDQczIJXp8FuMUhtbXyAq02hjQHiT4iJO8W0vYLXzJHV0upxafAl2+QdDANqMLs3ilrQ3QGc1zuIge6j72ySj4qzn6rMs+Rzk/6Oh4ZwMPbmbZ1xEbyIIJ0Oq5Oq9SeOWxrhlaf0jpcPhRYWcGl5mN5EfmuDlzNty8uiUk1ySp4Nrt9gRzSjklEePjk0TiWho8OaLX+iplukuR0mwnesEgtAaeWx2UFuapik+KYPE40MFtJiN5KlDdJ0G6wLnkj8UzY8kSXNtk0q5OSx1FneOa9sAuFgY26ru6eeT290HfBnai+Ga+FqMghgIgANJ0E20XOyKd7mShVPkFWxgY5jSfwg28lKOBzTaE5pSpBMNiA8nKBY+Hl6qLx7UrZbCTlH4mbiHt7vM5paLGBqHaEX20PqtcYS9zanff8AXhmNZ4uNPwUcPjZqGNJMeivy6dqFsUs1NpeTQoY6S7eXZSPQys89NtV/yLJNbKNKhiWOgQWuAIkaGOY2PVZJQko8/uVqbZlVBlBHN0C3Of7XWuPyd/oaozqVMm+i7M4N2bJI0ESVFTjtTYkvCDUqYdlvGYt30IDbH2Ucjcb/AJL990y7Wow+LwS0A+pBPpKzQnav9yMJVQ1XDDvLEABzS2OQ/wAIjP4clM42rZKnR1jZ0x5z+/VJy5/iicGnFIvMw+WL2O3nH5fRUynbpknJ7qMx2GLA+Ra8bQbx++q1RkpNUX7Wy3gaJJDnGxbpzvB+oUM22KpdjmkqJ8Rohzg4xJiPTX6j2UNPk2wcRYZcUyIpFtM3Dpdvscv90PIpZE0QlJ700FrcOs0zYDlppbVQhqOWhRyLlk2sFxbKJ/t6yott8+RQSnKyviqAfEEadLxzA8loxz2pplye1OIm0XNd4bgi0W8vzUNylwimlfA9ahlyzsALXuiLTckg2/LnzwV8ZVHwiQJPvurMUW3bFFLdTC1RMkdPr8lGHxlRYqvgw6xfAGnxeeoK6myPaJSju+JZ4fUc4iLkAekSs2WCUf3ITgvBk8S4bpkpglovIMaGT1Nl1NLquHufngzvlFfCcDdWr5S0taGtGaNLTEc4WjLq44cN3bt8E3iTZ1juzLXvkwJDbAbiPFym31XE/wAxyKO1rnklLDbs18LgqdBtrkySdNfosWbP70U2iS4VFihhKc5g7LpbbayqbUpUWSroI+hlBaBmF+hnoo03JicWmM2iGayRpePf0Q3tlyhyRVx2JboQCL6b8wmnKS4VFLnfRWONbt5kR80/aad2PdFRI/6s0OLQDIE/l/dSemlW4jky7UjK45SZWc05JM+GCSDF4PSFt0eWWKLV+CLcZRVg8RhAycrm3Gk8r+qFNt1JDcWlwZmLwtRwDxFyIvBgAkmVqw5cUfi/orfBPheLZTa91R5IJhobeOZJ9QFPNhlOowXJdhdQ5ZmHEBoY0mRcnedvey1/h3K5L9EcyS+PBWZGY5T90ETzKvUXKKT55omqlTNLBuc5pDgZs5p/XmsuZxtJdP8A4G3uq/s2cDRBDr3hpB0vy9QVzdRw0/3NCi5S4QRlFroDwTAzA+RzEHnayr92UU2v2JSkotN/ZdfRAqVIuC2D5Sb+xWbc9q/ck5VJ0ZvDXjMYmWybixg3A6rfqYUlfTRdtXFG8x4cXFzZ+EjpMfNcza4JBJbaZnYii4AOIvOk+dlojKM21/JHFKM9yDCk77pjMSJOl4hVpryT2pRT+mWzTIaQRJaAQJ12P0UIQcpWgUV7llPD1y7vGugz+yPkrskdjjJeCycvbot0GABrW7KlyuW5lCm3Jtjk5nNEDV0E8tj62TT23Xkuxq2SxDYa1ttJsOUz9Qo43Um2QiuaKmJqGBAJ8InzRCCvkjCN8WAq1HZHGLk/UyFojjW5X9F0cdNJBW0nNIboSCTN9LmPcKKlGnL9RQbdtom5h7tzS28CxHnYen1UHxkTFVcjvfmbFrEG6UUlO2Vxh/qbim/AF1XXwmCJ6ndXxypQLMdVZa4fhSdQRbWdo063VeSVq0Wvrgs4fATl7xmbUTo4C1hG36LRPPNQtEEXXcEoZbh3KRtbeFXumkm2VuO7klU4NTe3KZIIudNOY3UI5MkZrayVcUi5h+G0mgCJDdCRpt6aK7esn5nx5H+oTE4YEQLja6o1GBxlceQ3ETQbIMXFhJWerVNUFspcQw7oJkQdIn96KxYYx+b6IbX2QouaWZcxFt5B/VCSt0Rb3DVaRLcsyYmZtyjrzRGqJ1a5KbsIADDhfQ/U+qh7nyRTs2tUznmF4dBEQZEOnNcHSdwV1JRg1a8jyU00HruLDJ5ESed5HsqFFyQSi2v2CYevljJcE29h+pUckL7GoqlY/EKJMmBMEaazYwjDKuL4CcknVAKOIDgLDK0M15/sK3Zsnz9t/wAFMncqo5w4JxJBIyj4gBBkl12+y7KzwSVL5eCVK6CVcP8ADDfCWtMzPy20PumptRdvyzkSyOqM415flqAgHMHAagbecRotWyobsfa5L48Lgv0K0xldENaINhIi7Ss08NR58tsJN7DSbVeKkkWNj6RPzWGoOKRpw5lxf0WzizLYiQcr+WXY/VZPZtNP6tEZRkuC4yqMzSDdzYPpE/L6qhx+LTXTJxm5R5MvA1W53wLHMRrG8esFdHUQbxR/g2t1ELiMSW3bAEMGszdUx08ZcP8AUpyTTpFypiA4M6uJ9yskMbV/sijT9TkvBL+NkhvtMi+qFh+LZqxtSg0yf+oSAL8/mZhShhqQsc25uP0O6uCSHRJgT8rq3JB1f0WZaatj08TAmfE0EHqAWkfKfZZJY748MxualF2SdjDLgDyj1CUMPCLccklx9FqnVJYIu4Nt1E3HyVexKVeDTGSl0RwOJBjWJ2890ssKRlwt093dlXD4ouYW5jmJ1HLT0WvPCUMl/obJy/1EkFxOLOYEjTMLa9T9FDFBVTK9PJyi2xq+OgjUy036iB+Sgsdrssyy+KSDOZaNNj5C4Ub8ihLyWsJQLoECJvOsbAQpKCvkkolw4UAC5F5JMegUNqceBqXBeNIkDxeW3LqrsUX02QvkqsbX1MA8psVTKUoSoqjuXLEalSmXGM8/d9Rr6FXYVtbbY1Ouw1ImZy5Ses+kJL58JUG9WSOLGkjy/JLNNxtXY96vsTw0ixymLX9lWnGXPQOVlGs57LySemn91XXNJkbdcFTG4hxYC0EnR17335qzBji20yEee+wFOo58kklukf8AL67IklHhFeTcuiq2u3KBm84U3jaZHLHaufIzmNBz2JImDvyaPktOnm2nH6NKXxTYHDgPDu8a4yNtQeY5/wBkZJyi1tHJ/Bhn0m02+H98hGx3VSlOUqZDffBmVMe5xa74jtNj1gRrZaI4Uk10Se3hsrPfAyhpAmTJ1P7lWJbnukZcEpT5ZR+AvLRmvcTuSdfKVtt5XG+P/UaF+Y//2Q==">
            <a:extLst>
              <a:ext uri="{FF2B5EF4-FFF2-40B4-BE49-F238E27FC236}">
                <a16:creationId xmlns:a16="http://schemas.microsoft.com/office/drawing/2014/main" id="{BFE75C51-294F-4B64-B5C9-B0BD00ADA0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3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600">
              <a:latin typeface=".VnArial" panose="020B7200000000000000" pitchFamily="34" charset="0"/>
            </a:endParaRPr>
          </a:p>
        </p:txBody>
      </p:sp>
      <p:pic>
        <p:nvPicPr>
          <p:cNvPr id="15364" name="Content Placeholder 4" descr="http://sachdientu.edu.vn/home/images/module_pro/category_406/thumb/Vai-tro-cua-nha-nuoc-doi-voi-qua-trinh-cong-nghiep-hoa-hien-dai-hoa-o-nuoc-ta_sachdientu_13083_thum.jpg">
            <a:extLst>
              <a:ext uri="{FF2B5EF4-FFF2-40B4-BE49-F238E27FC236}">
                <a16:creationId xmlns:a16="http://schemas.microsoft.com/office/drawing/2014/main" id="{07493B87-3D57-4962-897B-599F0B1D1DB8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0"/>
            <a:ext cx="6096000" cy="6858000"/>
          </a:xfrm>
        </p:spPr>
      </p:pic>
      <p:pic>
        <p:nvPicPr>
          <p:cNvPr id="15365" name="Picture 5" descr="Khuyến công: Giải pháp cơ bản CNH - HĐH nông nghiệp nông thôn">
            <a:extLst>
              <a:ext uri="{FF2B5EF4-FFF2-40B4-BE49-F238E27FC236}">
                <a16:creationId xmlns:a16="http://schemas.microsoft.com/office/drawing/2014/main" id="{19000E50-A0B4-47EB-A4A8-EF75B9D66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bai_11_cong_nghiep">
            <a:extLst>
              <a:ext uri="{FF2B5EF4-FFF2-40B4-BE49-F238E27FC236}">
                <a16:creationId xmlns:a16="http://schemas.microsoft.com/office/drawing/2014/main" id="{ACC6CC02-142A-45FC-B123-1E717778611B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5867400"/>
          </a:xfrm>
          <a:noFill/>
        </p:spPr>
      </p:pic>
      <p:sp>
        <p:nvSpPr>
          <p:cNvPr id="13315" name="Text Box 17">
            <a:extLst>
              <a:ext uri="{FF2B5EF4-FFF2-40B4-BE49-F238E27FC236}">
                <a16:creationId xmlns:a16="http://schemas.microsoft.com/office/drawing/2014/main" id="{F0591F7F-16A5-4BB5-ACAC-18B6AFEEF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6521" y="6019801"/>
            <a:ext cx="85078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3600" b="1">
                <a:solidFill>
                  <a:srgbClr val="0070C0"/>
                </a:solidFill>
                <a:latin typeface="Times New Roman" panose="02020603050405020304" pitchFamily="18" charset="0"/>
              </a:rPr>
              <a:t>Cơ khí chế tạo ô tô tự động hoá</a:t>
            </a:r>
            <a:endParaRPr lang="en-US" altLang="en-US" sz="3600" b="1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3" descr="http://tapchitaichinh.vn/Uploaded/hongnhung/2013_04_01/0-56332.jpg?maxwidth=434&amp;speed=0">
            <a:extLst>
              <a:ext uri="{FF2B5EF4-FFF2-40B4-BE49-F238E27FC236}">
                <a16:creationId xmlns:a16="http://schemas.microsoft.com/office/drawing/2014/main" id="{C68B0357-8EF6-478A-958C-AA4194883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0197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Mô hình">
            <a:extLst>
              <a:ext uri="{FF2B5EF4-FFF2-40B4-BE49-F238E27FC236}">
                <a16:creationId xmlns:a16="http://schemas.microsoft.com/office/drawing/2014/main" id="{C21F3893-3D90-490A-8903-417D9D202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IMG_0002">
            <a:extLst>
              <a:ext uri="{FF2B5EF4-FFF2-40B4-BE49-F238E27FC236}">
                <a16:creationId xmlns:a16="http://schemas.microsoft.com/office/drawing/2014/main" id="{A67AAD1D-E987-461C-918D-6834E941E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2" t="8681" r="25920" b="50879"/>
          <a:stretch>
            <a:fillRect/>
          </a:stretch>
        </p:blipFill>
        <p:spPr bwMode="auto">
          <a:xfrm>
            <a:off x="768628" y="593726"/>
            <a:ext cx="4657447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IMG_0005">
            <a:extLst>
              <a:ext uri="{FF2B5EF4-FFF2-40B4-BE49-F238E27FC236}">
                <a16:creationId xmlns:a16="http://schemas.microsoft.com/office/drawing/2014/main" id="{DE2FE670-76D6-4B8C-AA9A-23475D2F8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60110" r="21393" b="12692"/>
          <a:stretch>
            <a:fillRect/>
          </a:stretch>
        </p:blipFill>
        <p:spPr bwMode="auto">
          <a:xfrm>
            <a:off x="6332537" y="593726"/>
            <a:ext cx="4733027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4860" name="Text Box 12">
            <a:extLst>
              <a:ext uri="{FF2B5EF4-FFF2-40B4-BE49-F238E27FC236}">
                <a16:creationId xmlns:a16="http://schemas.microsoft.com/office/drawing/2014/main" id="{0D5A4AC9-4037-4910-8A2E-24B38323D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64" y="19050"/>
            <a:ext cx="78819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.VnTime" panose="020B7200000000000000" pitchFamily="34" charset="0"/>
              </a:rPr>
              <a:t>Em h·y cho biÕt c¸c biÓu ®å sau thuéc d¹ng biÓu ®å nµo?</a:t>
            </a:r>
          </a:p>
        </p:txBody>
      </p:sp>
      <p:pic>
        <p:nvPicPr>
          <p:cNvPr id="4101" name="Picture 18" descr="IMG">
            <a:extLst>
              <a:ext uri="{FF2B5EF4-FFF2-40B4-BE49-F238E27FC236}">
                <a16:creationId xmlns:a16="http://schemas.microsoft.com/office/drawing/2014/main" id="{524A0C1D-60BD-4C7E-81F6-F8992D256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4" t="51945" r="19115" b="17053"/>
          <a:stretch>
            <a:fillRect/>
          </a:stretch>
        </p:blipFill>
        <p:spPr bwMode="auto">
          <a:xfrm>
            <a:off x="768627" y="3660476"/>
            <a:ext cx="4657449" cy="23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1" descr="IMG_0001">
            <a:extLst>
              <a:ext uri="{FF2B5EF4-FFF2-40B4-BE49-F238E27FC236}">
                <a16:creationId xmlns:a16="http://schemas.microsoft.com/office/drawing/2014/main" id="{218AC1F6-84CD-42D6-A3A1-6A838ACCE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6" t="57051" r="23058" b="9740"/>
          <a:stretch>
            <a:fillRect/>
          </a:stretch>
        </p:blipFill>
        <p:spPr bwMode="auto">
          <a:xfrm>
            <a:off x="6392864" y="3706813"/>
            <a:ext cx="4672700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19">
            <a:extLst>
              <a:ext uri="{FF2B5EF4-FFF2-40B4-BE49-F238E27FC236}">
                <a16:creationId xmlns:a16="http://schemas.microsoft.com/office/drawing/2014/main" id="{8A980BDE-4E0A-4D14-BF40-A237E3C5A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540" y="6032500"/>
            <a:ext cx="58348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latin typeface=".VnTime" panose="020B7200000000000000" pitchFamily="34" charset="0"/>
              </a:rPr>
              <a:t>BiÓu ®å: C¬ cÊu diÖn tÝch gieo trång ph©n theo nhãm c©y ¨m 1990 vµ 2002</a:t>
            </a:r>
          </a:p>
        </p:txBody>
      </p:sp>
      <p:sp>
        <p:nvSpPr>
          <p:cNvPr id="4104" name="Text Box 8">
            <a:extLst>
              <a:ext uri="{FF2B5EF4-FFF2-40B4-BE49-F238E27FC236}">
                <a16:creationId xmlns:a16="http://schemas.microsoft.com/office/drawing/2014/main" id="{28337D1B-D878-41FA-8D05-FD45C223F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1" y="2628900"/>
            <a:ext cx="559027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latin typeface=".VnTime" panose="020B7200000000000000" pitchFamily="34" charset="0"/>
              </a:rPr>
              <a:t>BiÓu ®å: Tæng møc b¸n lÎ hµng ho¸ vµ doanh thu dÞch vô tiªu dïng ph©n theo vïng n¨m 2002</a:t>
            </a:r>
          </a:p>
        </p:txBody>
      </p:sp>
      <p:sp>
        <p:nvSpPr>
          <p:cNvPr id="4105" name="Text Box 22">
            <a:extLst>
              <a:ext uri="{FF2B5EF4-FFF2-40B4-BE49-F238E27FC236}">
                <a16:creationId xmlns:a16="http://schemas.microsoft.com/office/drawing/2014/main" id="{00BDCFA9-AD5B-4DCF-9C11-3855C1CF8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2214" y="6122989"/>
            <a:ext cx="55752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latin typeface=".VnTime" panose="020B7200000000000000" pitchFamily="34" charset="0"/>
              </a:rPr>
              <a:t>BiÓu ®å: C¬ cÊu gi¸ trÞ s¶n xuÊt ngµnh ch¨n nu«i n¨m 1990 vµ 2002</a:t>
            </a:r>
          </a:p>
        </p:txBody>
      </p:sp>
      <p:sp>
        <p:nvSpPr>
          <p:cNvPr id="4106" name="Text Box 5">
            <a:extLst>
              <a:ext uri="{FF2B5EF4-FFF2-40B4-BE49-F238E27FC236}">
                <a16:creationId xmlns:a16="http://schemas.microsoft.com/office/drawing/2014/main" id="{F6388983-1CC7-4ACA-ABED-F49B312D7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366" y="2838549"/>
            <a:ext cx="436396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latin typeface=".VnTime" panose="020B7200000000000000" pitchFamily="34" charset="0"/>
              </a:rPr>
              <a:t>BiÓu ®å: S¶n lư­îng thuû s¶n thêi k× 1990-2002</a:t>
            </a:r>
          </a:p>
        </p:txBody>
      </p:sp>
      <p:sp>
        <p:nvSpPr>
          <p:cNvPr id="4107" name="TextBox 3">
            <a:extLst>
              <a:ext uri="{FF2B5EF4-FFF2-40B4-BE49-F238E27FC236}">
                <a16:creationId xmlns:a16="http://schemas.microsoft.com/office/drawing/2014/main" id="{FABDBF82-7E98-481A-91EB-A1C5F82B3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540" y="1219201"/>
            <a:ext cx="43732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4108" name="TextBox 27">
            <a:extLst>
              <a:ext uri="{FF2B5EF4-FFF2-40B4-BE49-F238E27FC236}">
                <a16:creationId xmlns:a16="http://schemas.microsoft.com/office/drawing/2014/main" id="{CD383F16-2118-4DA7-AD66-33848EC6C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8330" y="1177926"/>
            <a:ext cx="58309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4109" name="TextBox 28">
            <a:extLst>
              <a:ext uri="{FF2B5EF4-FFF2-40B4-BE49-F238E27FC236}">
                <a16:creationId xmlns:a16="http://schemas.microsoft.com/office/drawing/2014/main" id="{FD563D7C-C8EB-4D35-94EF-FB618BC90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4346" y="4399607"/>
            <a:ext cx="58309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ahoma" panose="020B0604030504040204" pitchFamily="34" charset="0"/>
              </a:rPr>
              <a:t>4</a:t>
            </a:r>
          </a:p>
        </p:txBody>
      </p:sp>
      <p:sp>
        <p:nvSpPr>
          <p:cNvPr id="4110" name="TextBox 29">
            <a:extLst>
              <a:ext uri="{FF2B5EF4-FFF2-40B4-BE49-F238E27FC236}">
                <a16:creationId xmlns:a16="http://schemas.microsoft.com/office/drawing/2014/main" id="{B1313F35-D2A6-4C7A-9248-36A2B9A53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23" y="4465638"/>
            <a:ext cx="43732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ahoma" panose="020B0604030504040204" pitchFamily="34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A16486-E9E6-433C-9814-AE1C103D7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8150" y="3146326"/>
            <a:ext cx="2534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đồ đường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EC81500-E3B0-4A70-90C3-F546E30D4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462" y="6430766"/>
            <a:ext cx="2959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đồ cột chồng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82B906B-29DB-4631-AC26-F89D2B7DE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6260" y="3074989"/>
            <a:ext cx="26547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đồ hình cột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F6E62A-85CD-467C-B77C-356239572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26" y="6338787"/>
            <a:ext cx="31378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đồ hình tròn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48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60" grpId="0"/>
      <p:bldP spid="6" grpId="0"/>
      <p:bldP spid="34" grpId="0"/>
      <p:bldP spid="35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5">
            <a:extLst>
              <a:ext uri="{FF2B5EF4-FFF2-40B4-BE49-F238E27FC236}">
                <a16:creationId xmlns:a16="http://schemas.microsoft.com/office/drawing/2014/main" id="{5927686C-699E-4D52-BB6A-0FA7346F260A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145771" y="2570697"/>
            <a:ext cx="11728176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Tỉ trọng của khu vực kinh tế nào tăng nhanh ? Thực tế này phản ánh điều gì ?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C45CAE-2126-4346-A4EA-7FE75D61F7CB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145768" y="3950086"/>
            <a:ext cx="1190046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Tỉ trọng khu vực  công nghiệp - xây dựng đang tăng lên nhanh nhất </a:t>
            </a:r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từ 23,8% thành 38,5%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 Chứng tỏ quá trình công nghiệp hoá và hiện đại hoá  của  nước ta đang tiến triển.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.VnArial" panose="020B7200000000000000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5E0A57-DBE0-49FF-AF3D-F559EC8A45BE}"/>
              </a:ext>
            </a:extLst>
          </p:cNvPr>
          <p:cNvSpPr/>
          <p:nvPr/>
        </p:nvSpPr>
        <p:spPr>
          <a:xfrm>
            <a:off x="145771" y="238539"/>
            <a:ext cx="11887202" cy="119269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Sự giảm mạnh tỉ trọng cũa nông, lâm, ngư nghiệp từ 40,5% xuống còn 23,0% nói lên điều gì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127A65-B992-4AC5-8B89-92B584774C61}"/>
              </a:ext>
            </a:extLst>
          </p:cNvPr>
          <p:cNvSpPr/>
          <p:nvPr/>
        </p:nvSpPr>
        <p:spPr>
          <a:xfrm>
            <a:off x="318053" y="1431235"/>
            <a:ext cx="11410122" cy="9806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Nước ta đang chuyển dần từng bước từ nước nông nghiệp sang nước công nghiệp.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  <p:bldP spid="4" grpId="0"/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2CB4D9F-D8AF-4D5C-A305-C95D7DF7B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777867"/>
              </p:ext>
            </p:extLst>
          </p:nvPr>
        </p:nvGraphicFramePr>
        <p:xfrm>
          <a:off x="344556" y="1630017"/>
          <a:ext cx="11701670" cy="50225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5503">
                  <a:extLst>
                    <a:ext uri="{9D8B030D-6E8A-4147-A177-3AD203B41FA5}">
                      <a16:colId xmlns:a16="http://schemas.microsoft.com/office/drawing/2014/main" val="3337050659"/>
                    </a:ext>
                  </a:extLst>
                </a:gridCol>
                <a:gridCol w="1269333">
                  <a:extLst>
                    <a:ext uri="{9D8B030D-6E8A-4147-A177-3AD203B41FA5}">
                      <a16:colId xmlns:a16="http://schemas.microsoft.com/office/drawing/2014/main" val="557077661"/>
                    </a:ext>
                  </a:extLst>
                </a:gridCol>
                <a:gridCol w="1269333">
                  <a:extLst>
                    <a:ext uri="{9D8B030D-6E8A-4147-A177-3AD203B41FA5}">
                      <a16:colId xmlns:a16="http://schemas.microsoft.com/office/drawing/2014/main" val="501885481"/>
                    </a:ext>
                  </a:extLst>
                </a:gridCol>
                <a:gridCol w="1249502">
                  <a:extLst>
                    <a:ext uri="{9D8B030D-6E8A-4147-A177-3AD203B41FA5}">
                      <a16:colId xmlns:a16="http://schemas.microsoft.com/office/drawing/2014/main" val="1142452198"/>
                    </a:ext>
                  </a:extLst>
                </a:gridCol>
                <a:gridCol w="1269333">
                  <a:extLst>
                    <a:ext uri="{9D8B030D-6E8A-4147-A177-3AD203B41FA5}">
                      <a16:colId xmlns:a16="http://schemas.microsoft.com/office/drawing/2014/main" val="3507463516"/>
                    </a:ext>
                  </a:extLst>
                </a:gridCol>
                <a:gridCol w="1269333">
                  <a:extLst>
                    <a:ext uri="{9D8B030D-6E8A-4147-A177-3AD203B41FA5}">
                      <a16:colId xmlns:a16="http://schemas.microsoft.com/office/drawing/2014/main" val="341490520"/>
                    </a:ext>
                  </a:extLst>
                </a:gridCol>
                <a:gridCol w="1269333">
                  <a:extLst>
                    <a:ext uri="{9D8B030D-6E8A-4147-A177-3AD203B41FA5}">
                      <a16:colId xmlns:a16="http://schemas.microsoft.com/office/drawing/2014/main" val="1387968996"/>
                    </a:ext>
                  </a:extLst>
                </a:gridCol>
              </a:tblGrid>
              <a:tr h="167419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		Năm</a:t>
                      </a:r>
                      <a:b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 vực 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1991 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1995 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1999 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 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 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5885147"/>
                  </a:ext>
                </a:extLst>
              </a:tr>
              <a:tr h="83709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 số 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8833341"/>
                  </a:ext>
                </a:extLst>
              </a:tr>
              <a:tr h="83709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 </a:t>
                      </a: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lâm </a:t>
                      </a: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ngư nghiệp 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40,5 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27,2 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25,4 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23,0 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 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17,1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36655331"/>
                  </a:ext>
                </a:extLst>
              </a:tr>
              <a:tr h="83709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nghiệp </a:t>
                      </a: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xây dựng 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23,8 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28,8 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34,5 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38,5 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36,7 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37,1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2713482"/>
                  </a:ext>
                </a:extLst>
              </a:tr>
              <a:tr h="83709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 vụ 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35,7 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 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40,1 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38,5 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42,3 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45,8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964531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91CE992-9FFE-49CA-BD88-4560EBF1FE6B}"/>
              </a:ext>
            </a:extLst>
          </p:cNvPr>
          <p:cNvSpPr txBox="1"/>
          <p:nvPr/>
        </p:nvSpPr>
        <p:spPr>
          <a:xfrm>
            <a:off x="344557" y="205410"/>
            <a:ext cx="115823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 cấu GDP phân theo ngành của nước ta qua các năm</a:t>
            </a:r>
            <a:endParaRPr lang="en-US" sz="320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800" b="1" i="1">
                <a:solidFill>
                  <a:srgbClr val="000000"/>
                </a:solidFill>
                <a:effectLst/>
                <a:latin typeface="TimesNewRoman"/>
                <a:ea typeface="Times New Roman" panose="02020603050405020304" pitchFamily="18" charset="0"/>
              </a:rPr>
              <a:t>(Đơn vị: %)</a:t>
            </a:r>
            <a:endParaRPr lang="en-US" sz="1800" b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55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FA790C0-3550-4973-86CD-71309D445C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6621955"/>
              </p:ext>
            </p:extLst>
          </p:nvPr>
        </p:nvGraphicFramePr>
        <p:xfrm>
          <a:off x="185531" y="198783"/>
          <a:ext cx="11794434" cy="5658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2FC6734-025F-45A7-8743-4E8D06E4650E}"/>
              </a:ext>
            </a:extLst>
          </p:cNvPr>
          <p:cNvSpPr txBox="1"/>
          <p:nvPr/>
        </p:nvSpPr>
        <p:spPr>
          <a:xfrm>
            <a:off x="66263" y="5738191"/>
            <a:ext cx="119402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 đồ miền thể hiện cơ cấu GDP của nước ta, thời kì 1991 - 2017</a:t>
            </a:r>
            <a:endParaRPr lang="en-US" sz="280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12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43DFAC-EAC7-4CD4-9F18-B508BF46F764}"/>
              </a:ext>
            </a:extLst>
          </p:cNvPr>
          <p:cNvSpPr/>
          <p:nvPr/>
        </p:nvSpPr>
        <p:spPr>
          <a:xfrm>
            <a:off x="2835965" y="225287"/>
            <a:ext cx="7235687" cy="70236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đúng nhất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9BAC9D8-7471-4A1D-848C-85473D32EE1F}"/>
              </a:ext>
            </a:extLst>
          </p:cNvPr>
          <p:cNvSpPr/>
          <p:nvPr/>
        </p:nvSpPr>
        <p:spPr>
          <a:xfrm>
            <a:off x="304801" y="1086678"/>
            <a:ext cx="11555895" cy="295523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1. Năm 2002 tỉ trọng nông – lâm – ngư nghiệp nước ta là:</a:t>
            </a:r>
          </a:p>
          <a:p>
            <a:pPr marL="342900" indent="-342900">
              <a:buAutoNum type="alphaUcPeriod"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23,0 %.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B. 23,3%.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C. 25,4%.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D. 25,8%.</a:t>
            </a:r>
          </a:p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7F0A6E-5EC0-4752-B379-08C741E1C147}"/>
              </a:ext>
            </a:extLst>
          </p:cNvPr>
          <p:cNvSpPr/>
          <p:nvPr/>
        </p:nvSpPr>
        <p:spPr>
          <a:xfrm>
            <a:off x="437322" y="1895061"/>
            <a:ext cx="424069" cy="4240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BC1F4B6-255A-4DD7-9FBE-98C75E0CDE7E}"/>
              </a:ext>
            </a:extLst>
          </p:cNvPr>
          <p:cNvSpPr/>
          <p:nvPr/>
        </p:nvSpPr>
        <p:spPr>
          <a:xfrm>
            <a:off x="331304" y="3429000"/>
            <a:ext cx="11410122" cy="221642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2. Khu vực III nước ta từ 1991 – 2002 tăng bao nhiêu % ?</a:t>
            </a:r>
          </a:p>
          <a:p>
            <a:pPr marL="342900" indent="-342900">
              <a:buAutoNum type="alphaUcPeriod"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1,8%.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B. 2,8%.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C. 3,8%.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D. 4,8%.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C18B35-25B4-47D3-88E0-E7D3A685E035}"/>
              </a:ext>
            </a:extLst>
          </p:cNvPr>
          <p:cNvSpPr/>
          <p:nvPr/>
        </p:nvSpPr>
        <p:spPr>
          <a:xfrm>
            <a:off x="384314" y="4359966"/>
            <a:ext cx="477078" cy="4903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297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C71FFA5-5FDE-4078-BD04-3FC42ADF17AE}"/>
              </a:ext>
            </a:extLst>
          </p:cNvPr>
          <p:cNvSpPr/>
          <p:nvPr/>
        </p:nvSpPr>
        <p:spPr>
          <a:xfrm>
            <a:off x="278296" y="357809"/>
            <a:ext cx="11357113" cy="222636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3. Khu vực II nước ta từ 1991 – 2002 giảm tỉ trọng ở giai đoạn:</a:t>
            </a:r>
          </a:p>
          <a:p>
            <a:pPr marL="342900" indent="-342900">
              <a:buAutoNum type="alphaUcPeriod"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1991 – 1993.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B. 1993 – 1995.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C. 1995 – 1997.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D. 1997 – 2002.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ACAE6F-AF9F-4714-BD13-5A4C27FFE3F0}"/>
              </a:ext>
            </a:extLst>
          </p:cNvPr>
          <p:cNvSpPr/>
          <p:nvPr/>
        </p:nvSpPr>
        <p:spPr>
          <a:xfrm>
            <a:off x="278296" y="1325218"/>
            <a:ext cx="556591" cy="4373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EBF5E4F-D4A3-40CD-8EEB-E91DBB9C8C05}"/>
              </a:ext>
            </a:extLst>
          </p:cNvPr>
          <p:cNvSpPr/>
          <p:nvPr/>
        </p:nvSpPr>
        <p:spPr>
          <a:xfrm>
            <a:off x="245165" y="2729949"/>
            <a:ext cx="11721548" cy="247815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4. Năm 2002 tỉ trọng khu vực III cao hơn khu vực I bao nhiêu % ?</a:t>
            </a:r>
          </a:p>
          <a:p>
            <a:pPr marL="342900" indent="-342900">
              <a:buAutoNum type="alphaUcPeriod"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12,5%.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B. 13,5%.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C. 14,6%.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D. 15,5%.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ED3A7C8-440A-4E7D-B7F3-D347637DB1CB}"/>
              </a:ext>
            </a:extLst>
          </p:cNvPr>
          <p:cNvSpPr/>
          <p:nvPr/>
        </p:nvSpPr>
        <p:spPr>
          <a:xfrm>
            <a:off x="278296" y="4532243"/>
            <a:ext cx="556591" cy="4373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11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EF3517D1-E27A-485D-B562-4F31493AEFBB}"/>
              </a:ext>
            </a:extLst>
          </p:cNvPr>
          <p:cNvSpPr/>
          <p:nvPr/>
        </p:nvSpPr>
        <p:spPr>
          <a:xfrm>
            <a:off x="331304" y="377687"/>
            <a:ext cx="11529391" cy="6102626"/>
          </a:xfrm>
          <a:prstGeom prst="horizontalScroll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nội dung Bài 22. Thực hành</a:t>
            </a:r>
          </a:p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VÀ PHÂN TÍCH BIỂU ĐỒ VỀ MỐI QUAN HỆ GIỮA DÂN SỐ, SẢN LƯỢNG LƯƠNG THỰC VÀ BÌNH QUÂN LƯƠNG THỰC THEO ĐẦU NGƯỜI</a:t>
            </a:r>
          </a:p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tập 1 ( vẽ biểu đồ đường )</a:t>
            </a:r>
          </a:p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 ( a, b, c )</a:t>
            </a:r>
          </a:p>
        </p:txBody>
      </p:sp>
    </p:spTree>
    <p:extLst>
      <p:ext uri="{BB962C8B-B14F-4D97-AF65-F5344CB8AC3E}">
        <p14:creationId xmlns:p14="http://schemas.microsoft.com/office/powerpoint/2010/main" val="50294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5689D065-E949-4E35-8875-4FECF1488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2" y="609600"/>
            <a:ext cx="11940208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F7B5EC-11CF-44EB-931B-B90D8613A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6213" y="39689"/>
            <a:ext cx="609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dạng biểu đồ gì 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DEF7E4B1-1430-403E-AB65-3B04872DF1D9}"/>
              </a:ext>
            </a:extLst>
          </p:cNvPr>
          <p:cNvSpPr/>
          <p:nvPr/>
        </p:nvSpPr>
        <p:spPr>
          <a:xfrm>
            <a:off x="689113" y="318052"/>
            <a:ext cx="5499652" cy="5367131"/>
          </a:xfrm>
          <a:prstGeom prst="wedgeEllipseCallout">
            <a:avLst>
              <a:gd name="adj1" fmla="val -55091"/>
              <a:gd name="adj2" fmla="val 65048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kiện vẽ được biểu đồ miền</a:t>
            </a:r>
          </a:p>
        </p:txBody>
      </p:sp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FC9699AA-9500-4B63-B895-4DC402F08ECB}"/>
              </a:ext>
            </a:extLst>
          </p:cNvPr>
          <p:cNvSpPr/>
          <p:nvPr/>
        </p:nvSpPr>
        <p:spPr>
          <a:xfrm>
            <a:off x="6493566" y="318052"/>
            <a:ext cx="5499652" cy="6042991"/>
          </a:xfrm>
          <a:prstGeom prst="verticalScroll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sz="6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 đúng 100 %</a:t>
            </a:r>
          </a:p>
          <a:p>
            <a:pPr algn="ctr"/>
            <a:r>
              <a:rPr lang="en-US" sz="6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Từ 4 năm trở lên</a:t>
            </a:r>
          </a:p>
        </p:txBody>
      </p:sp>
    </p:spTree>
    <p:extLst>
      <p:ext uri="{BB962C8B-B14F-4D97-AF65-F5344CB8AC3E}">
        <p14:creationId xmlns:p14="http://schemas.microsoft.com/office/powerpoint/2010/main" val="2396840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7" name="Text Box 7">
            <a:extLst>
              <a:ext uri="{FF2B5EF4-FFF2-40B4-BE49-F238E27FC236}">
                <a16:creationId xmlns:a16="http://schemas.microsoft.com/office/drawing/2014/main" id="{95BA46EC-44FF-46E9-AFD4-52908ED73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26" y="753035"/>
            <a:ext cx="31275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CC3300"/>
                </a:solidFill>
                <a:latin typeface=".VnTime" panose="020B7200000000000000" pitchFamily="34" charset="0"/>
              </a:rPr>
              <a:t>Cho b¶ng sè liÖu sau ®©y:</a:t>
            </a:r>
          </a:p>
        </p:txBody>
      </p:sp>
      <p:sp>
        <p:nvSpPr>
          <p:cNvPr id="337928" name="Text Box 8">
            <a:extLst>
              <a:ext uri="{FF2B5EF4-FFF2-40B4-BE49-F238E27FC236}">
                <a16:creationId xmlns:a16="http://schemas.microsoft.com/office/drawing/2014/main" id="{FBFF1C85-941D-4987-B505-7055630EB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3424" y="1100138"/>
            <a:ext cx="99367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B050"/>
                </a:solidFill>
                <a:latin typeface=".VnTime" panose="020B7200000000000000" pitchFamily="34" charset="0"/>
              </a:rPr>
              <a:t>B¶ng 16.1</a:t>
            </a:r>
            <a:r>
              <a:rPr lang="en-US" altLang="en-US" sz="2800">
                <a:solidFill>
                  <a:srgbClr val="00B050"/>
                </a:solidFill>
                <a:latin typeface=".VnTime" panose="020B7200000000000000" pitchFamily="34" charset="0"/>
              </a:rPr>
              <a:t>. </a:t>
            </a:r>
            <a:r>
              <a:rPr lang="en-US" altLang="en-US" sz="2800" b="1" i="1">
                <a:solidFill>
                  <a:srgbClr val="00B050"/>
                </a:solidFill>
                <a:latin typeface=".VnTime" panose="020B7200000000000000" pitchFamily="34" charset="0"/>
              </a:rPr>
              <a:t>C¬ cÊu GDP cña n</a:t>
            </a:r>
            <a:r>
              <a:rPr lang="en-US" altLang="en-US" sz="2800" b="1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800" b="1" i="1">
                <a:solidFill>
                  <a:srgbClr val="00B050"/>
                </a:solidFill>
                <a:latin typeface=".VnTime" panose="020B7200000000000000" pitchFamily="34" charset="0"/>
              </a:rPr>
              <a:t> ta thêi k× 1991- 2002 (%)</a:t>
            </a:r>
            <a:r>
              <a:rPr lang="en-US" altLang="en-US" sz="2800">
                <a:solidFill>
                  <a:srgbClr val="00B050"/>
                </a:solidFill>
                <a:latin typeface=".VnTime" panose="020B7200000000000000" pitchFamily="34" charset="0"/>
              </a:rPr>
              <a:t> </a:t>
            </a:r>
          </a:p>
        </p:txBody>
      </p:sp>
      <p:graphicFrame>
        <p:nvGraphicFramePr>
          <p:cNvPr id="338084" name="Group 164">
            <a:extLst>
              <a:ext uri="{FF2B5EF4-FFF2-40B4-BE49-F238E27FC236}">
                <a16:creationId xmlns:a16="http://schemas.microsoft.com/office/drawing/2014/main" id="{96A9A54F-7965-4E25-9118-578D37CD9F35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684781129"/>
              </p:ext>
            </p:extLst>
          </p:nvPr>
        </p:nvGraphicFramePr>
        <p:xfrm>
          <a:off x="198783" y="1655764"/>
          <a:ext cx="11741427" cy="3064432"/>
        </p:xfrm>
        <a:graphic>
          <a:graphicData uri="http://schemas.openxmlformats.org/drawingml/2006/table">
            <a:tbl>
              <a:tblPr/>
              <a:tblGrid>
                <a:gridCol w="2573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95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9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8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95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697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82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1991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1995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1997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1999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6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Tæng sè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188">
                <a:tc>
                  <a:txBody>
                    <a:bodyPr/>
                    <a:lstStyle>
                      <a:lvl1pPr defTabSz="854075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1089025" defTabSz="85407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03325" defTabSz="8540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defTabSz="85407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defTabSz="85407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defTabSz="854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defTabSz="854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defTabSz="854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defTabSz="854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854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N«</a:t>
                      </a:r>
                      <a:r>
                        <a:rPr kumimoji="0" lang="en-US" altLang="en-US" sz="2000" b="1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ng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,l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©m,ngư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­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nghiÖp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40,5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29,9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25,4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C«ng nghiÖp  -x©y dùng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23,8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28,9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28,8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32,1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34,5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38,1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38,5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9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DÞch vô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35,7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42,1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40,1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38,6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38,5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38011" name="Text Box 91">
            <a:extLst>
              <a:ext uri="{FF2B5EF4-FFF2-40B4-BE49-F238E27FC236}">
                <a16:creationId xmlns:a16="http://schemas.microsoft.com/office/drawing/2014/main" id="{E28C33BE-4367-49F0-97B4-6874B620E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90" y="4667250"/>
            <a:ext cx="108402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.VnTime" panose="020B7200000000000000" pitchFamily="34" charset="0"/>
              </a:rPr>
              <a:t>a. H·y vÏ biÓu ®å miÒn thÓ hiÖn c¬ cÊu GDP thêi k× 1991-2002</a:t>
            </a:r>
            <a:r>
              <a:rPr lang="en-US" altLang="en-US" sz="20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338013" name="Text Box 93">
            <a:extLst>
              <a:ext uri="{FF2B5EF4-FFF2-40B4-BE49-F238E27FC236}">
                <a16:creationId xmlns:a16="http://schemas.microsoft.com/office/drawing/2014/main" id="{52845568-BAA3-44A9-9369-5FA6D3C2C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90" y="5067300"/>
            <a:ext cx="115426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.VnTime" panose="020B7200000000000000" pitchFamily="34" charset="0"/>
              </a:rPr>
              <a:t>b. H·y nhËn xÐt biÓu ®å b»ng c¸ch tr¶ lêi c©u hái sau:</a:t>
            </a:r>
          </a:p>
        </p:txBody>
      </p:sp>
      <p:sp>
        <p:nvSpPr>
          <p:cNvPr id="338015" name="Text Box 95">
            <a:extLst>
              <a:ext uri="{FF2B5EF4-FFF2-40B4-BE49-F238E27FC236}">
                <a16:creationId xmlns:a16="http://schemas.microsoft.com/office/drawing/2014/main" id="{EF1A2213-460B-42AA-804E-3D539F7D1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78" y="5410201"/>
            <a:ext cx="1155589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1775" indent="-2317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.VnTime" panose="020B7200000000000000" pitchFamily="34" charset="0"/>
              </a:rPr>
              <a:t>- Sù gi¶m m¹nh tØ träng cña n«ng, l©m, ng­ư nghiÖp tõ 40,5% xuèng cßn 23,0% nãi lªn ®iÒu g×?</a:t>
            </a:r>
          </a:p>
        </p:txBody>
      </p:sp>
      <p:sp>
        <p:nvSpPr>
          <p:cNvPr id="338016" name="Text Box 96">
            <a:extLst>
              <a:ext uri="{FF2B5EF4-FFF2-40B4-BE49-F238E27FC236}">
                <a16:creationId xmlns:a16="http://schemas.microsoft.com/office/drawing/2014/main" id="{7BE16356-7424-45AD-9709-59758EC74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31" y="6080126"/>
            <a:ext cx="115426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.VnTime" panose="020B7200000000000000" pitchFamily="34" charset="0"/>
              </a:rPr>
              <a:t>- TØ träng cña khu vùc kinh tÕ nµo t¨ng nhanh? Thùc tÕ nµy ph¶n ¸nh ®iÒu g×? </a:t>
            </a:r>
          </a:p>
        </p:txBody>
      </p:sp>
      <p:sp>
        <p:nvSpPr>
          <p:cNvPr id="6208" name="Text Box 160">
            <a:extLst>
              <a:ext uri="{FF2B5EF4-FFF2-40B4-BE49-F238E27FC236}">
                <a16:creationId xmlns:a16="http://schemas.microsoft.com/office/drawing/2014/main" id="{2CA4FB67-6DA1-4D88-B8D1-E8A472B63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539" y="0"/>
            <a:ext cx="8746436" cy="110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16.  THỰC HÀNH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BIỂU ĐỒ VỀ SỰ THAY ĐỔI CƠ CẤU KINH TẾ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3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3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38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3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338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338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338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7" grpId="0"/>
      <p:bldP spid="337928" grpId="0"/>
      <p:bldP spid="338011" grpId="0"/>
      <p:bldP spid="338013" grpId="0"/>
      <p:bldP spid="338015" grpId="0"/>
      <p:bldP spid="338016" grpId="0"/>
      <p:bldP spid="62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555" name="Line 83">
            <a:extLst>
              <a:ext uri="{FF2B5EF4-FFF2-40B4-BE49-F238E27FC236}">
                <a16:creationId xmlns:a16="http://schemas.microsoft.com/office/drawing/2014/main" id="{784A78B0-C694-4A29-911D-C207B24775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20250" y="5181600"/>
            <a:ext cx="0" cy="3048000"/>
          </a:xfrm>
          <a:prstGeom prst="line">
            <a:avLst/>
          </a:prstGeom>
          <a:noFill/>
          <a:ln w="317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1556" name="Line 84">
            <a:extLst>
              <a:ext uri="{FF2B5EF4-FFF2-40B4-BE49-F238E27FC236}">
                <a16:creationId xmlns:a16="http://schemas.microsoft.com/office/drawing/2014/main" id="{2FA8B4CA-F652-4DD5-A9C8-1363CF9B23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10625" y="5181600"/>
            <a:ext cx="0" cy="3048000"/>
          </a:xfrm>
          <a:prstGeom prst="line">
            <a:avLst/>
          </a:prstGeom>
          <a:noFill/>
          <a:ln w="317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1557" name="Line 85">
            <a:extLst>
              <a:ext uri="{FF2B5EF4-FFF2-40B4-BE49-F238E27FC236}">
                <a16:creationId xmlns:a16="http://schemas.microsoft.com/office/drawing/2014/main" id="{E589B9A8-B8B8-4A6C-A478-98EFBD9E38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4175" y="5181600"/>
            <a:ext cx="0" cy="3048000"/>
          </a:xfrm>
          <a:prstGeom prst="line">
            <a:avLst/>
          </a:prstGeom>
          <a:noFill/>
          <a:ln w="317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1558" name="Line 86">
            <a:extLst>
              <a:ext uri="{FF2B5EF4-FFF2-40B4-BE49-F238E27FC236}">
                <a16:creationId xmlns:a16="http://schemas.microsoft.com/office/drawing/2014/main" id="{CDECD10B-D6BA-40EA-9896-5C63ADA329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5975" y="5181600"/>
            <a:ext cx="0" cy="3048000"/>
          </a:xfrm>
          <a:prstGeom prst="line">
            <a:avLst/>
          </a:prstGeom>
          <a:noFill/>
          <a:ln w="317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1559" name="Line 87">
            <a:extLst>
              <a:ext uri="{FF2B5EF4-FFF2-40B4-BE49-F238E27FC236}">
                <a16:creationId xmlns:a16="http://schemas.microsoft.com/office/drawing/2014/main" id="{079DBFFC-9B67-4FF4-8494-69F91478C5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80150" y="5168900"/>
            <a:ext cx="0" cy="3048000"/>
          </a:xfrm>
          <a:prstGeom prst="line">
            <a:avLst/>
          </a:prstGeom>
          <a:noFill/>
          <a:ln w="317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Rectangle 65">
            <a:extLst>
              <a:ext uri="{FF2B5EF4-FFF2-40B4-BE49-F238E27FC236}">
                <a16:creationId xmlns:a16="http://schemas.microsoft.com/office/drawing/2014/main" id="{4CE72463-6859-41F6-8A96-323E6ECE1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181600"/>
            <a:ext cx="4267200" cy="1676400"/>
          </a:xfrm>
          <a:prstGeom prst="rect">
            <a:avLst/>
          </a:prstGeom>
          <a:gradFill rotWithShape="1">
            <a:gsLst>
              <a:gs pos="0">
                <a:srgbClr val="6EF1FB"/>
              </a:gs>
              <a:gs pos="100000">
                <a:srgbClr val="40EDF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4" name="Text Box 12">
            <a:extLst>
              <a:ext uri="{FF2B5EF4-FFF2-40B4-BE49-F238E27FC236}">
                <a16:creationId xmlns:a16="http://schemas.microsoft.com/office/drawing/2014/main" id="{347E6396-5D4B-4066-9115-EB17DDC24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86055"/>
            <a:ext cx="977927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.VnTime" panose="020B7200000000000000" pitchFamily="34" charset="0"/>
              </a:rPr>
              <a:t>1. VÏ biÓu ®å miÒn thÓ hiÖn c¬ cÊu GDP thêi k× 1991-2002.</a:t>
            </a:r>
          </a:p>
        </p:txBody>
      </p:sp>
      <p:sp>
        <p:nvSpPr>
          <p:cNvPr id="9225" name="Text Box 13">
            <a:extLst>
              <a:ext uri="{FF2B5EF4-FFF2-40B4-BE49-F238E27FC236}">
                <a16:creationId xmlns:a16="http://schemas.microsoft.com/office/drawing/2014/main" id="{FB993083-E0AB-47FC-B4F1-F2A5190CB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30" y="1250951"/>
            <a:ext cx="438647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.VnTime" panose="020B7200000000000000" pitchFamily="34" charset="0"/>
              </a:rPr>
              <a:t>a. C¸ch vÏ biÓu ®å miÒn.</a:t>
            </a:r>
          </a:p>
        </p:txBody>
      </p:sp>
      <p:sp>
        <p:nvSpPr>
          <p:cNvPr id="361487" name="Text Box 15">
            <a:extLst>
              <a:ext uri="{FF2B5EF4-FFF2-40B4-BE49-F238E27FC236}">
                <a16:creationId xmlns:a16="http://schemas.microsoft.com/office/drawing/2014/main" id="{75FE5B98-334D-475C-A792-9A098768B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30" y="1704976"/>
            <a:ext cx="472619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  <a:latin typeface=".VnTime" panose="020B7200000000000000" pitchFamily="34" charset="0"/>
              </a:rPr>
              <a:t>-</a:t>
            </a:r>
            <a:r>
              <a:rPr lang="en-US" altLang="en-US" sz="2000">
                <a:solidFill>
                  <a:schemeClr val="tx2"/>
                </a:solidFill>
                <a:latin typeface=".VnTime" panose="020B7200000000000000" pitchFamily="34" charset="0"/>
              </a:rPr>
              <a:t> VÏ h×nh ch÷ nhËt:</a:t>
            </a:r>
          </a:p>
        </p:txBody>
      </p:sp>
      <p:sp>
        <p:nvSpPr>
          <p:cNvPr id="361488" name="Rectangle 16">
            <a:extLst>
              <a:ext uri="{FF2B5EF4-FFF2-40B4-BE49-F238E27FC236}">
                <a16:creationId xmlns:a16="http://schemas.microsoft.com/office/drawing/2014/main" id="{8EC103C2-B3CC-42C0-B5AF-A3F0689ED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6551" y="2114550"/>
            <a:ext cx="4676775" cy="304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361496" name="Group 24">
            <a:extLst>
              <a:ext uri="{FF2B5EF4-FFF2-40B4-BE49-F238E27FC236}">
                <a16:creationId xmlns:a16="http://schemas.microsoft.com/office/drawing/2014/main" id="{2E5138E9-C5E8-4BE6-8631-8784502E13A4}"/>
              </a:ext>
            </a:extLst>
          </p:cNvPr>
          <p:cNvGrpSpPr>
            <a:grpSpLocks/>
          </p:cNvGrpSpPr>
          <p:nvPr/>
        </p:nvGrpSpPr>
        <p:grpSpPr bwMode="auto">
          <a:xfrm>
            <a:off x="10077450" y="2106613"/>
            <a:ext cx="152400" cy="3048000"/>
            <a:chOff x="5388" y="1327"/>
            <a:chExt cx="96" cy="1920"/>
          </a:xfrm>
        </p:grpSpPr>
        <p:sp>
          <p:nvSpPr>
            <p:cNvPr id="9271" name="Rectangle 19">
              <a:extLst>
                <a:ext uri="{FF2B5EF4-FFF2-40B4-BE49-F238E27FC236}">
                  <a16:creationId xmlns:a16="http://schemas.microsoft.com/office/drawing/2014/main" id="{A82313A4-BBF9-48D0-BACA-B01D57A980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481" y="2242"/>
              <a:ext cx="1910" cy="96"/>
            </a:xfrm>
            <a:prstGeom prst="rect">
              <a:avLst/>
            </a:prstGeom>
            <a:solidFill>
              <a:srgbClr val="8AEFF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272" name="Line 18">
              <a:extLst>
                <a:ext uri="{FF2B5EF4-FFF2-40B4-BE49-F238E27FC236}">
                  <a16:creationId xmlns:a16="http://schemas.microsoft.com/office/drawing/2014/main" id="{FB89272E-C7A0-4B3B-B852-66C1A7866B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99" y="1327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1497" name="Text Box 25">
            <a:extLst>
              <a:ext uri="{FF2B5EF4-FFF2-40B4-BE49-F238E27FC236}">
                <a16:creationId xmlns:a16="http://schemas.microsoft.com/office/drawing/2014/main" id="{073C8A51-FEFA-4B13-A959-91844D828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2028826"/>
            <a:ext cx="46767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8925" indent="-2889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.VnTime" panose="020B7200000000000000" pitchFamily="34" charset="0"/>
              </a:rPr>
              <a:t>+ Trôc tung cã trÞ sè% (100% tæng sè)</a:t>
            </a:r>
          </a:p>
        </p:txBody>
      </p:sp>
      <p:sp>
        <p:nvSpPr>
          <p:cNvPr id="361498" name="Text Box 26">
            <a:extLst>
              <a:ext uri="{FF2B5EF4-FFF2-40B4-BE49-F238E27FC236}">
                <a16:creationId xmlns:a16="http://schemas.microsoft.com/office/drawing/2014/main" id="{7FAC7B77-E767-4B49-ABF6-B7D610CED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0" y="502285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0</a:t>
            </a:r>
          </a:p>
        </p:txBody>
      </p:sp>
      <p:sp>
        <p:nvSpPr>
          <p:cNvPr id="361499" name="Text Box 27">
            <a:extLst>
              <a:ext uri="{FF2B5EF4-FFF2-40B4-BE49-F238E27FC236}">
                <a16:creationId xmlns:a16="http://schemas.microsoft.com/office/drawing/2014/main" id="{9333BBA2-20D2-4F94-81A6-490685BB1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25" y="20066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100</a:t>
            </a:r>
          </a:p>
        </p:txBody>
      </p:sp>
      <p:sp>
        <p:nvSpPr>
          <p:cNvPr id="361500" name="Text Box 28">
            <a:extLst>
              <a:ext uri="{FF2B5EF4-FFF2-40B4-BE49-F238E27FC236}">
                <a16:creationId xmlns:a16="http://schemas.microsoft.com/office/drawing/2014/main" id="{F8A2BB9F-4E29-42AB-88F6-5BA0869AB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80975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%</a:t>
            </a:r>
          </a:p>
        </p:txBody>
      </p:sp>
      <p:sp>
        <p:nvSpPr>
          <p:cNvPr id="361501" name="Text Box 29">
            <a:extLst>
              <a:ext uri="{FF2B5EF4-FFF2-40B4-BE49-F238E27FC236}">
                <a16:creationId xmlns:a16="http://schemas.microsoft.com/office/drawing/2014/main" id="{220CEC5A-D132-4AE6-875C-E54719A2B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2622551"/>
            <a:ext cx="440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.VnTime" panose="020B7200000000000000" pitchFamily="34" charset="0"/>
              </a:rPr>
              <a:t>+ Trôc hoµnh lµ n¨m.</a:t>
            </a:r>
          </a:p>
        </p:txBody>
      </p:sp>
      <p:sp>
        <p:nvSpPr>
          <p:cNvPr id="361502" name="Text Box 30">
            <a:extLst>
              <a:ext uri="{FF2B5EF4-FFF2-40B4-BE49-F238E27FC236}">
                <a16:creationId xmlns:a16="http://schemas.microsoft.com/office/drawing/2014/main" id="{1A89BDCE-2321-4C51-82D6-BF33E5E90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6025" y="488950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.VnTime" panose="020B7200000000000000" pitchFamily="34" charset="0"/>
              </a:rPr>
              <a:t>N¨m</a:t>
            </a:r>
          </a:p>
        </p:txBody>
      </p:sp>
      <p:sp>
        <p:nvSpPr>
          <p:cNvPr id="361503" name="Text Box 31">
            <a:extLst>
              <a:ext uri="{FF2B5EF4-FFF2-40B4-BE49-F238E27FC236}">
                <a16:creationId xmlns:a16="http://schemas.microsoft.com/office/drawing/2014/main" id="{FFD01F10-9AD4-40E9-A62A-AB9A8D607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2933701"/>
            <a:ext cx="46561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  <a:latin typeface=".VnTime" panose="020B7200000000000000" pitchFamily="34" charset="0"/>
              </a:rPr>
              <a:t>- </a:t>
            </a:r>
            <a:r>
              <a:rPr lang="en-US" altLang="en-US" sz="2000">
                <a:solidFill>
                  <a:schemeClr val="tx2"/>
                </a:solidFill>
                <a:latin typeface=".VnTime" panose="020B7200000000000000" pitchFamily="34" charset="0"/>
              </a:rPr>
              <a:t>X¸c ®Þnh c¸c trÞ sè vµ thêi ®iÓm:</a:t>
            </a:r>
          </a:p>
        </p:txBody>
      </p:sp>
      <p:sp>
        <p:nvSpPr>
          <p:cNvPr id="361504" name="Text Box 32">
            <a:extLst>
              <a:ext uri="{FF2B5EF4-FFF2-40B4-BE49-F238E27FC236}">
                <a16:creationId xmlns:a16="http://schemas.microsoft.com/office/drawing/2014/main" id="{05B657B6-B2CD-4BF7-BF80-EED41C3EB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50" y="3578226"/>
            <a:ext cx="42799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68275" indent="-1682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.VnTime" panose="020B7200000000000000" pitchFamily="34" charset="0"/>
              </a:rPr>
              <a:t>+ Trôc tung chia thµnh 5 hoÆc 10 ®o¹n b»ng nhau mçi ®o¹n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000">
                <a:latin typeface=".VnTime" panose="020B7200000000000000" pitchFamily="34" charset="0"/>
              </a:rPr>
              <a:t> øng 10% hoÆc 20%.</a:t>
            </a:r>
          </a:p>
        </p:txBody>
      </p:sp>
      <p:sp>
        <p:nvSpPr>
          <p:cNvPr id="361505" name="Text Box 33">
            <a:extLst>
              <a:ext uri="{FF2B5EF4-FFF2-40B4-BE49-F238E27FC236}">
                <a16:creationId xmlns:a16="http://schemas.microsoft.com/office/drawing/2014/main" id="{08D43301-6B31-4AED-BBB9-230ABE0E0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4733925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10</a:t>
            </a:r>
          </a:p>
        </p:txBody>
      </p:sp>
      <p:sp>
        <p:nvSpPr>
          <p:cNvPr id="361506" name="Text Box 34">
            <a:extLst>
              <a:ext uri="{FF2B5EF4-FFF2-40B4-BE49-F238E27FC236}">
                <a16:creationId xmlns:a16="http://schemas.microsoft.com/office/drawing/2014/main" id="{36D582EC-700C-4A5A-AC98-3BB50A935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75" y="43942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20</a:t>
            </a:r>
          </a:p>
        </p:txBody>
      </p:sp>
      <p:sp>
        <p:nvSpPr>
          <p:cNvPr id="361507" name="Text Box 35">
            <a:extLst>
              <a:ext uri="{FF2B5EF4-FFF2-40B4-BE49-F238E27FC236}">
                <a16:creationId xmlns:a16="http://schemas.microsoft.com/office/drawing/2014/main" id="{7695EA2C-2BC3-48E0-AA58-C000320AA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75" y="40894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30</a:t>
            </a:r>
          </a:p>
        </p:txBody>
      </p:sp>
      <p:sp>
        <p:nvSpPr>
          <p:cNvPr id="361508" name="Text Box 36">
            <a:extLst>
              <a:ext uri="{FF2B5EF4-FFF2-40B4-BE49-F238E27FC236}">
                <a16:creationId xmlns:a16="http://schemas.microsoft.com/office/drawing/2014/main" id="{7B37E880-41BF-4B67-87C6-4359A0FD1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550" y="3806825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40</a:t>
            </a:r>
          </a:p>
        </p:txBody>
      </p:sp>
      <p:sp>
        <p:nvSpPr>
          <p:cNvPr id="361509" name="Text Box 37">
            <a:extLst>
              <a:ext uri="{FF2B5EF4-FFF2-40B4-BE49-F238E27FC236}">
                <a16:creationId xmlns:a16="http://schemas.microsoft.com/office/drawing/2014/main" id="{4CBE85B4-A975-40F2-B9AB-DE82DA8D5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75" y="348615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50</a:t>
            </a:r>
          </a:p>
        </p:txBody>
      </p:sp>
      <p:sp>
        <p:nvSpPr>
          <p:cNvPr id="361510" name="Text Box 38">
            <a:extLst>
              <a:ext uri="{FF2B5EF4-FFF2-40B4-BE49-F238E27FC236}">
                <a16:creationId xmlns:a16="http://schemas.microsoft.com/office/drawing/2014/main" id="{A8E251D1-9201-42DA-9474-187A7C343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75" y="321945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60</a:t>
            </a:r>
          </a:p>
        </p:txBody>
      </p:sp>
      <p:sp>
        <p:nvSpPr>
          <p:cNvPr id="361511" name="Text Box 39">
            <a:extLst>
              <a:ext uri="{FF2B5EF4-FFF2-40B4-BE49-F238E27FC236}">
                <a16:creationId xmlns:a16="http://schemas.microsoft.com/office/drawing/2014/main" id="{B55FA950-50D5-48FF-B3F3-4D64E5B8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75" y="2886075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70</a:t>
            </a:r>
          </a:p>
        </p:txBody>
      </p:sp>
      <p:sp>
        <p:nvSpPr>
          <p:cNvPr id="361512" name="Text Box 40">
            <a:extLst>
              <a:ext uri="{FF2B5EF4-FFF2-40B4-BE49-F238E27FC236}">
                <a16:creationId xmlns:a16="http://schemas.microsoft.com/office/drawing/2014/main" id="{C109DA43-BF24-4D2E-AEB1-7082531C3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75" y="2581275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80</a:t>
            </a:r>
          </a:p>
        </p:txBody>
      </p:sp>
      <p:sp>
        <p:nvSpPr>
          <p:cNvPr id="361513" name="Text Box 41">
            <a:extLst>
              <a:ext uri="{FF2B5EF4-FFF2-40B4-BE49-F238E27FC236}">
                <a16:creationId xmlns:a16="http://schemas.microsoft.com/office/drawing/2014/main" id="{3BDFF116-2352-44A4-9105-B1B37B7A6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6975" y="229235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90</a:t>
            </a:r>
          </a:p>
        </p:txBody>
      </p:sp>
      <p:sp>
        <p:nvSpPr>
          <p:cNvPr id="361514" name="Line 42">
            <a:extLst>
              <a:ext uri="{FF2B5EF4-FFF2-40B4-BE49-F238E27FC236}">
                <a16:creationId xmlns:a16="http://schemas.microsoft.com/office/drawing/2014/main" id="{BD78CAD0-62BF-478B-A152-C412AC8B29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1625" y="363855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1515" name="Line 43">
            <a:extLst>
              <a:ext uri="{FF2B5EF4-FFF2-40B4-BE49-F238E27FC236}">
                <a16:creationId xmlns:a16="http://schemas.microsoft.com/office/drawing/2014/main" id="{A17F4433-BEC3-4ABD-9CD4-3B569F3356F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1625" y="272415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1516" name="Line 44">
            <a:extLst>
              <a:ext uri="{FF2B5EF4-FFF2-40B4-BE49-F238E27FC236}">
                <a16:creationId xmlns:a16="http://schemas.microsoft.com/office/drawing/2014/main" id="{95606680-B901-428D-B6A5-EB38F8262A0E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1625" y="302895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1517" name="Line 45">
            <a:extLst>
              <a:ext uri="{FF2B5EF4-FFF2-40B4-BE49-F238E27FC236}">
                <a16:creationId xmlns:a16="http://schemas.microsoft.com/office/drawing/2014/main" id="{2EC9D050-7562-4A24-B83F-D97A152422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1625" y="333375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1518" name="Line 46">
            <a:extLst>
              <a:ext uri="{FF2B5EF4-FFF2-40B4-BE49-F238E27FC236}">
                <a16:creationId xmlns:a16="http://schemas.microsoft.com/office/drawing/2014/main" id="{DD30F5F1-DAAD-4616-AC65-862C1F06D4C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4325" y="394335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1519" name="Line 47">
            <a:extLst>
              <a:ext uri="{FF2B5EF4-FFF2-40B4-BE49-F238E27FC236}">
                <a16:creationId xmlns:a16="http://schemas.microsoft.com/office/drawing/2014/main" id="{52250137-A34B-49D1-BA8B-017D5085E0C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4325" y="424815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1520" name="Line 48">
            <a:extLst>
              <a:ext uri="{FF2B5EF4-FFF2-40B4-BE49-F238E27FC236}">
                <a16:creationId xmlns:a16="http://schemas.microsoft.com/office/drawing/2014/main" id="{11547C8F-369A-4A9E-9FE0-1368E1F2CF7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1625" y="455295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1521" name="Line 49">
            <a:extLst>
              <a:ext uri="{FF2B5EF4-FFF2-40B4-BE49-F238E27FC236}">
                <a16:creationId xmlns:a16="http://schemas.microsoft.com/office/drawing/2014/main" id="{D0048BFB-1039-4C4A-9B10-2F45E6F05EF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1625" y="485775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1522" name="Line 50">
            <a:extLst>
              <a:ext uri="{FF2B5EF4-FFF2-40B4-BE49-F238E27FC236}">
                <a16:creationId xmlns:a16="http://schemas.microsoft.com/office/drawing/2014/main" id="{A8975AD7-7F55-4D64-A8A5-D87282A38387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1625" y="241935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1523" name="Text Box 51">
            <a:extLst>
              <a:ext uri="{FF2B5EF4-FFF2-40B4-BE49-F238E27FC236}">
                <a16:creationId xmlns:a16="http://schemas.microsoft.com/office/drawing/2014/main" id="{69940470-24A5-4E57-BFC3-EA43F91EB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4681539"/>
            <a:ext cx="47894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68275" indent="-1682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.VnTime" panose="020B7200000000000000" pitchFamily="34" charset="0"/>
              </a:rPr>
              <a:t>+ Trôc hoµnh: chia kho¶ng c¸ch ®o¹n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000">
                <a:latin typeface=".VnTime" panose="020B7200000000000000" pitchFamily="34" charset="0"/>
              </a:rPr>
              <a:t> øng víi kho¶ng c¸ch n¨m .</a:t>
            </a:r>
          </a:p>
        </p:txBody>
      </p:sp>
      <p:sp>
        <p:nvSpPr>
          <p:cNvPr id="361524" name="Text Box 52">
            <a:extLst>
              <a:ext uri="{FF2B5EF4-FFF2-40B4-BE49-F238E27FC236}">
                <a16:creationId xmlns:a16="http://schemas.microsoft.com/office/drawing/2014/main" id="{6F336B25-53B3-482E-A577-7B9A4889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2070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1991</a:t>
            </a:r>
          </a:p>
        </p:txBody>
      </p:sp>
      <p:sp>
        <p:nvSpPr>
          <p:cNvPr id="361525" name="Text Box 53">
            <a:extLst>
              <a:ext uri="{FF2B5EF4-FFF2-40B4-BE49-F238E27FC236}">
                <a16:creationId xmlns:a16="http://schemas.microsoft.com/office/drawing/2014/main" id="{3B33C63A-182B-4BFE-A59E-1CC98B6F0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300" y="52070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1993</a:t>
            </a:r>
          </a:p>
        </p:txBody>
      </p:sp>
      <p:sp>
        <p:nvSpPr>
          <p:cNvPr id="361526" name="Text Box 54">
            <a:extLst>
              <a:ext uri="{FF2B5EF4-FFF2-40B4-BE49-F238E27FC236}">
                <a16:creationId xmlns:a16="http://schemas.microsoft.com/office/drawing/2014/main" id="{C0995129-192E-47C1-84CC-A24946AA2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9900" y="52070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1995</a:t>
            </a:r>
          </a:p>
        </p:txBody>
      </p:sp>
      <p:sp>
        <p:nvSpPr>
          <p:cNvPr id="361527" name="Text Box 55">
            <a:extLst>
              <a:ext uri="{FF2B5EF4-FFF2-40B4-BE49-F238E27FC236}">
                <a16:creationId xmlns:a16="http://schemas.microsoft.com/office/drawing/2014/main" id="{AF8226D7-59DC-44F1-8EFE-1CCD70338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5222875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1997</a:t>
            </a:r>
          </a:p>
        </p:txBody>
      </p:sp>
      <p:sp>
        <p:nvSpPr>
          <p:cNvPr id="361528" name="Text Box 56">
            <a:extLst>
              <a:ext uri="{FF2B5EF4-FFF2-40B4-BE49-F238E27FC236}">
                <a16:creationId xmlns:a16="http://schemas.microsoft.com/office/drawing/2014/main" id="{A4C09DC9-FFA6-4D12-89DB-5637F3B7A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1700" y="5222875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1999</a:t>
            </a:r>
          </a:p>
        </p:txBody>
      </p:sp>
      <p:sp>
        <p:nvSpPr>
          <p:cNvPr id="361529" name="Text Box 57">
            <a:extLst>
              <a:ext uri="{FF2B5EF4-FFF2-40B4-BE49-F238E27FC236}">
                <a16:creationId xmlns:a16="http://schemas.microsoft.com/office/drawing/2014/main" id="{CE404F46-21C1-48B9-B658-BFAD069E3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3075" y="52070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2001</a:t>
            </a:r>
          </a:p>
        </p:txBody>
      </p:sp>
      <p:sp>
        <p:nvSpPr>
          <p:cNvPr id="361530" name="Text Box 58">
            <a:extLst>
              <a:ext uri="{FF2B5EF4-FFF2-40B4-BE49-F238E27FC236}">
                <a16:creationId xmlns:a16="http://schemas.microsoft.com/office/drawing/2014/main" id="{E87BF912-E668-4215-8108-1D839D4D4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00" y="5191125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2002</a:t>
            </a:r>
          </a:p>
        </p:txBody>
      </p:sp>
      <p:sp>
        <p:nvSpPr>
          <p:cNvPr id="361543" name="Line 71">
            <a:extLst>
              <a:ext uri="{FF2B5EF4-FFF2-40B4-BE49-F238E27FC236}">
                <a16:creationId xmlns:a16="http://schemas.microsoft.com/office/drawing/2014/main" id="{C5347685-E765-400A-8DD5-134A7442A8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64275" y="5130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1544" name="Line 72">
            <a:extLst>
              <a:ext uri="{FF2B5EF4-FFF2-40B4-BE49-F238E27FC236}">
                <a16:creationId xmlns:a16="http://schemas.microsoft.com/office/drawing/2014/main" id="{D9890FF4-CD6A-460F-BA59-D295A89881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31050" y="5130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1545" name="Line 73">
            <a:extLst>
              <a:ext uri="{FF2B5EF4-FFF2-40B4-BE49-F238E27FC236}">
                <a16:creationId xmlns:a16="http://schemas.microsoft.com/office/drawing/2014/main" id="{3725644A-554D-4D5F-8B1F-4DD87DA247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56550" y="5130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1546" name="Line 74">
            <a:extLst>
              <a:ext uri="{FF2B5EF4-FFF2-40B4-BE49-F238E27FC236}">
                <a16:creationId xmlns:a16="http://schemas.microsoft.com/office/drawing/2014/main" id="{3FF69F45-0F7B-4567-8C24-73BADF0708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94750" y="5127625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1547" name="Line 75">
            <a:extLst>
              <a:ext uri="{FF2B5EF4-FFF2-40B4-BE49-F238E27FC236}">
                <a16:creationId xmlns:a16="http://schemas.microsoft.com/office/drawing/2014/main" id="{3C42695F-7F7C-4673-9D20-E507F55675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01200" y="5127625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1560" name="Text Box 88">
            <a:extLst>
              <a:ext uri="{FF2B5EF4-FFF2-40B4-BE49-F238E27FC236}">
                <a16:creationId xmlns:a16="http://schemas.microsoft.com/office/drawing/2014/main" id="{A349FFAA-FA03-486B-AA04-1815A2C6F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5635626"/>
            <a:ext cx="49101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  <a:latin typeface=".VnTime" panose="020B7200000000000000" pitchFamily="34" charset="0"/>
              </a:rPr>
              <a:t>-</a:t>
            </a:r>
            <a:r>
              <a:rPr lang="en-US" altLang="en-US" sz="2000">
                <a:solidFill>
                  <a:schemeClr val="tx2"/>
                </a:solidFill>
                <a:latin typeface=".VnTime" panose="020B7200000000000000" pitchFamily="34" charset="0"/>
              </a:rPr>
              <a:t> Dïng bót ch× kÎ tõ </a:t>
            </a:r>
            <a:r>
              <a:rPr lang="en-US" altLang="en-US"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000">
                <a:solidFill>
                  <a:schemeClr val="tx2"/>
                </a:solidFill>
                <a:latin typeface=".VnTime" panose="020B7200000000000000" pitchFamily="34" charset="0"/>
              </a:rPr>
              <a:t> lªn trªn tõ c¸c ®iÓm cña n¨m (kÎ mê)</a:t>
            </a:r>
          </a:p>
        </p:txBody>
      </p:sp>
      <p:sp>
        <p:nvSpPr>
          <p:cNvPr id="361561" name="Text Box 89">
            <a:extLst>
              <a:ext uri="{FF2B5EF4-FFF2-40B4-BE49-F238E27FC236}">
                <a16:creationId xmlns:a16="http://schemas.microsoft.com/office/drawing/2014/main" id="{4B591343-2AF0-4098-8634-9791BBC3B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6305551"/>
            <a:ext cx="426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  <a:latin typeface=".VnTime" panose="020B7200000000000000" pitchFamily="34" charset="0"/>
              </a:rPr>
              <a:t>- </a:t>
            </a:r>
            <a:r>
              <a:rPr lang="en-US" altLang="en-US" sz="2000">
                <a:solidFill>
                  <a:schemeClr val="tx2"/>
                </a:solidFill>
                <a:latin typeface=".VnTime" panose="020B7200000000000000" pitchFamily="34" charset="0"/>
              </a:rPr>
              <a:t>VÏ lÇn </a:t>
            </a:r>
            <a:r>
              <a:rPr lang="en-US" altLang="en-US"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 t</a:t>
            </a:r>
            <a:r>
              <a:rPr lang="en-US" altLang="en-US" sz="2000">
                <a:solidFill>
                  <a:schemeClr val="tx2"/>
                </a:solidFill>
                <a:latin typeface=".VnTime" panose="020B7200000000000000" pitchFamily="34" charset="0"/>
              </a:rPr>
              <a:t>õng chØ tiªu</a:t>
            </a:r>
          </a:p>
        </p:txBody>
      </p:sp>
      <p:sp>
        <p:nvSpPr>
          <p:cNvPr id="9270" name="Text Box 160">
            <a:extLst>
              <a:ext uri="{FF2B5EF4-FFF2-40B4-BE49-F238E27FC236}">
                <a16:creationId xmlns:a16="http://schemas.microsoft.com/office/drawing/2014/main" id="{349D3F2E-34F0-4401-8DEA-1C5C2C989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0" y="1"/>
            <a:ext cx="8858250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16. THỰC HÀNH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BIỂU ĐỒ VỀ SỰ THAY ĐỔI CƠ CẤU KINH TẾ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61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36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36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1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1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6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1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1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6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1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1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6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1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1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6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1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1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6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1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1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61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1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6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6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6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6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6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6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6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6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61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61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6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6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61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61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4" dur="500"/>
                                        <p:tgtEl>
                                          <p:spTgt spid="361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7" dur="500"/>
                                        <p:tgtEl>
                                          <p:spTgt spid="361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0" dur="500"/>
                                        <p:tgtEl>
                                          <p:spTgt spid="361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3" dur="500"/>
                                        <p:tgtEl>
                                          <p:spTgt spid="361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6" dur="500"/>
                                        <p:tgtEl>
                                          <p:spTgt spid="36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9" dur="500"/>
                                        <p:tgtEl>
                                          <p:spTgt spid="36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2" dur="500"/>
                                        <p:tgtEl>
                                          <p:spTgt spid="361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5" dur="500"/>
                                        <p:tgtEl>
                                          <p:spTgt spid="361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8" dur="500"/>
                                        <p:tgtEl>
                                          <p:spTgt spid="361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1" dur="500"/>
                                        <p:tgtEl>
                                          <p:spTgt spid="361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6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6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1000"/>
                                        <p:tgtEl>
                                          <p:spTgt spid="36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6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6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36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6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6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9" dur="1000"/>
                                        <p:tgtEl>
                                          <p:spTgt spid="36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6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6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36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6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6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9" dur="1000"/>
                                        <p:tgtEl>
                                          <p:spTgt spid="36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6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6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4" dur="1000"/>
                                        <p:tgtEl>
                                          <p:spTgt spid="36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6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6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9" dur="1000"/>
                                        <p:tgtEl>
                                          <p:spTgt spid="36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6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6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4" dur="1000"/>
                                        <p:tgtEl>
                                          <p:spTgt spid="36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6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6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9" dur="1000"/>
                                        <p:tgtEl>
                                          <p:spTgt spid="36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6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6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4" dur="1000"/>
                                        <p:tgtEl>
                                          <p:spTgt spid="36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6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6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9" dur="1000"/>
                                        <p:tgtEl>
                                          <p:spTgt spid="36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61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6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4" dur="1000"/>
                                        <p:tgtEl>
                                          <p:spTgt spid="36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6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36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9" dur="1000"/>
                                        <p:tgtEl>
                                          <p:spTgt spid="36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361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361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361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61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61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64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11111E-6 -0.00232 L -0.00174 -0.44491 " pathEditMode="relative" rAng="0" ptsTypes="AA">
                                      <p:cBhvr>
                                        <p:cTn id="242" dur="3000" fill="hold"/>
                                        <p:tgtEl>
                                          <p:spTgt spid="361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2130"/>
                                    </p:animMotion>
                                  </p:childTnLst>
                                </p:cTn>
                              </p:par>
                              <p:par>
                                <p:cTn id="243" presetID="64" presetClass="path" presetSubtype="0" accel="50000" decel="5000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4.44444E-6 2.22222E-6 L -0.00348 -0.44445 " pathEditMode="relative" rAng="0" ptsTypes="AA">
                                      <p:cBhvr>
                                        <p:cTn id="244" dur="3000" fill="hold"/>
                                        <p:tgtEl>
                                          <p:spTgt spid="361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22222"/>
                                    </p:animMotion>
                                  </p:childTnLst>
                                </p:cTn>
                              </p:par>
                              <p:par>
                                <p:cTn id="245" presetID="64" presetClass="path" presetSubtype="0" accel="50000" decel="50000" fill="hold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-2.22222E-6 2.22222E-6 L -0.00347 -0.44445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361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22222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64" presetClass="path" presetSubtype="0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2.77778E-6 2.22222E-6 L -0.00173 -0.44445 " pathEditMode="relative" rAng="0" ptsTypes="AA">
                                      <p:cBhvr>
                                        <p:cTn id="248" dur="2000" fill="hold"/>
                                        <p:tgtEl>
                                          <p:spTgt spid="361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2222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64" presetClass="path" presetSubtype="0" accel="50000" decel="50000" fill="hold" nodeType="withEffect">
                                  <p:stCondLst>
                                    <p:cond delay="9700"/>
                                  </p:stCondLst>
                                  <p:childTnLst>
                                    <p:animMotion origin="layout" path="M 5.55556E-7 2.22222E-6 L -0.00174 -0.44445 " pathEditMode="relative" rAng="0" ptsTypes="AA">
                                      <p:cBhvr>
                                        <p:cTn id="250" dur="1000" fill="hold"/>
                                        <p:tgtEl>
                                          <p:spTgt spid="361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61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361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7" dur="1000"/>
                                        <p:tgtEl>
                                          <p:spTgt spid="36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87" grpId="0"/>
      <p:bldP spid="361497" grpId="0"/>
      <p:bldP spid="361498" grpId="0"/>
      <p:bldP spid="361499" grpId="0"/>
      <p:bldP spid="361500" grpId="0"/>
      <p:bldP spid="361501" grpId="0"/>
      <p:bldP spid="361502" grpId="0"/>
      <p:bldP spid="361503" grpId="0"/>
      <p:bldP spid="361504" grpId="0"/>
      <p:bldP spid="361505" grpId="0"/>
      <p:bldP spid="361505" grpId="1"/>
      <p:bldP spid="361506" grpId="0"/>
      <p:bldP spid="361507" grpId="0"/>
      <p:bldP spid="361507" grpId="1"/>
      <p:bldP spid="361508" grpId="0"/>
      <p:bldP spid="361509" grpId="0"/>
      <p:bldP spid="361509" grpId="1"/>
      <p:bldP spid="361510" grpId="0"/>
      <p:bldP spid="361511" grpId="0"/>
      <p:bldP spid="361511" grpId="1"/>
      <p:bldP spid="361512" grpId="0"/>
      <p:bldP spid="361513" grpId="0"/>
      <p:bldP spid="361513" grpId="1"/>
      <p:bldP spid="361523" grpId="0"/>
      <p:bldP spid="361524" grpId="0"/>
      <p:bldP spid="361525" grpId="0"/>
      <p:bldP spid="361526" grpId="0"/>
      <p:bldP spid="361527" grpId="0"/>
      <p:bldP spid="361528" grpId="0"/>
      <p:bldP spid="361529" grpId="0"/>
      <p:bldP spid="361530" grpId="0"/>
      <p:bldP spid="361560" grpId="0"/>
      <p:bldP spid="3615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262" name="Group 166">
            <a:extLst>
              <a:ext uri="{FF2B5EF4-FFF2-40B4-BE49-F238E27FC236}">
                <a16:creationId xmlns:a16="http://schemas.microsoft.com/office/drawing/2014/main" id="{8D78B3A2-CAC0-4DD2-8005-F1480C104127}"/>
              </a:ext>
            </a:extLst>
          </p:cNvPr>
          <p:cNvGrpSpPr>
            <a:grpSpLocks/>
          </p:cNvGrpSpPr>
          <p:nvPr/>
        </p:nvGrpSpPr>
        <p:grpSpPr bwMode="auto">
          <a:xfrm>
            <a:off x="4467226" y="5972176"/>
            <a:ext cx="5953125" cy="468313"/>
            <a:chOff x="768" y="3648"/>
            <a:chExt cx="3648" cy="295"/>
          </a:xfrm>
        </p:grpSpPr>
        <p:sp>
          <p:nvSpPr>
            <p:cNvPr id="10322" name="Rectangle 167">
              <a:extLst>
                <a:ext uri="{FF2B5EF4-FFF2-40B4-BE49-F238E27FC236}">
                  <a16:creationId xmlns:a16="http://schemas.microsoft.com/office/drawing/2014/main" id="{A210D453-8B1E-4A2D-A4BF-F8D74E84F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" y="3694"/>
              <a:ext cx="3582" cy="1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0323" name="Group 168">
              <a:extLst>
                <a:ext uri="{FF2B5EF4-FFF2-40B4-BE49-F238E27FC236}">
                  <a16:creationId xmlns:a16="http://schemas.microsoft.com/office/drawing/2014/main" id="{2060CA39-6D09-4813-BE8B-807F87F0BB8C}"/>
                </a:ext>
              </a:extLst>
            </p:cNvPr>
            <p:cNvGrpSpPr>
              <a:grpSpLocks/>
            </p:cNvGrpSpPr>
            <p:nvPr/>
          </p:nvGrpSpPr>
          <p:grpSpPr bwMode="auto">
            <a:xfrm rot="19038416" flipH="1">
              <a:off x="768" y="3648"/>
              <a:ext cx="514" cy="295"/>
              <a:chOff x="3765" y="1482"/>
              <a:chExt cx="750" cy="556"/>
            </a:xfrm>
          </p:grpSpPr>
          <p:sp>
            <p:nvSpPr>
              <p:cNvPr id="10324" name="Freeform 169">
                <a:extLst>
                  <a:ext uri="{FF2B5EF4-FFF2-40B4-BE49-F238E27FC236}">
                    <a16:creationId xmlns:a16="http://schemas.microsoft.com/office/drawing/2014/main" id="{4E0FA6E0-03E1-4FA8-B0D8-4E8FB41563A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668726">
                <a:off x="3813" y="1607"/>
                <a:ext cx="200" cy="232"/>
              </a:xfrm>
              <a:custGeom>
                <a:avLst/>
                <a:gdLst>
                  <a:gd name="T0" fmla="*/ 17 w 268"/>
                  <a:gd name="T1" fmla="*/ 16 h 334"/>
                  <a:gd name="T2" fmla="*/ 0 w 268"/>
                  <a:gd name="T3" fmla="*/ 0 h 334"/>
                  <a:gd name="T4" fmla="*/ 3 w 268"/>
                  <a:gd name="T5" fmla="*/ 1 h 334"/>
                  <a:gd name="T6" fmla="*/ 6 w 268"/>
                  <a:gd name="T7" fmla="*/ 1 h 334"/>
                  <a:gd name="T8" fmla="*/ 9 w 268"/>
                  <a:gd name="T9" fmla="*/ 2 h 334"/>
                  <a:gd name="T10" fmla="*/ 10 w 268"/>
                  <a:gd name="T11" fmla="*/ 3 h 334"/>
                  <a:gd name="T12" fmla="*/ 16 w 268"/>
                  <a:gd name="T13" fmla="*/ 4 h 334"/>
                  <a:gd name="T14" fmla="*/ 19 w 268"/>
                  <a:gd name="T15" fmla="*/ 6 h 334"/>
                  <a:gd name="T16" fmla="*/ 21 w 268"/>
                  <a:gd name="T17" fmla="*/ 8 h 334"/>
                  <a:gd name="T18" fmla="*/ 24 w 268"/>
                  <a:gd name="T19" fmla="*/ 9 h 334"/>
                  <a:gd name="T20" fmla="*/ 25 w 268"/>
                  <a:gd name="T21" fmla="*/ 10 h 334"/>
                  <a:gd name="T22" fmla="*/ 26 w 268"/>
                  <a:gd name="T23" fmla="*/ 13 h 334"/>
                  <a:gd name="T24" fmla="*/ 28 w 268"/>
                  <a:gd name="T25" fmla="*/ 15 h 334"/>
                  <a:gd name="T26" fmla="*/ 30 w 268"/>
                  <a:gd name="T27" fmla="*/ 17 h 334"/>
                  <a:gd name="T28" fmla="*/ 32 w 268"/>
                  <a:gd name="T29" fmla="*/ 19 h 334"/>
                  <a:gd name="T30" fmla="*/ 34 w 268"/>
                  <a:gd name="T31" fmla="*/ 22 h 334"/>
                  <a:gd name="T32" fmla="*/ 34 w 268"/>
                  <a:gd name="T33" fmla="*/ 26 h 334"/>
                  <a:gd name="T34" fmla="*/ 31 w 268"/>
                  <a:gd name="T35" fmla="*/ 26 h 334"/>
                  <a:gd name="T36" fmla="*/ 26 w 268"/>
                  <a:gd name="T37" fmla="*/ 25 h 334"/>
                  <a:gd name="T38" fmla="*/ 17 w 268"/>
                  <a:gd name="T39" fmla="*/ 16 h 3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68" h="334">
                    <a:moveTo>
                      <a:pt x="136" y="206"/>
                    </a:moveTo>
                    <a:lnTo>
                      <a:pt x="0" y="0"/>
                    </a:lnTo>
                    <a:lnTo>
                      <a:pt x="24" y="5"/>
                    </a:lnTo>
                    <a:lnTo>
                      <a:pt x="48" y="11"/>
                    </a:lnTo>
                    <a:lnTo>
                      <a:pt x="68" y="26"/>
                    </a:lnTo>
                    <a:lnTo>
                      <a:pt x="78" y="36"/>
                    </a:lnTo>
                    <a:lnTo>
                      <a:pt x="116" y="58"/>
                    </a:lnTo>
                    <a:lnTo>
                      <a:pt x="144" y="78"/>
                    </a:lnTo>
                    <a:lnTo>
                      <a:pt x="166" y="96"/>
                    </a:lnTo>
                    <a:lnTo>
                      <a:pt x="188" y="110"/>
                    </a:lnTo>
                    <a:lnTo>
                      <a:pt x="196" y="136"/>
                    </a:lnTo>
                    <a:lnTo>
                      <a:pt x="204" y="160"/>
                    </a:lnTo>
                    <a:lnTo>
                      <a:pt x="216" y="186"/>
                    </a:lnTo>
                    <a:lnTo>
                      <a:pt x="230" y="220"/>
                    </a:lnTo>
                    <a:lnTo>
                      <a:pt x="246" y="244"/>
                    </a:lnTo>
                    <a:lnTo>
                      <a:pt x="256" y="270"/>
                    </a:lnTo>
                    <a:lnTo>
                      <a:pt x="268" y="334"/>
                    </a:lnTo>
                    <a:lnTo>
                      <a:pt x="238" y="330"/>
                    </a:lnTo>
                    <a:lnTo>
                      <a:pt x="204" y="322"/>
                    </a:lnTo>
                    <a:lnTo>
                      <a:pt x="136" y="206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5" name="Freeform 170">
                <a:extLst>
                  <a:ext uri="{FF2B5EF4-FFF2-40B4-BE49-F238E27FC236}">
                    <a16:creationId xmlns:a16="http://schemas.microsoft.com/office/drawing/2014/main" id="{36048F89-B4BB-48FE-A981-A2A447781521}"/>
                  </a:ext>
                </a:extLst>
              </p:cNvPr>
              <p:cNvSpPr>
                <a:spLocks/>
              </p:cNvSpPr>
              <p:nvPr/>
            </p:nvSpPr>
            <p:spPr bwMode="auto">
              <a:xfrm rot="-5668726">
                <a:off x="3848" y="1471"/>
                <a:ext cx="484" cy="650"/>
              </a:xfrm>
              <a:custGeom>
                <a:avLst/>
                <a:gdLst>
                  <a:gd name="T0" fmla="*/ 29 w 651"/>
                  <a:gd name="T1" fmla="*/ 40 h 934"/>
                  <a:gd name="T2" fmla="*/ 22 w 651"/>
                  <a:gd name="T3" fmla="*/ 40 h 934"/>
                  <a:gd name="T4" fmla="*/ 14 w 651"/>
                  <a:gd name="T5" fmla="*/ 38 h 934"/>
                  <a:gd name="T6" fmla="*/ 12 w 651"/>
                  <a:gd name="T7" fmla="*/ 35 h 934"/>
                  <a:gd name="T8" fmla="*/ 7 w 651"/>
                  <a:gd name="T9" fmla="*/ 33 h 934"/>
                  <a:gd name="T10" fmla="*/ 1 w 651"/>
                  <a:gd name="T11" fmla="*/ 33 h 934"/>
                  <a:gd name="T12" fmla="*/ 1 w 651"/>
                  <a:gd name="T13" fmla="*/ 35 h 934"/>
                  <a:gd name="T14" fmla="*/ 3 w 651"/>
                  <a:gd name="T15" fmla="*/ 38 h 934"/>
                  <a:gd name="T16" fmla="*/ 5 w 651"/>
                  <a:gd name="T17" fmla="*/ 42 h 934"/>
                  <a:gd name="T18" fmla="*/ 9 w 651"/>
                  <a:gd name="T19" fmla="*/ 46 h 934"/>
                  <a:gd name="T20" fmla="*/ 15 w 651"/>
                  <a:gd name="T21" fmla="*/ 50 h 934"/>
                  <a:gd name="T22" fmla="*/ 22 w 651"/>
                  <a:gd name="T23" fmla="*/ 55 h 934"/>
                  <a:gd name="T24" fmla="*/ 30 w 651"/>
                  <a:gd name="T25" fmla="*/ 60 h 934"/>
                  <a:gd name="T26" fmla="*/ 39 w 651"/>
                  <a:gd name="T27" fmla="*/ 65 h 934"/>
                  <a:gd name="T28" fmla="*/ 42 w 651"/>
                  <a:gd name="T29" fmla="*/ 68 h 934"/>
                  <a:gd name="T30" fmla="*/ 45 w 651"/>
                  <a:gd name="T31" fmla="*/ 70 h 934"/>
                  <a:gd name="T32" fmla="*/ 48 w 651"/>
                  <a:gd name="T33" fmla="*/ 73 h 934"/>
                  <a:gd name="T34" fmla="*/ 51 w 651"/>
                  <a:gd name="T35" fmla="*/ 72 h 934"/>
                  <a:gd name="T36" fmla="*/ 55 w 651"/>
                  <a:gd name="T37" fmla="*/ 70 h 934"/>
                  <a:gd name="T38" fmla="*/ 63 w 651"/>
                  <a:gd name="T39" fmla="*/ 68 h 934"/>
                  <a:gd name="T40" fmla="*/ 72 w 651"/>
                  <a:gd name="T41" fmla="*/ 65 h 934"/>
                  <a:gd name="T42" fmla="*/ 79 w 651"/>
                  <a:gd name="T43" fmla="*/ 65 h 934"/>
                  <a:gd name="T44" fmla="*/ 78 w 651"/>
                  <a:gd name="T45" fmla="*/ 62 h 934"/>
                  <a:gd name="T46" fmla="*/ 74 w 651"/>
                  <a:gd name="T47" fmla="*/ 60 h 934"/>
                  <a:gd name="T48" fmla="*/ 72 w 651"/>
                  <a:gd name="T49" fmla="*/ 58 h 934"/>
                  <a:gd name="T50" fmla="*/ 74 w 651"/>
                  <a:gd name="T51" fmla="*/ 50 h 934"/>
                  <a:gd name="T52" fmla="*/ 72 w 651"/>
                  <a:gd name="T53" fmla="*/ 38 h 934"/>
                  <a:gd name="T54" fmla="*/ 73 w 651"/>
                  <a:gd name="T55" fmla="*/ 34 h 934"/>
                  <a:gd name="T56" fmla="*/ 73 w 651"/>
                  <a:gd name="T57" fmla="*/ 31 h 934"/>
                  <a:gd name="T58" fmla="*/ 73 w 651"/>
                  <a:gd name="T59" fmla="*/ 31 h 934"/>
                  <a:gd name="T60" fmla="*/ 72 w 651"/>
                  <a:gd name="T61" fmla="*/ 26 h 934"/>
                  <a:gd name="T62" fmla="*/ 68 w 651"/>
                  <a:gd name="T63" fmla="*/ 26 h 934"/>
                  <a:gd name="T64" fmla="*/ 62 w 651"/>
                  <a:gd name="T65" fmla="*/ 26 h 934"/>
                  <a:gd name="T66" fmla="*/ 58 w 651"/>
                  <a:gd name="T67" fmla="*/ 22 h 934"/>
                  <a:gd name="T68" fmla="*/ 54 w 651"/>
                  <a:gd name="T69" fmla="*/ 17 h 934"/>
                  <a:gd name="T70" fmla="*/ 48 w 651"/>
                  <a:gd name="T71" fmla="*/ 10 h 934"/>
                  <a:gd name="T72" fmla="*/ 45 w 651"/>
                  <a:gd name="T73" fmla="*/ 8 h 934"/>
                  <a:gd name="T74" fmla="*/ 42 w 651"/>
                  <a:gd name="T75" fmla="*/ 6 h 934"/>
                  <a:gd name="T76" fmla="*/ 39 w 651"/>
                  <a:gd name="T77" fmla="*/ 4 h 934"/>
                  <a:gd name="T78" fmla="*/ 36 w 651"/>
                  <a:gd name="T79" fmla="*/ 3 h 934"/>
                  <a:gd name="T80" fmla="*/ 33 w 651"/>
                  <a:gd name="T81" fmla="*/ 1 h 934"/>
                  <a:gd name="T82" fmla="*/ 29 w 651"/>
                  <a:gd name="T83" fmla="*/ 1 h 934"/>
                  <a:gd name="T84" fmla="*/ 30 w 651"/>
                  <a:gd name="T85" fmla="*/ 7 h 934"/>
                  <a:gd name="T86" fmla="*/ 36 w 651"/>
                  <a:gd name="T87" fmla="*/ 12 h 934"/>
                  <a:gd name="T88" fmla="*/ 40 w 651"/>
                  <a:gd name="T89" fmla="*/ 16 h 934"/>
                  <a:gd name="T90" fmla="*/ 42 w 651"/>
                  <a:gd name="T91" fmla="*/ 22 h 934"/>
                  <a:gd name="T92" fmla="*/ 46 w 651"/>
                  <a:gd name="T93" fmla="*/ 28 h 934"/>
                  <a:gd name="T94" fmla="*/ 44 w 651"/>
                  <a:gd name="T95" fmla="*/ 32 h 934"/>
                  <a:gd name="T96" fmla="*/ 39 w 651"/>
                  <a:gd name="T97" fmla="*/ 37 h 934"/>
                  <a:gd name="T98" fmla="*/ 32 w 651"/>
                  <a:gd name="T99" fmla="*/ 39 h 93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651" h="934">
                    <a:moveTo>
                      <a:pt x="254" y="496"/>
                    </a:moveTo>
                    <a:lnTo>
                      <a:pt x="232" y="508"/>
                    </a:lnTo>
                    <a:lnTo>
                      <a:pt x="212" y="514"/>
                    </a:lnTo>
                    <a:lnTo>
                      <a:pt x="182" y="512"/>
                    </a:lnTo>
                    <a:lnTo>
                      <a:pt x="150" y="504"/>
                    </a:lnTo>
                    <a:lnTo>
                      <a:pt x="110" y="482"/>
                    </a:lnTo>
                    <a:lnTo>
                      <a:pt x="102" y="452"/>
                    </a:lnTo>
                    <a:lnTo>
                      <a:pt x="92" y="440"/>
                    </a:lnTo>
                    <a:lnTo>
                      <a:pt x="74" y="430"/>
                    </a:lnTo>
                    <a:lnTo>
                      <a:pt x="52" y="412"/>
                    </a:lnTo>
                    <a:lnTo>
                      <a:pt x="32" y="406"/>
                    </a:lnTo>
                    <a:lnTo>
                      <a:pt x="10" y="410"/>
                    </a:lnTo>
                    <a:lnTo>
                      <a:pt x="0" y="418"/>
                    </a:lnTo>
                    <a:lnTo>
                      <a:pt x="10" y="440"/>
                    </a:lnTo>
                    <a:lnTo>
                      <a:pt x="18" y="464"/>
                    </a:lnTo>
                    <a:lnTo>
                      <a:pt x="24" y="484"/>
                    </a:lnTo>
                    <a:lnTo>
                      <a:pt x="34" y="504"/>
                    </a:lnTo>
                    <a:lnTo>
                      <a:pt x="44" y="534"/>
                    </a:lnTo>
                    <a:lnTo>
                      <a:pt x="54" y="550"/>
                    </a:lnTo>
                    <a:lnTo>
                      <a:pt x="74" y="580"/>
                    </a:lnTo>
                    <a:lnTo>
                      <a:pt x="102" y="604"/>
                    </a:lnTo>
                    <a:lnTo>
                      <a:pt x="116" y="628"/>
                    </a:lnTo>
                    <a:lnTo>
                      <a:pt x="150" y="666"/>
                    </a:lnTo>
                    <a:lnTo>
                      <a:pt x="182" y="696"/>
                    </a:lnTo>
                    <a:lnTo>
                      <a:pt x="206" y="719"/>
                    </a:lnTo>
                    <a:lnTo>
                      <a:pt x="242" y="756"/>
                    </a:lnTo>
                    <a:lnTo>
                      <a:pt x="286" y="796"/>
                    </a:lnTo>
                    <a:lnTo>
                      <a:pt x="306" y="816"/>
                    </a:lnTo>
                    <a:lnTo>
                      <a:pt x="328" y="829"/>
                    </a:lnTo>
                    <a:lnTo>
                      <a:pt x="340" y="856"/>
                    </a:lnTo>
                    <a:lnTo>
                      <a:pt x="348" y="875"/>
                    </a:lnTo>
                    <a:lnTo>
                      <a:pt x="354" y="893"/>
                    </a:lnTo>
                    <a:lnTo>
                      <a:pt x="365" y="909"/>
                    </a:lnTo>
                    <a:lnTo>
                      <a:pt x="380" y="925"/>
                    </a:lnTo>
                    <a:lnTo>
                      <a:pt x="389" y="934"/>
                    </a:lnTo>
                    <a:lnTo>
                      <a:pt x="403" y="921"/>
                    </a:lnTo>
                    <a:lnTo>
                      <a:pt x="416" y="909"/>
                    </a:lnTo>
                    <a:lnTo>
                      <a:pt x="444" y="889"/>
                    </a:lnTo>
                    <a:lnTo>
                      <a:pt x="483" y="864"/>
                    </a:lnTo>
                    <a:lnTo>
                      <a:pt x="508" y="850"/>
                    </a:lnTo>
                    <a:lnTo>
                      <a:pt x="538" y="833"/>
                    </a:lnTo>
                    <a:lnTo>
                      <a:pt x="573" y="821"/>
                    </a:lnTo>
                    <a:lnTo>
                      <a:pt x="603" y="814"/>
                    </a:lnTo>
                    <a:lnTo>
                      <a:pt x="630" y="816"/>
                    </a:lnTo>
                    <a:lnTo>
                      <a:pt x="651" y="820"/>
                    </a:lnTo>
                    <a:lnTo>
                      <a:pt x="619" y="785"/>
                    </a:lnTo>
                    <a:lnTo>
                      <a:pt x="609" y="772"/>
                    </a:lnTo>
                    <a:lnTo>
                      <a:pt x="590" y="757"/>
                    </a:lnTo>
                    <a:lnTo>
                      <a:pt x="581" y="745"/>
                    </a:lnTo>
                    <a:lnTo>
                      <a:pt x="577" y="735"/>
                    </a:lnTo>
                    <a:lnTo>
                      <a:pt x="580" y="709"/>
                    </a:lnTo>
                    <a:lnTo>
                      <a:pt x="587" y="630"/>
                    </a:lnTo>
                    <a:lnTo>
                      <a:pt x="577" y="541"/>
                    </a:lnTo>
                    <a:lnTo>
                      <a:pt x="577" y="484"/>
                    </a:lnTo>
                    <a:lnTo>
                      <a:pt x="580" y="456"/>
                    </a:lnTo>
                    <a:lnTo>
                      <a:pt x="580" y="428"/>
                    </a:lnTo>
                    <a:lnTo>
                      <a:pt x="582" y="410"/>
                    </a:lnTo>
                    <a:lnTo>
                      <a:pt x="580" y="395"/>
                    </a:lnTo>
                    <a:lnTo>
                      <a:pt x="584" y="382"/>
                    </a:lnTo>
                    <a:lnTo>
                      <a:pt x="580" y="384"/>
                    </a:lnTo>
                    <a:lnTo>
                      <a:pt x="580" y="376"/>
                    </a:lnTo>
                    <a:lnTo>
                      <a:pt x="572" y="336"/>
                    </a:lnTo>
                    <a:lnTo>
                      <a:pt x="556" y="330"/>
                    </a:lnTo>
                    <a:lnTo>
                      <a:pt x="542" y="338"/>
                    </a:lnTo>
                    <a:lnTo>
                      <a:pt x="522" y="312"/>
                    </a:lnTo>
                    <a:lnTo>
                      <a:pt x="494" y="324"/>
                    </a:lnTo>
                    <a:lnTo>
                      <a:pt x="474" y="288"/>
                    </a:lnTo>
                    <a:lnTo>
                      <a:pt x="458" y="266"/>
                    </a:lnTo>
                    <a:lnTo>
                      <a:pt x="444" y="234"/>
                    </a:lnTo>
                    <a:lnTo>
                      <a:pt x="430" y="206"/>
                    </a:lnTo>
                    <a:lnTo>
                      <a:pt x="412" y="170"/>
                    </a:lnTo>
                    <a:lnTo>
                      <a:pt x="388" y="136"/>
                    </a:lnTo>
                    <a:lnTo>
                      <a:pt x="370" y="122"/>
                    </a:lnTo>
                    <a:lnTo>
                      <a:pt x="356" y="106"/>
                    </a:lnTo>
                    <a:lnTo>
                      <a:pt x="344" y="94"/>
                    </a:lnTo>
                    <a:lnTo>
                      <a:pt x="334" y="84"/>
                    </a:lnTo>
                    <a:lnTo>
                      <a:pt x="322" y="72"/>
                    </a:lnTo>
                    <a:lnTo>
                      <a:pt x="310" y="58"/>
                    </a:lnTo>
                    <a:lnTo>
                      <a:pt x="298" y="48"/>
                    </a:lnTo>
                    <a:lnTo>
                      <a:pt x="286" y="40"/>
                    </a:lnTo>
                    <a:lnTo>
                      <a:pt x="274" y="24"/>
                    </a:lnTo>
                    <a:lnTo>
                      <a:pt x="260" y="14"/>
                    </a:lnTo>
                    <a:lnTo>
                      <a:pt x="244" y="0"/>
                    </a:lnTo>
                    <a:lnTo>
                      <a:pt x="232" y="20"/>
                    </a:lnTo>
                    <a:lnTo>
                      <a:pt x="232" y="46"/>
                    </a:lnTo>
                    <a:lnTo>
                      <a:pt x="240" y="86"/>
                    </a:lnTo>
                    <a:lnTo>
                      <a:pt x="268" y="126"/>
                    </a:lnTo>
                    <a:lnTo>
                      <a:pt x="288" y="152"/>
                    </a:lnTo>
                    <a:lnTo>
                      <a:pt x="304" y="180"/>
                    </a:lnTo>
                    <a:lnTo>
                      <a:pt x="320" y="204"/>
                    </a:lnTo>
                    <a:lnTo>
                      <a:pt x="330" y="238"/>
                    </a:lnTo>
                    <a:lnTo>
                      <a:pt x="338" y="276"/>
                    </a:lnTo>
                    <a:lnTo>
                      <a:pt x="362" y="320"/>
                    </a:lnTo>
                    <a:lnTo>
                      <a:pt x="368" y="354"/>
                    </a:lnTo>
                    <a:lnTo>
                      <a:pt x="358" y="378"/>
                    </a:lnTo>
                    <a:lnTo>
                      <a:pt x="346" y="404"/>
                    </a:lnTo>
                    <a:lnTo>
                      <a:pt x="322" y="442"/>
                    </a:lnTo>
                    <a:lnTo>
                      <a:pt x="306" y="462"/>
                    </a:lnTo>
                    <a:lnTo>
                      <a:pt x="283" y="478"/>
                    </a:lnTo>
                    <a:lnTo>
                      <a:pt x="254" y="496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6" name="Freeform 171">
                <a:extLst>
                  <a:ext uri="{FF2B5EF4-FFF2-40B4-BE49-F238E27FC236}">
                    <a16:creationId xmlns:a16="http://schemas.microsoft.com/office/drawing/2014/main" id="{B98CE046-FCB0-45F6-A2EC-50F359F2E94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668726">
                <a:off x="4047" y="1600"/>
                <a:ext cx="5" cy="79"/>
              </a:xfrm>
              <a:custGeom>
                <a:avLst/>
                <a:gdLst>
                  <a:gd name="T0" fmla="*/ 0 w 20"/>
                  <a:gd name="T1" fmla="*/ 0 h 336"/>
                  <a:gd name="T2" fmla="*/ 0 w 20"/>
                  <a:gd name="T3" fmla="*/ 0 h 336"/>
                  <a:gd name="T4" fmla="*/ 0 w 20"/>
                  <a:gd name="T5" fmla="*/ 0 h 336"/>
                  <a:gd name="T6" fmla="*/ 0 w 20"/>
                  <a:gd name="T7" fmla="*/ 0 h 3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336">
                    <a:moveTo>
                      <a:pt x="9" y="0"/>
                    </a:moveTo>
                    <a:lnTo>
                      <a:pt x="20" y="52"/>
                    </a:lnTo>
                    <a:lnTo>
                      <a:pt x="1" y="241"/>
                    </a:lnTo>
                    <a:lnTo>
                      <a:pt x="0" y="3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7" name="Freeform 172">
                <a:extLst>
                  <a:ext uri="{FF2B5EF4-FFF2-40B4-BE49-F238E27FC236}">
                    <a16:creationId xmlns:a16="http://schemas.microsoft.com/office/drawing/2014/main" id="{21A26C71-09C9-4A94-A0E7-A94E154A49A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668726">
                <a:off x="4081" y="1994"/>
                <a:ext cx="18" cy="39"/>
              </a:xfrm>
              <a:custGeom>
                <a:avLst/>
                <a:gdLst>
                  <a:gd name="T0" fmla="*/ 0 w 70"/>
                  <a:gd name="T1" fmla="*/ 0 h 169"/>
                  <a:gd name="T2" fmla="*/ 0 w 70"/>
                  <a:gd name="T3" fmla="*/ 0 h 169"/>
                  <a:gd name="T4" fmla="*/ 0 w 70"/>
                  <a:gd name="T5" fmla="*/ 0 h 169"/>
                  <a:gd name="T6" fmla="*/ 0 w 70"/>
                  <a:gd name="T7" fmla="*/ 0 h 169"/>
                  <a:gd name="T8" fmla="*/ 0 w 70"/>
                  <a:gd name="T9" fmla="*/ 0 h 169"/>
                  <a:gd name="T10" fmla="*/ 0 w 70"/>
                  <a:gd name="T11" fmla="*/ 0 h 169"/>
                  <a:gd name="T12" fmla="*/ 0 w 70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169">
                    <a:moveTo>
                      <a:pt x="23" y="0"/>
                    </a:moveTo>
                    <a:lnTo>
                      <a:pt x="53" y="52"/>
                    </a:lnTo>
                    <a:lnTo>
                      <a:pt x="69" y="83"/>
                    </a:lnTo>
                    <a:lnTo>
                      <a:pt x="70" y="113"/>
                    </a:lnTo>
                    <a:lnTo>
                      <a:pt x="58" y="140"/>
                    </a:lnTo>
                    <a:lnTo>
                      <a:pt x="27" y="158"/>
                    </a:lnTo>
                    <a:lnTo>
                      <a:pt x="0" y="16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8" name="Freeform 173">
                <a:extLst>
                  <a:ext uri="{FF2B5EF4-FFF2-40B4-BE49-F238E27FC236}">
                    <a16:creationId xmlns:a16="http://schemas.microsoft.com/office/drawing/2014/main" id="{28071B60-B7D8-4C1F-9EB7-94D1D0FD1533}"/>
                  </a:ext>
                </a:extLst>
              </p:cNvPr>
              <p:cNvSpPr>
                <a:spLocks/>
              </p:cNvSpPr>
              <p:nvPr/>
            </p:nvSpPr>
            <p:spPr bwMode="auto">
              <a:xfrm rot="-2506963">
                <a:off x="3899" y="1791"/>
                <a:ext cx="11" cy="23"/>
              </a:xfrm>
              <a:custGeom>
                <a:avLst/>
                <a:gdLst>
                  <a:gd name="T0" fmla="*/ 0 w 50"/>
                  <a:gd name="T1" fmla="*/ 0 h 93"/>
                  <a:gd name="T2" fmla="*/ 0 w 50"/>
                  <a:gd name="T3" fmla="*/ 0 h 93"/>
                  <a:gd name="T4" fmla="*/ 0 w 50"/>
                  <a:gd name="T5" fmla="*/ 0 h 93"/>
                  <a:gd name="T6" fmla="*/ 0 w 50"/>
                  <a:gd name="T7" fmla="*/ 0 h 93"/>
                  <a:gd name="T8" fmla="*/ 0 w 50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93">
                    <a:moveTo>
                      <a:pt x="0" y="0"/>
                    </a:moveTo>
                    <a:lnTo>
                      <a:pt x="0" y="32"/>
                    </a:lnTo>
                    <a:lnTo>
                      <a:pt x="6" y="57"/>
                    </a:lnTo>
                    <a:lnTo>
                      <a:pt x="25" y="82"/>
                    </a:lnTo>
                    <a:lnTo>
                      <a:pt x="50" y="9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329" name="Group 174">
                <a:extLst>
                  <a:ext uri="{FF2B5EF4-FFF2-40B4-BE49-F238E27FC236}">
                    <a16:creationId xmlns:a16="http://schemas.microsoft.com/office/drawing/2014/main" id="{FD236AB0-8056-4742-9DE1-541019620F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522798">
                <a:off x="4299" y="1482"/>
                <a:ext cx="216" cy="258"/>
                <a:chOff x="2457" y="2549"/>
                <a:chExt cx="557" cy="547"/>
              </a:xfrm>
            </p:grpSpPr>
            <p:sp>
              <p:nvSpPr>
                <p:cNvPr id="10332" name="Freeform 175">
                  <a:extLst>
                    <a:ext uri="{FF2B5EF4-FFF2-40B4-BE49-F238E27FC236}">
                      <a16:creationId xmlns:a16="http://schemas.microsoft.com/office/drawing/2014/main" id="{B845EB41-4C58-451A-AB86-9B7E3CA1E6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7" y="2549"/>
                  <a:ext cx="557" cy="547"/>
                </a:xfrm>
                <a:custGeom>
                  <a:avLst/>
                  <a:gdLst>
                    <a:gd name="T0" fmla="*/ 9 w 1112"/>
                    <a:gd name="T1" fmla="*/ 2 h 1094"/>
                    <a:gd name="T2" fmla="*/ 9 w 1112"/>
                    <a:gd name="T3" fmla="*/ 3 h 1094"/>
                    <a:gd name="T4" fmla="*/ 8 w 1112"/>
                    <a:gd name="T5" fmla="*/ 3 h 1094"/>
                    <a:gd name="T6" fmla="*/ 8 w 1112"/>
                    <a:gd name="T7" fmla="*/ 4 h 1094"/>
                    <a:gd name="T8" fmla="*/ 8 w 1112"/>
                    <a:gd name="T9" fmla="*/ 5 h 1094"/>
                    <a:gd name="T10" fmla="*/ 8 w 1112"/>
                    <a:gd name="T11" fmla="*/ 6 h 1094"/>
                    <a:gd name="T12" fmla="*/ 8 w 1112"/>
                    <a:gd name="T13" fmla="*/ 7 h 1094"/>
                    <a:gd name="T14" fmla="*/ 8 w 1112"/>
                    <a:gd name="T15" fmla="*/ 8 h 1094"/>
                    <a:gd name="T16" fmla="*/ 8 w 1112"/>
                    <a:gd name="T17" fmla="*/ 8 h 1094"/>
                    <a:gd name="T18" fmla="*/ 8 w 1112"/>
                    <a:gd name="T19" fmla="*/ 9 h 1094"/>
                    <a:gd name="T20" fmla="*/ 2 w 1112"/>
                    <a:gd name="T21" fmla="*/ 9 h 1094"/>
                    <a:gd name="T22" fmla="*/ 2 w 1112"/>
                    <a:gd name="T23" fmla="*/ 4 h 1094"/>
                    <a:gd name="T24" fmla="*/ 1 w 1112"/>
                    <a:gd name="T25" fmla="*/ 1 h 1094"/>
                    <a:gd name="T26" fmla="*/ 0 w 1112"/>
                    <a:gd name="T27" fmla="*/ 0 h 1094"/>
                    <a:gd name="T28" fmla="*/ 4 w 1112"/>
                    <a:gd name="T29" fmla="*/ 1 h 1094"/>
                    <a:gd name="T30" fmla="*/ 6 w 1112"/>
                    <a:gd name="T31" fmla="*/ 1 h 1094"/>
                    <a:gd name="T32" fmla="*/ 8 w 1112"/>
                    <a:gd name="T33" fmla="*/ 1 h 1094"/>
                    <a:gd name="T34" fmla="*/ 9 w 1112"/>
                    <a:gd name="T35" fmla="*/ 2 h 109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112" h="1094">
                      <a:moveTo>
                        <a:pt x="1112" y="140"/>
                      </a:moveTo>
                      <a:lnTo>
                        <a:pt x="1056" y="271"/>
                      </a:lnTo>
                      <a:lnTo>
                        <a:pt x="1017" y="373"/>
                      </a:lnTo>
                      <a:lnTo>
                        <a:pt x="971" y="476"/>
                      </a:lnTo>
                      <a:lnTo>
                        <a:pt x="943" y="588"/>
                      </a:lnTo>
                      <a:lnTo>
                        <a:pt x="924" y="702"/>
                      </a:lnTo>
                      <a:lnTo>
                        <a:pt x="905" y="814"/>
                      </a:lnTo>
                      <a:lnTo>
                        <a:pt x="905" y="916"/>
                      </a:lnTo>
                      <a:lnTo>
                        <a:pt x="905" y="1001"/>
                      </a:lnTo>
                      <a:lnTo>
                        <a:pt x="905" y="1038"/>
                      </a:lnTo>
                      <a:lnTo>
                        <a:pt x="242" y="1094"/>
                      </a:lnTo>
                      <a:lnTo>
                        <a:pt x="130" y="448"/>
                      </a:lnTo>
                      <a:lnTo>
                        <a:pt x="28" y="65"/>
                      </a:lnTo>
                      <a:lnTo>
                        <a:pt x="0" y="0"/>
                      </a:lnTo>
                      <a:lnTo>
                        <a:pt x="420" y="75"/>
                      </a:lnTo>
                      <a:lnTo>
                        <a:pt x="765" y="103"/>
                      </a:lnTo>
                      <a:lnTo>
                        <a:pt x="989" y="103"/>
                      </a:lnTo>
                      <a:lnTo>
                        <a:pt x="1112" y="140"/>
                      </a:lnTo>
                      <a:close/>
                    </a:path>
                  </a:pathLst>
                </a:custGeom>
                <a:solidFill>
                  <a:srgbClr val="5F7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3" name="Oval 176">
                  <a:extLst>
                    <a:ext uri="{FF2B5EF4-FFF2-40B4-BE49-F238E27FC236}">
                      <a16:creationId xmlns:a16="http://schemas.microsoft.com/office/drawing/2014/main" id="{5BF3EE49-1D6E-4E59-9E01-D3FD9615F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93" y="2961"/>
                  <a:ext cx="61" cy="7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10330" name="Freeform 177">
                <a:extLst>
                  <a:ext uri="{FF2B5EF4-FFF2-40B4-BE49-F238E27FC236}">
                    <a16:creationId xmlns:a16="http://schemas.microsoft.com/office/drawing/2014/main" id="{18875C2C-ED99-432B-A544-AE4AAA97532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668726">
                <a:off x="3851" y="1632"/>
                <a:ext cx="101" cy="153"/>
              </a:xfrm>
              <a:custGeom>
                <a:avLst/>
                <a:gdLst>
                  <a:gd name="T0" fmla="*/ 0 w 136"/>
                  <a:gd name="T1" fmla="*/ 0 h 220"/>
                  <a:gd name="T2" fmla="*/ 8 w 136"/>
                  <a:gd name="T3" fmla="*/ 6 h 220"/>
                  <a:gd name="T4" fmla="*/ 12 w 136"/>
                  <a:gd name="T5" fmla="*/ 12 h 220"/>
                  <a:gd name="T6" fmla="*/ 14 w 136"/>
                  <a:gd name="T7" fmla="*/ 14 h 220"/>
                  <a:gd name="T8" fmla="*/ 17 w 136"/>
                  <a:gd name="T9" fmla="*/ 17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220">
                    <a:moveTo>
                      <a:pt x="0" y="0"/>
                    </a:moveTo>
                    <a:cubicBezTo>
                      <a:pt x="11" y="11"/>
                      <a:pt x="48" y="43"/>
                      <a:pt x="64" y="68"/>
                    </a:cubicBezTo>
                    <a:cubicBezTo>
                      <a:pt x="80" y="93"/>
                      <a:pt x="88" y="131"/>
                      <a:pt x="96" y="150"/>
                    </a:cubicBezTo>
                    <a:cubicBezTo>
                      <a:pt x="104" y="169"/>
                      <a:pt x="105" y="168"/>
                      <a:pt x="112" y="180"/>
                    </a:cubicBezTo>
                    <a:cubicBezTo>
                      <a:pt x="119" y="192"/>
                      <a:pt x="131" y="212"/>
                      <a:pt x="136" y="2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1" name="Freeform 178">
                <a:extLst>
                  <a:ext uri="{FF2B5EF4-FFF2-40B4-BE49-F238E27FC236}">
                    <a16:creationId xmlns:a16="http://schemas.microsoft.com/office/drawing/2014/main" id="{7A36BCAD-BB18-4217-8AA9-3A30FCC7C65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668726">
                <a:off x="3770" y="1854"/>
                <a:ext cx="40" cy="24"/>
              </a:xfrm>
              <a:custGeom>
                <a:avLst/>
                <a:gdLst>
                  <a:gd name="T0" fmla="*/ 0 w 54"/>
                  <a:gd name="T1" fmla="*/ 0 h 34"/>
                  <a:gd name="T2" fmla="*/ 4 w 54"/>
                  <a:gd name="T3" fmla="*/ 3 h 34"/>
                  <a:gd name="T4" fmla="*/ 7 w 54"/>
                  <a:gd name="T5" fmla="*/ 3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34">
                    <a:moveTo>
                      <a:pt x="0" y="0"/>
                    </a:moveTo>
                    <a:cubicBezTo>
                      <a:pt x="5" y="5"/>
                      <a:pt x="21" y="24"/>
                      <a:pt x="30" y="29"/>
                    </a:cubicBezTo>
                    <a:cubicBezTo>
                      <a:pt x="39" y="34"/>
                      <a:pt x="46" y="33"/>
                      <a:pt x="54" y="2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88258" name="Group 162">
            <a:extLst>
              <a:ext uri="{FF2B5EF4-FFF2-40B4-BE49-F238E27FC236}">
                <a16:creationId xmlns:a16="http://schemas.microsoft.com/office/drawing/2014/main" id="{532C6D35-F029-4602-BA00-86D12FA2D71F}"/>
              </a:ext>
            </a:extLst>
          </p:cNvPr>
          <p:cNvGrpSpPr>
            <a:grpSpLocks/>
          </p:cNvGrpSpPr>
          <p:nvPr/>
        </p:nvGrpSpPr>
        <p:grpSpPr bwMode="auto">
          <a:xfrm>
            <a:off x="7440614" y="5905500"/>
            <a:ext cx="1004887" cy="609600"/>
            <a:chOff x="1099" y="3468"/>
            <a:chExt cx="633" cy="384"/>
          </a:xfrm>
        </p:grpSpPr>
        <p:sp>
          <p:nvSpPr>
            <p:cNvPr id="10304" name="Line 160">
              <a:extLst>
                <a:ext uri="{FF2B5EF4-FFF2-40B4-BE49-F238E27FC236}">
                  <a16:creationId xmlns:a16="http://schemas.microsoft.com/office/drawing/2014/main" id="{F9415F06-0231-4F81-BF28-CD9505E31C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16" y="3696"/>
              <a:ext cx="36" cy="24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05" name="Group 142">
              <a:extLst>
                <a:ext uri="{FF2B5EF4-FFF2-40B4-BE49-F238E27FC236}">
                  <a16:creationId xmlns:a16="http://schemas.microsoft.com/office/drawing/2014/main" id="{3829053A-AC1D-4F4A-90F8-53991CA022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9" y="3468"/>
              <a:ext cx="633" cy="384"/>
              <a:chOff x="2542" y="2794"/>
              <a:chExt cx="633" cy="384"/>
            </a:xfrm>
          </p:grpSpPr>
          <p:grpSp>
            <p:nvGrpSpPr>
              <p:cNvPr id="10306" name="Group 143">
                <a:extLst>
                  <a:ext uri="{FF2B5EF4-FFF2-40B4-BE49-F238E27FC236}">
                    <a16:creationId xmlns:a16="http://schemas.microsoft.com/office/drawing/2014/main" id="{16C1C268-00D8-4498-BF15-C0B93A7105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98" y="2794"/>
                <a:ext cx="477" cy="384"/>
                <a:chOff x="2304" y="1440"/>
                <a:chExt cx="672" cy="576"/>
              </a:xfrm>
            </p:grpSpPr>
            <p:sp>
              <p:nvSpPr>
                <p:cNvPr id="10312" name="Freeform 144">
                  <a:extLst>
                    <a:ext uri="{FF2B5EF4-FFF2-40B4-BE49-F238E27FC236}">
                      <a16:creationId xmlns:a16="http://schemas.microsoft.com/office/drawing/2014/main" id="{E71F59B4-7433-4D5E-829C-715A31685B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487818">
                  <a:off x="2304" y="1440"/>
                  <a:ext cx="575" cy="536"/>
                </a:xfrm>
                <a:custGeom>
                  <a:avLst/>
                  <a:gdLst>
                    <a:gd name="T0" fmla="*/ 100 w 648"/>
                    <a:gd name="T1" fmla="*/ 102 h 631"/>
                    <a:gd name="T2" fmla="*/ 82 w 648"/>
                    <a:gd name="T3" fmla="*/ 96 h 631"/>
                    <a:gd name="T4" fmla="*/ 64 w 648"/>
                    <a:gd name="T5" fmla="*/ 88 h 631"/>
                    <a:gd name="T6" fmla="*/ 43 w 648"/>
                    <a:gd name="T7" fmla="*/ 74 h 631"/>
                    <a:gd name="T8" fmla="*/ 25 w 648"/>
                    <a:gd name="T9" fmla="*/ 74 h 631"/>
                    <a:gd name="T10" fmla="*/ 32 w 648"/>
                    <a:gd name="T11" fmla="*/ 88 h 631"/>
                    <a:gd name="T12" fmla="*/ 46 w 648"/>
                    <a:gd name="T13" fmla="*/ 109 h 631"/>
                    <a:gd name="T14" fmla="*/ 68 w 648"/>
                    <a:gd name="T15" fmla="*/ 123 h 631"/>
                    <a:gd name="T16" fmla="*/ 102 w 648"/>
                    <a:gd name="T17" fmla="*/ 144 h 631"/>
                    <a:gd name="T18" fmla="*/ 128 w 648"/>
                    <a:gd name="T19" fmla="*/ 151 h 631"/>
                    <a:gd name="T20" fmla="*/ 141 w 648"/>
                    <a:gd name="T21" fmla="*/ 157 h 631"/>
                    <a:gd name="T22" fmla="*/ 158 w 648"/>
                    <a:gd name="T23" fmla="*/ 163 h 631"/>
                    <a:gd name="T24" fmla="*/ 171 w 648"/>
                    <a:gd name="T25" fmla="*/ 169 h 631"/>
                    <a:gd name="T26" fmla="*/ 186 w 648"/>
                    <a:gd name="T27" fmla="*/ 181 h 631"/>
                    <a:gd name="T28" fmla="*/ 198 w 648"/>
                    <a:gd name="T29" fmla="*/ 191 h 631"/>
                    <a:gd name="T30" fmla="*/ 213 w 648"/>
                    <a:gd name="T31" fmla="*/ 199 h 631"/>
                    <a:gd name="T32" fmla="*/ 219 w 648"/>
                    <a:gd name="T33" fmla="*/ 195 h 631"/>
                    <a:gd name="T34" fmla="*/ 227 w 648"/>
                    <a:gd name="T35" fmla="*/ 181 h 631"/>
                    <a:gd name="T36" fmla="*/ 246 w 648"/>
                    <a:gd name="T37" fmla="*/ 166 h 631"/>
                    <a:gd name="T38" fmla="*/ 264 w 648"/>
                    <a:gd name="T39" fmla="*/ 150 h 631"/>
                    <a:gd name="T40" fmla="*/ 273 w 648"/>
                    <a:gd name="T41" fmla="*/ 140 h 631"/>
                    <a:gd name="T42" fmla="*/ 264 w 648"/>
                    <a:gd name="T43" fmla="*/ 131 h 631"/>
                    <a:gd name="T44" fmla="*/ 249 w 648"/>
                    <a:gd name="T45" fmla="*/ 124 h 631"/>
                    <a:gd name="T46" fmla="*/ 241 w 648"/>
                    <a:gd name="T47" fmla="*/ 118 h 631"/>
                    <a:gd name="T48" fmla="*/ 226 w 648"/>
                    <a:gd name="T49" fmla="*/ 84 h 631"/>
                    <a:gd name="T50" fmla="*/ 213 w 648"/>
                    <a:gd name="T51" fmla="*/ 57 h 631"/>
                    <a:gd name="T52" fmla="*/ 201 w 648"/>
                    <a:gd name="T53" fmla="*/ 42 h 631"/>
                    <a:gd name="T54" fmla="*/ 195 w 648"/>
                    <a:gd name="T55" fmla="*/ 28 h 631"/>
                    <a:gd name="T56" fmla="*/ 185 w 648"/>
                    <a:gd name="T57" fmla="*/ 21 h 631"/>
                    <a:gd name="T58" fmla="*/ 169 w 648"/>
                    <a:gd name="T59" fmla="*/ 14 h 631"/>
                    <a:gd name="T60" fmla="*/ 152 w 648"/>
                    <a:gd name="T61" fmla="*/ 8 h 631"/>
                    <a:gd name="T62" fmla="*/ 130 w 648"/>
                    <a:gd name="T63" fmla="*/ 6 h 631"/>
                    <a:gd name="T64" fmla="*/ 107 w 648"/>
                    <a:gd name="T65" fmla="*/ 3 h 631"/>
                    <a:gd name="T66" fmla="*/ 91 w 648"/>
                    <a:gd name="T67" fmla="*/ 3 h 631"/>
                    <a:gd name="T68" fmla="*/ 71 w 648"/>
                    <a:gd name="T69" fmla="*/ 3 h 631"/>
                    <a:gd name="T70" fmla="*/ 59 w 648"/>
                    <a:gd name="T71" fmla="*/ 6 h 631"/>
                    <a:gd name="T72" fmla="*/ 34 w 648"/>
                    <a:gd name="T73" fmla="*/ 12 h 631"/>
                    <a:gd name="T74" fmla="*/ 14 w 648"/>
                    <a:gd name="T75" fmla="*/ 25 h 631"/>
                    <a:gd name="T76" fmla="*/ 3 w 648"/>
                    <a:gd name="T77" fmla="*/ 35 h 631"/>
                    <a:gd name="T78" fmla="*/ 4 w 648"/>
                    <a:gd name="T79" fmla="*/ 42 h 631"/>
                    <a:gd name="T80" fmla="*/ 20 w 648"/>
                    <a:gd name="T81" fmla="*/ 42 h 631"/>
                    <a:gd name="T82" fmla="*/ 32 w 648"/>
                    <a:gd name="T83" fmla="*/ 37 h 631"/>
                    <a:gd name="T84" fmla="*/ 54 w 648"/>
                    <a:gd name="T85" fmla="*/ 33 h 631"/>
                    <a:gd name="T86" fmla="*/ 78 w 648"/>
                    <a:gd name="T87" fmla="*/ 31 h 631"/>
                    <a:gd name="T88" fmla="*/ 90 w 648"/>
                    <a:gd name="T89" fmla="*/ 34 h 631"/>
                    <a:gd name="T90" fmla="*/ 104 w 648"/>
                    <a:gd name="T91" fmla="*/ 42 h 631"/>
                    <a:gd name="T92" fmla="*/ 115 w 648"/>
                    <a:gd name="T93" fmla="*/ 48 h 631"/>
                    <a:gd name="T94" fmla="*/ 122 w 648"/>
                    <a:gd name="T95" fmla="*/ 59 h 631"/>
                    <a:gd name="T96" fmla="*/ 128 w 648"/>
                    <a:gd name="T97" fmla="*/ 71 h 631"/>
                    <a:gd name="T98" fmla="*/ 127 w 648"/>
                    <a:gd name="T99" fmla="*/ 83 h 631"/>
                    <a:gd name="T100" fmla="*/ 110 w 648"/>
                    <a:gd name="T101" fmla="*/ 99 h 631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648" h="631">
                      <a:moveTo>
                        <a:pt x="255" y="310"/>
                      </a:moveTo>
                      <a:lnTo>
                        <a:pt x="231" y="317"/>
                      </a:lnTo>
                      <a:lnTo>
                        <a:pt x="214" y="314"/>
                      </a:lnTo>
                      <a:lnTo>
                        <a:pt x="189" y="301"/>
                      </a:lnTo>
                      <a:lnTo>
                        <a:pt x="162" y="296"/>
                      </a:lnTo>
                      <a:lnTo>
                        <a:pt x="148" y="277"/>
                      </a:lnTo>
                      <a:lnTo>
                        <a:pt x="125" y="247"/>
                      </a:lnTo>
                      <a:lnTo>
                        <a:pt x="100" y="233"/>
                      </a:lnTo>
                      <a:lnTo>
                        <a:pt x="76" y="228"/>
                      </a:lnTo>
                      <a:lnTo>
                        <a:pt x="59" y="233"/>
                      </a:lnTo>
                      <a:lnTo>
                        <a:pt x="66" y="251"/>
                      </a:lnTo>
                      <a:lnTo>
                        <a:pt x="76" y="275"/>
                      </a:lnTo>
                      <a:lnTo>
                        <a:pt x="94" y="312"/>
                      </a:lnTo>
                      <a:lnTo>
                        <a:pt x="106" y="342"/>
                      </a:lnTo>
                      <a:lnTo>
                        <a:pt x="136" y="366"/>
                      </a:lnTo>
                      <a:lnTo>
                        <a:pt x="159" y="387"/>
                      </a:lnTo>
                      <a:lnTo>
                        <a:pt x="177" y="403"/>
                      </a:lnTo>
                      <a:lnTo>
                        <a:pt x="236" y="448"/>
                      </a:lnTo>
                      <a:lnTo>
                        <a:pt x="265" y="460"/>
                      </a:lnTo>
                      <a:lnTo>
                        <a:pt x="295" y="475"/>
                      </a:lnTo>
                      <a:lnTo>
                        <a:pt x="311" y="481"/>
                      </a:lnTo>
                      <a:lnTo>
                        <a:pt x="327" y="493"/>
                      </a:lnTo>
                      <a:lnTo>
                        <a:pt x="349" y="503"/>
                      </a:lnTo>
                      <a:lnTo>
                        <a:pt x="365" y="511"/>
                      </a:lnTo>
                      <a:lnTo>
                        <a:pt x="382" y="519"/>
                      </a:lnTo>
                      <a:lnTo>
                        <a:pt x="393" y="530"/>
                      </a:lnTo>
                      <a:lnTo>
                        <a:pt x="412" y="543"/>
                      </a:lnTo>
                      <a:lnTo>
                        <a:pt x="431" y="566"/>
                      </a:lnTo>
                      <a:lnTo>
                        <a:pt x="445" y="583"/>
                      </a:lnTo>
                      <a:lnTo>
                        <a:pt x="457" y="599"/>
                      </a:lnTo>
                      <a:lnTo>
                        <a:pt x="472" y="612"/>
                      </a:lnTo>
                      <a:lnTo>
                        <a:pt x="490" y="624"/>
                      </a:lnTo>
                      <a:lnTo>
                        <a:pt x="500" y="631"/>
                      </a:lnTo>
                      <a:lnTo>
                        <a:pt x="505" y="614"/>
                      </a:lnTo>
                      <a:lnTo>
                        <a:pt x="510" y="597"/>
                      </a:lnTo>
                      <a:lnTo>
                        <a:pt x="523" y="568"/>
                      </a:lnTo>
                      <a:lnTo>
                        <a:pt x="553" y="539"/>
                      </a:lnTo>
                      <a:lnTo>
                        <a:pt x="568" y="522"/>
                      </a:lnTo>
                      <a:lnTo>
                        <a:pt x="596" y="489"/>
                      </a:lnTo>
                      <a:lnTo>
                        <a:pt x="611" y="469"/>
                      </a:lnTo>
                      <a:lnTo>
                        <a:pt x="626" y="451"/>
                      </a:lnTo>
                      <a:lnTo>
                        <a:pt x="631" y="437"/>
                      </a:lnTo>
                      <a:lnTo>
                        <a:pt x="648" y="435"/>
                      </a:lnTo>
                      <a:lnTo>
                        <a:pt x="610" y="409"/>
                      </a:lnTo>
                      <a:lnTo>
                        <a:pt x="597" y="398"/>
                      </a:lnTo>
                      <a:lnTo>
                        <a:pt x="576" y="388"/>
                      </a:lnTo>
                      <a:lnTo>
                        <a:pt x="565" y="379"/>
                      </a:lnTo>
                      <a:lnTo>
                        <a:pt x="557" y="370"/>
                      </a:lnTo>
                      <a:lnTo>
                        <a:pt x="549" y="343"/>
                      </a:lnTo>
                      <a:lnTo>
                        <a:pt x="521" y="260"/>
                      </a:lnTo>
                      <a:lnTo>
                        <a:pt x="507" y="216"/>
                      </a:lnTo>
                      <a:lnTo>
                        <a:pt x="491" y="178"/>
                      </a:lnTo>
                      <a:lnTo>
                        <a:pt x="478" y="158"/>
                      </a:lnTo>
                      <a:lnTo>
                        <a:pt x="466" y="134"/>
                      </a:lnTo>
                      <a:lnTo>
                        <a:pt x="458" y="112"/>
                      </a:lnTo>
                      <a:lnTo>
                        <a:pt x="450" y="88"/>
                      </a:lnTo>
                      <a:lnTo>
                        <a:pt x="442" y="74"/>
                      </a:lnTo>
                      <a:lnTo>
                        <a:pt x="428" y="66"/>
                      </a:lnTo>
                      <a:lnTo>
                        <a:pt x="404" y="58"/>
                      </a:lnTo>
                      <a:lnTo>
                        <a:pt x="390" y="46"/>
                      </a:lnTo>
                      <a:lnTo>
                        <a:pt x="374" y="32"/>
                      </a:lnTo>
                      <a:lnTo>
                        <a:pt x="350" y="28"/>
                      </a:lnTo>
                      <a:lnTo>
                        <a:pt x="320" y="28"/>
                      </a:lnTo>
                      <a:lnTo>
                        <a:pt x="298" y="20"/>
                      </a:lnTo>
                      <a:lnTo>
                        <a:pt x="266" y="14"/>
                      </a:lnTo>
                      <a:lnTo>
                        <a:pt x="247" y="6"/>
                      </a:lnTo>
                      <a:lnTo>
                        <a:pt x="234" y="0"/>
                      </a:lnTo>
                      <a:lnTo>
                        <a:pt x="208" y="5"/>
                      </a:lnTo>
                      <a:lnTo>
                        <a:pt x="184" y="9"/>
                      </a:lnTo>
                      <a:lnTo>
                        <a:pt x="163" y="12"/>
                      </a:lnTo>
                      <a:lnTo>
                        <a:pt x="150" y="14"/>
                      </a:lnTo>
                      <a:lnTo>
                        <a:pt x="133" y="20"/>
                      </a:lnTo>
                      <a:lnTo>
                        <a:pt x="117" y="26"/>
                      </a:lnTo>
                      <a:lnTo>
                        <a:pt x="78" y="38"/>
                      </a:lnTo>
                      <a:lnTo>
                        <a:pt x="55" y="57"/>
                      </a:lnTo>
                      <a:lnTo>
                        <a:pt x="33" y="77"/>
                      </a:lnTo>
                      <a:lnTo>
                        <a:pt x="16" y="93"/>
                      </a:lnTo>
                      <a:lnTo>
                        <a:pt x="3" y="108"/>
                      </a:lnTo>
                      <a:lnTo>
                        <a:pt x="0" y="120"/>
                      </a:lnTo>
                      <a:lnTo>
                        <a:pt x="7" y="131"/>
                      </a:lnTo>
                      <a:lnTo>
                        <a:pt x="28" y="137"/>
                      </a:lnTo>
                      <a:lnTo>
                        <a:pt x="46" y="134"/>
                      </a:lnTo>
                      <a:lnTo>
                        <a:pt x="60" y="128"/>
                      </a:lnTo>
                      <a:lnTo>
                        <a:pt x="76" y="117"/>
                      </a:lnTo>
                      <a:lnTo>
                        <a:pt x="91" y="104"/>
                      </a:lnTo>
                      <a:lnTo>
                        <a:pt x="126" y="102"/>
                      </a:lnTo>
                      <a:lnTo>
                        <a:pt x="160" y="101"/>
                      </a:lnTo>
                      <a:lnTo>
                        <a:pt x="180" y="96"/>
                      </a:lnTo>
                      <a:lnTo>
                        <a:pt x="195" y="95"/>
                      </a:lnTo>
                      <a:lnTo>
                        <a:pt x="207" y="107"/>
                      </a:lnTo>
                      <a:lnTo>
                        <a:pt x="222" y="117"/>
                      </a:lnTo>
                      <a:lnTo>
                        <a:pt x="240" y="131"/>
                      </a:lnTo>
                      <a:lnTo>
                        <a:pt x="255" y="138"/>
                      </a:lnTo>
                      <a:lnTo>
                        <a:pt x="267" y="153"/>
                      </a:lnTo>
                      <a:lnTo>
                        <a:pt x="273" y="165"/>
                      </a:lnTo>
                      <a:lnTo>
                        <a:pt x="283" y="186"/>
                      </a:lnTo>
                      <a:lnTo>
                        <a:pt x="288" y="207"/>
                      </a:lnTo>
                      <a:lnTo>
                        <a:pt x="294" y="224"/>
                      </a:lnTo>
                      <a:lnTo>
                        <a:pt x="293" y="238"/>
                      </a:lnTo>
                      <a:lnTo>
                        <a:pt x="293" y="259"/>
                      </a:lnTo>
                      <a:lnTo>
                        <a:pt x="287" y="286"/>
                      </a:lnTo>
                      <a:lnTo>
                        <a:pt x="255" y="310"/>
                      </a:lnTo>
                      <a:close/>
                    </a:path>
                  </a:pathLst>
                </a:custGeom>
                <a:solidFill>
                  <a:srgbClr val="FFBFB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3" name="Freeform 145">
                  <a:extLst>
                    <a:ext uri="{FF2B5EF4-FFF2-40B4-BE49-F238E27FC236}">
                      <a16:creationId xmlns:a16="http://schemas.microsoft.com/office/drawing/2014/main" id="{96238AE8-5B1C-438B-9827-4E563B52E0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4" y="1453"/>
                  <a:ext cx="103" cy="46"/>
                </a:xfrm>
                <a:custGeom>
                  <a:avLst/>
                  <a:gdLst>
                    <a:gd name="T0" fmla="*/ 0 w 138"/>
                    <a:gd name="T1" fmla="*/ 0 h 66"/>
                    <a:gd name="T2" fmla="*/ 9 w 138"/>
                    <a:gd name="T3" fmla="*/ 2 h 66"/>
                    <a:gd name="T4" fmla="*/ 18 w 138"/>
                    <a:gd name="T5" fmla="*/ 5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8" h="66">
                      <a:moveTo>
                        <a:pt x="0" y="0"/>
                      </a:moveTo>
                      <a:lnTo>
                        <a:pt x="66" y="27"/>
                      </a:lnTo>
                      <a:lnTo>
                        <a:pt x="138" y="66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4" name="Freeform 146">
                  <a:extLst>
                    <a:ext uri="{FF2B5EF4-FFF2-40B4-BE49-F238E27FC236}">
                      <a16:creationId xmlns:a16="http://schemas.microsoft.com/office/drawing/2014/main" id="{AFE9C17C-3D5A-41D2-98D3-388285459B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1242821">
                  <a:off x="2365" y="1664"/>
                  <a:ext cx="15" cy="48"/>
                </a:xfrm>
                <a:custGeom>
                  <a:avLst/>
                  <a:gdLst>
                    <a:gd name="T0" fmla="*/ 0 w 70"/>
                    <a:gd name="T1" fmla="*/ 0 h 169"/>
                    <a:gd name="T2" fmla="*/ 0 w 70"/>
                    <a:gd name="T3" fmla="*/ 0 h 169"/>
                    <a:gd name="T4" fmla="*/ 0 w 70"/>
                    <a:gd name="T5" fmla="*/ 0 h 169"/>
                    <a:gd name="T6" fmla="*/ 0 w 70"/>
                    <a:gd name="T7" fmla="*/ 0 h 169"/>
                    <a:gd name="T8" fmla="*/ 0 w 70"/>
                    <a:gd name="T9" fmla="*/ 0 h 169"/>
                    <a:gd name="T10" fmla="*/ 0 w 70"/>
                    <a:gd name="T11" fmla="*/ 0 h 169"/>
                    <a:gd name="T12" fmla="*/ 0 w 70"/>
                    <a:gd name="T13" fmla="*/ 0 h 16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0" h="169">
                      <a:moveTo>
                        <a:pt x="23" y="0"/>
                      </a:moveTo>
                      <a:lnTo>
                        <a:pt x="53" y="52"/>
                      </a:lnTo>
                      <a:lnTo>
                        <a:pt x="69" y="83"/>
                      </a:lnTo>
                      <a:lnTo>
                        <a:pt x="70" y="113"/>
                      </a:lnTo>
                      <a:lnTo>
                        <a:pt x="58" y="140"/>
                      </a:lnTo>
                      <a:lnTo>
                        <a:pt x="27" y="158"/>
                      </a:lnTo>
                      <a:lnTo>
                        <a:pt x="0" y="169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5" name="Freeform 147">
                  <a:extLst>
                    <a:ext uri="{FF2B5EF4-FFF2-40B4-BE49-F238E27FC236}">
                      <a16:creationId xmlns:a16="http://schemas.microsoft.com/office/drawing/2014/main" id="{793E9DA4-8C0C-4323-8964-06D998ADEA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832342">
                  <a:off x="2439" y="1511"/>
                  <a:ext cx="12" cy="29"/>
                </a:xfrm>
                <a:custGeom>
                  <a:avLst/>
                  <a:gdLst>
                    <a:gd name="T0" fmla="*/ 0 w 50"/>
                    <a:gd name="T1" fmla="*/ 0 h 93"/>
                    <a:gd name="T2" fmla="*/ 0 w 50"/>
                    <a:gd name="T3" fmla="*/ 0 h 93"/>
                    <a:gd name="T4" fmla="*/ 0 w 50"/>
                    <a:gd name="T5" fmla="*/ 0 h 93"/>
                    <a:gd name="T6" fmla="*/ 0 w 50"/>
                    <a:gd name="T7" fmla="*/ 0 h 93"/>
                    <a:gd name="T8" fmla="*/ 0 w 50"/>
                    <a:gd name="T9" fmla="*/ 0 h 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0" h="93">
                      <a:moveTo>
                        <a:pt x="0" y="0"/>
                      </a:moveTo>
                      <a:lnTo>
                        <a:pt x="0" y="32"/>
                      </a:lnTo>
                      <a:lnTo>
                        <a:pt x="6" y="57"/>
                      </a:lnTo>
                      <a:lnTo>
                        <a:pt x="25" y="82"/>
                      </a:lnTo>
                      <a:lnTo>
                        <a:pt x="50" y="93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6" name="Freeform 148">
                  <a:extLst>
                    <a:ext uri="{FF2B5EF4-FFF2-40B4-BE49-F238E27FC236}">
                      <a16:creationId xmlns:a16="http://schemas.microsoft.com/office/drawing/2014/main" id="{67AEA834-20C1-4A93-B91D-09F6EF302B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1712274">
                  <a:off x="2348" y="1539"/>
                  <a:ext cx="9" cy="22"/>
                </a:xfrm>
                <a:custGeom>
                  <a:avLst/>
                  <a:gdLst>
                    <a:gd name="T0" fmla="*/ 0 w 19"/>
                    <a:gd name="T1" fmla="*/ 0 h 43"/>
                    <a:gd name="T2" fmla="*/ 0 w 19"/>
                    <a:gd name="T3" fmla="*/ 1 h 43"/>
                    <a:gd name="T4" fmla="*/ 0 w 19"/>
                    <a:gd name="T5" fmla="*/ 1 h 43"/>
                    <a:gd name="T6" fmla="*/ 0 w 19"/>
                    <a:gd name="T7" fmla="*/ 1 h 4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" h="43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28"/>
                      </a:lnTo>
                      <a:lnTo>
                        <a:pt x="19" y="43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317" name="Group 149">
                  <a:extLst>
                    <a:ext uri="{FF2B5EF4-FFF2-40B4-BE49-F238E27FC236}">
                      <a16:creationId xmlns:a16="http://schemas.microsoft.com/office/drawing/2014/main" id="{300B3BB4-8030-49A9-A006-4FEAABF86A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9224892">
                  <a:off x="2734" y="1746"/>
                  <a:ext cx="242" cy="270"/>
                  <a:chOff x="2457" y="2549"/>
                  <a:chExt cx="557" cy="547"/>
                </a:xfrm>
              </p:grpSpPr>
              <p:sp>
                <p:nvSpPr>
                  <p:cNvPr id="10320" name="Freeform 150">
                    <a:extLst>
                      <a:ext uri="{FF2B5EF4-FFF2-40B4-BE49-F238E27FC236}">
                        <a16:creationId xmlns:a16="http://schemas.microsoft.com/office/drawing/2014/main" id="{FE279675-5ECC-409C-9EEE-176C712340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57" y="2549"/>
                    <a:ext cx="557" cy="547"/>
                  </a:xfrm>
                  <a:custGeom>
                    <a:avLst/>
                    <a:gdLst>
                      <a:gd name="T0" fmla="*/ 9 w 1112"/>
                      <a:gd name="T1" fmla="*/ 2 h 1094"/>
                      <a:gd name="T2" fmla="*/ 9 w 1112"/>
                      <a:gd name="T3" fmla="*/ 3 h 1094"/>
                      <a:gd name="T4" fmla="*/ 8 w 1112"/>
                      <a:gd name="T5" fmla="*/ 3 h 1094"/>
                      <a:gd name="T6" fmla="*/ 8 w 1112"/>
                      <a:gd name="T7" fmla="*/ 4 h 1094"/>
                      <a:gd name="T8" fmla="*/ 8 w 1112"/>
                      <a:gd name="T9" fmla="*/ 5 h 1094"/>
                      <a:gd name="T10" fmla="*/ 8 w 1112"/>
                      <a:gd name="T11" fmla="*/ 6 h 1094"/>
                      <a:gd name="T12" fmla="*/ 8 w 1112"/>
                      <a:gd name="T13" fmla="*/ 7 h 1094"/>
                      <a:gd name="T14" fmla="*/ 8 w 1112"/>
                      <a:gd name="T15" fmla="*/ 8 h 1094"/>
                      <a:gd name="T16" fmla="*/ 8 w 1112"/>
                      <a:gd name="T17" fmla="*/ 8 h 1094"/>
                      <a:gd name="T18" fmla="*/ 8 w 1112"/>
                      <a:gd name="T19" fmla="*/ 9 h 1094"/>
                      <a:gd name="T20" fmla="*/ 2 w 1112"/>
                      <a:gd name="T21" fmla="*/ 9 h 1094"/>
                      <a:gd name="T22" fmla="*/ 2 w 1112"/>
                      <a:gd name="T23" fmla="*/ 4 h 1094"/>
                      <a:gd name="T24" fmla="*/ 1 w 1112"/>
                      <a:gd name="T25" fmla="*/ 1 h 1094"/>
                      <a:gd name="T26" fmla="*/ 0 w 1112"/>
                      <a:gd name="T27" fmla="*/ 0 h 1094"/>
                      <a:gd name="T28" fmla="*/ 4 w 1112"/>
                      <a:gd name="T29" fmla="*/ 1 h 1094"/>
                      <a:gd name="T30" fmla="*/ 6 w 1112"/>
                      <a:gd name="T31" fmla="*/ 1 h 1094"/>
                      <a:gd name="T32" fmla="*/ 8 w 1112"/>
                      <a:gd name="T33" fmla="*/ 1 h 1094"/>
                      <a:gd name="T34" fmla="*/ 9 w 1112"/>
                      <a:gd name="T35" fmla="*/ 2 h 109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1112" h="1094">
                        <a:moveTo>
                          <a:pt x="1112" y="140"/>
                        </a:moveTo>
                        <a:lnTo>
                          <a:pt x="1056" y="271"/>
                        </a:lnTo>
                        <a:lnTo>
                          <a:pt x="1017" y="373"/>
                        </a:lnTo>
                        <a:lnTo>
                          <a:pt x="971" y="476"/>
                        </a:lnTo>
                        <a:lnTo>
                          <a:pt x="943" y="588"/>
                        </a:lnTo>
                        <a:lnTo>
                          <a:pt x="924" y="702"/>
                        </a:lnTo>
                        <a:lnTo>
                          <a:pt x="905" y="814"/>
                        </a:lnTo>
                        <a:lnTo>
                          <a:pt x="905" y="916"/>
                        </a:lnTo>
                        <a:lnTo>
                          <a:pt x="905" y="1001"/>
                        </a:lnTo>
                        <a:lnTo>
                          <a:pt x="905" y="1038"/>
                        </a:lnTo>
                        <a:lnTo>
                          <a:pt x="242" y="1094"/>
                        </a:lnTo>
                        <a:lnTo>
                          <a:pt x="130" y="448"/>
                        </a:lnTo>
                        <a:lnTo>
                          <a:pt x="28" y="65"/>
                        </a:lnTo>
                        <a:lnTo>
                          <a:pt x="0" y="0"/>
                        </a:lnTo>
                        <a:lnTo>
                          <a:pt x="420" y="75"/>
                        </a:lnTo>
                        <a:lnTo>
                          <a:pt x="765" y="103"/>
                        </a:lnTo>
                        <a:lnTo>
                          <a:pt x="989" y="103"/>
                        </a:lnTo>
                        <a:lnTo>
                          <a:pt x="1112" y="140"/>
                        </a:lnTo>
                        <a:close/>
                      </a:path>
                    </a:pathLst>
                  </a:custGeom>
                  <a:solidFill>
                    <a:srgbClr val="5F7FFF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21" name="Oval 151">
                    <a:extLst>
                      <a:ext uri="{FF2B5EF4-FFF2-40B4-BE49-F238E27FC236}">
                        <a16:creationId xmlns:a16="http://schemas.microsoft.com/office/drawing/2014/main" id="{9A450DF4-FAE0-4801-B39F-C6EF4BABE9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93" y="2961"/>
                    <a:ext cx="61" cy="7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sp>
              <p:nvSpPr>
                <p:cNvPr id="10318" name="Freeform 152">
                  <a:extLst>
                    <a:ext uri="{FF2B5EF4-FFF2-40B4-BE49-F238E27FC236}">
                      <a16:creationId xmlns:a16="http://schemas.microsoft.com/office/drawing/2014/main" id="{7A45180A-E3D1-4401-BA06-0ADB868009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5887819">
                  <a:off x="2437" y="1715"/>
                  <a:ext cx="13" cy="9"/>
                </a:xfrm>
                <a:custGeom>
                  <a:avLst/>
                  <a:gdLst>
                    <a:gd name="T0" fmla="*/ 0 w 55"/>
                    <a:gd name="T1" fmla="*/ 0 h 33"/>
                    <a:gd name="T2" fmla="*/ 0 w 55"/>
                    <a:gd name="T3" fmla="*/ 0 h 33"/>
                    <a:gd name="T4" fmla="*/ 0 w 55"/>
                    <a:gd name="T5" fmla="*/ 0 h 33"/>
                    <a:gd name="T6" fmla="*/ 0 w 55"/>
                    <a:gd name="T7" fmla="*/ 0 h 3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33">
                      <a:moveTo>
                        <a:pt x="55" y="33"/>
                      </a:moveTo>
                      <a:lnTo>
                        <a:pt x="26" y="22"/>
                      </a:lnTo>
                      <a:lnTo>
                        <a:pt x="7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9" name="Freeform 153">
                  <a:extLst>
                    <a:ext uri="{FF2B5EF4-FFF2-40B4-BE49-F238E27FC236}">
                      <a16:creationId xmlns:a16="http://schemas.microsoft.com/office/drawing/2014/main" id="{8556A192-A8B1-4461-BD90-A9B8F1018C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487818">
                  <a:off x="2554" y="1461"/>
                  <a:ext cx="47" cy="29"/>
                </a:xfrm>
                <a:custGeom>
                  <a:avLst/>
                  <a:gdLst>
                    <a:gd name="T0" fmla="*/ 0 w 53"/>
                    <a:gd name="T1" fmla="*/ 0 h 34"/>
                    <a:gd name="T2" fmla="*/ 8 w 53"/>
                    <a:gd name="T3" fmla="*/ 3 h 34"/>
                    <a:gd name="T4" fmla="*/ 23 w 53"/>
                    <a:gd name="T5" fmla="*/ 11 h 3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3" h="34">
                      <a:moveTo>
                        <a:pt x="0" y="0"/>
                      </a:moveTo>
                      <a:lnTo>
                        <a:pt x="17" y="8"/>
                      </a:lnTo>
                      <a:lnTo>
                        <a:pt x="53" y="34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07" name="Group 154">
                <a:extLst>
                  <a:ext uri="{FF2B5EF4-FFF2-40B4-BE49-F238E27FC236}">
                    <a16:creationId xmlns:a16="http://schemas.microsoft.com/office/drawing/2014/main" id="{A0621ADD-BD6D-40F9-A325-62B5126B0D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00" y="2864"/>
                <a:ext cx="228" cy="59"/>
                <a:chOff x="2352" y="1488"/>
                <a:chExt cx="276" cy="148"/>
              </a:xfrm>
            </p:grpSpPr>
            <p:sp>
              <p:nvSpPr>
                <p:cNvPr id="10309" name="Freeform 155">
                  <a:extLst>
                    <a:ext uri="{FF2B5EF4-FFF2-40B4-BE49-F238E27FC236}">
                      <a16:creationId xmlns:a16="http://schemas.microsoft.com/office/drawing/2014/main" id="{A4A17C4B-80E9-4325-8DE5-7346A597CF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487818">
                  <a:off x="2406" y="1516"/>
                  <a:ext cx="222" cy="120"/>
                </a:xfrm>
                <a:custGeom>
                  <a:avLst/>
                  <a:gdLst>
                    <a:gd name="T0" fmla="*/ 10 w 249"/>
                    <a:gd name="T1" fmla="*/ 33 h 141"/>
                    <a:gd name="T2" fmla="*/ 4 w 249"/>
                    <a:gd name="T3" fmla="*/ 37 h 141"/>
                    <a:gd name="T4" fmla="*/ 0 w 249"/>
                    <a:gd name="T5" fmla="*/ 39 h 141"/>
                    <a:gd name="T6" fmla="*/ 10 w 249"/>
                    <a:gd name="T7" fmla="*/ 43 h 141"/>
                    <a:gd name="T8" fmla="*/ 17 w 249"/>
                    <a:gd name="T9" fmla="*/ 46 h 141"/>
                    <a:gd name="T10" fmla="*/ 24 w 249"/>
                    <a:gd name="T11" fmla="*/ 44 h 141"/>
                    <a:gd name="T12" fmla="*/ 31 w 249"/>
                    <a:gd name="T13" fmla="*/ 43 h 141"/>
                    <a:gd name="T14" fmla="*/ 37 w 249"/>
                    <a:gd name="T15" fmla="*/ 41 h 141"/>
                    <a:gd name="T16" fmla="*/ 47 w 249"/>
                    <a:gd name="T17" fmla="*/ 37 h 141"/>
                    <a:gd name="T18" fmla="*/ 54 w 249"/>
                    <a:gd name="T19" fmla="*/ 37 h 141"/>
                    <a:gd name="T20" fmla="*/ 59 w 249"/>
                    <a:gd name="T21" fmla="*/ 36 h 141"/>
                    <a:gd name="T22" fmla="*/ 65 w 249"/>
                    <a:gd name="T23" fmla="*/ 33 h 141"/>
                    <a:gd name="T24" fmla="*/ 71 w 249"/>
                    <a:gd name="T25" fmla="*/ 31 h 141"/>
                    <a:gd name="T26" fmla="*/ 79 w 249"/>
                    <a:gd name="T27" fmla="*/ 28 h 141"/>
                    <a:gd name="T28" fmla="*/ 85 w 249"/>
                    <a:gd name="T29" fmla="*/ 29 h 141"/>
                    <a:gd name="T30" fmla="*/ 93 w 249"/>
                    <a:gd name="T31" fmla="*/ 30 h 141"/>
                    <a:gd name="T32" fmla="*/ 101 w 249"/>
                    <a:gd name="T33" fmla="*/ 31 h 141"/>
                    <a:gd name="T34" fmla="*/ 104 w 249"/>
                    <a:gd name="T35" fmla="*/ 37 h 141"/>
                    <a:gd name="T36" fmla="*/ 112 w 249"/>
                    <a:gd name="T37" fmla="*/ 42 h 141"/>
                    <a:gd name="T38" fmla="*/ 85 w 249"/>
                    <a:gd name="T39" fmla="*/ 0 h 141"/>
                    <a:gd name="T40" fmla="*/ 10 w 249"/>
                    <a:gd name="T41" fmla="*/ 33 h 14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49" h="141">
                      <a:moveTo>
                        <a:pt x="22" y="103"/>
                      </a:moveTo>
                      <a:lnTo>
                        <a:pt x="11" y="116"/>
                      </a:lnTo>
                      <a:lnTo>
                        <a:pt x="0" y="120"/>
                      </a:lnTo>
                      <a:lnTo>
                        <a:pt x="21" y="136"/>
                      </a:lnTo>
                      <a:lnTo>
                        <a:pt x="38" y="141"/>
                      </a:lnTo>
                      <a:lnTo>
                        <a:pt x="54" y="139"/>
                      </a:lnTo>
                      <a:lnTo>
                        <a:pt x="69" y="135"/>
                      </a:lnTo>
                      <a:lnTo>
                        <a:pt x="84" y="126"/>
                      </a:lnTo>
                      <a:lnTo>
                        <a:pt x="104" y="114"/>
                      </a:lnTo>
                      <a:lnTo>
                        <a:pt x="120" y="114"/>
                      </a:lnTo>
                      <a:lnTo>
                        <a:pt x="131" y="111"/>
                      </a:lnTo>
                      <a:lnTo>
                        <a:pt x="146" y="102"/>
                      </a:lnTo>
                      <a:lnTo>
                        <a:pt x="159" y="93"/>
                      </a:lnTo>
                      <a:lnTo>
                        <a:pt x="177" y="87"/>
                      </a:lnTo>
                      <a:lnTo>
                        <a:pt x="190" y="89"/>
                      </a:lnTo>
                      <a:lnTo>
                        <a:pt x="208" y="92"/>
                      </a:lnTo>
                      <a:lnTo>
                        <a:pt x="225" y="95"/>
                      </a:lnTo>
                      <a:lnTo>
                        <a:pt x="232" y="118"/>
                      </a:lnTo>
                      <a:lnTo>
                        <a:pt x="249" y="129"/>
                      </a:lnTo>
                      <a:lnTo>
                        <a:pt x="188" y="0"/>
                      </a:lnTo>
                      <a:lnTo>
                        <a:pt x="22" y="103"/>
                      </a:lnTo>
                      <a:close/>
                    </a:path>
                  </a:pathLst>
                </a:custGeom>
                <a:solidFill>
                  <a:srgbClr val="FFBFB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0" name="Freeform 156">
                  <a:extLst>
                    <a:ext uri="{FF2B5EF4-FFF2-40B4-BE49-F238E27FC236}">
                      <a16:creationId xmlns:a16="http://schemas.microsoft.com/office/drawing/2014/main" id="{375258DB-A35D-4AEA-95AF-EC28C9CE0A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949943">
                  <a:off x="2352" y="1488"/>
                  <a:ext cx="220" cy="138"/>
                </a:xfrm>
                <a:custGeom>
                  <a:avLst/>
                  <a:gdLst>
                    <a:gd name="T0" fmla="*/ 52 w 220"/>
                    <a:gd name="T1" fmla="*/ 68 h 138"/>
                    <a:gd name="T2" fmla="*/ 16 w 220"/>
                    <a:gd name="T3" fmla="*/ 106 h 138"/>
                    <a:gd name="T4" fmla="*/ 0 w 220"/>
                    <a:gd name="T5" fmla="*/ 125 h 138"/>
                    <a:gd name="T6" fmla="*/ 20 w 220"/>
                    <a:gd name="T7" fmla="*/ 136 h 138"/>
                    <a:gd name="T8" fmla="*/ 36 w 220"/>
                    <a:gd name="T9" fmla="*/ 138 h 138"/>
                    <a:gd name="T10" fmla="*/ 49 w 220"/>
                    <a:gd name="T11" fmla="*/ 134 h 138"/>
                    <a:gd name="T12" fmla="*/ 63 w 220"/>
                    <a:gd name="T13" fmla="*/ 129 h 138"/>
                    <a:gd name="T14" fmla="*/ 75 w 220"/>
                    <a:gd name="T15" fmla="*/ 119 h 138"/>
                    <a:gd name="T16" fmla="*/ 91 w 220"/>
                    <a:gd name="T17" fmla="*/ 107 h 138"/>
                    <a:gd name="T18" fmla="*/ 105 w 220"/>
                    <a:gd name="T19" fmla="*/ 105 h 138"/>
                    <a:gd name="T20" fmla="*/ 114 w 220"/>
                    <a:gd name="T21" fmla="*/ 100 h 138"/>
                    <a:gd name="T22" fmla="*/ 126 w 220"/>
                    <a:gd name="T23" fmla="*/ 92 h 138"/>
                    <a:gd name="T24" fmla="*/ 137 w 220"/>
                    <a:gd name="T25" fmla="*/ 82 h 138"/>
                    <a:gd name="T26" fmla="*/ 152 w 220"/>
                    <a:gd name="T27" fmla="*/ 75 h 138"/>
                    <a:gd name="T28" fmla="*/ 163 w 220"/>
                    <a:gd name="T29" fmla="*/ 75 h 138"/>
                    <a:gd name="T30" fmla="*/ 179 w 220"/>
                    <a:gd name="T31" fmla="*/ 75 h 138"/>
                    <a:gd name="T32" fmla="*/ 196 w 220"/>
                    <a:gd name="T33" fmla="*/ 76 h 138"/>
                    <a:gd name="T34" fmla="*/ 204 w 220"/>
                    <a:gd name="T35" fmla="*/ 94 h 138"/>
                    <a:gd name="T36" fmla="*/ 220 w 220"/>
                    <a:gd name="T37" fmla="*/ 101 h 138"/>
                    <a:gd name="T38" fmla="*/ 151 w 220"/>
                    <a:gd name="T39" fmla="*/ 0 h 138"/>
                    <a:gd name="T40" fmla="*/ 52 w 220"/>
                    <a:gd name="T41" fmla="*/ 68 h 13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20" h="138">
                      <a:moveTo>
                        <a:pt x="52" y="68"/>
                      </a:moveTo>
                      <a:lnTo>
                        <a:pt x="16" y="106"/>
                      </a:lnTo>
                      <a:lnTo>
                        <a:pt x="0" y="125"/>
                      </a:lnTo>
                      <a:lnTo>
                        <a:pt x="20" y="136"/>
                      </a:lnTo>
                      <a:lnTo>
                        <a:pt x="36" y="138"/>
                      </a:lnTo>
                      <a:lnTo>
                        <a:pt x="49" y="134"/>
                      </a:lnTo>
                      <a:lnTo>
                        <a:pt x="63" y="129"/>
                      </a:lnTo>
                      <a:lnTo>
                        <a:pt x="75" y="119"/>
                      </a:lnTo>
                      <a:lnTo>
                        <a:pt x="91" y="107"/>
                      </a:lnTo>
                      <a:lnTo>
                        <a:pt x="105" y="105"/>
                      </a:lnTo>
                      <a:lnTo>
                        <a:pt x="114" y="100"/>
                      </a:lnTo>
                      <a:lnTo>
                        <a:pt x="126" y="92"/>
                      </a:lnTo>
                      <a:lnTo>
                        <a:pt x="137" y="82"/>
                      </a:lnTo>
                      <a:lnTo>
                        <a:pt x="152" y="75"/>
                      </a:lnTo>
                      <a:lnTo>
                        <a:pt x="163" y="75"/>
                      </a:lnTo>
                      <a:lnTo>
                        <a:pt x="179" y="75"/>
                      </a:lnTo>
                      <a:lnTo>
                        <a:pt x="196" y="76"/>
                      </a:lnTo>
                      <a:lnTo>
                        <a:pt x="204" y="94"/>
                      </a:lnTo>
                      <a:lnTo>
                        <a:pt x="220" y="101"/>
                      </a:lnTo>
                      <a:lnTo>
                        <a:pt x="151" y="0"/>
                      </a:lnTo>
                      <a:lnTo>
                        <a:pt x="52" y="68"/>
                      </a:lnTo>
                      <a:close/>
                    </a:path>
                  </a:pathLst>
                </a:custGeom>
                <a:solidFill>
                  <a:srgbClr val="FFBFB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1" name="Freeform 157">
                  <a:extLst>
                    <a:ext uri="{FF2B5EF4-FFF2-40B4-BE49-F238E27FC236}">
                      <a16:creationId xmlns:a16="http://schemas.microsoft.com/office/drawing/2014/main" id="{6C848E11-DA93-4CF9-8161-8A03E599C6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810451">
                  <a:off x="2444" y="1586"/>
                  <a:ext cx="13" cy="10"/>
                </a:xfrm>
                <a:custGeom>
                  <a:avLst/>
                  <a:gdLst>
                    <a:gd name="T0" fmla="*/ 0 w 55"/>
                    <a:gd name="T1" fmla="*/ 0 h 33"/>
                    <a:gd name="T2" fmla="*/ 0 w 55"/>
                    <a:gd name="T3" fmla="*/ 0 h 33"/>
                    <a:gd name="T4" fmla="*/ 0 w 55"/>
                    <a:gd name="T5" fmla="*/ 0 h 33"/>
                    <a:gd name="T6" fmla="*/ 0 w 55"/>
                    <a:gd name="T7" fmla="*/ 0 h 3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33">
                      <a:moveTo>
                        <a:pt x="55" y="33"/>
                      </a:moveTo>
                      <a:lnTo>
                        <a:pt x="26" y="22"/>
                      </a:lnTo>
                      <a:lnTo>
                        <a:pt x="7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308" name="AutoShape 158">
                <a:extLst>
                  <a:ext uri="{FF2B5EF4-FFF2-40B4-BE49-F238E27FC236}">
                    <a16:creationId xmlns:a16="http://schemas.microsoft.com/office/drawing/2014/main" id="{75ECCD4F-EBEF-4ECC-96DA-39F703120A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500378">
                <a:off x="2782" y="2620"/>
                <a:ext cx="48" cy="528"/>
              </a:xfrm>
              <a:prstGeom prst="can">
                <a:avLst>
                  <a:gd name="adj" fmla="val 27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10244" name="Rectangle 189">
            <a:extLst>
              <a:ext uri="{FF2B5EF4-FFF2-40B4-BE49-F238E27FC236}">
                <a16:creationId xmlns:a16="http://schemas.microsoft.com/office/drawing/2014/main" id="{8B57F637-69C8-4987-B1E2-0F94B60BD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238750"/>
            <a:ext cx="9144000" cy="1619250"/>
          </a:xfrm>
          <a:prstGeom prst="rect">
            <a:avLst/>
          </a:prstGeom>
          <a:gradFill rotWithShape="1">
            <a:gsLst>
              <a:gs pos="0">
                <a:srgbClr val="7AEFFE"/>
              </a:gs>
              <a:gs pos="100000">
                <a:srgbClr val="40E8F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5" name="Text Box 6">
            <a:extLst>
              <a:ext uri="{FF2B5EF4-FFF2-40B4-BE49-F238E27FC236}">
                <a16:creationId xmlns:a16="http://schemas.microsoft.com/office/drawing/2014/main" id="{0618CEFD-8BA2-459D-8A3A-E978E16C6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83" y="1009651"/>
            <a:ext cx="841181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.VnTime" panose="020B7200000000000000" pitchFamily="34" charset="0"/>
              </a:rPr>
              <a:t>1. VÏ biÓu ®å miÒn thÓ hiÖn c¬ cÊu GDP thêi k× 1991-2002.</a:t>
            </a:r>
          </a:p>
        </p:txBody>
      </p:sp>
      <p:sp>
        <p:nvSpPr>
          <p:cNvPr id="10246" name="Text Box 7">
            <a:extLst>
              <a:ext uri="{FF2B5EF4-FFF2-40B4-BE49-F238E27FC236}">
                <a16:creationId xmlns:a16="http://schemas.microsoft.com/office/drawing/2014/main" id="{FAD6638D-781A-424D-A018-178290B79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574" y="1308101"/>
            <a:ext cx="412142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.VnTime" panose="020B7200000000000000" pitchFamily="34" charset="0"/>
              </a:rPr>
              <a:t>a. C¸ch vÏ biÓu ®å miÒn.</a:t>
            </a:r>
          </a:p>
        </p:txBody>
      </p:sp>
      <p:sp>
        <p:nvSpPr>
          <p:cNvPr id="10247" name="Text Box 8">
            <a:extLst>
              <a:ext uri="{FF2B5EF4-FFF2-40B4-BE49-F238E27FC236}">
                <a16:creationId xmlns:a16="http://schemas.microsoft.com/office/drawing/2014/main" id="{25A05E0B-AE30-4183-B188-D274652CD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574" y="1638301"/>
            <a:ext cx="495962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.VnTime" panose="020B7200000000000000" pitchFamily="34" charset="0"/>
              </a:rPr>
              <a:t>b. Thùc hµnh vÏ biÓu ®å miÒn.</a:t>
            </a:r>
          </a:p>
        </p:txBody>
      </p:sp>
      <p:sp>
        <p:nvSpPr>
          <p:cNvPr id="10248" name="Text Box 9">
            <a:extLst>
              <a:ext uri="{FF2B5EF4-FFF2-40B4-BE49-F238E27FC236}">
                <a16:creationId xmlns:a16="http://schemas.microsoft.com/office/drawing/2014/main" id="{BA546805-8B2C-42E5-9838-7EB7B7237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69" y="1965326"/>
            <a:ext cx="432355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.VnTime" panose="020B7200000000000000" pitchFamily="34" charset="0"/>
              </a:rPr>
              <a:t>-</a:t>
            </a:r>
            <a:r>
              <a:rPr lang="en-US" altLang="en-US" sz="2000">
                <a:solidFill>
                  <a:srgbClr val="008000"/>
                </a:solidFill>
                <a:latin typeface=".VnTime" panose="020B7200000000000000" pitchFamily="34" charset="0"/>
              </a:rPr>
              <a:t> BiÓu ®å miÒn h×nh ch÷ nhËt:</a:t>
            </a:r>
          </a:p>
        </p:txBody>
      </p:sp>
      <p:sp>
        <p:nvSpPr>
          <p:cNvPr id="10249" name="Text Box 10">
            <a:extLst>
              <a:ext uri="{FF2B5EF4-FFF2-40B4-BE49-F238E27FC236}">
                <a16:creationId xmlns:a16="http://schemas.microsoft.com/office/drawing/2014/main" id="{37491945-0188-4115-9F06-0E749402E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4" y="2336801"/>
            <a:ext cx="432355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- </a:t>
            </a:r>
            <a:r>
              <a:rPr lang="en-US" altLang="en-US" sz="2000">
                <a:latin typeface=".VnTime" panose="020B7200000000000000" pitchFamily="34" charset="0"/>
              </a:rPr>
              <a:t>X¸c ®Þnh c¸c trÞ sè vµ ®iÓm:</a:t>
            </a:r>
          </a:p>
        </p:txBody>
      </p:sp>
      <p:sp>
        <p:nvSpPr>
          <p:cNvPr id="388107" name="Text Box 11">
            <a:extLst>
              <a:ext uri="{FF2B5EF4-FFF2-40B4-BE49-F238E27FC236}">
                <a16:creationId xmlns:a16="http://schemas.microsoft.com/office/drawing/2014/main" id="{48A74924-6FEA-4DB8-A4CF-ACFEB82FA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869" y="3092451"/>
            <a:ext cx="39584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143000" indent="-1143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.VnTime" panose="020B7200000000000000" pitchFamily="34" charset="0"/>
              </a:rPr>
              <a:t>+ MiÒn 1: N«ng, l©m, ngư­ nghiÖp.</a:t>
            </a:r>
          </a:p>
        </p:txBody>
      </p:sp>
      <p:sp>
        <p:nvSpPr>
          <p:cNvPr id="10251" name="Text Box 12">
            <a:extLst>
              <a:ext uri="{FF2B5EF4-FFF2-40B4-BE49-F238E27FC236}">
                <a16:creationId xmlns:a16="http://schemas.microsoft.com/office/drawing/2014/main" id="{DAE713C0-00F7-4A3F-A7A9-80808F2F5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4" y="2733676"/>
            <a:ext cx="3958431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- </a:t>
            </a:r>
            <a:r>
              <a:rPr lang="en-US" altLang="en-US" sz="2000">
                <a:latin typeface=".VnTime" panose="020B7200000000000000" pitchFamily="34" charset="0"/>
              </a:rPr>
              <a:t>VÏ lÇn l­ượt tõng chØ tiªu</a:t>
            </a:r>
          </a:p>
        </p:txBody>
      </p:sp>
      <p:sp>
        <p:nvSpPr>
          <p:cNvPr id="10252" name="Text Box 37">
            <a:extLst>
              <a:ext uri="{FF2B5EF4-FFF2-40B4-BE49-F238E27FC236}">
                <a16:creationId xmlns:a16="http://schemas.microsoft.com/office/drawing/2014/main" id="{9DE8259B-E52E-4412-B259-CB0A3F170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6025" y="488950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.VnTime" panose="020B7200000000000000" pitchFamily="34" charset="0"/>
              </a:rPr>
              <a:t>N¨m</a:t>
            </a:r>
          </a:p>
        </p:txBody>
      </p:sp>
      <p:grpSp>
        <p:nvGrpSpPr>
          <p:cNvPr id="10253" name="Group 55">
            <a:extLst>
              <a:ext uri="{FF2B5EF4-FFF2-40B4-BE49-F238E27FC236}">
                <a16:creationId xmlns:a16="http://schemas.microsoft.com/office/drawing/2014/main" id="{977BB6D9-99B7-443E-B105-4659E110AB00}"/>
              </a:ext>
            </a:extLst>
          </p:cNvPr>
          <p:cNvGrpSpPr>
            <a:grpSpLocks/>
          </p:cNvGrpSpPr>
          <p:nvPr/>
        </p:nvGrpSpPr>
        <p:grpSpPr bwMode="auto">
          <a:xfrm>
            <a:off x="4937126" y="1809751"/>
            <a:ext cx="5514975" cy="4316413"/>
            <a:chOff x="2150" y="1140"/>
            <a:chExt cx="3474" cy="2719"/>
          </a:xfrm>
        </p:grpSpPr>
        <p:grpSp>
          <p:nvGrpSpPr>
            <p:cNvPr id="10273" name="Group 53">
              <a:extLst>
                <a:ext uri="{FF2B5EF4-FFF2-40B4-BE49-F238E27FC236}">
                  <a16:creationId xmlns:a16="http://schemas.microsoft.com/office/drawing/2014/main" id="{6BC77FB5-3FB4-41F7-A16A-5DF87ACE3F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0" y="1140"/>
              <a:ext cx="3474" cy="2342"/>
              <a:chOff x="2150" y="1140"/>
              <a:chExt cx="3474" cy="2342"/>
            </a:xfrm>
          </p:grpSpPr>
          <p:sp>
            <p:nvSpPr>
              <p:cNvPr id="10275" name="Rectangle 14">
                <a:extLst>
                  <a:ext uri="{FF2B5EF4-FFF2-40B4-BE49-F238E27FC236}">
                    <a16:creationId xmlns:a16="http://schemas.microsoft.com/office/drawing/2014/main" id="{2D6CA776-01F2-41BE-9398-A533897A33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2" y="1332"/>
                <a:ext cx="2946" cy="192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76" name="Text Box 15">
                <a:extLst>
                  <a:ext uri="{FF2B5EF4-FFF2-40B4-BE49-F238E27FC236}">
                    <a16:creationId xmlns:a16="http://schemas.microsoft.com/office/drawing/2014/main" id="{B6321A7C-967B-4DD5-BC79-A961C3FCE2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6" y="3280"/>
                <a:ext cx="43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/>
                  <a:t>1991</a:t>
                </a:r>
              </a:p>
            </p:txBody>
          </p:sp>
          <p:sp>
            <p:nvSpPr>
              <p:cNvPr id="10277" name="Text Box 16">
                <a:extLst>
                  <a:ext uri="{FF2B5EF4-FFF2-40B4-BE49-F238E27FC236}">
                    <a16:creationId xmlns:a16="http://schemas.microsoft.com/office/drawing/2014/main" id="{00110629-0773-453B-94BB-3F3208A261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92" y="3280"/>
                <a:ext cx="43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/>
                  <a:t>1993</a:t>
                </a:r>
              </a:p>
            </p:txBody>
          </p:sp>
          <p:sp>
            <p:nvSpPr>
              <p:cNvPr id="10278" name="Text Box 17">
                <a:extLst>
                  <a:ext uri="{FF2B5EF4-FFF2-40B4-BE49-F238E27FC236}">
                    <a16:creationId xmlns:a16="http://schemas.microsoft.com/office/drawing/2014/main" id="{2C7C3F61-9278-407C-BE4A-A24F2A8647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36" y="3280"/>
                <a:ext cx="43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/>
                  <a:t>1995</a:t>
                </a:r>
              </a:p>
            </p:txBody>
          </p:sp>
          <p:sp>
            <p:nvSpPr>
              <p:cNvPr id="10279" name="Text Box 18">
                <a:extLst>
                  <a:ext uri="{FF2B5EF4-FFF2-40B4-BE49-F238E27FC236}">
                    <a16:creationId xmlns:a16="http://schemas.microsoft.com/office/drawing/2014/main" id="{0B5BF75D-71D5-4C9B-93F7-12117EE79E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78" y="3290"/>
                <a:ext cx="38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/>
                  <a:t>1997</a:t>
                </a:r>
              </a:p>
            </p:txBody>
          </p:sp>
          <p:sp>
            <p:nvSpPr>
              <p:cNvPr id="10280" name="Text Box 19">
                <a:extLst>
                  <a:ext uri="{FF2B5EF4-FFF2-40B4-BE49-F238E27FC236}">
                    <a16:creationId xmlns:a16="http://schemas.microsoft.com/office/drawing/2014/main" id="{DFBBC53B-CB3A-4D8E-943D-8A6DA44D7E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08" y="3290"/>
                <a:ext cx="38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/>
                  <a:t>1999</a:t>
                </a:r>
              </a:p>
            </p:txBody>
          </p:sp>
          <p:sp>
            <p:nvSpPr>
              <p:cNvPr id="10281" name="Text Box 20">
                <a:extLst>
                  <a:ext uri="{FF2B5EF4-FFF2-40B4-BE49-F238E27FC236}">
                    <a16:creationId xmlns:a16="http://schemas.microsoft.com/office/drawing/2014/main" id="{ACCC072A-5C2E-4ADB-8C93-5DEA9407F5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38" y="3280"/>
                <a:ext cx="43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/>
                  <a:t>2001</a:t>
                </a:r>
              </a:p>
            </p:txBody>
          </p:sp>
          <p:sp>
            <p:nvSpPr>
              <p:cNvPr id="10282" name="Text Box 21">
                <a:extLst>
                  <a:ext uri="{FF2B5EF4-FFF2-40B4-BE49-F238E27FC236}">
                    <a16:creationId xmlns:a16="http://schemas.microsoft.com/office/drawing/2014/main" id="{C88E5AB8-7800-42CC-8F7B-F3A7A690A4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0" y="3270"/>
                <a:ext cx="38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/>
                  <a:t>2002</a:t>
                </a:r>
              </a:p>
            </p:txBody>
          </p:sp>
          <p:sp>
            <p:nvSpPr>
              <p:cNvPr id="10283" name="Text Box 22">
                <a:extLst>
                  <a:ext uri="{FF2B5EF4-FFF2-40B4-BE49-F238E27FC236}">
                    <a16:creationId xmlns:a16="http://schemas.microsoft.com/office/drawing/2014/main" id="{3737498E-1B49-4FFA-A1A1-B5455C35B4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60" y="3164"/>
                <a:ext cx="28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/>
                  <a:t>0</a:t>
                </a:r>
              </a:p>
            </p:txBody>
          </p:sp>
          <p:sp>
            <p:nvSpPr>
              <p:cNvPr id="10284" name="Text Box 23">
                <a:extLst>
                  <a:ext uri="{FF2B5EF4-FFF2-40B4-BE49-F238E27FC236}">
                    <a16:creationId xmlns:a16="http://schemas.microsoft.com/office/drawing/2014/main" id="{A49E787F-9DF6-476E-B210-AC1641EC2F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2" y="2768"/>
                <a:ext cx="28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/>
                  <a:t>20</a:t>
                </a:r>
              </a:p>
            </p:txBody>
          </p:sp>
          <p:sp>
            <p:nvSpPr>
              <p:cNvPr id="10285" name="Text Box 24">
                <a:extLst>
                  <a:ext uri="{FF2B5EF4-FFF2-40B4-BE49-F238E27FC236}">
                    <a16:creationId xmlns:a16="http://schemas.microsoft.com/office/drawing/2014/main" id="{583D69B8-7F7B-4E9B-A222-41D38D17CC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8" y="2400"/>
                <a:ext cx="28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/>
                  <a:t>40</a:t>
                </a:r>
              </a:p>
            </p:txBody>
          </p:sp>
          <p:sp>
            <p:nvSpPr>
              <p:cNvPr id="10286" name="Text Box 25">
                <a:extLst>
                  <a:ext uri="{FF2B5EF4-FFF2-40B4-BE49-F238E27FC236}">
                    <a16:creationId xmlns:a16="http://schemas.microsoft.com/office/drawing/2014/main" id="{41735758-9FEC-4802-A72C-244F28148F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2" y="2028"/>
                <a:ext cx="28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/>
                  <a:t>60</a:t>
                </a:r>
              </a:p>
            </p:txBody>
          </p:sp>
          <p:sp>
            <p:nvSpPr>
              <p:cNvPr id="10287" name="Text Box 26">
                <a:extLst>
                  <a:ext uri="{FF2B5EF4-FFF2-40B4-BE49-F238E27FC236}">
                    <a16:creationId xmlns:a16="http://schemas.microsoft.com/office/drawing/2014/main" id="{CCCD325C-D0AA-4E89-9488-DA290E07F7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2" y="1626"/>
                <a:ext cx="28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/>
                  <a:t>80</a:t>
                </a:r>
              </a:p>
            </p:txBody>
          </p:sp>
          <p:sp>
            <p:nvSpPr>
              <p:cNvPr id="10288" name="Text Box 27">
                <a:extLst>
                  <a:ext uri="{FF2B5EF4-FFF2-40B4-BE49-F238E27FC236}">
                    <a16:creationId xmlns:a16="http://schemas.microsoft.com/office/drawing/2014/main" id="{1FB37506-AA79-4A0B-A8ED-D2481F52D2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0" y="1264"/>
                <a:ext cx="38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/>
                  <a:t>100</a:t>
                </a:r>
              </a:p>
            </p:txBody>
          </p:sp>
          <p:sp>
            <p:nvSpPr>
              <p:cNvPr id="10289" name="Text Box 28">
                <a:extLst>
                  <a:ext uri="{FF2B5EF4-FFF2-40B4-BE49-F238E27FC236}">
                    <a16:creationId xmlns:a16="http://schemas.microsoft.com/office/drawing/2014/main" id="{DAD073B0-E8FE-4763-AC30-94A3F98996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0" y="1140"/>
                <a:ext cx="38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600"/>
                  <a:t>%</a:t>
                </a:r>
              </a:p>
            </p:txBody>
          </p:sp>
          <p:sp>
            <p:nvSpPr>
              <p:cNvPr id="10290" name="Line 29">
                <a:extLst>
                  <a:ext uri="{FF2B5EF4-FFF2-40B4-BE49-F238E27FC236}">
                    <a16:creationId xmlns:a16="http://schemas.microsoft.com/office/drawing/2014/main" id="{A125802D-4F78-479B-9E67-FAD39D7BFE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0" y="1716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1" name="Line 30">
                <a:extLst>
                  <a:ext uri="{FF2B5EF4-FFF2-40B4-BE49-F238E27FC236}">
                    <a16:creationId xmlns:a16="http://schemas.microsoft.com/office/drawing/2014/main" id="{B9CE0A02-F17A-4390-B4F0-7FF16A61EA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0" y="210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2" name="Line 31">
                <a:extLst>
                  <a:ext uri="{FF2B5EF4-FFF2-40B4-BE49-F238E27FC236}">
                    <a16:creationId xmlns:a16="http://schemas.microsoft.com/office/drawing/2014/main" id="{6D19B46F-B8C1-402B-8A79-5FC60FDAA7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8" y="248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3" name="Line 32">
                <a:extLst>
                  <a:ext uri="{FF2B5EF4-FFF2-40B4-BE49-F238E27FC236}">
                    <a16:creationId xmlns:a16="http://schemas.microsoft.com/office/drawing/2014/main" id="{94041778-BCEF-4F2C-B145-747317B0A5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86" y="3232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4" name="Line 33">
                <a:extLst>
                  <a:ext uri="{FF2B5EF4-FFF2-40B4-BE49-F238E27FC236}">
                    <a16:creationId xmlns:a16="http://schemas.microsoft.com/office/drawing/2014/main" id="{5191B5FD-0B8B-4CCC-990C-762D8BF585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32" y="3232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5" name="Line 34">
                <a:extLst>
                  <a:ext uri="{FF2B5EF4-FFF2-40B4-BE49-F238E27FC236}">
                    <a16:creationId xmlns:a16="http://schemas.microsoft.com/office/drawing/2014/main" id="{BD6BFCF5-647C-4907-9B6D-990E622244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52" y="3232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6" name="Line 35">
                <a:extLst>
                  <a:ext uri="{FF2B5EF4-FFF2-40B4-BE49-F238E27FC236}">
                    <a16:creationId xmlns:a16="http://schemas.microsoft.com/office/drawing/2014/main" id="{728437F5-5329-4F30-8DFA-F3A23D6344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80" y="323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7" name="Line 36">
                <a:extLst>
                  <a:ext uri="{FF2B5EF4-FFF2-40B4-BE49-F238E27FC236}">
                    <a16:creationId xmlns:a16="http://schemas.microsoft.com/office/drawing/2014/main" id="{817B6DAA-73C7-4FE3-A7D3-28D7462D4B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88" y="323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8" name="Line 38">
                <a:extLst>
                  <a:ext uri="{FF2B5EF4-FFF2-40B4-BE49-F238E27FC236}">
                    <a16:creationId xmlns:a16="http://schemas.microsoft.com/office/drawing/2014/main" id="{EAC221AE-2BA6-4893-8C5B-12492129A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90" y="1352"/>
                <a:ext cx="0" cy="1920"/>
              </a:xfrm>
              <a:prstGeom prst="line">
                <a:avLst/>
              </a:prstGeom>
              <a:noFill/>
              <a:ln w="3175">
                <a:solidFill>
                  <a:schemeClr val="bg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9" name="Line 39">
                <a:extLst>
                  <a:ext uri="{FF2B5EF4-FFF2-40B4-BE49-F238E27FC236}">
                    <a16:creationId xmlns:a16="http://schemas.microsoft.com/office/drawing/2014/main" id="{46209BE9-3D6D-4AB6-AC65-E138E0BBD9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80" y="1352"/>
                <a:ext cx="0" cy="1920"/>
              </a:xfrm>
              <a:prstGeom prst="line">
                <a:avLst/>
              </a:prstGeom>
              <a:noFill/>
              <a:ln w="3175">
                <a:solidFill>
                  <a:schemeClr val="bg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0" name="Line 40">
                <a:extLst>
                  <a:ext uri="{FF2B5EF4-FFF2-40B4-BE49-F238E27FC236}">
                    <a16:creationId xmlns:a16="http://schemas.microsoft.com/office/drawing/2014/main" id="{2BA5A828-200C-4535-97CA-F174C97E2F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52" y="1352"/>
                <a:ext cx="0" cy="1920"/>
              </a:xfrm>
              <a:prstGeom prst="line">
                <a:avLst/>
              </a:prstGeom>
              <a:noFill/>
              <a:ln w="3175">
                <a:solidFill>
                  <a:schemeClr val="bg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1" name="Line 41">
                <a:extLst>
                  <a:ext uri="{FF2B5EF4-FFF2-40B4-BE49-F238E27FC236}">
                    <a16:creationId xmlns:a16="http://schemas.microsoft.com/office/drawing/2014/main" id="{1FFC29D8-3C27-4D5C-89CD-CA597C9EE6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24" y="1352"/>
                <a:ext cx="0" cy="1920"/>
              </a:xfrm>
              <a:prstGeom prst="line">
                <a:avLst/>
              </a:prstGeom>
              <a:noFill/>
              <a:ln w="3175">
                <a:solidFill>
                  <a:schemeClr val="bg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2" name="Line 42">
                <a:extLst>
                  <a:ext uri="{FF2B5EF4-FFF2-40B4-BE49-F238E27FC236}">
                    <a16:creationId xmlns:a16="http://schemas.microsoft.com/office/drawing/2014/main" id="{F7B8606E-CC9D-4712-B542-7911DF2C8C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86" y="1344"/>
                <a:ext cx="0" cy="1920"/>
              </a:xfrm>
              <a:prstGeom prst="line">
                <a:avLst/>
              </a:prstGeom>
              <a:noFill/>
              <a:ln w="3175">
                <a:solidFill>
                  <a:schemeClr val="bg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3" name="Line 50">
                <a:extLst>
                  <a:ext uri="{FF2B5EF4-FFF2-40B4-BE49-F238E27FC236}">
                    <a16:creationId xmlns:a16="http://schemas.microsoft.com/office/drawing/2014/main" id="{C5BC7D31-A6A2-4CDB-918D-3E57A91255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0" y="288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74" name="Text Box 54">
              <a:extLst>
                <a:ext uri="{FF2B5EF4-FFF2-40B4-BE49-F238E27FC236}">
                  <a16:creationId xmlns:a16="http://schemas.microsoft.com/office/drawing/2014/main" id="{2CC924E3-E0FA-4FE3-A38A-927497AC54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1219" y="2455"/>
              <a:ext cx="2598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......... ......... ......... ......... .........</a:t>
              </a:r>
            </a:p>
          </p:txBody>
        </p:sp>
      </p:grpSp>
      <p:sp>
        <p:nvSpPr>
          <p:cNvPr id="388169" name="Text Box 73">
            <a:extLst>
              <a:ext uri="{FF2B5EF4-FFF2-40B4-BE49-F238E27FC236}">
                <a16:creationId xmlns:a16="http://schemas.microsoft.com/office/drawing/2014/main" id="{9B5291DB-0D17-40E7-8F74-3C0F4BE08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2038" y="41783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.</a:t>
            </a:r>
          </a:p>
        </p:txBody>
      </p:sp>
      <p:sp>
        <p:nvSpPr>
          <p:cNvPr id="388259" name="Text Box 163">
            <a:extLst>
              <a:ext uri="{FF2B5EF4-FFF2-40B4-BE49-F238E27FC236}">
                <a16:creationId xmlns:a16="http://schemas.microsoft.com/office/drawing/2014/main" id="{B63CE88F-3096-46C4-8B62-995F9E6A3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700" y="3679825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FF0000"/>
                </a:solidFill>
              </a:rPr>
              <a:t>40,5 %</a:t>
            </a:r>
          </a:p>
        </p:txBody>
      </p:sp>
      <p:sp>
        <p:nvSpPr>
          <p:cNvPr id="388261" name="Text Box 165">
            <a:extLst>
              <a:ext uri="{FF2B5EF4-FFF2-40B4-BE49-F238E27FC236}">
                <a16:creationId xmlns:a16="http://schemas.microsoft.com/office/drawing/2014/main" id="{74127D32-49FD-4EF0-9527-5E7E3BC78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825" y="4103688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FF0000"/>
                </a:solidFill>
              </a:rPr>
              <a:t>29.9%</a:t>
            </a:r>
          </a:p>
        </p:txBody>
      </p:sp>
      <p:sp>
        <p:nvSpPr>
          <p:cNvPr id="388275" name="Text Box 179">
            <a:extLst>
              <a:ext uri="{FF2B5EF4-FFF2-40B4-BE49-F238E27FC236}">
                <a16:creationId xmlns:a16="http://schemas.microsoft.com/office/drawing/2014/main" id="{9F2C57C1-AF71-425D-A47E-5A6E4E72C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6151" y="3960814"/>
            <a:ext cx="8540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FF0000"/>
                </a:solidFill>
              </a:rPr>
              <a:t>29,9 %</a:t>
            </a:r>
          </a:p>
        </p:txBody>
      </p:sp>
      <p:sp>
        <p:nvSpPr>
          <p:cNvPr id="388276" name="Text Box 180">
            <a:extLst>
              <a:ext uri="{FF2B5EF4-FFF2-40B4-BE49-F238E27FC236}">
                <a16:creationId xmlns:a16="http://schemas.microsoft.com/office/drawing/2014/main" id="{32059C93-08A6-45E6-8A12-1C66DE3FD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425" y="4089400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FF0000"/>
                </a:solidFill>
              </a:rPr>
              <a:t>27.2%</a:t>
            </a:r>
          </a:p>
        </p:txBody>
      </p:sp>
      <p:sp>
        <p:nvSpPr>
          <p:cNvPr id="388277" name="Text Box 181">
            <a:extLst>
              <a:ext uri="{FF2B5EF4-FFF2-40B4-BE49-F238E27FC236}">
                <a16:creationId xmlns:a16="http://schemas.microsoft.com/office/drawing/2014/main" id="{FAD04D83-D6A3-409A-B22C-23A3270E3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9288" y="40259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.</a:t>
            </a:r>
          </a:p>
        </p:txBody>
      </p:sp>
      <p:sp>
        <p:nvSpPr>
          <p:cNvPr id="388278" name="Text Box 182">
            <a:extLst>
              <a:ext uri="{FF2B5EF4-FFF2-40B4-BE49-F238E27FC236}">
                <a16:creationId xmlns:a16="http://schemas.microsoft.com/office/drawing/2014/main" id="{2828CA4F-9914-444C-B3F8-C838779B5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0900" y="4129088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FF0000"/>
                </a:solidFill>
              </a:rPr>
              <a:t>25.8%</a:t>
            </a:r>
          </a:p>
        </p:txBody>
      </p:sp>
      <p:sp>
        <p:nvSpPr>
          <p:cNvPr id="388279" name="Text Box 183">
            <a:extLst>
              <a:ext uri="{FF2B5EF4-FFF2-40B4-BE49-F238E27FC236}">
                <a16:creationId xmlns:a16="http://schemas.microsoft.com/office/drawing/2014/main" id="{95E4B218-274E-497B-B648-B3E79DEC0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7488" y="4064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.</a:t>
            </a:r>
          </a:p>
        </p:txBody>
      </p:sp>
      <p:sp>
        <p:nvSpPr>
          <p:cNvPr id="388280" name="Text Box 184">
            <a:extLst>
              <a:ext uri="{FF2B5EF4-FFF2-40B4-BE49-F238E27FC236}">
                <a16:creationId xmlns:a16="http://schemas.microsoft.com/office/drawing/2014/main" id="{1516CADD-FADC-4ABB-B7DF-1393013BF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1063" y="4143375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FF0000"/>
                </a:solidFill>
              </a:rPr>
              <a:t>25.4%</a:t>
            </a:r>
          </a:p>
        </p:txBody>
      </p:sp>
      <p:sp>
        <p:nvSpPr>
          <p:cNvPr id="388281" name="Text Box 185">
            <a:extLst>
              <a:ext uri="{FF2B5EF4-FFF2-40B4-BE49-F238E27FC236}">
                <a16:creationId xmlns:a16="http://schemas.microsoft.com/office/drawing/2014/main" id="{11C73652-FB3D-45B4-BA04-273641D15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6638" y="4089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.</a:t>
            </a:r>
          </a:p>
        </p:txBody>
      </p:sp>
      <p:sp>
        <p:nvSpPr>
          <p:cNvPr id="388282" name="Text Box 186">
            <a:extLst>
              <a:ext uri="{FF2B5EF4-FFF2-40B4-BE49-F238E27FC236}">
                <a16:creationId xmlns:a16="http://schemas.microsoft.com/office/drawing/2014/main" id="{F4296D76-5447-472C-A9EF-9F538FE19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3600" y="4170363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FF0000"/>
                </a:solidFill>
              </a:rPr>
              <a:t>23,3%</a:t>
            </a:r>
          </a:p>
        </p:txBody>
      </p:sp>
      <p:sp>
        <p:nvSpPr>
          <p:cNvPr id="388283" name="Text Box 187">
            <a:extLst>
              <a:ext uri="{FF2B5EF4-FFF2-40B4-BE49-F238E27FC236}">
                <a16:creationId xmlns:a16="http://schemas.microsoft.com/office/drawing/2014/main" id="{DB17CBAA-03BF-4C19-BF06-D5B43E8A4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5788" y="415925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.</a:t>
            </a:r>
          </a:p>
        </p:txBody>
      </p:sp>
      <p:sp>
        <p:nvSpPr>
          <p:cNvPr id="388284" name="Text Box 188">
            <a:extLst>
              <a:ext uri="{FF2B5EF4-FFF2-40B4-BE49-F238E27FC236}">
                <a16:creationId xmlns:a16="http://schemas.microsoft.com/office/drawing/2014/main" id="{3B0D869D-25E0-40E6-989B-31D7A912B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488" y="4208463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FF0000"/>
                </a:solidFill>
              </a:rPr>
              <a:t>23.0%</a:t>
            </a:r>
          </a:p>
        </p:txBody>
      </p:sp>
      <p:sp>
        <p:nvSpPr>
          <p:cNvPr id="388287" name="Freeform 191">
            <a:extLst>
              <a:ext uri="{FF2B5EF4-FFF2-40B4-BE49-F238E27FC236}">
                <a16:creationId xmlns:a16="http://schemas.microsoft.com/office/drawing/2014/main" id="{EE59718B-4220-4935-9703-7CEA49D51862}"/>
              </a:ext>
            </a:extLst>
          </p:cNvPr>
          <p:cNvSpPr>
            <a:spLocks/>
          </p:cNvSpPr>
          <p:nvPr/>
        </p:nvSpPr>
        <p:spPr bwMode="auto">
          <a:xfrm>
            <a:off x="5410200" y="3905250"/>
            <a:ext cx="4679950" cy="1250950"/>
          </a:xfrm>
          <a:custGeom>
            <a:avLst/>
            <a:gdLst>
              <a:gd name="T0" fmla="*/ 0 w 2948"/>
              <a:gd name="T1" fmla="*/ 0 h 788"/>
              <a:gd name="T2" fmla="*/ 2147483646 w 2948"/>
              <a:gd name="T3" fmla="*/ 2147483646 h 788"/>
              <a:gd name="T4" fmla="*/ 2147483646 w 2948"/>
              <a:gd name="T5" fmla="*/ 2147483646 h 788"/>
              <a:gd name="T6" fmla="*/ 2147483646 w 2948"/>
              <a:gd name="T7" fmla="*/ 2147483646 h 788"/>
              <a:gd name="T8" fmla="*/ 2147483646 w 2948"/>
              <a:gd name="T9" fmla="*/ 2147483646 h 788"/>
              <a:gd name="T10" fmla="*/ 2147483646 w 2948"/>
              <a:gd name="T11" fmla="*/ 2147483646 h 788"/>
              <a:gd name="T12" fmla="*/ 2147483646 w 2948"/>
              <a:gd name="T13" fmla="*/ 2147483646 h 788"/>
              <a:gd name="T14" fmla="*/ 2147483646 w 2948"/>
              <a:gd name="T15" fmla="*/ 2147483646 h 788"/>
              <a:gd name="T16" fmla="*/ 2147483646 w 2948"/>
              <a:gd name="T17" fmla="*/ 2147483646 h 788"/>
              <a:gd name="T18" fmla="*/ 0 w 2948"/>
              <a:gd name="T19" fmla="*/ 0 h 7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948" h="788">
                <a:moveTo>
                  <a:pt x="0" y="0"/>
                </a:moveTo>
                <a:lnTo>
                  <a:pt x="548" y="236"/>
                </a:lnTo>
                <a:lnTo>
                  <a:pt x="1088" y="284"/>
                </a:lnTo>
                <a:lnTo>
                  <a:pt x="1612" y="304"/>
                </a:lnTo>
                <a:lnTo>
                  <a:pt x="2116" y="320"/>
                </a:lnTo>
                <a:lnTo>
                  <a:pt x="2648" y="360"/>
                </a:lnTo>
                <a:lnTo>
                  <a:pt x="2948" y="372"/>
                </a:lnTo>
                <a:lnTo>
                  <a:pt x="2948" y="788"/>
                </a:lnTo>
                <a:lnTo>
                  <a:pt x="8" y="788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288" name="Freeform 192" descr="Dashed horizontal">
            <a:extLst>
              <a:ext uri="{FF2B5EF4-FFF2-40B4-BE49-F238E27FC236}">
                <a16:creationId xmlns:a16="http://schemas.microsoft.com/office/drawing/2014/main" id="{8F5FD28A-252F-4C87-A20E-FBE1A8E15527}"/>
              </a:ext>
            </a:extLst>
          </p:cNvPr>
          <p:cNvSpPr>
            <a:spLocks/>
          </p:cNvSpPr>
          <p:nvPr/>
        </p:nvSpPr>
        <p:spPr bwMode="auto">
          <a:xfrm>
            <a:off x="5422900" y="3905250"/>
            <a:ext cx="4679950" cy="1250950"/>
          </a:xfrm>
          <a:custGeom>
            <a:avLst/>
            <a:gdLst>
              <a:gd name="T0" fmla="*/ 0 w 2948"/>
              <a:gd name="T1" fmla="*/ 0 h 788"/>
              <a:gd name="T2" fmla="*/ 2147483646 w 2948"/>
              <a:gd name="T3" fmla="*/ 2147483646 h 788"/>
              <a:gd name="T4" fmla="*/ 2147483646 w 2948"/>
              <a:gd name="T5" fmla="*/ 2147483646 h 788"/>
              <a:gd name="T6" fmla="*/ 2147483646 w 2948"/>
              <a:gd name="T7" fmla="*/ 2147483646 h 788"/>
              <a:gd name="T8" fmla="*/ 2147483646 w 2948"/>
              <a:gd name="T9" fmla="*/ 2147483646 h 788"/>
              <a:gd name="T10" fmla="*/ 2147483646 w 2948"/>
              <a:gd name="T11" fmla="*/ 2147483646 h 788"/>
              <a:gd name="T12" fmla="*/ 2147483646 w 2948"/>
              <a:gd name="T13" fmla="*/ 2147483646 h 788"/>
              <a:gd name="T14" fmla="*/ 2147483646 w 2948"/>
              <a:gd name="T15" fmla="*/ 2147483646 h 788"/>
              <a:gd name="T16" fmla="*/ 2147483646 w 2948"/>
              <a:gd name="T17" fmla="*/ 2147483646 h 788"/>
              <a:gd name="T18" fmla="*/ 0 w 2948"/>
              <a:gd name="T19" fmla="*/ 0 h 7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948" h="788">
                <a:moveTo>
                  <a:pt x="0" y="0"/>
                </a:moveTo>
                <a:lnTo>
                  <a:pt x="548" y="236"/>
                </a:lnTo>
                <a:lnTo>
                  <a:pt x="1088" y="284"/>
                </a:lnTo>
                <a:lnTo>
                  <a:pt x="1612" y="304"/>
                </a:lnTo>
                <a:lnTo>
                  <a:pt x="2116" y="320"/>
                </a:lnTo>
                <a:lnTo>
                  <a:pt x="2648" y="360"/>
                </a:lnTo>
                <a:lnTo>
                  <a:pt x="2948" y="372"/>
                </a:lnTo>
                <a:lnTo>
                  <a:pt x="2948" y="788"/>
                </a:lnTo>
                <a:lnTo>
                  <a:pt x="8" y="788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88289" name="Group 193">
            <a:extLst>
              <a:ext uri="{FF2B5EF4-FFF2-40B4-BE49-F238E27FC236}">
                <a16:creationId xmlns:a16="http://schemas.microsoft.com/office/drawing/2014/main" id="{7845D23F-1D47-40F7-82DF-075EE06E127D}"/>
              </a:ext>
            </a:extLst>
          </p:cNvPr>
          <p:cNvGrpSpPr>
            <a:grpSpLocks/>
          </p:cNvGrpSpPr>
          <p:nvPr/>
        </p:nvGrpSpPr>
        <p:grpSpPr bwMode="auto">
          <a:xfrm>
            <a:off x="5505450" y="5753101"/>
            <a:ext cx="3405188" cy="366713"/>
            <a:chOff x="72" y="2508"/>
            <a:chExt cx="2145" cy="231"/>
          </a:xfrm>
        </p:grpSpPr>
        <p:sp>
          <p:nvSpPr>
            <p:cNvPr id="10271" name="Rectangle 194" descr="Dashed horizontal">
              <a:extLst>
                <a:ext uri="{FF2B5EF4-FFF2-40B4-BE49-F238E27FC236}">
                  <a16:creationId xmlns:a16="http://schemas.microsoft.com/office/drawing/2014/main" id="{BEEED5C8-BE7A-4A63-BA71-148761F7E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" y="2546"/>
              <a:ext cx="220" cy="145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2" name="Text Box 195" descr="Dashed horizontal">
              <a:extLst>
                <a:ext uri="{FF2B5EF4-FFF2-40B4-BE49-F238E27FC236}">
                  <a16:creationId xmlns:a16="http://schemas.microsoft.com/office/drawing/2014/main" id="{4BDFC237-955D-4AA2-B55D-F905D701AF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" y="2508"/>
              <a:ext cx="19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.VnTime" panose="020B7200000000000000" pitchFamily="34" charset="0"/>
                </a:rPr>
                <a:t>N«ng, l©m, ng­ nghiÖp</a:t>
              </a:r>
            </a:p>
          </p:txBody>
        </p:sp>
      </p:grpSp>
      <p:sp>
        <p:nvSpPr>
          <p:cNvPr id="10270" name="Text Box 160">
            <a:extLst>
              <a:ext uri="{FF2B5EF4-FFF2-40B4-BE49-F238E27FC236}">
                <a16:creationId xmlns:a16="http://schemas.microsoft.com/office/drawing/2014/main" id="{F7482356-A9BC-4A8B-AC94-805D69FEC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0" y="0"/>
            <a:ext cx="885825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16.  THỰC HÀNH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BIỂU ĐỒ VỀ SỰ THAY ĐỔI CƠ CẤU KINH TẾ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8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0834 L -0.22083 -0.35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388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-1708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8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8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8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2083 -0.35 L -0.00208 -0.02223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388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38" y="1638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-0.00208 -0.01389 L -0.22292 -0.29445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388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-1402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8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8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animMotion origin="layout" path="M 4.16667E-6 0.01389 L -0.00417 -0.25555 " pathEditMode="relative" rAng="0" ptsTypes="AA">
                                      <p:cBhvr>
                                        <p:cTn id="27" dur="3000" fill="hold"/>
                                        <p:tgtEl>
                                          <p:spTgt spid="388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347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animMotion origin="layout" path="M -0.22292 -0.29445 L -0.00625 -0.03056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388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1319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38000"/>
                                  </p:stCondLst>
                                  <p:childTnLst>
                                    <p:animMotion origin="layout" path="M 0.00208 -0.00556 L -0.13125 -0.2944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88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-1444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500"/>
                                        <p:tgtEl>
                                          <p:spTgt spid="388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xit" presetSubtype="16" fill="hold" grpId="1" nodeType="withEffect">
                                  <p:stCondLst>
                                    <p:cond delay="43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500"/>
                                        <p:tgtEl>
                                          <p:spTgt spid="388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xit" presetSubtype="16" fill="hold" grpId="1" nodeType="withEffect">
                                  <p:stCondLst>
                                    <p:cond delay="43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500"/>
                                        <p:tgtEl>
                                          <p:spTgt spid="388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4350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42" dur="500" fill="hold"/>
                                        <p:tgtEl>
                                          <p:spTgt spid="388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4350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44" dur="500" fill="hold"/>
                                        <p:tgtEl>
                                          <p:spTgt spid="388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53000"/>
                                  </p:stCondLst>
                                  <p:childTnLst>
                                    <p:animMotion origin="layout" path="M 0.01042 0.00555 L -0.22292 -0.2833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88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-1444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55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88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animMotion origin="layout" path="M 4.16667E-6 -0.00278 L -0.00417 -0.24444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388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208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63100"/>
                                  </p:stCondLst>
                                  <p:childTnLst>
                                    <p:animMotion origin="layout" path="M -0.22292 -0.29445 L -0.00417 -0.02778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388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38" y="13333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nodeType="withEffect">
                                  <p:stCondLst>
                                    <p:cond delay="70000"/>
                                  </p:stCondLst>
                                  <p:childTnLst>
                                    <p:animMotion origin="layout" path="M -0.00208 0.03611 L -0.0375 -0.2833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88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-1597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7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8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8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500"/>
                                        <p:tgtEl>
                                          <p:spTgt spid="388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7400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2" dur="500" fill="hold"/>
                                        <p:tgtEl>
                                          <p:spTgt spid="388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7400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4" dur="500" fill="hold"/>
                                        <p:tgtEl>
                                          <p:spTgt spid="388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7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88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88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88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4" presetClass="path" presetSubtype="0" accel="50000" decel="50000" fill="hold" nodeType="withEffect">
                                  <p:stCondLst>
                                    <p:cond delay="84000"/>
                                  </p:stCondLst>
                                  <p:childTnLst>
                                    <p:animMotion origin="layout" path="M -0.00833 -0.00278 L -0.22292 -0.2805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88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9" y="-13889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6" presetClass="entr" presetSubtype="26" fill="hold" grpId="0" nodeType="withEffect">
                                  <p:stCondLst>
                                    <p:cond delay="86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4" dur="500"/>
                                        <p:tgtEl>
                                          <p:spTgt spid="388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4" presetClass="path" presetSubtype="0" accel="50000" decel="50000" fill="hold" nodeType="withEffect">
                                  <p:stCondLst>
                                    <p:cond delay="92000"/>
                                  </p:stCondLst>
                                  <p:childTnLst>
                                    <p:animMotion origin="layout" path="M 4.16667E-6 0.025 L -0.00209 -0.23889 " pathEditMode="relative" rAng="0" ptsTypes="AA">
                                      <p:cBhvr>
                                        <p:cTn id="76" dur="3000" fill="hold"/>
                                        <p:tgtEl>
                                          <p:spTgt spid="388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3194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96000"/>
                                  </p:stCondLst>
                                  <p:childTnLst>
                                    <p:animMotion origin="layout" path="M -0.22292 -0.29445 L -0.00417 -0.025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388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38" y="13472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4" presetClass="path" presetSubtype="0" accel="50000" decel="50000" fill="hold" nodeType="withEffect">
                                  <p:stCondLst>
                                    <p:cond delay="102000"/>
                                  </p:stCondLst>
                                  <p:childTnLst>
                                    <p:animMotion origin="layout" path="M 0.0125 0.01388 L 0.05417 -0.2777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88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14583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105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8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10700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85" dur="1000" fill="hold"/>
                                        <p:tgtEl>
                                          <p:spTgt spid="388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10700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87" dur="1000" fill="hold"/>
                                        <p:tgtEl>
                                          <p:spTgt spid="388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6" presetClass="exit" presetSubtype="26" fill="hold" grpId="1" nodeType="withEffect">
                                  <p:stCondLst>
                                    <p:cond delay="107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9" dur="500"/>
                                        <p:tgtEl>
                                          <p:spTgt spid="388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64" presetClass="path" presetSubtype="0" accel="50000" decel="50000" fill="hold" nodeType="withEffect">
                                  <p:stCondLst>
                                    <p:cond delay="119000"/>
                                  </p:stCondLst>
                                  <p:childTnLst>
                                    <p:animMotion origin="layout" path="M -0.01042 0.00555 L -0.22292 -0.27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88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-14028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29" presetClass="entr" presetSubtype="0" fill="hold" grpId="0" nodeType="withEffect">
                                  <p:stCondLst>
                                    <p:cond delay="12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88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88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388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4" presetClass="path" presetSubtype="0" accel="50000" decel="50000" fill="hold" nodeType="withEffect">
                                  <p:stCondLst>
                                    <p:cond delay="127000"/>
                                  </p:stCondLst>
                                  <p:childTnLst>
                                    <p:animMotion origin="layout" path="M 4.16667E-6 0.02778 L 4.16667E-6 -0.23611 " pathEditMode="relative" rAng="0" ptsTypes="AA">
                                      <p:cBhvr>
                                        <p:cTn id="99" dur="3000" fill="hold"/>
                                        <p:tgtEl>
                                          <p:spTgt spid="388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194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nodeType="withEffect">
                                  <p:stCondLst>
                                    <p:cond delay="131000"/>
                                  </p:stCondLst>
                                  <p:childTnLst>
                                    <p:animMotion origin="layout" path="M -0.22292 -0.29445 L 2.77778E-7 -0.01112 " pathEditMode="relative" rAng="0" ptsTypes="AA">
                                      <p:cBhvr>
                                        <p:cTn id="101" dur="1000" fill="hold"/>
                                        <p:tgtEl>
                                          <p:spTgt spid="388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14167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4" presetClass="path" presetSubtype="0" accel="50000" decel="50000" fill="hold" nodeType="withEffect">
                                  <p:stCondLst>
                                    <p:cond delay="141000"/>
                                  </p:stCondLst>
                                  <p:childTnLst>
                                    <p:animMotion origin="layout" path="M 0.01458 -0.06389 L 0.14375 -0.27778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88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-10694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143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88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14500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08" dur="2000" fill="hold"/>
                                        <p:tgtEl>
                                          <p:spTgt spid="388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14500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10" dur="2000" fill="hold"/>
                                        <p:tgtEl>
                                          <p:spTgt spid="388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4" presetClass="path" presetSubtype="0" accel="50000" decel="50000" fill="hold" nodeType="withEffect">
                                  <p:stCondLst>
                                    <p:cond delay="157000"/>
                                  </p:stCondLst>
                                  <p:childTnLst>
                                    <p:animMotion origin="layout" path="M -0.01042 0.01666 L -0.22292 -0.26389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88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-14028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2" presetClass="entr" presetSubtype="4" fill="hold" grpId="0" nodeType="withEffect">
                                  <p:stCondLst>
                                    <p:cond delay="159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5" dur="500"/>
                                        <p:tgtEl>
                                          <p:spTgt spid="388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4" presetClass="path" presetSubtype="0" accel="50000" decel="50000" fill="hold" nodeType="withEffect">
                                  <p:stCondLst>
                                    <p:cond delay="165000"/>
                                  </p:stCondLst>
                                  <p:childTnLst>
                                    <p:animMotion origin="layout" path="M 4.16667E-6 0.01667 L 4.16667E-6 -0.225 " pathEditMode="relative" rAng="0" ptsTypes="AA">
                                      <p:cBhvr>
                                        <p:cTn id="117" dur="3000" fill="hold"/>
                                        <p:tgtEl>
                                          <p:spTgt spid="388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83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16900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19" dur="1000" fill="hold"/>
                                        <p:tgtEl>
                                          <p:spTgt spid="388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4" presetClass="path" presetSubtype="0" accel="50000" decel="50000" fill="hold" nodeType="withEffect">
                                  <p:stCondLst>
                                    <p:cond delay="180000"/>
                                  </p:stCondLst>
                                  <p:childTnLst>
                                    <p:animMotion origin="layout" path="M -0.01042 -0.01945 L 0.23542 -0.2666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88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-12361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29" presetClass="entr" presetSubtype="0" fill="hold" grpId="0" nodeType="withEffect">
                                  <p:stCondLst>
                                    <p:cond delay="18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88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88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500"/>
                                        <p:tgtEl>
                                          <p:spTgt spid="388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14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88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nodeType="withEffect">
                                  <p:stCondLst>
                                    <p:cond delay="18300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31" dur="2000" fill="hold"/>
                                        <p:tgtEl>
                                          <p:spTgt spid="388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nodeType="withEffect">
                                  <p:stCondLst>
                                    <p:cond delay="18300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33" dur="2000" fill="hold"/>
                                        <p:tgtEl>
                                          <p:spTgt spid="388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8" presetClass="exit" presetSubtype="16" fill="hold" grpId="1" nodeType="withEffect">
                                  <p:stCondLst>
                                    <p:cond delay="183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5" dur="500"/>
                                        <p:tgtEl>
                                          <p:spTgt spid="388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64" presetClass="path" presetSubtype="0" accel="50000" decel="50000" fill="hold" nodeType="withEffect">
                                  <p:stCondLst>
                                    <p:cond delay="194000"/>
                                  </p:stCondLst>
                                  <p:childTnLst>
                                    <p:animMotion origin="layout" path="M -0.01042 -0.00278 L -0.22292 -0.26667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388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-13194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55" presetClass="entr" presetSubtype="0" fill="hold" grpId="0" nodeType="withEffect">
                                  <p:stCondLst>
                                    <p:cond delay="196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88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88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88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4" presetClass="path" presetSubtype="0" accel="50000" decel="50000" fill="hold" nodeType="withEffect">
                                  <p:stCondLst>
                                    <p:cond delay="202000"/>
                                  </p:stCondLst>
                                  <p:childTnLst>
                                    <p:animMotion origin="layout" path="M 4.16667E-6 0.00556 L 4.16667E-6 -0.225 " pathEditMode="relative" rAng="0" ptsTypes="AA">
                                      <p:cBhvr>
                                        <p:cTn id="145" dur="3000" fill="hold"/>
                                        <p:tgtEl>
                                          <p:spTgt spid="388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528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42" presetClass="path" presetSubtype="0" accel="50000" decel="50000" fill="hold" nodeType="withEffect">
                                  <p:stCondLst>
                                    <p:cond delay="206000"/>
                                  </p:stCondLst>
                                  <p:childTnLst>
                                    <p:animMotion origin="layout" path="M -0.22292 -0.29445 L 0.00208 -0.01111 " pathEditMode="relative" rAng="0" ptsTypes="AA">
                                      <p:cBhvr>
                                        <p:cTn id="147" dur="1000" fill="hold"/>
                                        <p:tgtEl>
                                          <p:spTgt spid="388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14167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64" presetClass="path" presetSubtype="0" accel="50000" decel="50000" fill="hold" nodeType="withEffect">
                                  <p:stCondLst>
                                    <p:cond delay="217000"/>
                                  </p:stCondLst>
                                  <p:childTnLst>
                                    <p:animMotion origin="layout" path="M -0.01042 0.01388 L 0.28767 -0.26389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388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96" y="-13889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29" presetClass="entr" presetSubtype="0" fill="hold" grpId="0" nodeType="withEffect">
                                  <p:stCondLst>
                                    <p:cond delay="219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88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88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500"/>
                                        <p:tgtEl>
                                          <p:spTgt spid="388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21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88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22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88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22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88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22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88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1" dur="5000"/>
                                        <p:tgtEl>
                                          <p:spTgt spid="388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88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88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388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5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88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5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388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1" dur="500"/>
                                        <p:tgtEl>
                                          <p:spTgt spid="388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6" dur="500"/>
                                        <p:tgtEl>
                                          <p:spTgt spid="388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107" grpId="0"/>
      <p:bldP spid="388169" grpId="0"/>
      <p:bldP spid="388169" grpId="1"/>
      <p:bldP spid="388259" grpId="0"/>
      <p:bldP spid="388259" grpId="1"/>
      <p:bldP spid="388261" grpId="0"/>
      <p:bldP spid="388261" grpId="1"/>
      <p:bldP spid="388275" grpId="0"/>
      <p:bldP spid="388275" grpId="1"/>
      <p:bldP spid="388276" grpId="0"/>
      <p:bldP spid="388276" grpId="1"/>
      <p:bldP spid="388277" grpId="0"/>
      <p:bldP spid="388277" grpId="1"/>
      <p:bldP spid="388278" grpId="0"/>
      <p:bldP spid="388278" grpId="1"/>
      <p:bldP spid="388279" grpId="0"/>
      <p:bldP spid="388279" grpId="1"/>
      <p:bldP spid="388280" grpId="0"/>
      <p:bldP spid="388280" grpId="1"/>
      <p:bldP spid="388281" grpId="0"/>
      <p:bldP spid="388281" grpId="1"/>
      <p:bldP spid="388282" grpId="0"/>
      <p:bldP spid="388282" grpId="1"/>
      <p:bldP spid="388283" grpId="0"/>
      <p:bldP spid="388283" grpId="1"/>
      <p:bldP spid="388284" grpId="0"/>
      <p:bldP spid="38828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67" name="Group 67">
            <a:extLst>
              <a:ext uri="{FF2B5EF4-FFF2-40B4-BE49-F238E27FC236}">
                <a16:creationId xmlns:a16="http://schemas.microsoft.com/office/drawing/2014/main" id="{5B6AD9DC-DE65-478C-AA1D-A271C1C74031}"/>
              </a:ext>
            </a:extLst>
          </p:cNvPr>
          <p:cNvGraphicFramePr>
            <a:graphicFrameLocks noGrp="1"/>
          </p:cNvGraphicFramePr>
          <p:nvPr/>
        </p:nvGraphicFramePr>
        <p:xfrm>
          <a:off x="2368550" y="3600450"/>
          <a:ext cx="7493000" cy="2703514"/>
        </p:xfrm>
        <a:graphic>
          <a:graphicData uri="http://schemas.openxmlformats.org/drawingml/2006/table">
            <a:tbl>
              <a:tblPr/>
              <a:tblGrid>
                <a:gridCol w="1622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3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3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02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88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669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1991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1993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1995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1997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1999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2001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2002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4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Tæng sè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100,0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100,0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100,0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100,0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100,0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100,0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100,0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205">
                <a:tc>
                  <a:txBody>
                    <a:bodyPr/>
                    <a:lstStyle>
                      <a:lvl1pPr defTabSz="854075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1089025" defTabSz="85407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03325" defTabSz="8540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defTabSz="85407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defTabSz="85407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defTabSz="854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defTabSz="854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defTabSz="854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defTabSz="854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8540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 pitchFamily="34" charset="0"/>
                        </a:rPr>
                        <a:t>N«ng,l©m,NNv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 pitchFamily="34" charset="0"/>
                        </a:rPr>
                        <a:t>µ CN-XD   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 pitchFamily="34" charset="0"/>
                        </a:rPr>
                        <a:t>64,3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 pitchFamily="34" charset="0"/>
                        </a:rPr>
                        <a:t>58,8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 pitchFamily="34" charset="0"/>
                        </a:rPr>
                        <a:t>56,0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 pitchFamily="34" charset="0"/>
                        </a:rPr>
                        <a:t>57,9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 pitchFamily="34" charset="0"/>
                        </a:rPr>
                        <a:t>59,9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 pitchFamily="34" charset="0"/>
                        </a:rPr>
                        <a:t>61,4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 pitchFamily="34" charset="0"/>
                        </a:rPr>
                        <a:t>61,5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9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DÞch vô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35,7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41,2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44,0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42,1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40,1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38,6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38,5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58468" name="Text Box 68">
            <a:extLst>
              <a:ext uri="{FF2B5EF4-FFF2-40B4-BE49-F238E27FC236}">
                <a16:creationId xmlns:a16="http://schemas.microsoft.com/office/drawing/2014/main" id="{6BAB7D88-4050-4A4B-9622-326C7A26F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91" y="2762251"/>
            <a:ext cx="116619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739775" indent="-7397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.VnTime" panose="020B7200000000000000" pitchFamily="34" charset="0"/>
              </a:rPr>
              <a:t>Chó ý</a:t>
            </a:r>
            <a:r>
              <a:rPr lang="en-US" altLang="en-US" sz="2000">
                <a:latin typeface=".VnTime" panose="020B7200000000000000" pitchFamily="34" charset="0"/>
              </a:rPr>
              <a:t>: Khi vÏ miÒn 2 chóng ta nªn lÊy tØ träng cña miÒn 1 céng víi miÒn 2 ®Ó ®o, vÏ dÔ h¬n.Tr¸nh ph¶i vÏ theo sè lÎ. </a:t>
            </a:r>
          </a:p>
        </p:txBody>
      </p:sp>
      <p:sp>
        <p:nvSpPr>
          <p:cNvPr id="11314" name="Text Box 71">
            <a:extLst>
              <a:ext uri="{FF2B5EF4-FFF2-40B4-BE49-F238E27FC236}">
                <a16:creationId xmlns:a16="http://schemas.microsoft.com/office/drawing/2014/main" id="{2ECDD804-8781-4E61-8D08-7BF180848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91" y="1066800"/>
            <a:ext cx="9730409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.VnTime" panose="020B7200000000000000" pitchFamily="34" charset="0"/>
              </a:rPr>
              <a:t>1. VÏ biÓu ®å miÒn thÓ hiÖn c¬ cÊu GDP thêi k× 1991-2002.</a:t>
            </a:r>
          </a:p>
        </p:txBody>
      </p:sp>
      <p:sp>
        <p:nvSpPr>
          <p:cNvPr id="11315" name="Text Box 72">
            <a:extLst>
              <a:ext uri="{FF2B5EF4-FFF2-40B4-BE49-F238E27FC236}">
                <a16:creationId xmlns:a16="http://schemas.microsoft.com/office/drawing/2014/main" id="{6D23F788-22EC-48A2-A8D1-6B3A03D63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30" y="1365251"/>
            <a:ext cx="408167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.VnTime" panose="020B7200000000000000" pitchFamily="34" charset="0"/>
              </a:rPr>
              <a:t>a. C¸ch vÏ biÓu ®å miÒn.</a:t>
            </a:r>
          </a:p>
        </p:txBody>
      </p:sp>
      <p:sp>
        <p:nvSpPr>
          <p:cNvPr id="11316" name="Text Box 73">
            <a:extLst>
              <a:ext uri="{FF2B5EF4-FFF2-40B4-BE49-F238E27FC236}">
                <a16:creationId xmlns:a16="http://schemas.microsoft.com/office/drawing/2014/main" id="{95A0F9D9-FE25-4B0E-BBD2-0298F0D62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30" y="1714501"/>
            <a:ext cx="491987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.VnTime" panose="020B7200000000000000" pitchFamily="34" charset="0"/>
              </a:rPr>
              <a:t>b. Thùc hµnh vÏ biÓu ®å miÒn.</a:t>
            </a:r>
          </a:p>
        </p:txBody>
      </p:sp>
      <p:sp>
        <p:nvSpPr>
          <p:cNvPr id="11317" name="Text Box 76">
            <a:extLst>
              <a:ext uri="{FF2B5EF4-FFF2-40B4-BE49-F238E27FC236}">
                <a16:creationId xmlns:a16="http://schemas.microsoft.com/office/drawing/2014/main" id="{287DCE95-FC0D-4D59-8E5C-DDE79FBAD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617" y="2028826"/>
            <a:ext cx="525020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143000" indent="-1143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.VnTime" panose="020B7200000000000000" pitchFamily="34" charset="0"/>
              </a:rPr>
              <a:t>+ MiÒn 1: N«ng, l©m, ngư­ nghiÖp.</a:t>
            </a:r>
          </a:p>
        </p:txBody>
      </p:sp>
      <p:sp>
        <p:nvSpPr>
          <p:cNvPr id="358477" name="Text Box 77">
            <a:extLst>
              <a:ext uri="{FF2B5EF4-FFF2-40B4-BE49-F238E27FC236}">
                <a16:creationId xmlns:a16="http://schemas.microsoft.com/office/drawing/2014/main" id="{C28FFF1B-B50E-4A0C-BBA2-0A82C7CCA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617" y="2382839"/>
            <a:ext cx="545975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089025" indent="-10890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.VnTime" panose="020B7200000000000000" pitchFamily="34" charset="0"/>
              </a:rPr>
              <a:t>+ MiÒn 2: C«ng nghiÖp x©y dùng</a:t>
            </a:r>
          </a:p>
        </p:txBody>
      </p:sp>
      <p:sp>
        <p:nvSpPr>
          <p:cNvPr id="358516" name="Text Box 116">
            <a:extLst>
              <a:ext uri="{FF2B5EF4-FFF2-40B4-BE49-F238E27FC236}">
                <a16:creationId xmlns:a16="http://schemas.microsoft.com/office/drawing/2014/main" id="{937228A0-2376-4705-A95A-D01E84897151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2448720" y="5056982"/>
            <a:ext cx="33115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......................................</a:t>
            </a:r>
          </a:p>
        </p:txBody>
      </p:sp>
      <p:grpSp>
        <p:nvGrpSpPr>
          <p:cNvPr id="358535" name="Group 135">
            <a:extLst>
              <a:ext uri="{FF2B5EF4-FFF2-40B4-BE49-F238E27FC236}">
                <a16:creationId xmlns:a16="http://schemas.microsoft.com/office/drawing/2014/main" id="{12D8D252-114C-44DA-A97C-1BA9EFA3770A}"/>
              </a:ext>
            </a:extLst>
          </p:cNvPr>
          <p:cNvGrpSpPr>
            <a:grpSpLocks/>
          </p:cNvGrpSpPr>
          <p:nvPr/>
        </p:nvGrpSpPr>
        <p:grpSpPr bwMode="auto">
          <a:xfrm>
            <a:off x="3565526" y="3425826"/>
            <a:ext cx="5343525" cy="3432175"/>
            <a:chOff x="1286" y="2093"/>
            <a:chExt cx="3366" cy="2162"/>
          </a:xfrm>
        </p:grpSpPr>
        <p:sp>
          <p:nvSpPr>
            <p:cNvPr id="11322" name="Rectangle 78">
              <a:extLst>
                <a:ext uri="{FF2B5EF4-FFF2-40B4-BE49-F238E27FC236}">
                  <a16:creationId xmlns:a16="http://schemas.microsoft.com/office/drawing/2014/main" id="{18BC909F-5540-49DA-8498-33293A5A0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2290"/>
              <a:ext cx="2576" cy="152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1323" name="Text Box 79">
              <a:extLst>
                <a:ext uri="{FF2B5EF4-FFF2-40B4-BE49-F238E27FC236}">
                  <a16:creationId xmlns:a16="http://schemas.microsoft.com/office/drawing/2014/main" id="{62286DB1-37CE-420A-884A-6ADCB37175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9" y="3835"/>
              <a:ext cx="3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/>
                <a:t>1991</a:t>
              </a:r>
            </a:p>
          </p:txBody>
        </p:sp>
        <p:sp>
          <p:nvSpPr>
            <p:cNvPr id="11324" name="Text Box 80">
              <a:extLst>
                <a:ext uri="{FF2B5EF4-FFF2-40B4-BE49-F238E27FC236}">
                  <a16:creationId xmlns:a16="http://schemas.microsoft.com/office/drawing/2014/main" id="{162FBE3C-9B02-4861-95A1-B3214E8FD5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7" y="3835"/>
              <a:ext cx="3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/>
                <a:t>1993</a:t>
              </a:r>
            </a:p>
          </p:txBody>
        </p:sp>
        <p:sp>
          <p:nvSpPr>
            <p:cNvPr id="11325" name="Text Box 81">
              <a:extLst>
                <a:ext uri="{FF2B5EF4-FFF2-40B4-BE49-F238E27FC236}">
                  <a16:creationId xmlns:a16="http://schemas.microsoft.com/office/drawing/2014/main" id="{2EE70638-1F94-45D8-AFAA-973F796620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3" y="3835"/>
              <a:ext cx="3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/>
                <a:t>1995</a:t>
              </a:r>
            </a:p>
          </p:txBody>
        </p:sp>
        <p:sp>
          <p:nvSpPr>
            <p:cNvPr id="11326" name="Text Box 82">
              <a:extLst>
                <a:ext uri="{FF2B5EF4-FFF2-40B4-BE49-F238E27FC236}">
                  <a16:creationId xmlns:a16="http://schemas.microsoft.com/office/drawing/2014/main" id="{A2D70FE7-7FCF-4BFB-AD31-4CE4B95FF1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7" y="3843"/>
              <a:ext cx="42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/>
                <a:t>1997</a:t>
              </a:r>
            </a:p>
          </p:txBody>
        </p:sp>
        <p:sp>
          <p:nvSpPr>
            <p:cNvPr id="11327" name="Text Box 83">
              <a:extLst>
                <a:ext uri="{FF2B5EF4-FFF2-40B4-BE49-F238E27FC236}">
                  <a16:creationId xmlns:a16="http://schemas.microsoft.com/office/drawing/2014/main" id="{B0B34038-DABA-4FBA-A475-AC52B5E519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1" y="3843"/>
              <a:ext cx="44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/>
                <a:t>1999</a:t>
              </a:r>
            </a:p>
          </p:txBody>
        </p:sp>
        <p:sp>
          <p:nvSpPr>
            <p:cNvPr id="11328" name="Text Box 84">
              <a:extLst>
                <a:ext uri="{FF2B5EF4-FFF2-40B4-BE49-F238E27FC236}">
                  <a16:creationId xmlns:a16="http://schemas.microsoft.com/office/drawing/2014/main" id="{80EABD54-96C1-4C06-AC14-FBFDE7D0C6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4" y="3835"/>
              <a:ext cx="3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/>
                <a:t>2001</a:t>
              </a:r>
            </a:p>
          </p:txBody>
        </p:sp>
        <p:sp>
          <p:nvSpPr>
            <p:cNvPr id="11329" name="Text Box 85">
              <a:extLst>
                <a:ext uri="{FF2B5EF4-FFF2-40B4-BE49-F238E27FC236}">
                  <a16:creationId xmlns:a16="http://schemas.microsoft.com/office/drawing/2014/main" id="{3772E5ED-7F17-4597-B25D-363CD28E2A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8" y="3827"/>
              <a:ext cx="43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/>
                <a:t>2002</a:t>
              </a:r>
            </a:p>
          </p:txBody>
        </p:sp>
        <p:sp>
          <p:nvSpPr>
            <p:cNvPr id="11330" name="Text Box 86">
              <a:extLst>
                <a:ext uri="{FF2B5EF4-FFF2-40B4-BE49-F238E27FC236}">
                  <a16:creationId xmlns:a16="http://schemas.microsoft.com/office/drawing/2014/main" id="{6E3C4D87-2248-4A49-A4D1-B0BA259DFA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2" y="3716"/>
              <a:ext cx="2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/>
                <a:t>0</a:t>
              </a:r>
            </a:p>
          </p:txBody>
        </p:sp>
        <p:sp>
          <p:nvSpPr>
            <p:cNvPr id="11331" name="Text Box 87">
              <a:extLst>
                <a:ext uri="{FF2B5EF4-FFF2-40B4-BE49-F238E27FC236}">
                  <a16:creationId xmlns:a16="http://schemas.microsoft.com/office/drawing/2014/main" id="{E6DD54C9-AC8F-4AFE-8855-A072720EFC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6" y="22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/>
                <a:t>100</a:t>
              </a:r>
            </a:p>
          </p:txBody>
        </p:sp>
        <p:sp>
          <p:nvSpPr>
            <p:cNvPr id="11332" name="Text Box 88">
              <a:extLst>
                <a:ext uri="{FF2B5EF4-FFF2-40B4-BE49-F238E27FC236}">
                  <a16:creationId xmlns:a16="http://schemas.microsoft.com/office/drawing/2014/main" id="{ECED1901-FFCE-4BCC-B908-24A5EFB338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6" y="2093"/>
              <a:ext cx="33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/>
                <a:t>%</a:t>
              </a:r>
            </a:p>
          </p:txBody>
        </p:sp>
        <p:sp>
          <p:nvSpPr>
            <p:cNvPr id="11333" name="Line 89">
              <a:extLst>
                <a:ext uri="{FF2B5EF4-FFF2-40B4-BE49-F238E27FC236}">
                  <a16:creationId xmlns:a16="http://schemas.microsoft.com/office/drawing/2014/main" id="{3C955CDB-5515-4121-A5AF-98EB001B44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1" y="2595"/>
              <a:ext cx="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4" name="Line 90">
              <a:extLst>
                <a:ext uri="{FF2B5EF4-FFF2-40B4-BE49-F238E27FC236}">
                  <a16:creationId xmlns:a16="http://schemas.microsoft.com/office/drawing/2014/main" id="{1C553254-4791-4532-AC10-095E70E403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1" y="2899"/>
              <a:ext cx="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5" name="Line 91">
              <a:extLst>
                <a:ext uri="{FF2B5EF4-FFF2-40B4-BE49-F238E27FC236}">
                  <a16:creationId xmlns:a16="http://schemas.microsoft.com/office/drawing/2014/main" id="{44F61230-AB7F-450A-9EBA-9970CF4AF3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8" y="3204"/>
              <a:ext cx="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6" name="Line 92">
              <a:extLst>
                <a:ext uri="{FF2B5EF4-FFF2-40B4-BE49-F238E27FC236}">
                  <a16:creationId xmlns:a16="http://schemas.microsoft.com/office/drawing/2014/main" id="{DEE2B3B8-FF38-4312-A17E-06887CE3A1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7" y="3797"/>
              <a:ext cx="0" cy="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7" name="Line 93">
              <a:extLst>
                <a:ext uri="{FF2B5EF4-FFF2-40B4-BE49-F238E27FC236}">
                  <a16:creationId xmlns:a16="http://schemas.microsoft.com/office/drawing/2014/main" id="{D36E934F-E949-46FD-8E21-FE686BCB5A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4" y="3797"/>
              <a:ext cx="0" cy="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8" name="Line 94">
              <a:extLst>
                <a:ext uri="{FF2B5EF4-FFF2-40B4-BE49-F238E27FC236}">
                  <a16:creationId xmlns:a16="http://schemas.microsoft.com/office/drawing/2014/main" id="{0529AC50-10D9-4942-AE15-D584A12A8B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9" y="3797"/>
              <a:ext cx="0" cy="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9" name="Line 95">
              <a:extLst>
                <a:ext uri="{FF2B5EF4-FFF2-40B4-BE49-F238E27FC236}">
                  <a16:creationId xmlns:a16="http://schemas.microsoft.com/office/drawing/2014/main" id="{BC7C2D47-3AD4-491D-AACE-4150404D85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11" y="3795"/>
              <a:ext cx="0" cy="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0" name="Line 96">
              <a:extLst>
                <a:ext uri="{FF2B5EF4-FFF2-40B4-BE49-F238E27FC236}">
                  <a16:creationId xmlns:a16="http://schemas.microsoft.com/office/drawing/2014/main" id="{4E754296-9996-438E-B18E-5ADB40438A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5" y="3795"/>
              <a:ext cx="0" cy="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1" name="Text Box 97">
              <a:extLst>
                <a:ext uri="{FF2B5EF4-FFF2-40B4-BE49-F238E27FC236}">
                  <a16:creationId xmlns:a16="http://schemas.microsoft.com/office/drawing/2014/main" id="{CBF59BE9-49F0-46A7-A66F-2F5E2C29FF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3" y="3677"/>
              <a:ext cx="51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latin typeface=".VnTime" panose="020B7200000000000000" pitchFamily="34" charset="0"/>
                </a:rPr>
                <a:t>N¨m</a:t>
              </a:r>
            </a:p>
          </p:txBody>
        </p:sp>
        <p:sp>
          <p:nvSpPr>
            <p:cNvPr id="11342" name="Line 98">
              <a:extLst>
                <a:ext uri="{FF2B5EF4-FFF2-40B4-BE49-F238E27FC236}">
                  <a16:creationId xmlns:a16="http://schemas.microsoft.com/office/drawing/2014/main" id="{89308AF5-12C6-406E-ABED-567BE9F021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7" y="2306"/>
              <a:ext cx="0" cy="1522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3" name="Line 99">
              <a:extLst>
                <a:ext uri="{FF2B5EF4-FFF2-40B4-BE49-F238E27FC236}">
                  <a16:creationId xmlns:a16="http://schemas.microsoft.com/office/drawing/2014/main" id="{927C6A27-00E8-476A-8D9E-B18180D2DD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11" y="2306"/>
              <a:ext cx="0" cy="1522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4" name="Line 100">
              <a:extLst>
                <a:ext uri="{FF2B5EF4-FFF2-40B4-BE49-F238E27FC236}">
                  <a16:creationId xmlns:a16="http://schemas.microsoft.com/office/drawing/2014/main" id="{77AB2E3A-B751-4362-A14E-C89329954D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9" y="2306"/>
              <a:ext cx="0" cy="1522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5" name="Line 101">
              <a:extLst>
                <a:ext uri="{FF2B5EF4-FFF2-40B4-BE49-F238E27FC236}">
                  <a16:creationId xmlns:a16="http://schemas.microsoft.com/office/drawing/2014/main" id="{31EB4FA9-01D4-492F-BD03-A2A5E563E7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87" y="2306"/>
              <a:ext cx="0" cy="1522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6" name="Line 102">
              <a:extLst>
                <a:ext uri="{FF2B5EF4-FFF2-40B4-BE49-F238E27FC236}">
                  <a16:creationId xmlns:a16="http://schemas.microsoft.com/office/drawing/2014/main" id="{9C5D7DE3-B4A5-4C54-8853-90963F9FB5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7" y="2300"/>
              <a:ext cx="0" cy="1522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7" name="Text Box 103">
              <a:extLst>
                <a:ext uri="{FF2B5EF4-FFF2-40B4-BE49-F238E27FC236}">
                  <a16:creationId xmlns:a16="http://schemas.microsoft.com/office/drawing/2014/main" id="{DB58BB65-DAB3-42DC-8344-9EA13FA4A0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3027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.</a:t>
              </a:r>
            </a:p>
          </p:txBody>
        </p:sp>
        <p:sp>
          <p:nvSpPr>
            <p:cNvPr id="11348" name="Text Box 104">
              <a:extLst>
                <a:ext uri="{FF2B5EF4-FFF2-40B4-BE49-F238E27FC236}">
                  <a16:creationId xmlns:a16="http://schemas.microsoft.com/office/drawing/2014/main" id="{AC4B524E-EE20-47C1-B814-A6D1300C0C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4" y="3311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.</a:t>
              </a:r>
            </a:p>
          </p:txBody>
        </p:sp>
        <p:sp>
          <p:nvSpPr>
            <p:cNvPr id="11349" name="Text Box 105">
              <a:extLst>
                <a:ext uri="{FF2B5EF4-FFF2-40B4-BE49-F238E27FC236}">
                  <a16:creationId xmlns:a16="http://schemas.microsoft.com/office/drawing/2014/main" id="{A5526AE6-59B7-4FBD-8FF1-F553CD84A4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3300"/>
              <a:ext cx="20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.</a:t>
              </a:r>
            </a:p>
          </p:txBody>
        </p:sp>
        <p:sp>
          <p:nvSpPr>
            <p:cNvPr id="11350" name="Text Box 106">
              <a:extLst>
                <a:ext uri="{FF2B5EF4-FFF2-40B4-BE49-F238E27FC236}">
                  <a16:creationId xmlns:a16="http://schemas.microsoft.com/office/drawing/2014/main" id="{731954BD-C5BD-4F3C-A726-021B954DBA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6" y="3274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.</a:t>
              </a:r>
            </a:p>
          </p:txBody>
        </p:sp>
        <p:sp>
          <p:nvSpPr>
            <p:cNvPr id="11351" name="Text Box 107">
              <a:extLst>
                <a:ext uri="{FF2B5EF4-FFF2-40B4-BE49-F238E27FC236}">
                  <a16:creationId xmlns:a16="http://schemas.microsoft.com/office/drawing/2014/main" id="{DCFB2164-20FF-4FCB-BC05-81A172DA56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1" y="3196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.</a:t>
              </a:r>
            </a:p>
          </p:txBody>
        </p:sp>
        <p:sp>
          <p:nvSpPr>
            <p:cNvPr id="11352" name="Text Box 108">
              <a:extLst>
                <a:ext uri="{FF2B5EF4-FFF2-40B4-BE49-F238E27FC236}">
                  <a16:creationId xmlns:a16="http://schemas.microsoft.com/office/drawing/2014/main" id="{66F40A8A-C4D0-4760-95FB-40A0D492B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7" y="3231"/>
              <a:ext cx="37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.</a:t>
              </a:r>
            </a:p>
          </p:txBody>
        </p:sp>
        <p:sp>
          <p:nvSpPr>
            <p:cNvPr id="11353" name="Text Box 109">
              <a:extLst>
                <a:ext uri="{FF2B5EF4-FFF2-40B4-BE49-F238E27FC236}">
                  <a16:creationId xmlns:a16="http://schemas.microsoft.com/office/drawing/2014/main" id="{54A5F80F-F835-4DA7-B85F-FC82CAF658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269"/>
              <a:ext cx="5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.</a:t>
              </a:r>
            </a:p>
          </p:txBody>
        </p:sp>
        <p:sp>
          <p:nvSpPr>
            <p:cNvPr id="11354" name="Line 110">
              <a:extLst>
                <a:ext uri="{FF2B5EF4-FFF2-40B4-BE49-F238E27FC236}">
                  <a16:creationId xmlns:a16="http://schemas.microsoft.com/office/drawing/2014/main" id="{A9412EF6-5CB2-45D6-8BA4-21D06063C9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1" y="3518"/>
              <a:ext cx="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5" name="Freeform 111">
              <a:extLst>
                <a:ext uri="{FF2B5EF4-FFF2-40B4-BE49-F238E27FC236}">
                  <a16:creationId xmlns:a16="http://schemas.microsoft.com/office/drawing/2014/main" id="{0DD0ECE3-7515-4E65-9312-5BE07DB98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" y="3188"/>
              <a:ext cx="2578" cy="621"/>
            </a:xfrm>
            <a:custGeom>
              <a:avLst/>
              <a:gdLst>
                <a:gd name="T0" fmla="*/ 3 w 2948"/>
                <a:gd name="T1" fmla="*/ 0 h 784"/>
                <a:gd name="T2" fmla="*/ 208 w 2948"/>
                <a:gd name="T3" fmla="*/ 42 h 784"/>
                <a:gd name="T4" fmla="*/ 418 w 2948"/>
                <a:gd name="T5" fmla="*/ 49 h 784"/>
                <a:gd name="T6" fmla="*/ 627 w 2948"/>
                <a:gd name="T7" fmla="*/ 59 h 784"/>
                <a:gd name="T8" fmla="*/ 832 w 2948"/>
                <a:gd name="T9" fmla="*/ 61 h 784"/>
                <a:gd name="T10" fmla="*/ 1034 w 2948"/>
                <a:gd name="T11" fmla="*/ 68 h 784"/>
                <a:gd name="T12" fmla="*/ 1152 w 2948"/>
                <a:gd name="T13" fmla="*/ 70 h 784"/>
                <a:gd name="T14" fmla="*/ 1153 w 2948"/>
                <a:gd name="T15" fmla="*/ 152 h 784"/>
                <a:gd name="T16" fmla="*/ 0 w 2948"/>
                <a:gd name="T17" fmla="*/ 154 h 784"/>
                <a:gd name="T18" fmla="*/ 3 w 2948"/>
                <a:gd name="T19" fmla="*/ 0 h 7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48" h="784">
                  <a:moveTo>
                    <a:pt x="4" y="0"/>
                  </a:moveTo>
                  <a:lnTo>
                    <a:pt x="532" y="216"/>
                  </a:lnTo>
                  <a:lnTo>
                    <a:pt x="1072" y="252"/>
                  </a:lnTo>
                  <a:lnTo>
                    <a:pt x="1604" y="300"/>
                  </a:lnTo>
                  <a:lnTo>
                    <a:pt x="2128" y="312"/>
                  </a:lnTo>
                  <a:lnTo>
                    <a:pt x="2644" y="348"/>
                  </a:lnTo>
                  <a:lnTo>
                    <a:pt x="2944" y="360"/>
                  </a:lnTo>
                  <a:lnTo>
                    <a:pt x="2948" y="780"/>
                  </a:lnTo>
                  <a:lnTo>
                    <a:pt x="0" y="784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6" name="Freeform 112" descr="Dashed horizontal">
              <a:extLst>
                <a:ext uri="{FF2B5EF4-FFF2-40B4-BE49-F238E27FC236}">
                  <a16:creationId xmlns:a16="http://schemas.microsoft.com/office/drawing/2014/main" id="{F63897BC-3C0D-485D-A43D-CE3C59875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" y="3194"/>
              <a:ext cx="2578" cy="622"/>
            </a:xfrm>
            <a:custGeom>
              <a:avLst/>
              <a:gdLst>
                <a:gd name="T0" fmla="*/ 3 w 2948"/>
                <a:gd name="T1" fmla="*/ 0 h 784"/>
                <a:gd name="T2" fmla="*/ 208 w 2948"/>
                <a:gd name="T3" fmla="*/ 43 h 784"/>
                <a:gd name="T4" fmla="*/ 418 w 2948"/>
                <a:gd name="T5" fmla="*/ 50 h 784"/>
                <a:gd name="T6" fmla="*/ 627 w 2948"/>
                <a:gd name="T7" fmla="*/ 60 h 784"/>
                <a:gd name="T8" fmla="*/ 832 w 2948"/>
                <a:gd name="T9" fmla="*/ 62 h 784"/>
                <a:gd name="T10" fmla="*/ 1034 w 2948"/>
                <a:gd name="T11" fmla="*/ 68 h 784"/>
                <a:gd name="T12" fmla="*/ 1152 w 2948"/>
                <a:gd name="T13" fmla="*/ 71 h 784"/>
                <a:gd name="T14" fmla="*/ 1153 w 2948"/>
                <a:gd name="T15" fmla="*/ 154 h 784"/>
                <a:gd name="T16" fmla="*/ 0 w 2948"/>
                <a:gd name="T17" fmla="*/ 155 h 784"/>
                <a:gd name="T18" fmla="*/ 3 w 2948"/>
                <a:gd name="T19" fmla="*/ 0 h 7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48" h="784">
                  <a:moveTo>
                    <a:pt x="4" y="0"/>
                  </a:moveTo>
                  <a:lnTo>
                    <a:pt x="532" y="216"/>
                  </a:lnTo>
                  <a:lnTo>
                    <a:pt x="1072" y="252"/>
                  </a:lnTo>
                  <a:lnTo>
                    <a:pt x="1604" y="300"/>
                  </a:lnTo>
                  <a:lnTo>
                    <a:pt x="2128" y="312"/>
                  </a:lnTo>
                  <a:lnTo>
                    <a:pt x="2644" y="348"/>
                  </a:lnTo>
                  <a:lnTo>
                    <a:pt x="2944" y="360"/>
                  </a:lnTo>
                  <a:lnTo>
                    <a:pt x="2948" y="780"/>
                  </a:lnTo>
                  <a:lnTo>
                    <a:pt x="0" y="784"/>
                  </a:lnTo>
                  <a:lnTo>
                    <a:pt x="4" y="0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7" name="Rectangle 114" descr="Dashed horizontal">
              <a:extLst>
                <a:ext uri="{FF2B5EF4-FFF2-40B4-BE49-F238E27FC236}">
                  <a16:creationId xmlns:a16="http://schemas.microsoft.com/office/drawing/2014/main" id="{B4554386-D7B5-402D-AA0B-473B117C8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2" y="4076"/>
              <a:ext cx="240" cy="11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1358" name="Text Box 115">
              <a:extLst>
                <a:ext uri="{FF2B5EF4-FFF2-40B4-BE49-F238E27FC236}">
                  <a16:creationId xmlns:a16="http://schemas.microsoft.com/office/drawing/2014/main" id="{7F8490A7-B085-40DE-9203-0B76740BA4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1" y="4024"/>
              <a:ext cx="167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.VnTime" panose="020B7200000000000000" pitchFamily="34" charset="0"/>
                </a:rPr>
                <a:t>N«ng, l©m, ng­ nghiÖp</a:t>
              </a:r>
            </a:p>
          </p:txBody>
        </p:sp>
        <p:sp>
          <p:nvSpPr>
            <p:cNvPr id="11359" name="Text Box 119">
              <a:extLst>
                <a:ext uri="{FF2B5EF4-FFF2-40B4-BE49-F238E27FC236}">
                  <a16:creationId xmlns:a16="http://schemas.microsoft.com/office/drawing/2014/main" id="{B42F49FF-31B2-4957-8B51-ECAEC9F36F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1" y="3434"/>
              <a:ext cx="2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/>
                <a:t>20</a:t>
              </a:r>
            </a:p>
          </p:txBody>
        </p:sp>
        <p:sp>
          <p:nvSpPr>
            <p:cNvPr id="11360" name="Text Box 120">
              <a:extLst>
                <a:ext uri="{FF2B5EF4-FFF2-40B4-BE49-F238E27FC236}">
                  <a16:creationId xmlns:a16="http://schemas.microsoft.com/office/drawing/2014/main" id="{986392E4-620E-4472-852B-D4550EEA21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7" y="3111"/>
              <a:ext cx="2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/>
                <a:t>40</a:t>
              </a:r>
            </a:p>
          </p:txBody>
        </p:sp>
        <p:sp>
          <p:nvSpPr>
            <p:cNvPr id="11361" name="Text Box 121">
              <a:extLst>
                <a:ext uri="{FF2B5EF4-FFF2-40B4-BE49-F238E27FC236}">
                  <a16:creationId xmlns:a16="http://schemas.microsoft.com/office/drawing/2014/main" id="{111AC7B6-39AF-4247-A655-693171D11E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1" y="2811"/>
              <a:ext cx="2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/>
                <a:t>60</a:t>
              </a:r>
            </a:p>
          </p:txBody>
        </p:sp>
        <p:sp>
          <p:nvSpPr>
            <p:cNvPr id="11362" name="Text Box 122">
              <a:extLst>
                <a:ext uri="{FF2B5EF4-FFF2-40B4-BE49-F238E27FC236}">
                  <a16:creationId xmlns:a16="http://schemas.microsoft.com/office/drawing/2014/main" id="{707E802D-7DB3-4012-AF21-D9142409CB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1" y="2499"/>
              <a:ext cx="2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/>
                <a:t>80</a:t>
              </a:r>
            </a:p>
          </p:txBody>
        </p:sp>
      </p:grpSp>
      <p:sp>
        <p:nvSpPr>
          <p:cNvPr id="11321" name="Text Box 160">
            <a:extLst>
              <a:ext uri="{FF2B5EF4-FFF2-40B4-BE49-F238E27FC236}">
                <a16:creationId xmlns:a16="http://schemas.microsoft.com/office/drawing/2014/main" id="{49B635F7-B1C0-4451-9881-F16F2E772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0" y="1"/>
            <a:ext cx="8858250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16.  THỰC HÀNH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BIỂU ĐỒ VỀ SỰ THAY ĐỔI CƠ CẤU KINH TẾ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8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5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358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358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58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58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8" grpId="0"/>
      <p:bldP spid="358477" grpId="0"/>
      <p:bldP spid="3585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>
            <a:extLst>
              <a:ext uri="{FF2B5EF4-FFF2-40B4-BE49-F238E27FC236}">
                <a16:creationId xmlns:a16="http://schemas.microsoft.com/office/drawing/2014/main" id="{A179CE00-4801-4229-B043-05BE5706B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30" y="1085850"/>
            <a:ext cx="95109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.VnTime" panose="020B7200000000000000" pitchFamily="34" charset="0"/>
              </a:rPr>
              <a:t>1. VÏ biÓu ®å miÒn thÓ hiÖn c¬ cÊu GDP thêi k× 1991-2002.</a:t>
            </a:r>
          </a:p>
        </p:txBody>
      </p:sp>
      <p:sp>
        <p:nvSpPr>
          <p:cNvPr id="12291" name="Text Box 5">
            <a:extLst>
              <a:ext uri="{FF2B5EF4-FFF2-40B4-BE49-F238E27FC236}">
                <a16:creationId xmlns:a16="http://schemas.microsoft.com/office/drawing/2014/main" id="{3080E751-747D-464E-BE27-8480778B5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441451"/>
            <a:ext cx="381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.VnTime" panose="020B7200000000000000" pitchFamily="34" charset="0"/>
              </a:rPr>
              <a:t>a. C¸ch vÏ biÓu ®å miÒn.</a:t>
            </a:r>
          </a:p>
        </p:txBody>
      </p:sp>
      <p:sp>
        <p:nvSpPr>
          <p:cNvPr id="12292" name="Text Box 6">
            <a:extLst>
              <a:ext uri="{FF2B5EF4-FFF2-40B4-BE49-F238E27FC236}">
                <a16:creationId xmlns:a16="http://schemas.microsoft.com/office/drawing/2014/main" id="{9A857174-F885-4652-9ABD-990FAD82F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399" y="1752601"/>
            <a:ext cx="4622801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.VnTime" panose="020B7200000000000000" pitchFamily="34" charset="0"/>
              </a:rPr>
              <a:t>b. Thùc hµnh vÏ biÓu ®å miÒn.</a:t>
            </a:r>
          </a:p>
        </p:txBody>
      </p:sp>
      <p:sp>
        <p:nvSpPr>
          <p:cNvPr id="12293" name="Text Box 7">
            <a:extLst>
              <a:ext uri="{FF2B5EF4-FFF2-40B4-BE49-F238E27FC236}">
                <a16:creationId xmlns:a16="http://schemas.microsoft.com/office/drawing/2014/main" id="{F351D348-FB77-4769-81AD-2C48C9CFA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6" y="2098676"/>
            <a:ext cx="4044949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  <a:latin typeface=".VnTime" panose="020B7200000000000000" pitchFamily="34" charset="0"/>
              </a:rPr>
              <a:t>-</a:t>
            </a:r>
            <a:r>
              <a:rPr lang="en-US" altLang="en-US" sz="2000">
                <a:solidFill>
                  <a:schemeClr val="tx2"/>
                </a:solidFill>
                <a:latin typeface=".VnTime" panose="020B7200000000000000" pitchFamily="34" charset="0"/>
              </a:rPr>
              <a:t> BiÓu ®å miÒn h×nh ch÷ nhËt:</a:t>
            </a:r>
          </a:p>
        </p:txBody>
      </p:sp>
      <p:sp>
        <p:nvSpPr>
          <p:cNvPr id="12294" name="Text Box 8">
            <a:extLst>
              <a:ext uri="{FF2B5EF4-FFF2-40B4-BE49-F238E27FC236}">
                <a16:creationId xmlns:a16="http://schemas.microsoft.com/office/drawing/2014/main" id="{29361296-28C2-4E5A-A124-582A47CDD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6" y="2451101"/>
            <a:ext cx="420687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  <a:latin typeface=".VnTime" panose="020B7200000000000000" pitchFamily="34" charset="0"/>
              </a:rPr>
              <a:t>- </a:t>
            </a:r>
            <a:r>
              <a:rPr lang="en-US" altLang="en-US" sz="2000">
                <a:solidFill>
                  <a:schemeClr val="tx2"/>
                </a:solidFill>
                <a:latin typeface=".VnTime" panose="020B7200000000000000" pitchFamily="34" charset="0"/>
              </a:rPr>
              <a:t>X¸c ®Þnh c¸c trÞ sè vµ ®iÓm:</a:t>
            </a:r>
          </a:p>
        </p:txBody>
      </p:sp>
      <p:sp>
        <p:nvSpPr>
          <p:cNvPr id="12295" name="Text Box 9">
            <a:extLst>
              <a:ext uri="{FF2B5EF4-FFF2-40B4-BE49-F238E27FC236}">
                <a16:creationId xmlns:a16="http://schemas.microsoft.com/office/drawing/2014/main" id="{B68DBDA6-D216-4CFF-8973-BC59451F2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9" y="2790826"/>
            <a:ext cx="381158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- </a:t>
            </a:r>
            <a:r>
              <a:rPr lang="en-US" altLang="en-US" sz="2000">
                <a:latin typeface=".VnTime" panose="020B7200000000000000" pitchFamily="34" charset="0"/>
              </a:rPr>
              <a:t>VÏ lÇn l­ưît tõng chØ tiªu</a:t>
            </a:r>
          </a:p>
        </p:txBody>
      </p:sp>
      <p:sp>
        <p:nvSpPr>
          <p:cNvPr id="12296" name="Rectangle 10">
            <a:extLst>
              <a:ext uri="{FF2B5EF4-FFF2-40B4-BE49-F238E27FC236}">
                <a16:creationId xmlns:a16="http://schemas.microsoft.com/office/drawing/2014/main" id="{9693C84A-9841-4A9D-92DD-8078E02FF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6551" y="2114550"/>
            <a:ext cx="4676775" cy="3048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7" name="Text Box 11">
            <a:extLst>
              <a:ext uri="{FF2B5EF4-FFF2-40B4-BE49-F238E27FC236}">
                <a16:creationId xmlns:a16="http://schemas.microsoft.com/office/drawing/2014/main" id="{39D506FD-4582-412F-92D0-069D2C5C6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2070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1991</a:t>
            </a:r>
          </a:p>
        </p:txBody>
      </p:sp>
      <p:sp>
        <p:nvSpPr>
          <p:cNvPr id="12298" name="Text Box 12">
            <a:extLst>
              <a:ext uri="{FF2B5EF4-FFF2-40B4-BE49-F238E27FC236}">
                <a16:creationId xmlns:a16="http://schemas.microsoft.com/office/drawing/2014/main" id="{74039C6A-D05B-425D-8428-26E7808AD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300" y="52070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1993</a:t>
            </a:r>
          </a:p>
        </p:txBody>
      </p:sp>
      <p:sp>
        <p:nvSpPr>
          <p:cNvPr id="12299" name="Text Box 13">
            <a:extLst>
              <a:ext uri="{FF2B5EF4-FFF2-40B4-BE49-F238E27FC236}">
                <a16:creationId xmlns:a16="http://schemas.microsoft.com/office/drawing/2014/main" id="{75B34BFB-42EB-412D-A187-43224F9F2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9900" y="52070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1995</a:t>
            </a:r>
          </a:p>
        </p:txBody>
      </p:sp>
      <p:sp>
        <p:nvSpPr>
          <p:cNvPr id="12300" name="Text Box 14">
            <a:extLst>
              <a:ext uri="{FF2B5EF4-FFF2-40B4-BE49-F238E27FC236}">
                <a16:creationId xmlns:a16="http://schemas.microsoft.com/office/drawing/2014/main" id="{30A43344-0559-4B98-A9AC-D2526C748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5222875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1997</a:t>
            </a:r>
          </a:p>
        </p:txBody>
      </p:sp>
      <p:sp>
        <p:nvSpPr>
          <p:cNvPr id="12301" name="Text Box 15">
            <a:extLst>
              <a:ext uri="{FF2B5EF4-FFF2-40B4-BE49-F238E27FC236}">
                <a16:creationId xmlns:a16="http://schemas.microsoft.com/office/drawing/2014/main" id="{A8D67449-2A78-4812-889A-ADA959B5E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1700" y="5222875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1999</a:t>
            </a:r>
          </a:p>
        </p:txBody>
      </p:sp>
      <p:sp>
        <p:nvSpPr>
          <p:cNvPr id="12302" name="Text Box 16">
            <a:extLst>
              <a:ext uri="{FF2B5EF4-FFF2-40B4-BE49-F238E27FC236}">
                <a16:creationId xmlns:a16="http://schemas.microsoft.com/office/drawing/2014/main" id="{FF494BEF-9CF8-47D3-A07A-C55E68626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3075" y="52070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2001</a:t>
            </a:r>
          </a:p>
        </p:txBody>
      </p:sp>
      <p:sp>
        <p:nvSpPr>
          <p:cNvPr id="12303" name="Text Box 17">
            <a:extLst>
              <a:ext uri="{FF2B5EF4-FFF2-40B4-BE49-F238E27FC236}">
                <a16:creationId xmlns:a16="http://schemas.microsoft.com/office/drawing/2014/main" id="{FB6FCE57-E8B2-41B9-8724-1C3440652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00" y="5191125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2002</a:t>
            </a:r>
          </a:p>
        </p:txBody>
      </p:sp>
      <p:sp>
        <p:nvSpPr>
          <p:cNvPr id="12304" name="Text Box 18">
            <a:extLst>
              <a:ext uri="{FF2B5EF4-FFF2-40B4-BE49-F238E27FC236}">
                <a16:creationId xmlns:a16="http://schemas.microsoft.com/office/drawing/2014/main" id="{AC95A871-2E1C-4877-A876-E4338D7CB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0" y="502285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0</a:t>
            </a:r>
          </a:p>
        </p:txBody>
      </p:sp>
      <p:sp>
        <p:nvSpPr>
          <p:cNvPr id="12305" name="Text Box 19">
            <a:extLst>
              <a:ext uri="{FF2B5EF4-FFF2-40B4-BE49-F238E27FC236}">
                <a16:creationId xmlns:a16="http://schemas.microsoft.com/office/drawing/2014/main" id="{AAEEC551-B7E4-46D7-B611-7E791A186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75" y="43942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20</a:t>
            </a:r>
          </a:p>
        </p:txBody>
      </p:sp>
      <p:sp>
        <p:nvSpPr>
          <p:cNvPr id="12306" name="Text Box 20">
            <a:extLst>
              <a:ext uri="{FF2B5EF4-FFF2-40B4-BE49-F238E27FC236}">
                <a16:creationId xmlns:a16="http://schemas.microsoft.com/office/drawing/2014/main" id="{F19A88B3-13E9-40F8-93BA-1F05A77D4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8100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40</a:t>
            </a:r>
          </a:p>
        </p:txBody>
      </p:sp>
      <p:sp>
        <p:nvSpPr>
          <p:cNvPr id="12307" name="Text Box 21">
            <a:extLst>
              <a:ext uri="{FF2B5EF4-FFF2-40B4-BE49-F238E27FC236}">
                <a16:creationId xmlns:a16="http://schemas.microsoft.com/office/drawing/2014/main" id="{2156937D-D1AC-44A3-A3C7-7D842A20C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75" y="321945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60</a:t>
            </a:r>
          </a:p>
        </p:txBody>
      </p:sp>
      <p:sp>
        <p:nvSpPr>
          <p:cNvPr id="12308" name="Text Box 22">
            <a:extLst>
              <a:ext uri="{FF2B5EF4-FFF2-40B4-BE49-F238E27FC236}">
                <a16:creationId xmlns:a16="http://schemas.microsoft.com/office/drawing/2014/main" id="{5EA47767-6F62-43DD-A537-DA4085148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75" y="2581275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80</a:t>
            </a:r>
          </a:p>
        </p:txBody>
      </p:sp>
      <p:sp>
        <p:nvSpPr>
          <p:cNvPr id="12309" name="Text Box 23">
            <a:extLst>
              <a:ext uri="{FF2B5EF4-FFF2-40B4-BE49-F238E27FC236}">
                <a16:creationId xmlns:a16="http://schemas.microsoft.com/office/drawing/2014/main" id="{DCFE2228-FC3A-437D-8C38-D2082322F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25" y="20066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100</a:t>
            </a:r>
          </a:p>
        </p:txBody>
      </p:sp>
      <p:sp>
        <p:nvSpPr>
          <p:cNvPr id="12310" name="Text Box 24">
            <a:extLst>
              <a:ext uri="{FF2B5EF4-FFF2-40B4-BE49-F238E27FC236}">
                <a16:creationId xmlns:a16="http://schemas.microsoft.com/office/drawing/2014/main" id="{0F9C710E-71D6-46D9-99D2-42B473E87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80975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%</a:t>
            </a:r>
          </a:p>
        </p:txBody>
      </p:sp>
      <p:sp>
        <p:nvSpPr>
          <p:cNvPr id="12311" name="Line 25">
            <a:extLst>
              <a:ext uri="{FF2B5EF4-FFF2-40B4-BE49-F238E27FC236}">
                <a16:creationId xmlns:a16="http://schemas.microsoft.com/office/drawing/2014/main" id="{3D3701D1-F877-4776-8AA5-C26E31191CCB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1625" y="272415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2" name="Line 26">
            <a:extLst>
              <a:ext uri="{FF2B5EF4-FFF2-40B4-BE49-F238E27FC236}">
                <a16:creationId xmlns:a16="http://schemas.microsoft.com/office/drawing/2014/main" id="{7A71BC20-16F6-4645-A7F2-274CCA31D5B5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1625" y="333375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3" name="Line 27">
            <a:extLst>
              <a:ext uri="{FF2B5EF4-FFF2-40B4-BE49-F238E27FC236}">
                <a16:creationId xmlns:a16="http://schemas.microsoft.com/office/drawing/2014/main" id="{B17FD9F5-8BC2-4ED5-8047-4CB2C93E230B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4325" y="394335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4" name="Line 28">
            <a:extLst>
              <a:ext uri="{FF2B5EF4-FFF2-40B4-BE49-F238E27FC236}">
                <a16:creationId xmlns:a16="http://schemas.microsoft.com/office/drawing/2014/main" id="{C9224095-1F7E-443B-8FAB-4BF048F334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64275" y="5130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5" name="Line 29">
            <a:extLst>
              <a:ext uri="{FF2B5EF4-FFF2-40B4-BE49-F238E27FC236}">
                <a16:creationId xmlns:a16="http://schemas.microsoft.com/office/drawing/2014/main" id="{B521CBF4-D1E2-4CF3-8AF3-75F9B57DF8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31050" y="5130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6" name="Line 30">
            <a:extLst>
              <a:ext uri="{FF2B5EF4-FFF2-40B4-BE49-F238E27FC236}">
                <a16:creationId xmlns:a16="http://schemas.microsoft.com/office/drawing/2014/main" id="{D4402D46-BBAA-4F87-A60A-55303355FE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56550" y="5130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7" name="Line 31">
            <a:extLst>
              <a:ext uri="{FF2B5EF4-FFF2-40B4-BE49-F238E27FC236}">
                <a16:creationId xmlns:a16="http://schemas.microsoft.com/office/drawing/2014/main" id="{A8DA898A-6FAA-480E-9556-1ED9702023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94750" y="5127625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8" name="Line 32">
            <a:extLst>
              <a:ext uri="{FF2B5EF4-FFF2-40B4-BE49-F238E27FC236}">
                <a16:creationId xmlns:a16="http://schemas.microsoft.com/office/drawing/2014/main" id="{0F856BAF-53E4-4409-AA1F-E933EA9F89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01200" y="5127625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9" name="Text Box 33">
            <a:extLst>
              <a:ext uri="{FF2B5EF4-FFF2-40B4-BE49-F238E27FC236}">
                <a16:creationId xmlns:a16="http://schemas.microsoft.com/office/drawing/2014/main" id="{0A474AAA-776F-4C63-B6DC-A719C9FAD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6025" y="488950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.VnTime" panose="020B7200000000000000" pitchFamily="34" charset="0"/>
              </a:rPr>
              <a:t>N¨m</a:t>
            </a:r>
          </a:p>
        </p:txBody>
      </p:sp>
      <p:sp>
        <p:nvSpPr>
          <p:cNvPr id="12320" name="Line 34">
            <a:extLst>
              <a:ext uri="{FF2B5EF4-FFF2-40B4-BE49-F238E27FC236}">
                <a16:creationId xmlns:a16="http://schemas.microsoft.com/office/drawing/2014/main" id="{1E37DEF2-8F42-4D26-BFCC-F52629A487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04375" y="2146300"/>
            <a:ext cx="0" cy="3048000"/>
          </a:xfrm>
          <a:prstGeom prst="line">
            <a:avLst/>
          </a:prstGeom>
          <a:noFill/>
          <a:ln w="317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1" name="Line 35">
            <a:extLst>
              <a:ext uri="{FF2B5EF4-FFF2-40B4-BE49-F238E27FC236}">
                <a16:creationId xmlns:a16="http://schemas.microsoft.com/office/drawing/2014/main" id="{4C9F0F4D-9052-430A-9484-2FDFB43C78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94750" y="2146300"/>
            <a:ext cx="0" cy="3048000"/>
          </a:xfrm>
          <a:prstGeom prst="line">
            <a:avLst/>
          </a:prstGeom>
          <a:noFill/>
          <a:ln w="317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2" name="Line 36">
            <a:extLst>
              <a:ext uri="{FF2B5EF4-FFF2-40B4-BE49-F238E27FC236}">
                <a16:creationId xmlns:a16="http://schemas.microsoft.com/office/drawing/2014/main" id="{2A4FEFAA-F812-4F4A-A933-F863C3ACFE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56550" y="2146300"/>
            <a:ext cx="0" cy="3048000"/>
          </a:xfrm>
          <a:prstGeom prst="line">
            <a:avLst/>
          </a:prstGeom>
          <a:noFill/>
          <a:ln w="317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3" name="Line 37">
            <a:extLst>
              <a:ext uri="{FF2B5EF4-FFF2-40B4-BE49-F238E27FC236}">
                <a16:creationId xmlns:a16="http://schemas.microsoft.com/office/drawing/2014/main" id="{CEB10D22-CA6C-4334-9584-B656889995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18350" y="2146300"/>
            <a:ext cx="0" cy="3048000"/>
          </a:xfrm>
          <a:prstGeom prst="line">
            <a:avLst/>
          </a:prstGeom>
          <a:noFill/>
          <a:ln w="317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4" name="Line 38">
            <a:extLst>
              <a:ext uri="{FF2B5EF4-FFF2-40B4-BE49-F238E27FC236}">
                <a16:creationId xmlns:a16="http://schemas.microsoft.com/office/drawing/2014/main" id="{FD3EE912-3E73-4EB3-B226-A3E4A8E63C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64275" y="2133600"/>
            <a:ext cx="0" cy="3048000"/>
          </a:xfrm>
          <a:prstGeom prst="line">
            <a:avLst/>
          </a:prstGeom>
          <a:noFill/>
          <a:ln w="317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5" name="Text Box 39">
            <a:extLst>
              <a:ext uri="{FF2B5EF4-FFF2-40B4-BE49-F238E27FC236}">
                <a16:creationId xmlns:a16="http://schemas.microsoft.com/office/drawing/2014/main" id="{1792AFBD-7E9F-44FA-B42A-EF62BBB58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165" y="3149601"/>
            <a:ext cx="36791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143000" indent="-1143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.VnTime" panose="020B7200000000000000" pitchFamily="34" charset="0"/>
              </a:rPr>
              <a:t>+ MiÒn 1: N«ng, l©m, ngư­ nghiÖp.</a:t>
            </a:r>
          </a:p>
        </p:txBody>
      </p:sp>
      <p:grpSp>
        <p:nvGrpSpPr>
          <p:cNvPr id="12326" name="Group 40">
            <a:extLst>
              <a:ext uri="{FF2B5EF4-FFF2-40B4-BE49-F238E27FC236}">
                <a16:creationId xmlns:a16="http://schemas.microsoft.com/office/drawing/2014/main" id="{9172F5F6-20EE-45E6-8A38-0F5C2DE99069}"/>
              </a:ext>
            </a:extLst>
          </p:cNvPr>
          <p:cNvGrpSpPr>
            <a:grpSpLocks/>
          </p:cNvGrpSpPr>
          <p:nvPr/>
        </p:nvGrpSpPr>
        <p:grpSpPr bwMode="auto">
          <a:xfrm>
            <a:off x="6202364" y="5810250"/>
            <a:ext cx="1004887" cy="609600"/>
            <a:chOff x="2542" y="2794"/>
            <a:chExt cx="633" cy="384"/>
          </a:xfrm>
        </p:grpSpPr>
        <p:grpSp>
          <p:nvGrpSpPr>
            <p:cNvPr id="12389" name="Group 41">
              <a:extLst>
                <a:ext uri="{FF2B5EF4-FFF2-40B4-BE49-F238E27FC236}">
                  <a16:creationId xmlns:a16="http://schemas.microsoft.com/office/drawing/2014/main" id="{28556CB3-26D4-4223-A83F-446C6FC2CD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98" y="2794"/>
              <a:ext cx="477" cy="384"/>
              <a:chOff x="2304" y="1440"/>
              <a:chExt cx="672" cy="576"/>
            </a:xfrm>
          </p:grpSpPr>
          <p:sp>
            <p:nvSpPr>
              <p:cNvPr id="12395" name="Freeform 42">
                <a:extLst>
                  <a:ext uri="{FF2B5EF4-FFF2-40B4-BE49-F238E27FC236}">
                    <a16:creationId xmlns:a16="http://schemas.microsoft.com/office/drawing/2014/main" id="{1E7EAA72-78C3-43E8-818F-8C2305A009C0}"/>
                  </a:ext>
                </a:extLst>
              </p:cNvPr>
              <p:cNvSpPr>
                <a:spLocks/>
              </p:cNvSpPr>
              <p:nvPr/>
            </p:nvSpPr>
            <p:spPr bwMode="auto">
              <a:xfrm rot="-487818">
                <a:off x="2304" y="1440"/>
                <a:ext cx="575" cy="536"/>
              </a:xfrm>
              <a:custGeom>
                <a:avLst/>
                <a:gdLst>
                  <a:gd name="T0" fmla="*/ 100 w 648"/>
                  <a:gd name="T1" fmla="*/ 102 h 631"/>
                  <a:gd name="T2" fmla="*/ 82 w 648"/>
                  <a:gd name="T3" fmla="*/ 96 h 631"/>
                  <a:gd name="T4" fmla="*/ 64 w 648"/>
                  <a:gd name="T5" fmla="*/ 88 h 631"/>
                  <a:gd name="T6" fmla="*/ 43 w 648"/>
                  <a:gd name="T7" fmla="*/ 74 h 631"/>
                  <a:gd name="T8" fmla="*/ 25 w 648"/>
                  <a:gd name="T9" fmla="*/ 74 h 631"/>
                  <a:gd name="T10" fmla="*/ 32 w 648"/>
                  <a:gd name="T11" fmla="*/ 88 h 631"/>
                  <a:gd name="T12" fmla="*/ 46 w 648"/>
                  <a:gd name="T13" fmla="*/ 109 h 631"/>
                  <a:gd name="T14" fmla="*/ 68 w 648"/>
                  <a:gd name="T15" fmla="*/ 123 h 631"/>
                  <a:gd name="T16" fmla="*/ 102 w 648"/>
                  <a:gd name="T17" fmla="*/ 144 h 631"/>
                  <a:gd name="T18" fmla="*/ 128 w 648"/>
                  <a:gd name="T19" fmla="*/ 151 h 631"/>
                  <a:gd name="T20" fmla="*/ 141 w 648"/>
                  <a:gd name="T21" fmla="*/ 157 h 631"/>
                  <a:gd name="T22" fmla="*/ 158 w 648"/>
                  <a:gd name="T23" fmla="*/ 163 h 631"/>
                  <a:gd name="T24" fmla="*/ 171 w 648"/>
                  <a:gd name="T25" fmla="*/ 169 h 631"/>
                  <a:gd name="T26" fmla="*/ 186 w 648"/>
                  <a:gd name="T27" fmla="*/ 181 h 631"/>
                  <a:gd name="T28" fmla="*/ 198 w 648"/>
                  <a:gd name="T29" fmla="*/ 191 h 631"/>
                  <a:gd name="T30" fmla="*/ 213 w 648"/>
                  <a:gd name="T31" fmla="*/ 199 h 631"/>
                  <a:gd name="T32" fmla="*/ 219 w 648"/>
                  <a:gd name="T33" fmla="*/ 195 h 631"/>
                  <a:gd name="T34" fmla="*/ 227 w 648"/>
                  <a:gd name="T35" fmla="*/ 181 h 631"/>
                  <a:gd name="T36" fmla="*/ 246 w 648"/>
                  <a:gd name="T37" fmla="*/ 166 h 631"/>
                  <a:gd name="T38" fmla="*/ 264 w 648"/>
                  <a:gd name="T39" fmla="*/ 150 h 631"/>
                  <a:gd name="T40" fmla="*/ 273 w 648"/>
                  <a:gd name="T41" fmla="*/ 140 h 631"/>
                  <a:gd name="T42" fmla="*/ 264 w 648"/>
                  <a:gd name="T43" fmla="*/ 131 h 631"/>
                  <a:gd name="T44" fmla="*/ 249 w 648"/>
                  <a:gd name="T45" fmla="*/ 124 h 631"/>
                  <a:gd name="T46" fmla="*/ 241 w 648"/>
                  <a:gd name="T47" fmla="*/ 118 h 631"/>
                  <a:gd name="T48" fmla="*/ 226 w 648"/>
                  <a:gd name="T49" fmla="*/ 84 h 631"/>
                  <a:gd name="T50" fmla="*/ 213 w 648"/>
                  <a:gd name="T51" fmla="*/ 57 h 631"/>
                  <a:gd name="T52" fmla="*/ 201 w 648"/>
                  <a:gd name="T53" fmla="*/ 42 h 631"/>
                  <a:gd name="T54" fmla="*/ 195 w 648"/>
                  <a:gd name="T55" fmla="*/ 28 h 631"/>
                  <a:gd name="T56" fmla="*/ 185 w 648"/>
                  <a:gd name="T57" fmla="*/ 21 h 631"/>
                  <a:gd name="T58" fmla="*/ 169 w 648"/>
                  <a:gd name="T59" fmla="*/ 14 h 631"/>
                  <a:gd name="T60" fmla="*/ 152 w 648"/>
                  <a:gd name="T61" fmla="*/ 8 h 631"/>
                  <a:gd name="T62" fmla="*/ 130 w 648"/>
                  <a:gd name="T63" fmla="*/ 6 h 631"/>
                  <a:gd name="T64" fmla="*/ 107 w 648"/>
                  <a:gd name="T65" fmla="*/ 3 h 631"/>
                  <a:gd name="T66" fmla="*/ 91 w 648"/>
                  <a:gd name="T67" fmla="*/ 3 h 631"/>
                  <a:gd name="T68" fmla="*/ 71 w 648"/>
                  <a:gd name="T69" fmla="*/ 3 h 631"/>
                  <a:gd name="T70" fmla="*/ 59 w 648"/>
                  <a:gd name="T71" fmla="*/ 6 h 631"/>
                  <a:gd name="T72" fmla="*/ 34 w 648"/>
                  <a:gd name="T73" fmla="*/ 12 h 631"/>
                  <a:gd name="T74" fmla="*/ 14 w 648"/>
                  <a:gd name="T75" fmla="*/ 25 h 631"/>
                  <a:gd name="T76" fmla="*/ 3 w 648"/>
                  <a:gd name="T77" fmla="*/ 35 h 631"/>
                  <a:gd name="T78" fmla="*/ 4 w 648"/>
                  <a:gd name="T79" fmla="*/ 42 h 631"/>
                  <a:gd name="T80" fmla="*/ 20 w 648"/>
                  <a:gd name="T81" fmla="*/ 42 h 631"/>
                  <a:gd name="T82" fmla="*/ 32 w 648"/>
                  <a:gd name="T83" fmla="*/ 37 h 631"/>
                  <a:gd name="T84" fmla="*/ 54 w 648"/>
                  <a:gd name="T85" fmla="*/ 33 h 631"/>
                  <a:gd name="T86" fmla="*/ 78 w 648"/>
                  <a:gd name="T87" fmla="*/ 31 h 631"/>
                  <a:gd name="T88" fmla="*/ 90 w 648"/>
                  <a:gd name="T89" fmla="*/ 34 h 631"/>
                  <a:gd name="T90" fmla="*/ 104 w 648"/>
                  <a:gd name="T91" fmla="*/ 42 h 631"/>
                  <a:gd name="T92" fmla="*/ 115 w 648"/>
                  <a:gd name="T93" fmla="*/ 48 h 631"/>
                  <a:gd name="T94" fmla="*/ 122 w 648"/>
                  <a:gd name="T95" fmla="*/ 59 h 631"/>
                  <a:gd name="T96" fmla="*/ 128 w 648"/>
                  <a:gd name="T97" fmla="*/ 71 h 631"/>
                  <a:gd name="T98" fmla="*/ 127 w 648"/>
                  <a:gd name="T99" fmla="*/ 83 h 631"/>
                  <a:gd name="T100" fmla="*/ 110 w 648"/>
                  <a:gd name="T101" fmla="*/ 99 h 63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48" h="631">
                    <a:moveTo>
                      <a:pt x="255" y="310"/>
                    </a:moveTo>
                    <a:lnTo>
                      <a:pt x="231" y="317"/>
                    </a:lnTo>
                    <a:lnTo>
                      <a:pt x="214" y="314"/>
                    </a:lnTo>
                    <a:lnTo>
                      <a:pt x="189" y="301"/>
                    </a:lnTo>
                    <a:lnTo>
                      <a:pt x="162" y="296"/>
                    </a:lnTo>
                    <a:lnTo>
                      <a:pt x="148" y="277"/>
                    </a:lnTo>
                    <a:lnTo>
                      <a:pt x="125" y="247"/>
                    </a:lnTo>
                    <a:lnTo>
                      <a:pt x="100" y="233"/>
                    </a:lnTo>
                    <a:lnTo>
                      <a:pt x="76" y="228"/>
                    </a:lnTo>
                    <a:lnTo>
                      <a:pt x="59" y="233"/>
                    </a:lnTo>
                    <a:lnTo>
                      <a:pt x="66" y="251"/>
                    </a:lnTo>
                    <a:lnTo>
                      <a:pt x="76" y="275"/>
                    </a:lnTo>
                    <a:lnTo>
                      <a:pt x="94" y="312"/>
                    </a:lnTo>
                    <a:lnTo>
                      <a:pt x="106" y="342"/>
                    </a:lnTo>
                    <a:lnTo>
                      <a:pt x="136" y="366"/>
                    </a:lnTo>
                    <a:lnTo>
                      <a:pt x="159" y="387"/>
                    </a:lnTo>
                    <a:lnTo>
                      <a:pt x="177" y="403"/>
                    </a:lnTo>
                    <a:lnTo>
                      <a:pt x="236" y="448"/>
                    </a:lnTo>
                    <a:lnTo>
                      <a:pt x="265" y="460"/>
                    </a:lnTo>
                    <a:lnTo>
                      <a:pt x="295" y="475"/>
                    </a:lnTo>
                    <a:lnTo>
                      <a:pt x="311" y="481"/>
                    </a:lnTo>
                    <a:lnTo>
                      <a:pt x="327" y="493"/>
                    </a:lnTo>
                    <a:lnTo>
                      <a:pt x="349" y="503"/>
                    </a:lnTo>
                    <a:lnTo>
                      <a:pt x="365" y="511"/>
                    </a:lnTo>
                    <a:lnTo>
                      <a:pt x="382" y="519"/>
                    </a:lnTo>
                    <a:lnTo>
                      <a:pt x="393" y="530"/>
                    </a:lnTo>
                    <a:lnTo>
                      <a:pt x="412" y="543"/>
                    </a:lnTo>
                    <a:lnTo>
                      <a:pt x="431" y="566"/>
                    </a:lnTo>
                    <a:lnTo>
                      <a:pt x="445" y="583"/>
                    </a:lnTo>
                    <a:lnTo>
                      <a:pt x="457" y="599"/>
                    </a:lnTo>
                    <a:lnTo>
                      <a:pt x="472" y="612"/>
                    </a:lnTo>
                    <a:lnTo>
                      <a:pt x="490" y="624"/>
                    </a:lnTo>
                    <a:lnTo>
                      <a:pt x="500" y="631"/>
                    </a:lnTo>
                    <a:lnTo>
                      <a:pt x="505" y="614"/>
                    </a:lnTo>
                    <a:lnTo>
                      <a:pt x="510" y="597"/>
                    </a:lnTo>
                    <a:lnTo>
                      <a:pt x="523" y="568"/>
                    </a:lnTo>
                    <a:lnTo>
                      <a:pt x="553" y="539"/>
                    </a:lnTo>
                    <a:lnTo>
                      <a:pt x="568" y="522"/>
                    </a:lnTo>
                    <a:lnTo>
                      <a:pt x="596" y="489"/>
                    </a:lnTo>
                    <a:lnTo>
                      <a:pt x="611" y="469"/>
                    </a:lnTo>
                    <a:lnTo>
                      <a:pt x="626" y="451"/>
                    </a:lnTo>
                    <a:lnTo>
                      <a:pt x="631" y="437"/>
                    </a:lnTo>
                    <a:lnTo>
                      <a:pt x="648" y="435"/>
                    </a:lnTo>
                    <a:lnTo>
                      <a:pt x="610" y="409"/>
                    </a:lnTo>
                    <a:lnTo>
                      <a:pt x="597" y="398"/>
                    </a:lnTo>
                    <a:lnTo>
                      <a:pt x="576" y="388"/>
                    </a:lnTo>
                    <a:lnTo>
                      <a:pt x="565" y="379"/>
                    </a:lnTo>
                    <a:lnTo>
                      <a:pt x="557" y="370"/>
                    </a:lnTo>
                    <a:lnTo>
                      <a:pt x="549" y="343"/>
                    </a:lnTo>
                    <a:lnTo>
                      <a:pt x="521" y="260"/>
                    </a:lnTo>
                    <a:lnTo>
                      <a:pt x="507" y="216"/>
                    </a:lnTo>
                    <a:lnTo>
                      <a:pt x="491" y="178"/>
                    </a:lnTo>
                    <a:lnTo>
                      <a:pt x="478" y="158"/>
                    </a:lnTo>
                    <a:lnTo>
                      <a:pt x="466" y="134"/>
                    </a:lnTo>
                    <a:lnTo>
                      <a:pt x="458" y="112"/>
                    </a:lnTo>
                    <a:lnTo>
                      <a:pt x="450" y="88"/>
                    </a:lnTo>
                    <a:lnTo>
                      <a:pt x="442" y="74"/>
                    </a:lnTo>
                    <a:lnTo>
                      <a:pt x="428" y="66"/>
                    </a:lnTo>
                    <a:lnTo>
                      <a:pt x="404" y="58"/>
                    </a:lnTo>
                    <a:lnTo>
                      <a:pt x="390" y="46"/>
                    </a:lnTo>
                    <a:lnTo>
                      <a:pt x="374" y="32"/>
                    </a:lnTo>
                    <a:lnTo>
                      <a:pt x="350" y="28"/>
                    </a:lnTo>
                    <a:lnTo>
                      <a:pt x="320" y="28"/>
                    </a:lnTo>
                    <a:lnTo>
                      <a:pt x="298" y="20"/>
                    </a:lnTo>
                    <a:lnTo>
                      <a:pt x="266" y="14"/>
                    </a:lnTo>
                    <a:lnTo>
                      <a:pt x="247" y="6"/>
                    </a:lnTo>
                    <a:lnTo>
                      <a:pt x="234" y="0"/>
                    </a:lnTo>
                    <a:lnTo>
                      <a:pt x="208" y="5"/>
                    </a:lnTo>
                    <a:lnTo>
                      <a:pt x="184" y="9"/>
                    </a:lnTo>
                    <a:lnTo>
                      <a:pt x="163" y="12"/>
                    </a:lnTo>
                    <a:lnTo>
                      <a:pt x="150" y="14"/>
                    </a:lnTo>
                    <a:lnTo>
                      <a:pt x="133" y="20"/>
                    </a:lnTo>
                    <a:lnTo>
                      <a:pt x="117" y="26"/>
                    </a:lnTo>
                    <a:lnTo>
                      <a:pt x="78" y="38"/>
                    </a:lnTo>
                    <a:lnTo>
                      <a:pt x="55" y="57"/>
                    </a:lnTo>
                    <a:lnTo>
                      <a:pt x="33" y="77"/>
                    </a:lnTo>
                    <a:lnTo>
                      <a:pt x="16" y="93"/>
                    </a:lnTo>
                    <a:lnTo>
                      <a:pt x="3" y="108"/>
                    </a:lnTo>
                    <a:lnTo>
                      <a:pt x="0" y="120"/>
                    </a:lnTo>
                    <a:lnTo>
                      <a:pt x="7" y="131"/>
                    </a:lnTo>
                    <a:lnTo>
                      <a:pt x="28" y="137"/>
                    </a:lnTo>
                    <a:lnTo>
                      <a:pt x="46" y="134"/>
                    </a:lnTo>
                    <a:lnTo>
                      <a:pt x="60" y="128"/>
                    </a:lnTo>
                    <a:lnTo>
                      <a:pt x="76" y="117"/>
                    </a:lnTo>
                    <a:lnTo>
                      <a:pt x="91" y="104"/>
                    </a:lnTo>
                    <a:lnTo>
                      <a:pt x="126" y="102"/>
                    </a:lnTo>
                    <a:lnTo>
                      <a:pt x="160" y="101"/>
                    </a:lnTo>
                    <a:lnTo>
                      <a:pt x="180" y="96"/>
                    </a:lnTo>
                    <a:lnTo>
                      <a:pt x="195" y="95"/>
                    </a:lnTo>
                    <a:lnTo>
                      <a:pt x="207" y="107"/>
                    </a:lnTo>
                    <a:lnTo>
                      <a:pt x="222" y="117"/>
                    </a:lnTo>
                    <a:lnTo>
                      <a:pt x="240" y="131"/>
                    </a:lnTo>
                    <a:lnTo>
                      <a:pt x="255" y="138"/>
                    </a:lnTo>
                    <a:lnTo>
                      <a:pt x="267" y="153"/>
                    </a:lnTo>
                    <a:lnTo>
                      <a:pt x="273" y="165"/>
                    </a:lnTo>
                    <a:lnTo>
                      <a:pt x="283" y="186"/>
                    </a:lnTo>
                    <a:lnTo>
                      <a:pt x="288" y="207"/>
                    </a:lnTo>
                    <a:lnTo>
                      <a:pt x="294" y="224"/>
                    </a:lnTo>
                    <a:lnTo>
                      <a:pt x="293" y="238"/>
                    </a:lnTo>
                    <a:lnTo>
                      <a:pt x="293" y="259"/>
                    </a:lnTo>
                    <a:lnTo>
                      <a:pt x="287" y="286"/>
                    </a:lnTo>
                    <a:lnTo>
                      <a:pt x="255" y="310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6" name="Freeform 43">
                <a:extLst>
                  <a:ext uri="{FF2B5EF4-FFF2-40B4-BE49-F238E27FC236}">
                    <a16:creationId xmlns:a16="http://schemas.microsoft.com/office/drawing/2014/main" id="{CFD66C23-1B42-4DED-AE40-173EF64DE9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4" y="1453"/>
                <a:ext cx="103" cy="46"/>
              </a:xfrm>
              <a:custGeom>
                <a:avLst/>
                <a:gdLst>
                  <a:gd name="T0" fmla="*/ 0 w 138"/>
                  <a:gd name="T1" fmla="*/ 0 h 66"/>
                  <a:gd name="T2" fmla="*/ 9 w 138"/>
                  <a:gd name="T3" fmla="*/ 2 h 66"/>
                  <a:gd name="T4" fmla="*/ 18 w 138"/>
                  <a:gd name="T5" fmla="*/ 5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8" h="66">
                    <a:moveTo>
                      <a:pt x="0" y="0"/>
                    </a:moveTo>
                    <a:lnTo>
                      <a:pt x="66" y="27"/>
                    </a:lnTo>
                    <a:lnTo>
                      <a:pt x="138" y="6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7" name="Freeform 44">
                <a:extLst>
                  <a:ext uri="{FF2B5EF4-FFF2-40B4-BE49-F238E27FC236}">
                    <a16:creationId xmlns:a16="http://schemas.microsoft.com/office/drawing/2014/main" id="{C9B68A14-CDF5-47EB-933A-8E73ACD40EE7}"/>
                  </a:ext>
                </a:extLst>
              </p:cNvPr>
              <p:cNvSpPr>
                <a:spLocks/>
              </p:cNvSpPr>
              <p:nvPr/>
            </p:nvSpPr>
            <p:spPr bwMode="auto">
              <a:xfrm rot="-1242821">
                <a:off x="2365" y="1664"/>
                <a:ext cx="15" cy="48"/>
              </a:xfrm>
              <a:custGeom>
                <a:avLst/>
                <a:gdLst>
                  <a:gd name="T0" fmla="*/ 0 w 70"/>
                  <a:gd name="T1" fmla="*/ 0 h 169"/>
                  <a:gd name="T2" fmla="*/ 0 w 70"/>
                  <a:gd name="T3" fmla="*/ 0 h 169"/>
                  <a:gd name="T4" fmla="*/ 0 w 70"/>
                  <a:gd name="T5" fmla="*/ 0 h 169"/>
                  <a:gd name="T6" fmla="*/ 0 w 70"/>
                  <a:gd name="T7" fmla="*/ 0 h 169"/>
                  <a:gd name="T8" fmla="*/ 0 w 70"/>
                  <a:gd name="T9" fmla="*/ 0 h 169"/>
                  <a:gd name="T10" fmla="*/ 0 w 70"/>
                  <a:gd name="T11" fmla="*/ 0 h 169"/>
                  <a:gd name="T12" fmla="*/ 0 w 70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169">
                    <a:moveTo>
                      <a:pt x="23" y="0"/>
                    </a:moveTo>
                    <a:lnTo>
                      <a:pt x="53" y="52"/>
                    </a:lnTo>
                    <a:lnTo>
                      <a:pt x="69" y="83"/>
                    </a:lnTo>
                    <a:lnTo>
                      <a:pt x="70" y="113"/>
                    </a:lnTo>
                    <a:lnTo>
                      <a:pt x="58" y="140"/>
                    </a:lnTo>
                    <a:lnTo>
                      <a:pt x="27" y="158"/>
                    </a:lnTo>
                    <a:lnTo>
                      <a:pt x="0" y="16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8" name="Freeform 45">
                <a:extLst>
                  <a:ext uri="{FF2B5EF4-FFF2-40B4-BE49-F238E27FC236}">
                    <a16:creationId xmlns:a16="http://schemas.microsoft.com/office/drawing/2014/main" id="{CEAF4216-DF7B-473A-B48A-17D58F2D66A9}"/>
                  </a:ext>
                </a:extLst>
              </p:cNvPr>
              <p:cNvSpPr>
                <a:spLocks/>
              </p:cNvSpPr>
              <p:nvPr/>
            </p:nvSpPr>
            <p:spPr bwMode="auto">
              <a:xfrm rot="-832342">
                <a:off x="2439" y="1511"/>
                <a:ext cx="12" cy="29"/>
              </a:xfrm>
              <a:custGeom>
                <a:avLst/>
                <a:gdLst>
                  <a:gd name="T0" fmla="*/ 0 w 50"/>
                  <a:gd name="T1" fmla="*/ 0 h 93"/>
                  <a:gd name="T2" fmla="*/ 0 w 50"/>
                  <a:gd name="T3" fmla="*/ 0 h 93"/>
                  <a:gd name="T4" fmla="*/ 0 w 50"/>
                  <a:gd name="T5" fmla="*/ 0 h 93"/>
                  <a:gd name="T6" fmla="*/ 0 w 50"/>
                  <a:gd name="T7" fmla="*/ 0 h 93"/>
                  <a:gd name="T8" fmla="*/ 0 w 50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93">
                    <a:moveTo>
                      <a:pt x="0" y="0"/>
                    </a:moveTo>
                    <a:lnTo>
                      <a:pt x="0" y="32"/>
                    </a:lnTo>
                    <a:lnTo>
                      <a:pt x="6" y="57"/>
                    </a:lnTo>
                    <a:lnTo>
                      <a:pt x="25" y="82"/>
                    </a:lnTo>
                    <a:lnTo>
                      <a:pt x="50" y="9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9" name="Freeform 46">
                <a:extLst>
                  <a:ext uri="{FF2B5EF4-FFF2-40B4-BE49-F238E27FC236}">
                    <a16:creationId xmlns:a16="http://schemas.microsoft.com/office/drawing/2014/main" id="{4DBC65A3-C267-4237-BC54-BFE4B3CBF500}"/>
                  </a:ext>
                </a:extLst>
              </p:cNvPr>
              <p:cNvSpPr>
                <a:spLocks/>
              </p:cNvSpPr>
              <p:nvPr/>
            </p:nvSpPr>
            <p:spPr bwMode="auto">
              <a:xfrm rot="-1712274">
                <a:off x="2348" y="1539"/>
                <a:ext cx="9" cy="22"/>
              </a:xfrm>
              <a:custGeom>
                <a:avLst/>
                <a:gdLst>
                  <a:gd name="T0" fmla="*/ 0 w 19"/>
                  <a:gd name="T1" fmla="*/ 0 h 43"/>
                  <a:gd name="T2" fmla="*/ 0 w 19"/>
                  <a:gd name="T3" fmla="*/ 1 h 43"/>
                  <a:gd name="T4" fmla="*/ 0 w 19"/>
                  <a:gd name="T5" fmla="*/ 1 h 43"/>
                  <a:gd name="T6" fmla="*/ 0 w 19"/>
                  <a:gd name="T7" fmla="*/ 1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43">
                    <a:moveTo>
                      <a:pt x="0" y="0"/>
                    </a:moveTo>
                    <a:lnTo>
                      <a:pt x="0" y="14"/>
                    </a:lnTo>
                    <a:lnTo>
                      <a:pt x="4" y="28"/>
                    </a:lnTo>
                    <a:lnTo>
                      <a:pt x="19" y="4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400" name="Group 47">
                <a:extLst>
                  <a:ext uri="{FF2B5EF4-FFF2-40B4-BE49-F238E27FC236}">
                    <a16:creationId xmlns:a16="http://schemas.microsoft.com/office/drawing/2014/main" id="{A90B2AF4-F6E8-481D-90BE-A2588B2057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9224892">
                <a:off x="2734" y="1746"/>
                <a:ext cx="242" cy="270"/>
                <a:chOff x="2457" y="2549"/>
                <a:chExt cx="557" cy="547"/>
              </a:xfrm>
            </p:grpSpPr>
            <p:sp>
              <p:nvSpPr>
                <p:cNvPr id="12403" name="Freeform 48">
                  <a:extLst>
                    <a:ext uri="{FF2B5EF4-FFF2-40B4-BE49-F238E27FC236}">
                      <a16:creationId xmlns:a16="http://schemas.microsoft.com/office/drawing/2014/main" id="{2379DD9B-26C5-4B72-9D96-8020E4CFE2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7" y="2549"/>
                  <a:ext cx="557" cy="547"/>
                </a:xfrm>
                <a:custGeom>
                  <a:avLst/>
                  <a:gdLst>
                    <a:gd name="T0" fmla="*/ 9 w 1112"/>
                    <a:gd name="T1" fmla="*/ 2 h 1094"/>
                    <a:gd name="T2" fmla="*/ 9 w 1112"/>
                    <a:gd name="T3" fmla="*/ 3 h 1094"/>
                    <a:gd name="T4" fmla="*/ 8 w 1112"/>
                    <a:gd name="T5" fmla="*/ 3 h 1094"/>
                    <a:gd name="T6" fmla="*/ 8 w 1112"/>
                    <a:gd name="T7" fmla="*/ 4 h 1094"/>
                    <a:gd name="T8" fmla="*/ 8 w 1112"/>
                    <a:gd name="T9" fmla="*/ 5 h 1094"/>
                    <a:gd name="T10" fmla="*/ 8 w 1112"/>
                    <a:gd name="T11" fmla="*/ 6 h 1094"/>
                    <a:gd name="T12" fmla="*/ 8 w 1112"/>
                    <a:gd name="T13" fmla="*/ 7 h 1094"/>
                    <a:gd name="T14" fmla="*/ 8 w 1112"/>
                    <a:gd name="T15" fmla="*/ 8 h 1094"/>
                    <a:gd name="T16" fmla="*/ 8 w 1112"/>
                    <a:gd name="T17" fmla="*/ 8 h 1094"/>
                    <a:gd name="T18" fmla="*/ 8 w 1112"/>
                    <a:gd name="T19" fmla="*/ 9 h 1094"/>
                    <a:gd name="T20" fmla="*/ 2 w 1112"/>
                    <a:gd name="T21" fmla="*/ 9 h 1094"/>
                    <a:gd name="T22" fmla="*/ 2 w 1112"/>
                    <a:gd name="T23" fmla="*/ 4 h 1094"/>
                    <a:gd name="T24" fmla="*/ 1 w 1112"/>
                    <a:gd name="T25" fmla="*/ 1 h 1094"/>
                    <a:gd name="T26" fmla="*/ 0 w 1112"/>
                    <a:gd name="T27" fmla="*/ 0 h 1094"/>
                    <a:gd name="T28" fmla="*/ 4 w 1112"/>
                    <a:gd name="T29" fmla="*/ 1 h 1094"/>
                    <a:gd name="T30" fmla="*/ 6 w 1112"/>
                    <a:gd name="T31" fmla="*/ 1 h 1094"/>
                    <a:gd name="T32" fmla="*/ 8 w 1112"/>
                    <a:gd name="T33" fmla="*/ 1 h 1094"/>
                    <a:gd name="T34" fmla="*/ 9 w 1112"/>
                    <a:gd name="T35" fmla="*/ 2 h 109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112" h="1094">
                      <a:moveTo>
                        <a:pt x="1112" y="140"/>
                      </a:moveTo>
                      <a:lnTo>
                        <a:pt x="1056" y="271"/>
                      </a:lnTo>
                      <a:lnTo>
                        <a:pt x="1017" y="373"/>
                      </a:lnTo>
                      <a:lnTo>
                        <a:pt x="971" y="476"/>
                      </a:lnTo>
                      <a:lnTo>
                        <a:pt x="943" y="588"/>
                      </a:lnTo>
                      <a:lnTo>
                        <a:pt x="924" y="702"/>
                      </a:lnTo>
                      <a:lnTo>
                        <a:pt x="905" y="814"/>
                      </a:lnTo>
                      <a:lnTo>
                        <a:pt x="905" y="916"/>
                      </a:lnTo>
                      <a:lnTo>
                        <a:pt x="905" y="1001"/>
                      </a:lnTo>
                      <a:lnTo>
                        <a:pt x="905" y="1038"/>
                      </a:lnTo>
                      <a:lnTo>
                        <a:pt x="242" y="1094"/>
                      </a:lnTo>
                      <a:lnTo>
                        <a:pt x="130" y="448"/>
                      </a:lnTo>
                      <a:lnTo>
                        <a:pt x="28" y="65"/>
                      </a:lnTo>
                      <a:lnTo>
                        <a:pt x="0" y="0"/>
                      </a:lnTo>
                      <a:lnTo>
                        <a:pt x="420" y="75"/>
                      </a:lnTo>
                      <a:lnTo>
                        <a:pt x="765" y="103"/>
                      </a:lnTo>
                      <a:lnTo>
                        <a:pt x="989" y="103"/>
                      </a:lnTo>
                      <a:lnTo>
                        <a:pt x="1112" y="140"/>
                      </a:lnTo>
                      <a:close/>
                    </a:path>
                  </a:pathLst>
                </a:custGeom>
                <a:solidFill>
                  <a:srgbClr val="5F7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4" name="Oval 49">
                  <a:extLst>
                    <a:ext uri="{FF2B5EF4-FFF2-40B4-BE49-F238E27FC236}">
                      <a16:creationId xmlns:a16="http://schemas.microsoft.com/office/drawing/2014/main" id="{B5850676-1A24-4E9E-B790-0F4C66238C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93" y="2961"/>
                  <a:ext cx="61" cy="7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12401" name="Freeform 50">
                <a:extLst>
                  <a:ext uri="{FF2B5EF4-FFF2-40B4-BE49-F238E27FC236}">
                    <a16:creationId xmlns:a16="http://schemas.microsoft.com/office/drawing/2014/main" id="{740FA78C-0EDD-439D-B114-C90C20C74ED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887819">
                <a:off x="2437" y="1715"/>
                <a:ext cx="13" cy="9"/>
              </a:xfrm>
              <a:custGeom>
                <a:avLst/>
                <a:gdLst>
                  <a:gd name="T0" fmla="*/ 0 w 55"/>
                  <a:gd name="T1" fmla="*/ 0 h 33"/>
                  <a:gd name="T2" fmla="*/ 0 w 55"/>
                  <a:gd name="T3" fmla="*/ 0 h 33"/>
                  <a:gd name="T4" fmla="*/ 0 w 55"/>
                  <a:gd name="T5" fmla="*/ 0 h 33"/>
                  <a:gd name="T6" fmla="*/ 0 w 55"/>
                  <a:gd name="T7" fmla="*/ 0 h 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" h="33">
                    <a:moveTo>
                      <a:pt x="55" y="33"/>
                    </a:moveTo>
                    <a:lnTo>
                      <a:pt x="26" y="22"/>
                    </a:lnTo>
                    <a:lnTo>
                      <a:pt x="7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" name="Freeform 51">
                <a:extLst>
                  <a:ext uri="{FF2B5EF4-FFF2-40B4-BE49-F238E27FC236}">
                    <a16:creationId xmlns:a16="http://schemas.microsoft.com/office/drawing/2014/main" id="{041D8F98-DA3F-4355-AC97-8234F1FF5E16}"/>
                  </a:ext>
                </a:extLst>
              </p:cNvPr>
              <p:cNvSpPr>
                <a:spLocks/>
              </p:cNvSpPr>
              <p:nvPr/>
            </p:nvSpPr>
            <p:spPr bwMode="auto">
              <a:xfrm rot="-487818">
                <a:off x="2554" y="1461"/>
                <a:ext cx="47" cy="29"/>
              </a:xfrm>
              <a:custGeom>
                <a:avLst/>
                <a:gdLst>
                  <a:gd name="T0" fmla="*/ 0 w 53"/>
                  <a:gd name="T1" fmla="*/ 0 h 34"/>
                  <a:gd name="T2" fmla="*/ 8 w 53"/>
                  <a:gd name="T3" fmla="*/ 3 h 34"/>
                  <a:gd name="T4" fmla="*/ 23 w 53"/>
                  <a:gd name="T5" fmla="*/ 11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34">
                    <a:moveTo>
                      <a:pt x="0" y="0"/>
                    </a:moveTo>
                    <a:lnTo>
                      <a:pt x="17" y="8"/>
                    </a:lnTo>
                    <a:lnTo>
                      <a:pt x="53" y="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90" name="Group 52">
              <a:extLst>
                <a:ext uri="{FF2B5EF4-FFF2-40B4-BE49-F238E27FC236}">
                  <a16:creationId xmlns:a16="http://schemas.microsoft.com/office/drawing/2014/main" id="{20E008F8-9459-4C56-BE19-080411139B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00" y="2864"/>
              <a:ext cx="228" cy="59"/>
              <a:chOff x="2352" y="1488"/>
              <a:chExt cx="276" cy="148"/>
            </a:xfrm>
          </p:grpSpPr>
          <p:sp>
            <p:nvSpPr>
              <p:cNvPr id="12392" name="Freeform 53">
                <a:extLst>
                  <a:ext uri="{FF2B5EF4-FFF2-40B4-BE49-F238E27FC236}">
                    <a16:creationId xmlns:a16="http://schemas.microsoft.com/office/drawing/2014/main" id="{7B7241A7-50B8-47E8-9061-C54EDC9C8AE4}"/>
                  </a:ext>
                </a:extLst>
              </p:cNvPr>
              <p:cNvSpPr>
                <a:spLocks/>
              </p:cNvSpPr>
              <p:nvPr/>
            </p:nvSpPr>
            <p:spPr bwMode="auto">
              <a:xfrm rot="-487818">
                <a:off x="2406" y="1516"/>
                <a:ext cx="222" cy="120"/>
              </a:xfrm>
              <a:custGeom>
                <a:avLst/>
                <a:gdLst>
                  <a:gd name="T0" fmla="*/ 10 w 249"/>
                  <a:gd name="T1" fmla="*/ 33 h 141"/>
                  <a:gd name="T2" fmla="*/ 4 w 249"/>
                  <a:gd name="T3" fmla="*/ 37 h 141"/>
                  <a:gd name="T4" fmla="*/ 0 w 249"/>
                  <a:gd name="T5" fmla="*/ 39 h 141"/>
                  <a:gd name="T6" fmla="*/ 10 w 249"/>
                  <a:gd name="T7" fmla="*/ 43 h 141"/>
                  <a:gd name="T8" fmla="*/ 17 w 249"/>
                  <a:gd name="T9" fmla="*/ 46 h 141"/>
                  <a:gd name="T10" fmla="*/ 24 w 249"/>
                  <a:gd name="T11" fmla="*/ 44 h 141"/>
                  <a:gd name="T12" fmla="*/ 31 w 249"/>
                  <a:gd name="T13" fmla="*/ 43 h 141"/>
                  <a:gd name="T14" fmla="*/ 37 w 249"/>
                  <a:gd name="T15" fmla="*/ 41 h 141"/>
                  <a:gd name="T16" fmla="*/ 47 w 249"/>
                  <a:gd name="T17" fmla="*/ 37 h 141"/>
                  <a:gd name="T18" fmla="*/ 54 w 249"/>
                  <a:gd name="T19" fmla="*/ 37 h 141"/>
                  <a:gd name="T20" fmla="*/ 59 w 249"/>
                  <a:gd name="T21" fmla="*/ 36 h 141"/>
                  <a:gd name="T22" fmla="*/ 65 w 249"/>
                  <a:gd name="T23" fmla="*/ 33 h 141"/>
                  <a:gd name="T24" fmla="*/ 71 w 249"/>
                  <a:gd name="T25" fmla="*/ 31 h 141"/>
                  <a:gd name="T26" fmla="*/ 79 w 249"/>
                  <a:gd name="T27" fmla="*/ 28 h 141"/>
                  <a:gd name="T28" fmla="*/ 85 w 249"/>
                  <a:gd name="T29" fmla="*/ 29 h 141"/>
                  <a:gd name="T30" fmla="*/ 93 w 249"/>
                  <a:gd name="T31" fmla="*/ 30 h 141"/>
                  <a:gd name="T32" fmla="*/ 101 w 249"/>
                  <a:gd name="T33" fmla="*/ 31 h 141"/>
                  <a:gd name="T34" fmla="*/ 104 w 249"/>
                  <a:gd name="T35" fmla="*/ 37 h 141"/>
                  <a:gd name="T36" fmla="*/ 112 w 249"/>
                  <a:gd name="T37" fmla="*/ 42 h 141"/>
                  <a:gd name="T38" fmla="*/ 85 w 249"/>
                  <a:gd name="T39" fmla="*/ 0 h 141"/>
                  <a:gd name="T40" fmla="*/ 10 w 249"/>
                  <a:gd name="T41" fmla="*/ 33 h 1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49" h="141">
                    <a:moveTo>
                      <a:pt x="22" y="103"/>
                    </a:moveTo>
                    <a:lnTo>
                      <a:pt x="11" y="116"/>
                    </a:lnTo>
                    <a:lnTo>
                      <a:pt x="0" y="120"/>
                    </a:lnTo>
                    <a:lnTo>
                      <a:pt x="21" y="136"/>
                    </a:lnTo>
                    <a:lnTo>
                      <a:pt x="38" y="141"/>
                    </a:lnTo>
                    <a:lnTo>
                      <a:pt x="54" y="139"/>
                    </a:lnTo>
                    <a:lnTo>
                      <a:pt x="69" y="135"/>
                    </a:lnTo>
                    <a:lnTo>
                      <a:pt x="84" y="126"/>
                    </a:lnTo>
                    <a:lnTo>
                      <a:pt x="104" y="114"/>
                    </a:lnTo>
                    <a:lnTo>
                      <a:pt x="120" y="114"/>
                    </a:lnTo>
                    <a:lnTo>
                      <a:pt x="131" y="111"/>
                    </a:lnTo>
                    <a:lnTo>
                      <a:pt x="146" y="102"/>
                    </a:lnTo>
                    <a:lnTo>
                      <a:pt x="159" y="93"/>
                    </a:lnTo>
                    <a:lnTo>
                      <a:pt x="177" y="87"/>
                    </a:lnTo>
                    <a:lnTo>
                      <a:pt x="190" y="89"/>
                    </a:lnTo>
                    <a:lnTo>
                      <a:pt x="208" y="92"/>
                    </a:lnTo>
                    <a:lnTo>
                      <a:pt x="225" y="95"/>
                    </a:lnTo>
                    <a:lnTo>
                      <a:pt x="232" y="118"/>
                    </a:lnTo>
                    <a:lnTo>
                      <a:pt x="249" y="129"/>
                    </a:lnTo>
                    <a:lnTo>
                      <a:pt x="188" y="0"/>
                    </a:lnTo>
                    <a:lnTo>
                      <a:pt x="22" y="103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3" name="Freeform 54">
                <a:extLst>
                  <a:ext uri="{FF2B5EF4-FFF2-40B4-BE49-F238E27FC236}">
                    <a16:creationId xmlns:a16="http://schemas.microsoft.com/office/drawing/2014/main" id="{D059BEA0-250A-454B-88E8-D17A39F6AD18}"/>
                  </a:ext>
                </a:extLst>
              </p:cNvPr>
              <p:cNvSpPr>
                <a:spLocks/>
              </p:cNvSpPr>
              <p:nvPr/>
            </p:nvSpPr>
            <p:spPr bwMode="auto">
              <a:xfrm rot="-949943">
                <a:off x="2352" y="1488"/>
                <a:ext cx="220" cy="138"/>
              </a:xfrm>
              <a:custGeom>
                <a:avLst/>
                <a:gdLst>
                  <a:gd name="T0" fmla="*/ 52 w 220"/>
                  <a:gd name="T1" fmla="*/ 68 h 138"/>
                  <a:gd name="T2" fmla="*/ 16 w 220"/>
                  <a:gd name="T3" fmla="*/ 106 h 138"/>
                  <a:gd name="T4" fmla="*/ 0 w 220"/>
                  <a:gd name="T5" fmla="*/ 125 h 138"/>
                  <a:gd name="T6" fmla="*/ 20 w 220"/>
                  <a:gd name="T7" fmla="*/ 136 h 138"/>
                  <a:gd name="T8" fmla="*/ 36 w 220"/>
                  <a:gd name="T9" fmla="*/ 138 h 138"/>
                  <a:gd name="T10" fmla="*/ 49 w 220"/>
                  <a:gd name="T11" fmla="*/ 134 h 138"/>
                  <a:gd name="T12" fmla="*/ 63 w 220"/>
                  <a:gd name="T13" fmla="*/ 129 h 138"/>
                  <a:gd name="T14" fmla="*/ 75 w 220"/>
                  <a:gd name="T15" fmla="*/ 119 h 138"/>
                  <a:gd name="T16" fmla="*/ 91 w 220"/>
                  <a:gd name="T17" fmla="*/ 107 h 138"/>
                  <a:gd name="T18" fmla="*/ 105 w 220"/>
                  <a:gd name="T19" fmla="*/ 105 h 138"/>
                  <a:gd name="T20" fmla="*/ 114 w 220"/>
                  <a:gd name="T21" fmla="*/ 100 h 138"/>
                  <a:gd name="T22" fmla="*/ 126 w 220"/>
                  <a:gd name="T23" fmla="*/ 92 h 138"/>
                  <a:gd name="T24" fmla="*/ 137 w 220"/>
                  <a:gd name="T25" fmla="*/ 82 h 138"/>
                  <a:gd name="T26" fmla="*/ 152 w 220"/>
                  <a:gd name="T27" fmla="*/ 75 h 138"/>
                  <a:gd name="T28" fmla="*/ 163 w 220"/>
                  <a:gd name="T29" fmla="*/ 75 h 138"/>
                  <a:gd name="T30" fmla="*/ 179 w 220"/>
                  <a:gd name="T31" fmla="*/ 75 h 138"/>
                  <a:gd name="T32" fmla="*/ 196 w 220"/>
                  <a:gd name="T33" fmla="*/ 76 h 138"/>
                  <a:gd name="T34" fmla="*/ 204 w 220"/>
                  <a:gd name="T35" fmla="*/ 94 h 138"/>
                  <a:gd name="T36" fmla="*/ 220 w 220"/>
                  <a:gd name="T37" fmla="*/ 101 h 138"/>
                  <a:gd name="T38" fmla="*/ 151 w 220"/>
                  <a:gd name="T39" fmla="*/ 0 h 138"/>
                  <a:gd name="T40" fmla="*/ 52 w 220"/>
                  <a:gd name="T41" fmla="*/ 68 h 1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20" h="138">
                    <a:moveTo>
                      <a:pt x="52" y="68"/>
                    </a:moveTo>
                    <a:lnTo>
                      <a:pt x="16" y="106"/>
                    </a:lnTo>
                    <a:lnTo>
                      <a:pt x="0" y="125"/>
                    </a:lnTo>
                    <a:lnTo>
                      <a:pt x="20" y="136"/>
                    </a:lnTo>
                    <a:lnTo>
                      <a:pt x="36" y="138"/>
                    </a:lnTo>
                    <a:lnTo>
                      <a:pt x="49" y="134"/>
                    </a:lnTo>
                    <a:lnTo>
                      <a:pt x="63" y="129"/>
                    </a:lnTo>
                    <a:lnTo>
                      <a:pt x="75" y="119"/>
                    </a:lnTo>
                    <a:lnTo>
                      <a:pt x="91" y="107"/>
                    </a:lnTo>
                    <a:lnTo>
                      <a:pt x="105" y="105"/>
                    </a:lnTo>
                    <a:lnTo>
                      <a:pt x="114" y="100"/>
                    </a:lnTo>
                    <a:lnTo>
                      <a:pt x="126" y="92"/>
                    </a:lnTo>
                    <a:lnTo>
                      <a:pt x="137" y="82"/>
                    </a:lnTo>
                    <a:lnTo>
                      <a:pt x="152" y="75"/>
                    </a:lnTo>
                    <a:lnTo>
                      <a:pt x="163" y="75"/>
                    </a:lnTo>
                    <a:lnTo>
                      <a:pt x="179" y="75"/>
                    </a:lnTo>
                    <a:lnTo>
                      <a:pt x="196" y="76"/>
                    </a:lnTo>
                    <a:lnTo>
                      <a:pt x="204" y="94"/>
                    </a:lnTo>
                    <a:lnTo>
                      <a:pt x="220" y="101"/>
                    </a:lnTo>
                    <a:lnTo>
                      <a:pt x="151" y="0"/>
                    </a:lnTo>
                    <a:lnTo>
                      <a:pt x="52" y="68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4" name="Freeform 55">
                <a:extLst>
                  <a:ext uri="{FF2B5EF4-FFF2-40B4-BE49-F238E27FC236}">
                    <a16:creationId xmlns:a16="http://schemas.microsoft.com/office/drawing/2014/main" id="{104B020D-0E14-4D79-9FDE-7EB7D7984685}"/>
                  </a:ext>
                </a:extLst>
              </p:cNvPr>
              <p:cNvSpPr>
                <a:spLocks/>
              </p:cNvSpPr>
              <p:nvPr/>
            </p:nvSpPr>
            <p:spPr bwMode="auto">
              <a:xfrm rot="810451">
                <a:off x="2444" y="1586"/>
                <a:ext cx="13" cy="10"/>
              </a:xfrm>
              <a:custGeom>
                <a:avLst/>
                <a:gdLst>
                  <a:gd name="T0" fmla="*/ 0 w 55"/>
                  <a:gd name="T1" fmla="*/ 0 h 33"/>
                  <a:gd name="T2" fmla="*/ 0 w 55"/>
                  <a:gd name="T3" fmla="*/ 0 h 33"/>
                  <a:gd name="T4" fmla="*/ 0 w 55"/>
                  <a:gd name="T5" fmla="*/ 0 h 33"/>
                  <a:gd name="T6" fmla="*/ 0 w 55"/>
                  <a:gd name="T7" fmla="*/ 0 h 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" h="33">
                    <a:moveTo>
                      <a:pt x="55" y="33"/>
                    </a:moveTo>
                    <a:lnTo>
                      <a:pt x="26" y="22"/>
                    </a:lnTo>
                    <a:lnTo>
                      <a:pt x="7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91" name="AutoShape 56">
              <a:extLst>
                <a:ext uri="{FF2B5EF4-FFF2-40B4-BE49-F238E27FC236}">
                  <a16:creationId xmlns:a16="http://schemas.microsoft.com/office/drawing/2014/main" id="{59E68EAA-60E0-4C6F-A626-E78638DCDDF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500378">
              <a:off x="2782" y="2620"/>
              <a:ext cx="48" cy="528"/>
            </a:xfrm>
            <a:prstGeom prst="can">
              <a:avLst>
                <a:gd name="adj" fmla="val 2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2327" name="Group 57">
            <a:extLst>
              <a:ext uri="{FF2B5EF4-FFF2-40B4-BE49-F238E27FC236}">
                <a16:creationId xmlns:a16="http://schemas.microsoft.com/office/drawing/2014/main" id="{007702DA-B317-463E-ACF3-58E2A047F080}"/>
              </a:ext>
            </a:extLst>
          </p:cNvPr>
          <p:cNvGrpSpPr>
            <a:grpSpLocks/>
          </p:cNvGrpSpPr>
          <p:nvPr/>
        </p:nvGrpSpPr>
        <p:grpSpPr bwMode="auto">
          <a:xfrm>
            <a:off x="4486276" y="5972176"/>
            <a:ext cx="5953125" cy="468313"/>
            <a:chOff x="768" y="3648"/>
            <a:chExt cx="3648" cy="295"/>
          </a:xfrm>
        </p:grpSpPr>
        <p:sp>
          <p:nvSpPr>
            <p:cNvPr id="12377" name="Rectangle 58">
              <a:extLst>
                <a:ext uri="{FF2B5EF4-FFF2-40B4-BE49-F238E27FC236}">
                  <a16:creationId xmlns:a16="http://schemas.microsoft.com/office/drawing/2014/main" id="{7917E3F7-87CC-41E9-85A3-914907E7C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" y="3694"/>
              <a:ext cx="3582" cy="1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2378" name="Group 59">
              <a:extLst>
                <a:ext uri="{FF2B5EF4-FFF2-40B4-BE49-F238E27FC236}">
                  <a16:creationId xmlns:a16="http://schemas.microsoft.com/office/drawing/2014/main" id="{0BEA52D3-AA35-4B84-A4B9-5931C5A9F82C}"/>
                </a:ext>
              </a:extLst>
            </p:cNvPr>
            <p:cNvGrpSpPr>
              <a:grpSpLocks/>
            </p:cNvGrpSpPr>
            <p:nvPr/>
          </p:nvGrpSpPr>
          <p:grpSpPr bwMode="auto">
            <a:xfrm rot="19038416" flipH="1">
              <a:off x="768" y="3648"/>
              <a:ext cx="514" cy="295"/>
              <a:chOff x="3765" y="1482"/>
              <a:chExt cx="750" cy="556"/>
            </a:xfrm>
          </p:grpSpPr>
          <p:sp>
            <p:nvSpPr>
              <p:cNvPr id="12379" name="Freeform 60">
                <a:extLst>
                  <a:ext uri="{FF2B5EF4-FFF2-40B4-BE49-F238E27FC236}">
                    <a16:creationId xmlns:a16="http://schemas.microsoft.com/office/drawing/2014/main" id="{13B5E23D-96E1-4E30-A86A-1FDC5888B01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668726">
                <a:off x="3813" y="1607"/>
                <a:ext cx="200" cy="232"/>
              </a:xfrm>
              <a:custGeom>
                <a:avLst/>
                <a:gdLst>
                  <a:gd name="T0" fmla="*/ 17 w 268"/>
                  <a:gd name="T1" fmla="*/ 16 h 334"/>
                  <a:gd name="T2" fmla="*/ 0 w 268"/>
                  <a:gd name="T3" fmla="*/ 0 h 334"/>
                  <a:gd name="T4" fmla="*/ 3 w 268"/>
                  <a:gd name="T5" fmla="*/ 1 h 334"/>
                  <a:gd name="T6" fmla="*/ 6 w 268"/>
                  <a:gd name="T7" fmla="*/ 1 h 334"/>
                  <a:gd name="T8" fmla="*/ 9 w 268"/>
                  <a:gd name="T9" fmla="*/ 2 h 334"/>
                  <a:gd name="T10" fmla="*/ 10 w 268"/>
                  <a:gd name="T11" fmla="*/ 3 h 334"/>
                  <a:gd name="T12" fmla="*/ 16 w 268"/>
                  <a:gd name="T13" fmla="*/ 4 h 334"/>
                  <a:gd name="T14" fmla="*/ 19 w 268"/>
                  <a:gd name="T15" fmla="*/ 6 h 334"/>
                  <a:gd name="T16" fmla="*/ 21 w 268"/>
                  <a:gd name="T17" fmla="*/ 8 h 334"/>
                  <a:gd name="T18" fmla="*/ 24 w 268"/>
                  <a:gd name="T19" fmla="*/ 9 h 334"/>
                  <a:gd name="T20" fmla="*/ 25 w 268"/>
                  <a:gd name="T21" fmla="*/ 10 h 334"/>
                  <a:gd name="T22" fmla="*/ 26 w 268"/>
                  <a:gd name="T23" fmla="*/ 13 h 334"/>
                  <a:gd name="T24" fmla="*/ 28 w 268"/>
                  <a:gd name="T25" fmla="*/ 15 h 334"/>
                  <a:gd name="T26" fmla="*/ 30 w 268"/>
                  <a:gd name="T27" fmla="*/ 17 h 334"/>
                  <a:gd name="T28" fmla="*/ 32 w 268"/>
                  <a:gd name="T29" fmla="*/ 19 h 334"/>
                  <a:gd name="T30" fmla="*/ 34 w 268"/>
                  <a:gd name="T31" fmla="*/ 22 h 334"/>
                  <a:gd name="T32" fmla="*/ 34 w 268"/>
                  <a:gd name="T33" fmla="*/ 26 h 334"/>
                  <a:gd name="T34" fmla="*/ 31 w 268"/>
                  <a:gd name="T35" fmla="*/ 26 h 334"/>
                  <a:gd name="T36" fmla="*/ 26 w 268"/>
                  <a:gd name="T37" fmla="*/ 25 h 334"/>
                  <a:gd name="T38" fmla="*/ 17 w 268"/>
                  <a:gd name="T39" fmla="*/ 16 h 3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68" h="334">
                    <a:moveTo>
                      <a:pt x="136" y="206"/>
                    </a:moveTo>
                    <a:lnTo>
                      <a:pt x="0" y="0"/>
                    </a:lnTo>
                    <a:lnTo>
                      <a:pt x="24" y="5"/>
                    </a:lnTo>
                    <a:lnTo>
                      <a:pt x="48" y="11"/>
                    </a:lnTo>
                    <a:lnTo>
                      <a:pt x="68" y="26"/>
                    </a:lnTo>
                    <a:lnTo>
                      <a:pt x="78" y="36"/>
                    </a:lnTo>
                    <a:lnTo>
                      <a:pt x="116" y="58"/>
                    </a:lnTo>
                    <a:lnTo>
                      <a:pt x="144" y="78"/>
                    </a:lnTo>
                    <a:lnTo>
                      <a:pt x="166" y="96"/>
                    </a:lnTo>
                    <a:lnTo>
                      <a:pt x="188" y="110"/>
                    </a:lnTo>
                    <a:lnTo>
                      <a:pt x="196" y="136"/>
                    </a:lnTo>
                    <a:lnTo>
                      <a:pt x="204" y="160"/>
                    </a:lnTo>
                    <a:lnTo>
                      <a:pt x="216" y="186"/>
                    </a:lnTo>
                    <a:lnTo>
                      <a:pt x="230" y="220"/>
                    </a:lnTo>
                    <a:lnTo>
                      <a:pt x="246" y="244"/>
                    </a:lnTo>
                    <a:lnTo>
                      <a:pt x="256" y="270"/>
                    </a:lnTo>
                    <a:lnTo>
                      <a:pt x="268" y="334"/>
                    </a:lnTo>
                    <a:lnTo>
                      <a:pt x="238" y="330"/>
                    </a:lnTo>
                    <a:lnTo>
                      <a:pt x="204" y="322"/>
                    </a:lnTo>
                    <a:lnTo>
                      <a:pt x="136" y="206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0" name="Freeform 61">
                <a:extLst>
                  <a:ext uri="{FF2B5EF4-FFF2-40B4-BE49-F238E27FC236}">
                    <a16:creationId xmlns:a16="http://schemas.microsoft.com/office/drawing/2014/main" id="{726E7612-E570-4AB8-BE98-F903D090D3B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668726">
                <a:off x="3848" y="1471"/>
                <a:ext cx="484" cy="650"/>
              </a:xfrm>
              <a:custGeom>
                <a:avLst/>
                <a:gdLst>
                  <a:gd name="T0" fmla="*/ 29 w 651"/>
                  <a:gd name="T1" fmla="*/ 40 h 934"/>
                  <a:gd name="T2" fmla="*/ 22 w 651"/>
                  <a:gd name="T3" fmla="*/ 40 h 934"/>
                  <a:gd name="T4" fmla="*/ 14 w 651"/>
                  <a:gd name="T5" fmla="*/ 38 h 934"/>
                  <a:gd name="T6" fmla="*/ 12 w 651"/>
                  <a:gd name="T7" fmla="*/ 35 h 934"/>
                  <a:gd name="T8" fmla="*/ 7 w 651"/>
                  <a:gd name="T9" fmla="*/ 33 h 934"/>
                  <a:gd name="T10" fmla="*/ 1 w 651"/>
                  <a:gd name="T11" fmla="*/ 33 h 934"/>
                  <a:gd name="T12" fmla="*/ 1 w 651"/>
                  <a:gd name="T13" fmla="*/ 35 h 934"/>
                  <a:gd name="T14" fmla="*/ 3 w 651"/>
                  <a:gd name="T15" fmla="*/ 38 h 934"/>
                  <a:gd name="T16" fmla="*/ 5 w 651"/>
                  <a:gd name="T17" fmla="*/ 42 h 934"/>
                  <a:gd name="T18" fmla="*/ 9 w 651"/>
                  <a:gd name="T19" fmla="*/ 46 h 934"/>
                  <a:gd name="T20" fmla="*/ 15 w 651"/>
                  <a:gd name="T21" fmla="*/ 50 h 934"/>
                  <a:gd name="T22" fmla="*/ 22 w 651"/>
                  <a:gd name="T23" fmla="*/ 55 h 934"/>
                  <a:gd name="T24" fmla="*/ 30 w 651"/>
                  <a:gd name="T25" fmla="*/ 60 h 934"/>
                  <a:gd name="T26" fmla="*/ 39 w 651"/>
                  <a:gd name="T27" fmla="*/ 65 h 934"/>
                  <a:gd name="T28" fmla="*/ 42 w 651"/>
                  <a:gd name="T29" fmla="*/ 68 h 934"/>
                  <a:gd name="T30" fmla="*/ 45 w 651"/>
                  <a:gd name="T31" fmla="*/ 70 h 934"/>
                  <a:gd name="T32" fmla="*/ 48 w 651"/>
                  <a:gd name="T33" fmla="*/ 73 h 934"/>
                  <a:gd name="T34" fmla="*/ 51 w 651"/>
                  <a:gd name="T35" fmla="*/ 72 h 934"/>
                  <a:gd name="T36" fmla="*/ 55 w 651"/>
                  <a:gd name="T37" fmla="*/ 70 h 934"/>
                  <a:gd name="T38" fmla="*/ 63 w 651"/>
                  <a:gd name="T39" fmla="*/ 68 h 934"/>
                  <a:gd name="T40" fmla="*/ 72 w 651"/>
                  <a:gd name="T41" fmla="*/ 65 h 934"/>
                  <a:gd name="T42" fmla="*/ 79 w 651"/>
                  <a:gd name="T43" fmla="*/ 65 h 934"/>
                  <a:gd name="T44" fmla="*/ 78 w 651"/>
                  <a:gd name="T45" fmla="*/ 62 h 934"/>
                  <a:gd name="T46" fmla="*/ 74 w 651"/>
                  <a:gd name="T47" fmla="*/ 60 h 934"/>
                  <a:gd name="T48" fmla="*/ 72 w 651"/>
                  <a:gd name="T49" fmla="*/ 58 h 934"/>
                  <a:gd name="T50" fmla="*/ 74 w 651"/>
                  <a:gd name="T51" fmla="*/ 50 h 934"/>
                  <a:gd name="T52" fmla="*/ 72 w 651"/>
                  <a:gd name="T53" fmla="*/ 38 h 934"/>
                  <a:gd name="T54" fmla="*/ 73 w 651"/>
                  <a:gd name="T55" fmla="*/ 34 h 934"/>
                  <a:gd name="T56" fmla="*/ 73 w 651"/>
                  <a:gd name="T57" fmla="*/ 31 h 934"/>
                  <a:gd name="T58" fmla="*/ 73 w 651"/>
                  <a:gd name="T59" fmla="*/ 31 h 934"/>
                  <a:gd name="T60" fmla="*/ 72 w 651"/>
                  <a:gd name="T61" fmla="*/ 26 h 934"/>
                  <a:gd name="T62" fmla="*/ 68 w 651"/>
                  <a:gd name="T63" fmla="*/ 26 h 934"/>
                  <a:gd name="T64" fmla="*/ 62 w 651"/>
                  <a:gd name="T65" fmla="*/ 26 h 934"/>
                  <a:gd name="T66" fmla="*/ 58 w 651"/>
                  <a:gd name="T67" fmla="*/ 22 h 934"/>
                  <a:gd name="T68" fmla="*/ 54 w 651"/>
                  <a:gd name="T69" fmla="*/ 17 h 934"/>
                  <a:gd name="T70" fmla="*/ 48 w 651"/>
                  <a:gd name="T71" fmla="*/ 10 h 934"/>
                  <a:gd name="T72" fmla="*/ 45 w 651"/>
                  <a:gd name="T73" fmla="*/ 8 h 934"/>
                  <a:gd name="T74" fmla="*/ 42 w 651"/>
                  <a:gd name="T75" fmla="*/ 6 h 934"/>
                  <a:gd name="T76" fmla="*/ 39 w 651"/>
                  <a:gd name="T77" fmla="*/ 4 h 934"/>
                  <a:gd name="T78" fmla="*/ 36 w 651"/>
                  <a:gd name="T79" fmla="*/ 3 h 934"/>
                  <a:gd name="T80" fmla="*/ 33 w 651"/>
                  <a:gd name="T81" fmla="*/ 1 h 934"/>
                  <a:gd name="T82" fmla="*/ 29 w 651"/>
                  <a:gd name="T83" fmla="*/ 1 h 934"/>
                  <a:gd name="T84" fmla="*/ 30 w 651"/>
                  <a:gd name="T85" fmla="*/ 7 h 934"/>
                  <a:gd name="T86" fmla="*/ 36 w 651"/>
                  <a:gd name="T87" fmla="*/ 12 h 934"/>
                  <a:gd name="T88" fmla="*/ 40 w 651"/>
                  <a:gd name="T89" fmla="*/ 16 h 934"/>
                  <a:gd name="T90" fmla="*/ 42 w 651"/>
                  <a:gd name="T91" fmla="*/ 22 h 934"/>
                  <a:gd name="T92" fmla="*/ 46 w 651"/>
                  <a:gd name="T93" fmla="*/ 28 h 934"/>
                  <a:gd name="T94" fmla="*/ 44 w 651"/>
                  <a:gd name="T95" fmla="*/ 32 h 934"/>
                  <a:gd name="T96" fmla="*/ 39 w 651"/>
                  <a:gd name="T97" fmla="*/ 37 h 934"/>
                  <a:gd name="T98" fmla="*/ 32 w 651"/>
                  <a:gd name="T99" fmla="*/ 39 h 93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651" h="934">
                    <a:moveTo>
                      <a:pt x="254" y="496"/>
                    </a:moveTo>
                    <a:lnTo>
                      <a:pt x="232" y="508"/>
                    </a:lnTo>
                    <a:lnTo>
                      <a:pt x="212" y="514"/>
                    </a:lnTo>
                    <a:lnTo>
                      <a:pt x="182" y="512"/>
                    </a:lnTo>
                    <a:lnTo>
                      <a:pt x="150" y="504"/>
                    </a:lnTo>
                    <a:lnTo>
                      <a:pt x="110" y="482"/>
                    </a:lnTo>
                    <a:lnTo>
                      <a:pt x="102" y="452"/>
                    </a:lnTo>
                    <a:lnTo>
                      <a:pt x="92" y="440"/>
                    </a:lnTo>
                    <a:lnTo>
                      <a:pt x="74" y="430"/>
                    </a:lnTo>
                    <a:lnTo>
                      <a:pt x="52" y="412"/>
                    </a:lnTo>
                    <a:lnTo>
                      <a:pt x="32" y="406"/>
                    </a:lnTo>
                    <a:lnTo>
                      <a:pt x="10" y="410"/>
                    </a:lnTo>
                    <a:lnTo>
                      <a:pt x="0" y="418"/>
                    </a:lnTo>
                    <a:lnTo>
                      <a:pt x="10" y="440"/>
                    </a:lnTo>
                    <a:lnTo>
                      <a:pt x="18" y="464"/>
                    </a:lnTo>
                    <a:lnTo>
                      <a:pt x="24" y="484"/>
                    </a:lnTo>
                    <a:lnTo>
                      <a:pt x="34" y="504"/>
                    </a:lnTo>
                    <a:lnTo>
                      <a:pt x="44" y="534"/>
                    </a:lnTo>
                    <a:lnTo>
                      <a:pt x="54" y="550"/>
                    </a:lnTo>
                    <a:lnTo>
                      <a:pt x="74" y="580"/>
                    </a:lnTo>
                    <a:lnTo>
                      <a:pt x="102" y="604"/>
                    </a:lnTo>
                    <a:lnTo>
                      <a:pt x="116" y="628"/>
                    </a:lnTo>
                    <a:lnTo>
                      <a:pt x="150" y="666"/>
                    </a:lnTo>
                    <a:lnTo>
                      <a:pt x="182" y="696"/>
                    </a:lnTo>
                    <a:lnTo>
                      <a:pt x="206" y="719"/>
                    </a:lnTo>
                    <a:lnTo>
                      <a:pt x="242" y="756"/>
                    </a:lnTo>
                    <a:lnTo>
                      <a:pt x="286" y="796"/>
                    </a:lnTo>
                    <a:lnTo>
                      <a:pt x="306" y="816"/>
                    </a:lnTo>
                    <a:lnTo>
                      <a:pt x="328" y="829"/>
                    </a:lnTo>
                    <a:lnTo>
                      <a:pt x="340" y="856"/>
                    </a:lnTo>
                    <a:lnTo>
                      <a:pt x="348" y="875"/>
                    </a:lnTo>
                    <a:lnTo>
                      <a:pt x="354" y="893"/>
                    </a:lnTo>
                    <a:lnTo>
                      <a:pt x="365" y="909"/>
                    </a:lnTo>
                    <a:lnTo>
                      <a:pt x="380" y="925"/>
                    </a:lnTo>
                    <a:lnTo>
                      <a:pt x="389" y="934"/>
                    </a:lnTo>
                    <a:lnTo>
                      <a:pt x="403" y="921"/>
                    </a:lnTo>
                    <a:lnTo>
                      <a:pt x="416" y="909"/>
                    </a:lnTo>
                    <a:lnTo>
                      <a:pt x="444" y="889"/>
                    </a:lnTo>
                    <a:lnTo>
                      <a:pt x="483" y="864"/>
                    </a:lnTo>
                    <a:lnTo>
                      <a:pt x="508" y="850"/>
                    </a:lnTo>
                    <a:lnTo>
                      <a:pt x="538" y="833"/>
                    </a:lnTo>
                    <a:lnTo>
                      <a:pt x="573" y="821"/>
                    </a:lnTo>
                    <a:lnTo>
                      <a:pt x="603" y="814"/>
                    </a:lnTo>
                    <a:lnTo>
                      <a:pt x="630" y="816"/>
                    </a:lnTo>
                    <a:lnTo>
                      <a:pt x="651" y="820"/>
                    </a:lnTo>
                    <a:lnTo>
                      <a:pt x="619" y="785"/>
                    </a:lnTo>
                    <a:lnTo>
                      <a:pt x="609" y="772"/>
                    </a:lnTo>
                    <a:lnTo>
                      <a:pt x="590" y="757"/>
                    </a:lnTo>
                    <a:lnTo>
                      <a:pt x="581" y="745"/>
                    </a:lnTo>
                    <a:lnTo>
                      <a:pt x="577" y="735"/>
                    </a:lnTo>
                    <a:lnTo>
                      <a:pt x="580" y="709"/>
                    </a:lnTo>
                    <a:lnTo>
                      <a:pt x="587" y="630"/>
                    </a:lnTo>
                    <a:lnTo>
                      <a:pt x="577" y="541"/>
                    </a:lnTo>
                    <a:lnTo>
                      <a:pt x="577" y="484"/>
                    </a:lnTo>
                    <a:lnTo>
                      <a:pt x="580" y="456"/>
                    </a:lnTo>
                    <a:lnTo>
                      <a:pt x="580" y="428"/>
                    </a:lnTo>
                    <a:lnTo>
                      <a:pt x="582" y="410"/>
                    </a:lnTo>
                    <a:lnTo>
                      <a:pt x="580" y="395"/>
                    </a:lnTo>
                    <a:lnTo>
                      <a:pt x="584" y="382"/>
                    </a:lnTo>
                    <a:lnTo>
                      <a:pt x="580" y="384"/>
                    </a:lnTo>
                    <a:lnTo>
                      <a:pt x="580" y="376"/>
                    </a:lnTo>
                    <a:lnTo>
                      <a:pt x="572" y="336"/>
                    </a:lnTo>
                    <a:lnTo>
                      <a:pt x="556" y="330"/>
                    </a:lnTo>
                    <a:lnTo>
                      <a:pt x="542" y="338"/>
                    </a:lnTo>
                    <a:lnTo>
                      <a:pt x="522" y="312"/>
                    </a:lnTo>
                    <a:lnTo>
                      <a:pt x="494" y="324"/>
                    </a:lnTo>
                    <a:lnTo>
                      <a:pt x="474" y="288"/>
                    </a:lnTo>
                    <a:lnTo>
                      <a:pt x="458" y="266"/>
                    </a:lnTo>
                    <a:lnTo>
                      <a:pt x="444" y="234"/>
                    </a:lnTo>
                    <a:lnTo>
                      <a:pt x="430" y="206"/>
                    </a:lnTo>
                    <a:lnTo>
                      <a:pt x="412" y="170"/>
                    </a:lnTo>
                    <a:lnTo>
                      <a:pt x="388" y="136"/>
                    </a:lnTo>
                    <a:lnTo>
                      <a:pt x="370" y="122"/>
                    </a:lnTo>
                    <a:lnTo>
                      <a:pt x="356" y="106"/>
                    </a:lnTo>
                    <a:lnTo>
                      <a:pt x="344" y="94"/>
                    </a:lnTo>
                    <a:lnTo>
                      <a:pt x="334" y="84"/>
                    </a:lnTo>
                    <a:lnTo>
                      <a:pt x="322" y="72"/>
                    </a:lnTo>
                    <a:lnTo>
                      <a:pt x="310" y="58"/>
                    </a:lnTo>
                    <a:lnTo>
                      <a:pt x="298" y="48"/>
                    </a:lnTo>
                    <a:lnTo>
                      <a:pt x="286" y="40"/>
                    </a:lnTo>
                    <a:lnTo>
                      <a:pt x="274" y="24"/>
                    </a:lnTo>
                    <a:lnTo>
                      <a:pt x="260" y="14"/>
                    </a:lnTo>
                    <a:lnTo>
                      <a:pt x="244" y="0"/>
                    </a:lnTo>
                    <a:lnTo>
                      <a:pt x="232" y="20"/>
                    </a:lnTo>
                    <a:lnTo>
                      <a:pt x="232" y="46"/>
                    </a:lnTo>
                    <a:lnTo>
                      <a:pt x="240" y="86"/>
                    </a:lnTo>
                    <a:lnTo>
                      <a:pt x="268" y="126"/>
                    </a:lnTo>
                    <a:lnTo>
                      <a:pt x="288" y="152"/>
                    </a:lnTo>
                    <a:lnTo>
                      <a:pt x="304" y="180"/>
                    </a:lnTo>
                    <a:lnTo>
                      <a:pt x="320" y="204"/>
                    </a:lnTo>
                    <a:lnTo>
                      <a:pt x="330" y="238"/>
                    </a:lnTo>
                    <a:lnTo>
                      <a:pt x="338" y="276"/>
                    </a:lnTo>
                    <a:lnTo>
                      <a:pt x="362" y="320"/>
                    </a:lnTo>
                    <a:lnTo>
                      <a:pt x="368" y="354"/>
                    </a:lnTo>
                    <a:lnTo>
                      <a:pt x="358" y="378"/>
                    </a:lnTo>
                    <a:lnTo>
                      <a:pt x="346" y="404"/>
                    </a:lnTo>
                    <a:lnTo>
                      <a:pt x="322" y="442"/>
                    </a:lnTo>
                    <a:lnTo>
                      <a:pt x="306" y="462"/>
                    </a:lnTo>
                    <a:lnTo>
                      <a:pt x="283" y="478"/>
                    </a:lnTo>
                    <a:lnTo>
                      <a:pt x="254" y="496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1" name="Freeform 62">
                <a:extLst>
                  <a:ext uri="{FF2B5EF4-FFF2-40B4-BE49-F238E27FC236}">
                    <a16:creationId xmlns:a16="http://schemas.microsoft.com/office/drawing/2014/main" id="{9855AE0B-C57B-4DFC-880A-73F041001CF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668726">
                <a:off x="4047" y="1600"/>
                <a:ext cx="5" cy="79"/>
              </a:xfrm>
              <a:custGeom>
                <a:avLst/>
                <a:gdLst>
                  <a:gd name="T0" fmla="*/ 0 w 20"/>
                  <a:gd name="T1" fmla="*/ 0 h 336"/>
                  <a:gd name="T2" fmla="*/ 0 w 20"/>
                  <a:gd name="T3" fmla="*/ 0 h 336"/>
                  <a:gd name="T4" fmla="*/ 0 w 20"/>
                  <a:gd name="T5" fmla="*/ 0 h 336"/>
                  <a:gd name="T6" fmla="*/ 0 w 20"/>
                  <a:gd name="T7" fmla="*/ 0 h 3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336">
                    <a:moveTo>
                      <a:pt x="9" y="0"/>
                    </a:moveTo>
                    <a:lnTo>
                      <a:pt x="20" y="52"/>
                    </a:lnTo>
                    <a:lnTo>
                      <a:pt x="1" y="241"/>
                    </a:lnTo>
                    <a:lnTo>
                      <a:pt x="0" y="3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2" name="Freeform 63">
                <a:extLst>
                  <a:ext uri="{FF2B5EF4-FFF2-40B4-BE49-F238E27FC236}">
                    <a16:creationId xmlns:a16="http://schemas.microsoft.com/office/drawing/2014/main" id="{DD60D132-A88A-4937-B378-874D7EA96AA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668726">
                <a:off x="4081" y="1994"/>
                <a:ext cx="18" cy="39"/>
              </a:xfrm>
              <a:custGeom>
                <a:avLst/>
                <a:gdLst>
                  <a:gd name="T0" fmla="*/ 0 w 70"/>
                  <a:gd name="T1" fmla="*/ 0 h 169"/>
                  <a:gd name="T2" fmla="*/ 0 w 70"/>
                  <a:gd name="T3" fmla="*/ 0 h 169"/>
                  <a:gd name="T4" fmla="*/ 0 w 70"/>
                  <a:gd name="T5" fmla="*/ 0 h 169"/>
                  <a:gd name="T6" fmla="*/ 0 w 70"/>
                  <a:gd name="T7" fmla="*/ 0 h 169"/>
                  <a:gd name="T8" fmla="*/ 0 w 70"/>
                  <a:gd name="T9" fmla="*/ 0 h 169"/>
                  <a:gd name="T10" fmla="*/ 0 w 70"/>
                  <a:gd name="T11" fmla="*/ 0 h 169"/>
                  <a:gd name="T12" fmla="*/ 0 w 70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169">
                    <a:moveTo>
                      <a:pt x="23" y="0"/>
                    </a:moveTo>
                    <a:lnTo>
                      <a:pt x="53" y="52"/>
                    </a:lnTo>
                    <a:lnTo>
                      <a:pt x="69" y="83"/>
                    </a:lnTo>
                    <a:lnTo>
                      <a:pt x="70" y="113"/>
                    </a:lnTo>
                    <a:lnTo>
                      <a:pt x="58" y="140"/>
                    </a:lnTo>
                    <a:lnTo>
                      <a:pt x="27" y="158"/>
                    </a:lnTo>
                    <a:lnTo>
                      <a:pt x="0" y="16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3" name="Freeform 64">
                <a:extLst>
                  <a:ext uri="{FF2B5EF4-FFF2-40B4-BE49-F238E27FC236}">
                    <a16:creationId xmlns:a16="http://schemas.microsoft.com/office/drawing/2014/main" id="{52112D28-9A28-4CDD-B92F-5356A79DFC5E}"/>
                  </a:ext>
                </a:extLst>
              </p:cNvPr>
              <p:cNvSpPr>
                <a:spLocks/>
              </p:cNvSpPr>
              <p:nvPr/>
            </p:nvSpPr>
            <p:spPr bwMode="auto">
              <a:xfrm rot="-2506963">
                <a:off x="3899" y="1791"/>
                <a:ext cx="11" cy="23"/>
              </a:xfrm>
              <a:custGeom>
                <a:avLst/>
                <a:gdLst>
                  <a:gd name="T0" fmla="*/ 0 w 50"/>
                  <a:gd name="T1" fmla="*/ 0 h 93"/>
                  <a:gd name="T2" fmla="*/ 0 w 50"/>
                  <a:gd name="T3" fmla="*/ 0 h 93"/>
                  <a:gd name="T4" fmla="*/ 0 w 50"/>
                  <a:gd name="T5" fmla="*/ 0 h 93"/>
                  <a:gd name="T6" fmla="*/ 0 w 50"/>
                  <a:gd name="T7" fmla="*/ 0 h 93"/>
                  <a:gd name="T8" fmla="*/ 0 w 50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93">
                    <a:moveTo>
                      <a:pt x="0" y="0"/>
                    </a:moveTo>
                    <a:lnTo>
                      <a:pt x="0" y="32"/>
                    </a:lnTo>
                    <a:lnTo>
                      <a:pt x="6" y="57"/>
                    </a:lnTo>
                    <a:lnTo>
                      <a:pt x="25" y="82"/>
                    </a:lnTo>
                    <a:lnTo>
                      <a:pt x="50" y="9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84" name="Group 65">
                <a:extLst>
                  <a:ext uri="{FF2B5EF4-FFF2-40B4-BE49-F238E27FC236}">
                    <a16:creationId xmlns:a16="http://schemas.microsoft.com/office/drawing/2014/main" id="{C4CEEF20-CBD4-44B8-BF90-5AD3F97183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522798">
                <a:off x="4299" y="1482"/>
                <a:ext cx="216" cy="258"/>
                <a:chOff x="2457" y="2549"/>
                <a:chExt cx="557" cy="547"/>
              </a:xfrm>
            </p:grpSpPr>
            <p:sp>
              <p:nvSpPr>
                <p:cNvPr id="12387" name="Freeform 66">
                  <a:extLst>
                    <a:ext uri="{FF2B5EF4-FFF2-40B4-BE49-F238E27FC236}">
                      <a16:creationId xmlns:a16="http://schemas.microsoft.com/office/drawing/2014/main" id="{AE369E91-E99C-46F6-8CFC-4568ADD5F4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7" y="2549"/>
                  <a:ext cx="557" cy="547"/>
                </a:xfrm>
                <a:custGeom>
                  <a:avLst/>
                  <a:gdLst>
                    <a:gd name="T0" fmla="*/ 9 w 1112"/>
                    <a:gd name="T1" fmla="*/ 2 h 1094"/>
                    <a:gd name="T2" fmla="*/ 9 w 1112"/>
                    <a:gd name="T3" fmla="*/ 3 h 1094"/>
                    <a:gd name="T4" fmla="*/ 8 w 1112"/>
                    <a:gd name="T5" fmla="*/ 3 h 1094"/>
                    <a:gd name="T6" fmla="*/ 8 w 1112"/>
                    <a:gd name="T7" fmla="*/ 4 h 1094"/>
                    <a:gd name="T8" fmla="*/ 8 w 1112"/>
                    <a:gd name="T9" fmla="*/ 5 h 1094"/>
                    <a:gd name="T10" fmla="*/ 8 w 1112"/>
                    <a:gd name="T11" fmla="*/ 6 h 1094"/>
                    <a:gd name="T12" fmla="*/ 8 w 1112"/>
                    <a:gd name="T13" fmla="*/ 7 h 1094"/>
                    <a:gd name="T14" fmla="*/ 8 w 1112"/>
                    <a:gd name="T15" fmla="*/ 8 h 1094"/>
                    <a:gd name="T16" fmla="*/ 8 w 1112"/>
                    <a:gd name="T17" fmla="*/ 8 h 1094"/>
                    <a:gd name="T18" fmla="*/ 8 w 1112"/>
                    <a:gd name="T19" fmla="*/ 9 h 1094"/>
                    <a:gd name="T20" fmla="*/ 2 w 1112"/>
                    <a:gd name="T21" fmla="*/ 9 h 1094"/>
                    <a:gd name="T22" fmla="*/ 2 w 1112"/>
                    <a:gd name="T23" fmla="*/ 4 h 1094"/>
                    <a:gd name="T24" fmla="*/ 1 w 1112"/>
                    <a:gd name="T25" fmla="*/ 1 h 1094"/>
                    <a:gd name="T26" fmla="*/ 0 w 1112"/>
                    <a:gd name="T27" fmla="*/ 0 h 1094"/>
                    <a:gd name="T28" fmla="*/ 4 w 1112"/>
                    <a:gd name="T29" fmla="*/ 1 h 1094"/>
                    <a:gd name="T30" fmla="*/ 6 w 1112"/>
                    <a:gd name="T31" fmla="*/ 1 h 1094"/>
                    <a:gd name="T32" fmla="*/ 8 w 1112"/>
                    <a:gd name="T33" fmla="*/ 1 h 1094"/>
                    <a:gd name="T34" fmla="*/ 9 w 1112"/>
                    <a:gd name="T35" fmla="*/ 2 h 109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112" h="1094">
                      <a:moveTo>
                        <a:pt x="1112" y="140"/>
                      </a:moveTo>
                      <a:lnTo>
                        <a:pt x="1056" y="271"/>
                      </a:lnTo>
                      <a:lnTo>
                        <a:pt x="1017" y="373"/>
                      </a:lnTo>
                      <a:lnTo>
                        <a:pt x="971" y="476"/>
                      </a:lnTo>
                      <a:lnTo>
                        <a:pt x="943" y="588"/>
                      </a:lnTo>
                      <a:lnTo>
                        <a:pt x="924" y="702"/>
                      </a:lnTo>
                      <a:lnTo>
                        <a:pt x="905" y="814"/>
                      </a:lnTo>
                      <a:lnTo>
                        <a:pt x="905" y="916"/>
                      </a:lnTo>
                      <a:lnTo>
                        <a:pt x="905" y="1001"/>
                      </a:lnTo>
                      <a:lnTo>
                        <a:pt x="905" y="1038"/>
                      </a:lnTo>
                      <a:lnTo>
                        <a:pt x="242" y="1094"/>
                      </a:lnTo>
                      <a:lnTo>
                        <a:pt x="130" y="448"/>
                      </a:lnTo>
                      <a:lnTo>
                        <a:pt x="28" y="65"/>
                      </a:lnTo>
                      <a:lnTo>
                        <a:pt x="0" y="0"/>
                      </a:lnTo>
                      <a:lnTo>
                        <a:pt x="420" y="75"/>
                      </a:lnTo>
                      <a:lnTo>
                        <a:pt x="765" y="103"/>
                      </a:lnTo>
                      <a:lnTo>
                        <a:pt x="989" y="103"/>
                      </a:lnTo>
                      <a:lnTo>
                        <a:pt x="1112" y="140"/>
                      </a:lnTo>
                      <a:close/>
                    </a:path>
                  </a:pathLst>
                </a:custGeom>
                <a:solidFill>
                  <a:srgbClr val="5F7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8" name="Oval 67">
                  <a:extLst>
                    <a:ext uri="{FF2B5EF4-FFF2-40B4-BE49-F238E27FC236}">
                      <a16:creationId xmlns:a16="http://schemas.microsoft.com/office/drawing/2014/main" id="{5BA53D1E-8DF1-4428-9601-131E6B03D7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93" y="2961"/>
                  <a:ext cx="61" cy="7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12385" name="Freeform 68">
                <a:extLst>
                  <a:ext uri="{FF2B5EF4-FFF2-40B4-BE49-F238E27FC236}">
                    <a16:creationId xmlns:a16="http://schemas.microsoft.com/office/drawing/2014/main" id="{F29D81F1-B5A6-4FED-941A-0F538B105AE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668726">
                <a:off x="3851" y="1632"/>
                <a:ext cx="101" cy="153"/>
              </a:xfrm>
              <a:custGeom>
                <a:avLst/>
                <a:gdLst>
                  <a:gd name="T0" fmla="*/ 0 w 136"/>
                  <a:gd name="T1" fmla="*/ 0 h 220"/>
                  <a:gd name="T2" fmla="*/ 8 w 136"/>
                  <a:gd name="T3" fmla="*/ 6 h 220"/>
                  <a:gd name="T4" fmla="*/ 12 w 136"/>
                  <a:gd name="T5" fmla="*/ 12 h 220"/>
                  <a:gd name="T6" fmla="*/ 14 w 136"/>
                  <a:gd name="T7" fmla="*/ 14 h 220"/>
                  <a:gd name="T8" fmla="*/ 17 w 136"/>
                  <a:gd name="T9" fmla="*/ 17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220">
                    <a:moveTo>
                      <a:pt x="0" y="0"/>
                    </a:moveTo>
                    <a:cubicBezTo>
                      <a:pt x="11" y="11"/>
                      <a:pt x="48" y="43"/>
                      <a:pt x="64" y="68"/>
                    </a:cubicBezTo>
                    <a:cubicBezTo>
                      <a:pt x="80" y="93"/>
                      <a:pt x="88" y="131"/>
                      <a:pt x="96" y="150"/>
                    </a:cubicBezTo>
                    <a:cubicBezTo>
                      <a:pt x="104" y="169"/>
                      <a:pt x="105" y="168"/>
                      <a:pt x="112" y="180"/>
                    </a:cubicBezTo>
                    <a:cubicBezTo>
                      <a:pt x="119" y="192"/>
                      <a:pt x="131" y="212"/>
                      <a:pt x="136" y="2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6" name="Freeform 69">
                <a:extLst>
                  <a:ext uri="{FF2B5EF4-FFF2-40B4-BE49-F238E27FC236}">
                    <a16:creationId xmlns:a16="http://schemas.microsoft.com/office/drawing/2014/main" id="{A0B0161F-3987-49E1-95E5-43E39BBD9A4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668726">
                <a:off x="3770" y="1854"/>
                <a:ext cx="40" cy="24"/>
              </a:xfrm>
              <a:custGeom>
                <a:avLst/>
                <a:gdLst>
                  <a:gd name="T0" fmla="*/ 0 w 54"/>
                  <a:gd name="T1" fmla="*/ 0 h 34"/>
                  <a:gd name="T2" fmla="*/ 4 w 54"/>
                  <a:gd name="T3" fmla="*/ 3 h 34"/>
                  <a:gd name="T4" fmla="*/ 7 w 54"/>
                  <a:gd name="T5" fmla="*/ 3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34">
                    <a:moveTo>
                      <a:pt x="0" y="0"/>
                    </a:moveTo>
                    <a:cubicBezTo>
                      <a:pt x="5" y="5"/>
                      <a:pt x="21" y="24"/>
                      <a:pt x="30" y="29"/>
                    </a:cubicBezTo>
                    <a:cubicBezTo>
                      <a:pt x="39" y="34"/>
                      <a:pt x="46" y="33"/>
                      <a:pt x="54" y="2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328" name="Text Box 70">
            <a:extLst>
              <a:ext uri="{FF2B5EF4-FFF2-40B4-BE49-F238E27FC236}">
                <a16:creationId xmlns:a16="http://schemas.microsoft.com/office/drawing/2014/main" id="{F806E2F4-1F61-4DFC-BCDE-9BF454BA2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838" y="358775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.</a:t>
            </a:r>
          </a:p>
        </p:txBody>
      </p:sp>
      <p:sp>
        <p:nvSpPr>
          <p:cNvPr id="12329" name="Text Box 71">
            <a:extLst>
              <a:ext uri="{FF2B5EF4-FFF2-40B4-BE49-F238E27FC236}">
                <a16:creationId xmlns:a16="http://schemas.microsoft.com/office/drawing/2014/main" id="{EC5FE190-731B-4257-9D7F-142349903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4100" y="415766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.</a:t>
            </a:r>
          </a:p>
        </p:txBody>
      </p:sp>
      <p:sp>
        <p:nvSpPr>
          <p:cNvPr id="12330" name="Text Box 72">
            <a:extLst>
              <a:ext uri="{FF2B5EF4-FFF2-40B4-BE49-F238E27FC236}">
                <a16:creationId xmlns:a16="http://schemas.microsoft.com/office/drawing/2014/main" id="{7AF84A13-5330-4F59-9A31-0BB2F0C4A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2138" y="413861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.</a:t>
            </a:r>
          </a:p>
        </p:txBody>
      </p:sp>
      <p:sp>
        <p:nvSpPr>
          <p:cNvPr id="12331" name="Text Box 73">
            <a:extLst>
              <a:ext uri="{FF2B5EF4-FFF2-40B4-BE49-F238E27FC236}">
                <a16:creationId xmlns:a16="http://schemas.microsoft.com/office/drawing/2014/main" id="{E4F65436-C631-416D-A434-B382C0941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8225" y="4086225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.</a:t>
            </a:r>
          </a:p>
        </p:txBody>
      </p:sp>
      <p:sp>
        <p:nvSpPr>
          <p:cNvPr id="12332" name="Text Box 76">
            <a:extLst>
              <a:ext uri="{FF2B5EF4-FFF2-40B4-BE49-F238E27FC236}">
                <a16:creationId xmlns:a16="http://schemas.microsoft.com/office/drawing/2014/main" id="{A30B8175-99CF-492C-A02B-0587E9A19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163" y="3927475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.</a:t>
            </a:r>
          </a:p>
        </p:txBody>
      </p:sp>
      <p:sp>
        <p:nvSpPr>
          <p:cNvPr id="12333" name="Text Box 78">
            <a:extLst>
              <a:ext uri="{FF2B5EF4-FFF2-40B4-BE49-F238E27FC236}">
                <a16:creationId xmlns:a16="http://schemas.microsoft.com/office/drawing/2014/main" id="{9385E3C9-EAD9-41D0-834D-E0D749996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9763" y="3997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.</a:t>
            </a:r>
          </a:p>
        </p:txBody>
      </p:sp>
      <p:sp>
        <p:nvSpPr>
          <p:cNvPr id="12334" name="Text Box 80">
            <a:extLst>
              <a:ext uri="{FF2B5EF4-FFF2-40B4-BE49-F238E27FC236}">
                <a16:creationId xmlns:a16="http://schemas.microsoft.com/office/drawing/2014/main" id="{F703D0B1-ADDF-4DD0-AB11-72FE7C901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1138" y="407511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.</a:t>
            </a:r>
          </a:p>
        </p:txBody>
      </p:sp>
      <p:sp>
        <p:nvSpPr>
          <p:cNvPr id="12335" name="Line 83">
            <a:extLst>
              <a:ext uri="{FF2B5EF4-FFF2-40B4-BE49-F238E27FC236}">
                <a16:creationId xmlns:a16="http://schemas.microsoft.com/office/drawing/2014/main" id="{D039F4AA-BB5D-45BD-B637-BA810F10CEF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1625" y="4572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6" name="Freeform 86">
            <a:extLst>
              <a:ext uri="{FF2B5EF4-FFF2-40B4-BE49-F238E27FC236}">
                <a16:creationId xmlns:a16="http://schemas.microsoft.com/office/drawing/2014/main" id="{247ED788-6092-46CB-B548-90BF4943D2F7}"/>
              </a:ext>
            </a:extLst>
          </p:cNvPr>
          <p:cNvSpPr>
            <a:spLocks/>
          </p:cNvSpPr>
          <p:nvPr/>
        </p:nvSpPr>
        <p:spPr bwMode="auto">
          <a:xfrm>
            <a:off x="5416550" y="3911600"/>
            <a:ext cx="4679950" cy="1244600"/>
          </a:xfrm>
          <a:custGeom>
            <a:avLst/>
            <a:gdLst>
              <a:gd name="T0" fmla="*/ 2147483646 w 2948"/>
              <a:gd name="T1" fmla="*/ 0 h 784"/>
              <a:gd name="T2" fmla="*/ 2147483646 w 2948"/>
              <a:gd name="T3" fmla="*/ 2147483646 h 784"/>
              <a:gd name="T4" fmla="*/ 2147483646 w 2948"/>
              <a:gd name="T5" fmla="*/ 2147483646 h 784"/>
              <a:gd name="T6" fmla="*/ 2147483646 w 2948"/>
              <a:gd name="T7" fmla="*/ 2147483646 h 784"/>
              <a:gd name="T8" fmla="*/ 2147483646 w 2948"/>
              <a:gd name="T9" fmla="*/ 2147483646 h 784"/>
              <a:gd name="T10" fmla="*/ 2147483646 w 2948"/>
              <a:gd name="T11" fmla="*/ 2147483646 h 784"/>
              <a:gd name="T12" fmla="*/ 2147483646 w 2948"/>
              <a:gd name="T13" fmla="*/ 2147483646 h 784"/>
              <a:gd name="T14" fmla="*/ 2147483646 w 2948"/>
              <a:gd name="T15" fmla="*/ 2147483646 h 784"/>
              <a:gd name="T16" fmla="*/ 0 w 2948"/>
              <a:gd name="T17" fmla="*/ 2147483646 h 784"/>
              <a:gd name="T18" fmla="*/ 2147483646 w 2948"/>
              <a:gd name="T19" fmla="*/ 0 h 7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948" h="784">
                <a:moveTo>
                  <a:pt x="4" y="0"/>
                </a:moveTo>
                <a:lnTo>
                  <a:pt x="532" y="216"/>
                </a:lnTo>
                <a:lnTo>
                  <a:pt x="1072" y="252"/>
                </a:lnTo>
                <a:lnTo>
                  <a:pt x="1604" y="300"/>
                </a:lnTo>
                <a:lnTo>
                  <a:pt x="2128" y="312"/>
                </a:lnTo>
                <a:lnTo>
                  <a:pt x="2644" y="348"/>
                </a:lnTo>
                <a:lnTo>
                  <a:pt x="2944" y="360"/>
                </a:lnTo>
                <a:lnTo>
                  <a:pt x="2948" y="780"/>
                </a:lnTo>
                <a:lnTo>
                  <a:pt x="0" y="784"/>
                </a:lnTo>
                <a:lnTo>
                  <a:pt x="4" y="0"/>
                </a:lnTo>
                <a:close/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7" name="Freeform 87" descr="Dashed horizontal">
            <a:extLst>
              <a:ext uri="{FF2B5EF4-FFF2-40B4-BE49-F238E27FC236}">
                <a16:creationId xmlns:a16="http://schemas.microsoft.com/office/drawing/2014/main" id="{B6EB2FAA-8371-4087-B05F-DDF882F37EB1}"/>
              </a:ext>
            </a:extLst>
          </p:cNvPr>
          <p:cNvSpPr>
            <a:spLocks/>
          </p:cNvSpPr>
          <p:nvPr/>
        </p:nvSpPr>
        <p:spPr bwMode="auto">
          <a:xfrm>
            <a:off x="5416550" y="3924300"/>
            <a:ext cx="4679950" cy="1244600"/>
          </a:xfrm>
          <a:custGeom>
            <a:avLst/>
            <a:gdLst>
              <a:gd name="T0" fmla="*/ 2147483646 w 2948"/>
              <a:gd name="T1" fmla="*/ 0 h 784"/>
              <a:gd name="T2" fmla="*/ 2147483646 w 2948"/>
              <a:gd name="T3" fmla="*/ 2147483646 h 784"/>
              <a:gd name="T4" fmla="*/ 2147483646 w 2948"/>
              <a:gd name="T5" fmla="*/ 2147483646 h 784"/>
              <a:gd name="T6" fmla="*/ 2147483646 w 2948"/>
              <a:gd name="T7" fmla="*/ 2147483646 h 784"/>
              <a:gd name="T8" fmla="*/ 2147483646 w 2948"/>
              <a:gd name="T9" fmla="*/ 2147483646 h 784"/>
              <a:gd name="T10" fmla="*/ 2147483646 w 2948"/>
              <a:gd name="T11" fmla="*/ 2147483646 h 784"/>
              <a:gd name="T12" fmla="*/ 2147483646 w 2948"/>
              <a:gd name="T13" fmla="*/ 2147483646 h 784"/>
              <a:gd name="T14" fmla="*/ 2147483646 w 2948"/>
              <a:gd name="T15" fmla="*/ 2147483646 h 784"/>
              <a:gd name="T16" fmla="*/ 0 w 2948"/>
              <a:gd name="T17" fmla="*/ 2147483646 h 784"/>
              <a:gd name="T18" fmla="*/ 2147483646 w 2948"/>
              <a:gd name="T19" fmla="*/ 0 h 7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948" h="784">
                <a:moveTo>
                  <a:pt x="4" y="0"/>
                </a:moveTo>
                <a:lnTo>
                  <a:pt x="532" y="216"/>
                </a:lnTo>
                <a:lnTo>
                  <a:pt x="1072" y="252"/>
                </a:lnTo>
                <a:lnTo>
                  <a:pt x="1604" y="300"/>
                </a:lnTo>
                <a:lnTo>
                  <a:pt x="2128" y="312"/>
                </a:lnTo>
                <a:lnTo>
                  <a:pt x="2644" y="348"/>
                </a:lnTo>
                <a:lnTo>
                  <a:pt x="2944" y="360"/>
                </a:lnTo>
                <a:lnTo>
                  <a:pt x="2948" y="780"/>
                </a:lnTo>
                <a:lnTo>
                  <a:pt x="0" y="784"/>
                </a:lnTo>
                <a:lnTo>
                  <a:pt x="4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8" name="Text Box 88">
            <a:extLst>
              <a:ext uri="{FF2B5EF4-FFF2-40B4-BE49-F238E27FC236}">
                <a16:creationId xmlns:a16="http://schemas.microsoft.com/office/drawing/2014/main" id="{121EAF97-8130-462B-8838-77D1C65B2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256" y="3876676"/>
            <a:ext cx="36791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089025" indent="-10890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.VnTime" panose="020B7200000000000000" pitchFamily="34" charset="0"/>
              </a:rPr>
              <a:t>+ MiÒn 2: C«ng nghiÖp x©y dùng</a:t>
            </a:r>
          </a:p>
        </p:txBody>
      </p:sp>
      <p:grpSp>
        <p:nvGrpSpPr>
          <p:cNvPr id="12339" name="Group 92">
            <a:extLst>
              <a:ext uri="{FF2B5EF4-FFF2-40B4-BE49-F238E27FC236}">
                <a16:creationId xmlns:a16="http://schemas.microsoft.com/office/drawing/2014/main" id="{3986251C-2322-4AB0-BB91-B8D32AA59E68}"/>
              </a:ext>
            </a:extLst>
          </p:cNvPr>
          <p:cNvGrpSpPr>
            <a:grpSpLocks/>
          </p:cNvGrpSpPr>
          <p:nvPr/>
        </p:nvGrpSpPr>
        <p:grpSpPr bwMode="auto">
          <a:xfrm>
            <a:off x="5492751" y="5730876"/>
            <a:ext cx="3463925" cy="366713"/>
            <a:chOff x="2437" y="3610"/>
            <a:chExt cx="2182" cy="231"/>
          </a:xfrm>
        </p:grpSpPr>
        <p:sp>
          <p:nvSpPr>
            <p:cNvPr id="12375" name="Rectangle 89" descr="Dashed horizontal">
              <a:extLst>
                <a:ext uri="{FF2B5EF4-FFF2-40B4-BE49-F238E27FC236}">
                  <a16:creationId xmlns:a16="http://schemas.microsoft.com/office/drawing/2014/main" id="{5590DB0D-515F-4C36-B54F-1C0B63988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7" y="3630"/>
              <a:ext cx="275" cy="14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76" name="Text Box 90">
              <a:extLst>
                <a:ext uri="{FF2B5EF4-FFF2-40B4-BE49-F238E27FC236}">
                  <a16:creationId xmlns:a16="http://schemas.microsoft.com/office/drawing/2014/main" id="{EDF8C249-4F1F-4F6E-A966-5114F6A3DF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9" y="3610"/>
              <a:ext cx="19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.VnTime" panose="020B7200000000000000" pitchFamily="34" charset="0"/>
                </a:rPr>
                <a:t>N«ng, l©m, ng­ nghiÖp</a:t>
              </a:r>
            </a:p>
          </p:txBody>
        </p:sp>
      </p:grpSp>
      <p:grpSp>
        <p:nvGrpSpPr>
          <p:cNvPr id="367709" name="Group 93">
            <a:extLst>
              <a:ext uri="{FF2B5EF4-FFF2-40B4-BE49-F238E27FC236}">
                <a16:creationId xmlns:a16="http://schemas.microsoft.com/office/drawing/2014/main" id="{03022B08-D3F4-47E4-9658-922771724920}"/>
              </a:ext>
            </a:extLst>
          </p:cNvPr>
          <p:cNvGrpSpPr>
            <a:grpSpLocks/>
          </p:cNvGrpSpPr>
          <p:nvPr/>
        </p:nvGrpSpPr>
        <p:grpSpPr bwMode="auto">
          <a:xfrm>
            <a:off x="9640889" y="6111875"/>
            <a:ext cx="1004887" cy="609600"/>
            <a:chOff x="2542" y="2794"/>
            <a:chExt cx="633" cy="384"/>
          </a:xfrm>
        </p:grpSpPr>
        <p:grpSp>
          <p:nvGrpSpPr>
            <p:cNvPr id="12359" name="Group 94">
              <a:extLst>
                <a:ext uri="{FF2B5EF4-FFF2-40B4-BE49-F238E27FC236}">
                  <a16:creationId xmlns:a16="http://schemas.microsoft.com/office/drawing/2014/main" id="{D8D7F0AF-0CA5-43FE-8752-51A9CF65CC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98" y="2794"/>
              <a:ext cx="477" cy="384"/>
              <a:chOff x="2304" y="1440"/>
              <a:chExt cx="672" cy="576"/>
            </a:xfrm>
          </p:grpSpPr>
          <p:sp>
            <p:nvSpPr>
              <p:cNvPr id="12365" name="Freeform 95">
                <a:extLst>
                  <a:ext uri="{FF2B5EF4-FFF2-40B4-BE49-F238E27FC236}">
                    <a16:creationId xmlns:a16="http://schemas.microsoft.com/office/drawing/2014/main" id="{C0515E2A-D480-46EB-9CAC-370CEF271970}"/>
                  </a:ext>
                </a:extLst>
              </p:cNvPr>
              <p:cNvSpPr>
                <a:spLocks/>
              </p:cNvSpPr>
              <p:nvPr/>
            </p:nvSpPr>
            <p:spPr bwMode="auto">
              <a:xfrm rot="-487818">
                <a:off x="2304" y="1440"/>
                <a:ext cx="575" cy="536"/>
              </a:xfrm>
              <a:custGeom>
                <a:avLst/>
                <a:gdLst>
                  <a:gd name="T0" fmla="*/ 100 w 648"/>
                  <a:gd name="T1" fmla="*/ 102 h 631"/>
                  <a:gd name="T2" fmla="*/ 82 w 648"/>
                  <a:gd name="T3" fmla="*/ 96 h 631"/>
                  <a:gd name="T4" fmla="*/ 64 w 648"/>
                  <a:gd name="T5" fmla="*/ 88 h 631"/>
                  <a:gd name="T6" fmla="*/ 43 w 648"/>
                  <a:gd name="T7" fmla="*/ 74 h 631"/>
                  <a:gd name="T8" fmla="*/ 25 w 648"/>
                  <a:gd name="T9" fmla="*/ 74 h 631"/>
                  <a:gd name="T10" fmla="*/ 32 w 648"/>
                  <a:gd name="T11" fmla="*/ 88 h 631"/>
                  <a:gd name="T12" fmla="*/ 46 w 648"/>
                  <a:gd name="T13" fmla="*/ 109 h 631"/>
                  <a:gd name="T14" fmla="*/ 68 w 648"/>
                  <a:gd name="T15" fmla="*/ 123 h 631"/>
                  <a:gd name="T16" fmla="*/ 102 w 648"/>
                  <a:gd name="T17" fmla="*/ 144 h 631"/>
                  <a:gd name="T18" fmla="*/ 128 w 648"/>
                  <a:gd name="T19" fmla="*/ 151 h 631"/>
                  <a:gd name="T20" fmla="*/ 141 w 648"/>
                  <a:gd name="T21" fmla="*/ 157 h 631"/>
                  <a:gd name="T22" fmla="*/ 158 w 648"/>
                  <a:gd name="T23" fmla="*/ 163 h 631"/>
                  <a:gd name="T24" fmla="*/ 171 w 648"/>
                  <a:gd name="T25" fmla="*/ 169 h 631"/>
                  <a:gd name="T26" fmla="*/ 186 w 648"/>
                  <a:gd name="T27" fmla="*/ 181 h 631"/>
                  <a:gd name="T28" fmla="*/ 198 w 648"/>
                  <a:gd name="T29" fmla="*/ 191 h 631"/>
                  <a:gd name="T30" fmla="*/ 213 w 648"/>
                  <a:gd name="T31" fmla="*/ 199 h 631"/>
                  <a:gd name="T32" fmla="*/ 219 w 648"/>
                  <a:gd name="T33" fmla="*/ 195 h 631"/>
                  <a:gd name="T34" fmla="*/ 227 w 648"/>
                  <a:gd name="T35" fmla="*/ 181 h 631"/>
                  <a:gd name="T36" fmla="*/ 246 w 648"/>
                  <a:gd name="T37" fmla="*/ 166 h 631"/>
                  <a:gd name="T38" fmla="*/ 264 w 648"/>
                  <a:gd name="T39" fmla="*/ 150 h 631"/>
                  <a:gd name="T40" fmla="*/ 273 w 648"/>
                  <a:gd name="T41" fmla="*/ 140 h 631"/>
                  <a:gd name="T42" fmla="*/ 264 w 648"/>
                  <a:gd name="T43" fmla="*/ 131 h 631"/>
                  <a:gd name="T44" fmla="*/ 249 w 648"/>
                  <a:gd name="T45" fmla="*/ 124 h 631"/>
                  <a:gd name="T46" fmla="*/ 241 w 648"/>
                  <a:gd name="T47" fmla="*/ 118 h 631"/>
                  <a:gd name="T48" fmla="*/ 226 w 648"/>
                  <a:gd name="T49" fmla="*/ 84 h 631"/>
                  <a:gd name="T50" fmla="*/ 213 w 648"/>
                  <a:gd name="T51" fmla="*/ 57 h 631"/>
                  <a:gd name="T52" fmla="*/ 201 w 648"/>
                  <a:gd name="T53" fmla="*/ 42 h 631"/>
                  <a:gd name="T54" fmla="*/ 195 w 648"/>
                  <a:gd name="T55" fmla="*/ 28 h 631"/>
                  <a:gd name="T56" fmla="*/ 185 w 648"/>
                  <a:gd name="T57" fmla="*/ 21 h 631"/>
                  <a:gd name="T58" fmla="*/ 169 w 648"/>
                  <a:gd name="T59" fmla="*/ 14 h 631"/>
                  <a:gd name="T60" fmla="*/ 152 w 648"/>
                  <a:gd name="T61" fmla="*/ 8 h 631"/>
                  <a:gd name="T62" fmla="*/ 130 w 648"/>
                  <a:gd name="T63" fmla="*/ 6 h 631"/>
                  <a:gd name="T64" fmla="*/ 107 w 648"/>
                  <a:gd name="T65" fmla="*/ 3 h 631"/>
                  <a:gd name="T66" fmla="*/ 91 w 648"/>
                  <a:gd name="T67" fmla="*/ 3 h 631"/>
                  <a:gd name="T68" fmla="*/ 71 w 648"/>
                  <a:gd name="T69" fmla="*/ 3 h 631"/>
                  <a:gd name="T70" fmla="*/ 59 w 648"/>
                  <a:gd name="T71" fmla="*/ 6 h 631"/>
                  <a:gd name="T72" fmla="*/ 34 w 648"/>
                  <a:gd name="T73" fmla="*/ 12 h 631"/>
                  <a:gd name="T74" fmla="*/ 14 w 648"/>
                  <a:gd name="T75" fmla="*/ 25 h 631"/>
                  <a:gd name="T76" fmla="*/ 3 w 648"/>
                  <a:gd name="T77" fmla="*/ 35 h 631"/>
                  <a:gd name="T78" fmla="*/ 4 w 648"/>
                  <a:gd name="T79" fmla="*/ 42 h 631"/>
                  <a:gd name="T80" fmla="*/ 20 w 648"/>
                  <a:gd name="T81" fmla="*/ 42 h 631"/>
                  <a:gd name="T82" fmla="*/ 32 w 648"/>
                  <a:gd name="T83" fmla="*/ 37 h 631"/>
                  <a:gd name="T84" fmla="*/ 54 w 648"/>
                  <a:gd name="T85" fmla="*/ 33 h 631"/>
                  <a:gd name="T86" fmla="*/ 78 w 648"/>
                  <a:gd name="T87" fmla="*/ 31 h 631"/>
                  <a:gd name="T88" fmla="*/ 90 w 648"/>
                  <a:gd name="T89" fmla="*/ 34 h 631"/>
                  <a:gd name="T90" fmla="*/ 104 w 648"/>
                  <a:gd name="T91" fmla="*/ 42 h 631"/>
                  <a:gd name="T92" fmla="*/ 115 w 648"/>
                  <a:gd name="T93" fmla="*/ 48 h 631"/>
                  <a:gd name="T94" fmla="*/ 122 w 648"/>
                  <a:gd name="T95" fmla="*/ 59 h 631"/>
                  <a:gd name="T96" fmla="*/ 128 w 648"/>
                  <a:gd name="T97" fmla="*/ 71 h 631"/>
                  <a:gd name="T98" fmla="*/ 127 w 648"/>
                  <a:gd name="T99" fmla="*/ 83 h 631"/>
                  <a:gd name="T100" fmla="*/ 110 w 648"/>
                  <a:gd name="T101" fmla="*/ 99 h 63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48" h="631">
                    <a:moveTo>
                      <a:pt x="255" y="310"/>
                    </a:moveTo>
                    <a:lnTo>
                      <a:pt x="231" y="317"/>
                    </a:lnTo>
                    <a:lnTo>
                      <a:pt x="214" y="314"/>
                    </a:lnTo>
                    <a:lnTo>
                      <a:pt x="189" y="301"/>
                    </a:lnTo>
                    <a:lnTo>
                      <a:pt x="162" y="296"/>
                    </a:lnTo>
                    <a:lnTo>
                      <a:pt x="148" y="277"/>
                    </a:lnTo>
                    <a:lnTo>
                      <a:pt x="125" y="247"/>
                    </a:lnTo>
                    <a:lnTo>
                      <a:pt x="100" y="233"/>
                    </a:lnTo>
                    <a:lnTo>
                      <a:pt x="76" y="228"/>
                    </a:lnTo>
                    <a:lnTo>
                      <a:pt x="59" y="233"/>
                    </a:lnTo>
                    <a:lnTo>
                      <a:pt x="66" y="251"/>
                    </a:lnTo>
                    <a:lnTo>
                      <a:pt x="76" y="275"/>
                    </a:lnTo>
                    <a:lnTo>
                      <a:pt x="94" y="312"/>
                    </a:lnTo>
                    <a:lnTo>
                      <a:pt x="106" y="342"/>
                    </a:lnTo>
                    <a:lnTo>
                      <a:pt x="136" y="366"/>
                    </a:lnTo>
                    <a:lnTo>
                      <a:pt x="159" y="387"/>
                    </a:lnTo>
                    <a:lnTo>
                      <a:pt x="177" y="403"/>
                    </a:lnTo>
                    <a:lnTo>
                      <a:pt x="236" y="448"/>
                    </a:lnTo>
                    <a:lnTo>
                      <a:pt x="265" y="460"/>
                    </a:lnTo>
                    <a:lnTo>
                      <a:pt x="295" y="475"/>
                    </a:lnTo>
                    <a:lnTo>
                      <a:pt x="311" y="481"/>
                    </a:lnTo>
                    <a:lnTo>
                      <a:pt x="327" y="493"/>
                    </a:lnTo>
                    <a:lnTo>
                      <a:pt x="349" y="503"/>
                    </a:lnTo>
                    <a:lnTo>
                      <a:pt x="365" y="511"/>
                    </a:lnTo>
                    <a:lnTo>
                      <a:pt x="382" y="519"/>
                    </a:lnTo>
                    <a:lnTo>
                      <a:pt x="393" y="530"/>
                    </a:lnTo>
                    <a:lnTo>
                      <a:pt x="412" y="543"/>
                    </a:lnTo>
                    <a:lnTo>
                      <a:pt x="431" y="566"/>
                    </a:lnTo>
                    <a:lnTo>
                      <a:pt x="445" y="583"/>
                    </a:lnTo>
                    <a:lnTo>
                      <a:pt x="457" y="599"/>
                    </a:lnTo>
                    <a:lnTo>
                      <a:pt x="472" y="612"/>
                    </a:lnTo>
                    <a:lnTo>
                      <a:pt x="490" y="624"/>
                    </a:lnTo>
                    <a:lnTo>
                      <a:pt x="500" y="631"/>
                    </a:lnTo>
                    <a:lnTo>
                      <a:pt x="505" y="614"/>
                    </a:lnTo>
                    <a:lnTo>
                      <a:pt x="510" y="597"/>
                    </a:lnTo>
                    <a:lnTo>
                      <a:pt x="523" y="568"/>
                    </a:lnTo>
                    <a:lnTo>
                      <a:pt x="553" y="539"/>
                    </a:lnTo>
                    <a:lnTo>
                      <a:pt x="568" y="522"/>
                    </a:lnTo>
                    <a:lnTo>
                      <a:pt x="596" y="489"/>
                    </a:lnTo>
                    <a:lnTo>
                      <a:pt x="611" y="469"/>
                    </a:lnTo>
                    <a:lnTo>
                      <a:pt x="626" y="451"/>
                    </a:lnTo>
                    <a:lnTo>
                      <a:pt x="631" y="437"/>
                    </a:lnTo>
                    <a:lnTo>
                      <a:pt x="648" y="435"/>
                    </a:lnTo>
                    <a:lnTo>
                      <a:pt x="610" y="409"/>
                    </a:lnTo>
                    <a:lnTo>
                      <a:pt x="597" y="398"/>
                    </a:lnTo>
                    <a:lnTo>
                      <a:pt x="576" y="388"/>
                    </a:lnTo>
                    <a:lnTo>
                      <a:pt x="565" y="379"/>
                    </a:lnTo>
                    <a:lnTo>
                      <a:pt x="557" y="370"/>
                    </a:lnTo>
                    <a:lnTo>
                      <a:pt x="549" y="343"/>
                    </a:lnTo>
                    <a:lnTo>
                      <a:pt x="521" y="260"/>
                    </a:lnTo>
                    <a:lnTo>
                      <a:pt x="507" y="216"/>
                    </a:lnTo>
                    <a:lnTo>
                      <a:pt x="491" y="178"/>
                    </a:lnTo>
                    <a:lnTo>
                      <a:pt x="478" y="158"/>
                    </a:lnTo>
                    <a:lnTo>
                      <a:pt x="466" y="134"/>
                    </a:lnTo>
                    <a:lnTo>
                      <a:pt x="458" y="112"/>
                    </a:lnTo>
                    <a:lnTo>
                      <a:pt x="450" y="88"/>
                    </a:lnTo>
                    <a:lnTo>
                      <a:pt x="442" y="74"/>
                    </a:lnTo>
                    <a:lnTo>
                      <a:pt x="428" y="66"/>
                    </a:lnTo>
                    <a:lnTo>
                      <a:pt x="404" y="58"/>
                    </a:lnTo>
                    <a:lnTo>
                      <a:pt x="390" y="46"/>
                    </a:lnTo>
                    <a:lnTo>
                      <a:pt x="374" y="32"/>
                    </a:lnTo>
                    <a:lnTo>
                      <a:pt x="350" y="28"/>
                    </a:lnTo>
                    <a:lnTo>
                      <a:pt x="320" y="28"/>
                    </a:lnTo>
                    <a:lnTo>
                      <a:pt x="298" y="20"/>
                    </a:lnTo>
                    <a:lnTo>
                      <a:pt x="266" y="14"/>
                    </a:lnTo>
                    <a:lnTo>
                      <a:pt x="247" y="6"/>
                    </a:lnTo>
                    <a:lnTo>
                      <a:pt x="234" y="0"/>
                    </a:lnTo>
                    <a:lnTo>
                      <a:pt x="208" y="5"/>
                    </a:lnTo>
                    <a:lnTo>
                      <a:pt x="184" y="9"/>
                    </a:lnTo>
                    <a:lnTo>
                      <a:pt x="163" y="12"/>
                    </a:lnTo>
                    <a:lnTo>
                      <a:pt x="150" y="14"/>
                    </a:lnTo>
                    <a:lnTo>
                      <a:pt x="133" y="20"/>
                    </a:lnTo>
                    <a:lnTo>
                      <a:pt x="117" y="26"/>
                    </a:lnTo>
                    <a:lnTo>
                      <a:pt x="78" y="38"/>
                    </a:lnTo>
                    <a:lnTo>
                      <a:pt x="55" y="57"/>
                    </a:lnTo>
                    <a:lnTo>
                      <a:pt x="33" y="77"/>
                    </a:lnTo>
                    <a:lnTo>
                      <a:pt x="16" y="93"/>
                    </a:lnTo>
                    <a:lnTo>
                      <a:pt x="3" y="108"/>
                    </a:lnTo>
                    <a:lnTo>
                      <a:pt x="0" y="120"/>
                    </a:lnTo>
                    <a:lnTo>
                      <a:pt x="7" y="131"/>
                    </a:lnTo>
                    <a:lnTo>
                      <a:pt x="28" y="137"/>
                    </a:lnTo>
                    <a:lnTo>
                      <a:pt x="46" y="134"/>
                    </a:lnTo>
                    <a:lnTo>
                      <a:pt x="60" y="128"/>
                    </a:lnTo>
                    <a:lnTo>
                      <a:pt x="76" y="117"/>
                    </a:lnTo>
                    <a:lnTo>
                      <a:pt x="91" y="104"/>
                    </a:lnTo>
                    <a:lnTo>
                      <a:pt x="126" y="102"/>
                    </a:lnTo>
                    <a:lnTo>
                      <a:pt x="160" y="101"/>
                    </a:lnTo>
                    <a:lnTo>
                      <a:pt x="180" y="96"/>
                    </a:lnTo>
                    <a:lnTo>
                      <a:pt x="195" y="95"/>
                    </a:lnTo>
                    <a:lnTo>
                      <a:pt x="207" y="107"/>
                    </a:lnTo>
                    <a:lnTo>
                      <a:pt x="222" y="117"/>
                    </a:lnTo>
                    <a:lnTo>
                      <a:pt x="240" y="131"/>
                    </a:lnTo>
                    <a:lnTo>
                      <a:pt x="255" y="138"/>
                    </a:lnTo>
                    <a:lnTo>
                      <a:pt x="267" y="153"/>
                    </a:lnTo>
                    <a:lnTo>
                      <a:pt x="273" y="165"/>
                    </a:lnTo>
                    <a:lnTo>
                      <a:pt x="283" y="186"/>
                    </a:lnTo>
                    <a:lnTo>
                      <a:pt x="288" y="207"/>
                    </a:lnTo>
                    <a:lnTo>
                      <a:pt x="294" y="224"/>
                    </a:lnTo>
                    <a:lnTo>
                      <a:pt x="293" y="238"/>
                    </a:lnTo>
                    <a:lnTo>
                      <a:pt x="293" y="259"/>
                    </a:lnTo>
                    <a:lnTo>
                      <a:pt x="287" y="286"/>
                    </a:lnTo>
                    <a:lnTo>
                      <a:pt x="255" y="310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6" name="Freeform 96">
                <a:extLst>
                  <a:ext uri="{FF2B5EF4-FFF2-40B4-BE49-F238E27FC236}">
                    <a16:creationId xmlns:a16="http://schemas.microsoft.com/office/drawing/2014/main" id="{32367B07-DC29-47C1-AEF2-DC6F63B9F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4" y="1453"/>
                <a:ext cx="103" cy="46"/>
              </a:xfrm>
              <a:custGeom>
                <a:avLst/>
                <a:gdLst>
                  <a:gd name="T0" fmla="*/ 0 w 138"/>
                  <a:gd name="T1" fmla="*/ 0 h 66"/>
                  <a:gd name="T2" fmla="*/ 9 w 138"/>
                  <a:gd name="T3" fmla="*/ 2 h 66"/>
                  <a:gd name="T4" fmla="*/ 18 w 138"/>
                  <a:gd name="T5" fmla="*/ 5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8" h="66">
                    <a:moveTo>
                      <a:pt x="0" y="0"/>
                    </a:moveTo>
                    <a:lnTo>
                      <a:pt x="66" y="27"/>
                    </a:lnTo>
                    <a:lnTo>
                      <a:pt x="138" y="6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7" name="Freeform 97">
                <a:extLst>
                  <a:ext uri="{FF2B5EF4-FFF2-40B4-BE49-F238E27FC236}">
                    <a16:creationId xmlns:a16="http://schemas.microsoft.com/office/drawing/2014/main" id="{3043BA6A-8E3A-40FB-A18D-E7647574CDC4}"/>
                  </a:ext>
                </a:extLst>
              </p:cNvPr>
              <p:cNvSpPr>
                <a:spLocks/>
              </p:cNvSpPr>
              <p:nvPr/>
            </p:nvSpPr>
            <p:spPr bwMode="auto">
              <a:xfrm rot="-1242821">
                <a:off x="2365" y="1664"/>
                <a:ext cx="15" cy="48"/>
              </a:xfrm>
              <a:custGeom>
                <a:avLst/>
                <a:gdLst>
                  <a:gd name="T0" fmla="*/ 0 w 70"/>
                  <a:gd name="T1" fmla="*/ 0 h 169"/>
                  <a:gd name="T2" fmla="*/ 0 w 70"/>
                  <a:gd name="T3" fmla="*/ 0 h 169"/>
                  <a:gd name="T4" fmla="*/ 0 w 70"/>
                  <a:gd name="T5" fmla="*/ 0 h 169"/>
                  <a:gd name="T6" fmla="*/ 0 w 70"/>
                  <a:gd name="T7" fmla="*/ 0 h 169"/>
                  <a:gd name="T8" fmla="*/ 0 w 70"/>
                  <a:gd name="T9" fmla="*/ 0 h 169"/>
                  <a:gd name="T10" fmla="*/ 0 w 70"/>
                  <a:gd name="T11" fmla="*/ 0 h 169"/>
                  <a:gd name="T12" fmla="*/ 0 w 70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169">
                    <a:moveTo>
                      <a:pt x="23" y="0"/>
                    </a:moveTo>
                    <a:lnTo>
                      <a:pt x="53" y="52"/>
                    </a:lnTo>
                    <a:lnTo>
                      <a:pt x="69" y="83"/>
                    </a:lnTo>
                    <a:lnTo>
                      <a:pt x="70" y="113"/>
                    </a:lnTo>
                    <a:lnTo>
                      <a:pt x="58" y="140"/>
                    </a:lnTo>
                    <a:lnTo>
                      <a:pt x="27" y="158"/>
                    </a:lnTo>
                    <a:lnTo>
                      <a:pt x="0" y="16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8" name="Freeform 98">
                <a:extLst>
                  <a:ext uri="{FF2B5EF4-FFF2-40B4-BE49-F238E27FC236}">
                    <a16:creationId xmlns:a16="http://schemas.microsoft.com/office/drawing/2014/main" id="{E3EA4259-B2ED-42A7-BF2E-C29E4EF5420D}"/>
                  </a:ext>
                </a:extLst>
              </p:cNvPr>
              <p:cNvSpPr>
                <a:spLocks/>
              </p:cNvSpPr>
              <p:nvPr/>
            </p:nvSpPr>
            <p:spPr bwMode="auto">
              <a:xfrm rot="-832342">
                <a:off x="2439" y="1511"/>
                <a:ext cx="12" cy="29"/>
              </a:xfrm>
              <a:custGeom>
                <a:avLst/>
                <a:gdLst>
                  <a:gd name="T0" fmla="*/ 0 w 50"/>
                  <a:gd name="T1" fmla="*/ 0 h 93"/>
                  <a:gd name="T2" fmla="*/ 0 w 50"/>
                  <a:gd name="T3" fmla="*/ 0 h 93"/>
                  <a:gd name="T4" fmla="*/ 0 w 50"/>
                  <a:gd name="T5" fmla="*/ 0 h 93"/>
                  <a:gd name="T6" fmla="*/ 0 w 50"/>
                  <a:gd name="T7" fmla="*/ 0 h 93"/>
                  <a:gd name="T8" fmla="*/ 0 w 50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93">
                    <a:moveTo>
                      <a:pt x="0" y="0"/>
                    </a:moveTo>
                    <a:lnTo>
                      <a:pt x="0" y="32"/>
                    </a:lnTo>
                    <a:lnTo>
                      <a:pt x="6" y="57"/>
                    </a:lnTo>
                    <a:lnTo>
                      <a:pt x="25" y="82"/>
                    </a:lnTo>
                    <a:lnTo>
                      <a:pt x="50" y="9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9" name="Freeform 99">
                <a:extLst>
                  <a:ext uri="{FF2B5EF4-FFF2-40B4-BE49-F238E27FC236}">
                    <a16:creationId xmlns:a16="http://schemas.microsoft.com/office/drawing/2014/main" id="{4F818B06-BBA4-4C1B-9995-D89DDF5F6C33}"/>
                  </a:ext>
                </a:extLst>
              </p:cNvPr>
              <p:cNvSpPr>
                <a:spLocks/>
              </p:cNvSpPr>
              <p:nvPr/>
            </p:nvSpPr>
            <p:spPr bwMode="auto">
              <a:xfrm rot="-1712274">
                <a:off x="2348" y="1539"/>
                <a:ext cx="9" cy="22"/>
              </a:xfrm>
              <a:custGeom>
                <a:avLst/>
                <a:gdLst>
                  <a:gd name="T0" fmla="*/ 0 w 19"/>
                  <a:gd name="T1" fmla="*/ 0 h 43"/>
                  <a:gd name="T2" fmla="*/ 0 w 19"/>
                  <a:gd name="T3" fmla="*/ 1 h 43"/>
                  <a:gd name="T4" fmla="*/ 0 w 19"/>
                  <a:gd name="T5" fmla="*/ 1 h 43"/>
                  <a:gd name="T6" fmla="*/ 0 w 19"/>
                  <a:gd name="T7" fmla="*/ 1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43">
                    <a:moveTo>
                      <a:pt x="0" y="0"/>
                    </a:moveTo>
                    <a:lnTo>
                      <a:pt x="0" y="14"/>
                    </a:lnTo>
                    <a:lnTo>
                      <a:pt x="4" y="28"/>
                    </a:lnTo>
                    <a:lnTo>
                      <a:pt x="19" y="4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70" name="Group 100">
                <a:extLst>
                  <a:ext uri="{FF2B5EF4-FFF2-40B4-BE49-F238E27FC236}">
                    <a16:creationId xmlns:a16="http://schemas.microsoft.com/office/drawing/2014/main" id="{6C3D2C7E-2152-4129-B077-C28CAAD952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9224892">
                <a:off x="2734" y="1746"/>
                <a:ext cx="242" cy="270"/>
                <a:chOff x="2457" y="2549"/>
                <a:chExt cx="557" cy="547"/>
              </a:xfrm>
            </p:grpSpPr>
            <p:sp>
              <p:nvSpPr>
                <p:cNvPr id="12373" name="Freeform 101">
                  <a:extLst>
                    <a:ext uri="{FF2B5EF4-FFF2-40B4-BE49-F238E27FC236}">
                      <a16:creationId xmlns:a16="http://schemas.microsoft.com/office/drawing/2014/main" id="{B7708EA6-4EBC-4CBE-8076-187766D7C5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7" y="2549"/>
                  <a:ext cx="557" cy="547"/>
                </a:xfrm>
                <a:custGeom>
                  <a:avLst/>
                  <a:gdLst>
                    <a:gd name="T0" fmla="*/ 9 w 1112"/>
                    <a:gd name="T1" fmla="*/ 2 h 1094"/>
                    <a:gd name="T2" fmla="*/ 9 w 1112"/>
                    <a:gd name="T3" fmla="*/ 3 h 1094"/>
                    <a:gd name="T4" fmla="*/ 8 w 1112"/>
                    <a:gd name="T5" fmla="*/ 3 h 1094"/>
                    <a:gd name="T6" fmla="*/ 8 w 1112"/>
                    <a:gd name="T7" fmla="*/ 4 h 1094"/>
                    <a:gd name="T8" fmla="*/ 8 w 1112"/>
                    <a:gd name="T9" fmla="*/ 5 h 1094"/>
                    <a:gd name="T10" fmla="*/ 8 w 1112"/>
                    <a:gd name="T11" fmla="*/ 6 h 1094"/>
                    <a:gd name="T12" fmla="*/ 8 w 1112"/>
                    <a:gd name="T13" fmla="*/ 7 h 1094"/>
                    <a:gd name="T14" fmla="*/ 8 w 1112"/>
                    <a:gd name="T15" fmla="*/ 8 h 1094"/>
                    <a:gd name="T16" fmla="*/ 8 w 1112"/>
                    <a:gd name="T17" fmla="*/ 8 h 1094"/>
                    <a:gd name="T18" fmla="*/ 8 w 1112"/>
                    <a:gd name="T19" fmla="*/ 9 h 1094"/>
                    <a:gd name="T20" fmla="*/ 2 w 1112"/>
                    <a:gd name="T21" fmla="*/ 9 h 1094"/>
                    <a:gd name="T22" fmla="*/ 2 w 1112"/>
                    <a:gd name="T23" fmla="*/ 4 h 1094"/>
                    <a:gd name="T24" fmla="*/ 1 w 1112"/>
                    <a:gd name="T25" fmla="*/ 1 h 1094"/>
                    <a:gd name="T26" fmla="*/ 0 w 1112"/>
                    <a:gd name="T27" fmla="*/ 0 h 1094"/>
                    <a:gd name="T28" fmla="*/ 4 w 1112"/>
                    <a:gd name="T29" fmla="*/ 1 h 1094"/>
                    <a:gd name="T30" fmla="*/ 6 w 1112"/>
                    <a:gd name="T31" fmla="*/ 1 h 1094"/>
                    <a:gd name="T32" fmla="*/ 8 w 1112"/>
                    <a:gd name="T33" fmla="*/ 1 h 1094"/>
                    <a:gd name="T34" fmla="*/ 9 w 1112"/>
                    <a:gd name="T35" fmla="*/ 2 h 109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112" h="1094">
                      <a:moveTo>
                        <a:pt x="1112" y="140"/>
                      </a:moveTo>
                      <a:lnTo>
                        <a:pt x="1056" y="271"/>
                      </a:lnTo>
                      <a:lnTo>
                        <a:pt x="1017" y="373"/>
                      </a:lnTo>
                      <a:lnTo>
                        <a:pt x="971" y="476"/>
                      </a:lnTo>
                      <a:lnTo>
                        <a:pt x="943" y="588"/>
                      </a:lnTo>
                      <a:lnTo>
                        <a:pt x="924" y="702"/>
                      </a:lnTo>
                      <a:lnTo>
                        <a:pt x="905" y="814"/>
                      </a:lnTo>
                      <a:lnTo>
                        <a:pt x="905" y="916"/>
                      </a:lnTo>
                      <a:lnTo>
                        <a:pt x="905" y="1001"/>
                      </a:lnTo>
                      <a:lnTo>
                        <a:pt x="905" y="1038"/>
                      </a:lnTo>
                      <a:lnTo>
                        <a:pt x="242" y="1094"/>
                      </a:lnTo>
                      <a:lnTo>
                        <a:pt x="130" y="448"/>
                      </a:lnTo>
                      <a:lnTo>
                        <a:pt x="28" y="65"/>
                      </a:lnTo>
                      <a:lnTo>
                        <a:pt x="0" y="0"/>
                      </a:lnTo>
                      <a:lnTo>
                        <a:pt x="420" y="75"/>
                      </a:lnTo>
                      <a:lnTo>
                        <a:pt x="765" y="103"/>
                      </a:lnTo>
                      <a:lnTo>
                        <a:pt x="989" y="103"/>
                      </a:lnTo>
                      <a:lnTo>
                        <a:pt x="1112" y="140"/>
                      </a:lnTo>
                      <a:close/>
                    </a:path>
                  </a:pathLst>
                </a:custGeom>
                <a:solidFill>
                  <a:srgbClr val="5F7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74" name="Oval 102">
                  <a:extLst>
                    <a:ext uri="{FF2B5EF4-FFF2-40B4-BE49-F238E27FC236}">
                      <a16:creationId xmlns:a16="http://schemas.microsoft.com/office/drawing/2014/main" id="{62981C2D-1856-476F-806E-B5D09F07CF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93" y="2961"/>
                  <a:ext cx="61" cy="7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12371" name="Freeform 103">
                <a:extLst>
                  <a:ext uri="{FF2B5EF4-FFF2-40B4-BE49-F238E27FC236}">
                    <a16:creationId xmlns:a16="http://schemas.microsoft.com/office/drawing/2014/main" id="{5AA4E1AF-5434-4888-923D-029322DC9A6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887819">
                <a:off x="2437" y="1715"/>
                <a:ext cx="13" cy="9"/>
              </a:xfrm>
              <a:custGeom>
                <a:avLst/>
                <a:gdLst>
                  <a:gd name="T0" fmla="*/ 0 w 55"/>
                  <a:gd name="T1" fmla="*/ 0 h 33"/>
                  <a:gd name="T2" fmla="*/ 0 w 55"/>
                  <a:gd name="T3" fmla="*/ 0 h 33"/>
                  <a:gd name="T4" fmla="*/ 0 w 55"/>
                  <a:gd name="T5" fmla="*/ 0 h 33"/>
                  <a:gd name="T6" fmla="*/ 0 w 55"/>
                  <a:gd name="T7" fmla="*/ 0 h 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" h="33">
                    <a:moveTo>
                      <a:pt x="55" y="33"/>
                    </a:moveTo>
                    <a:lnTo>
                      <a:pt x="26" y="22"/>
                    </a:lnTo>
                    <a:lnTo>
                      <a:pt x="7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2" name="Freeform 104">
                <a:extLst>
                  <a:ext uri="{FF2B5EF4-FFF2-40B4-BE49-F238E27FC236}">
                    <a16:creationId xmlns:a16="http://schemas.microsoft.com/office/drawing/2014/main" id="{63F25C79-B98B-4E9D-B6DC-C98E86D8857C}"/>
                  </a:ext>
                </a:extLst>
              </p:cNvPr>
              <p:cNvSpPr>
                <a:spLocks/>
              </p:cNvSpPr>
              <p:nvPr/>
            </p:nvSpPr>
            <p:spPr bwMode="auto">
              <a:xfrm rot="-487818">
                <a:off x="2554" y="1461"/>
                <a:ext cx="47" cy="29"/>
              </a:xfrm>
              <a:custGeom>
                <a:avLst/>
                <a:gdLst>
                  <a:gd name="T0" fmla="*/ 0 w 53"/>
                  <a:gd name="T1" fmla="*/ 0 h 34"/>
                  <a:gd name="T2" fmla="*/ 8 w 53"/>
                  <a:gd name="T3" fmla="*/ 3 h 34"/>
                  <a:gd name="T4" fmla="*/ 23 w 53"/>
                  <a:gd name="T5" fmla="*/ 11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34">
                    <a:moveTo>
                      <a:pt x="0" y="0"/>
                    </a:moveTo>
                    <a:lnTo>
                      <a:pt x="17" y="8"/>
                    </a:lnTo>
                    <a:lnTo>
                      <a:pt x="53" y="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60" name="Group 105">
              <a:extLst>
                <a:ext uri="{FF2B5EF4-FFF2-40B4-BE49-F238E27FC236}">
                  <a16:creationId xmlns:a16="http://schemas.microsoft.com/office/drawing/2014/main" id="{E24CF77E-2B99-4533-9491-D46A6F72AA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00" y="2864"/>
              <a:ext cx="228" cy="59"/>
              <a:chOff x="2352" y="1488"/>
              <a:chExt cx="276" cy="148"/>
            </a:xfrm>
          </p:grpSpPr>
          <p:sp>
            <p:nvSpPr>
              <p:cNvPr id="12362" name="Freeform 106">
                <a:extLst>
                  <a:ext uri="{FF2B5EF4-FFF2-40B4-BE49-F238E27FC236}">
                    <a16:creationId xmlns:a16="http://schemas.microsoft.com/office/drawing/2014/main" id="{6CBDAAC0-4F50-4905-82F5-5AA697EAFA28}"/>
                  </a:ext>
                </a:extLst>
              </p:cNvPr>
              <p:cNvSpPr>
                <a:spLocks/>
              </p:cNvSpPr>
              <p:nvPr/>
            </p:nvSpPr>
            <p:spPr bwMode="auto">
              <a:xfrm rot="-487818">
                <a:off x="2406" y="1516"/>
                <a:ext cx="222" cy="120"/>
              </a:xfrm>
              <a:custGeom>
                <a:avLst/>
                <a:gdLst>
                  <a:gd name="T0" fmla="*/ 10 w 249"/>
                  <a:gd name="T1" fmla="*/ 33 h 141"/>
                  <a:gd name="T2" fmla="*/ 4 w 249"/>
                  <a:gd name="T3" fmla="*/ 37 h 141"/>
                  <a:gd name="T4" fmla="*/ 0 w 249"/>
                  <a:gd name="T5" fmla="*/ 39 h 141"/>
                  <a:gd name="T6" fmla="*/ 10 w 249"/>
                  <a:gd name="T7" fmla="*/ 43 h 141"/>
                  <a:gd name="T8" fmla="*/ 17 w 249"/>
                  <a:gd name="T9" fmla="*/ 46 h 141"/>
                  <a:gd name="T10" fmla="*/ 24 w 249"/>
                  <a:gd name="T11" fmla="*/ 44 h 141"/>
                  <a:gd name="T12" fmla="*/ 31 w 249"/>
                  <a:gd name="T13" fmla="*/ 43 h 141"/>
                  <a:gd name="T14" fmla="*/ 37 w 249"/>
                  <a:gd name="T15" fmla="*/ 41 h 141"/>
                  <a:gd name="T16" fmla="*/ 47 w 249"/>
                  <a:gd name="T17" fmla="*/ 37 h 141"/>
                  <a:gd name="T18" fmla="*/ 54 w 249"/>
                  <a:gd name="T19" fmla="*/ 37 h 141"/>
                  <a:gd name="T20" fmla="*/ 59 w 249"/>
                  <a:gd name="T21" fmla="*/ 36 h 141"/>
                  <a:gd name="T22" fmla="*/ 65 w 249"/>
                  <a:gd name="T23" fmla="*/ 33 h 141"/>
                  <a:gd name="T24" fmla="*/ 71 w 249"/>
                  <a:gd name="T25" fmla="*/ 31 h 141"/>
                  <a:gd name="T26" fmla="*/ 79 w 249"/>
                  <a:gd name="T27" fmla="*/ 28 h 141"/>
                  <a:gd name="T28" fmla="*/ 85 w 249"/>
                  <a:gd name="T29" fmla="*/ 29 h 141"/>
                  <a:gd name="T30" fmla="*/ 93 w 249"/>
                  <a:gd name="T31" fmla="*/ 30 h 141"/>
                  <a:gd name="T32" fmla="*/ 101 w 249"/>
                  <a:gd name="T33" fmla="*/ 31 h 141"/>
                  <a:gd name="T34" fmla="*/ 104 w 249"/>
                  <a:gd name="T35" fmla="*/ 37 h 141"/>
                  <a:gd name="T36" fmla="*/ 112 w 249"/>
                  <a:gd name="T37" fmla="*/ 42 h 141"/>
                  <a:gd name="T38" fmla="*/ 85 w 249"/>
                  <a:gd name="T39" fmla="*/ 0 h 141"/>
                  <a:gd name="T40" fmla="*/ 10 w 249"/>
                  <a:gd name="T41" fmla="*/ 33 h 1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49" h="141">
                    <a:moveTo>
                      <a:pt x="22" y="103"/>
                    </a:moveTo>
                    <a:lnTo>
                      <a:pt x="11" y="116"/>
                    </a:lnTo>
                    <a:lnTo>
                      <a:pt x="0" y="120"/>
                    </a:lnTo>
                    <a:lnTo>
                      <a:pt x="21" y="136"/>
                    </a:lnTo>
                    <a:lnTo>
                      <a:pt x="38" y="141"/>
                    </a:lnTo>
                    <a:lnTo>
                      <a:pt x="54" y="139"/>
                    </a:lnTo>
                    <a:lnTo>
                      <a:pt x="69" y="135"/>
                    </a:lnTo>
                    <a:lnTo>
                      <a:pt x="84" y="126"/>
                    </a:lnTo>
                    <a:lnTo>
                      <a:pt x="104" y="114"/>
                    </a:lnTo>
                    <a:lnTo>
                      <a:pt x="120" y="114"/>
                    </a:lnTo>
                    <a:lnTo>
                      <a:pt x="131" y="111"/>
                    </a:lnTo>
                    <a:lnTo>
                      <a:pt x="146" y="102"/>
                    </a:lnTo>
                    <a:lnTo>
                      <a:pt x="159" y="93"/>
                    </a:lnTo>
                    <a:lnTo>
                      <a:pt x="177" y="87"/>
                    </a:lnTo>
                    <a:lnTo>
                      <a:pt x="190" y="89"/>
                    </a:lnTo>
                    <a:lnTo>
                      <a:pt x="208" y="92"/>
                    </a:lnTo>
                    <a:lnTo>
                      <a:pt x="225" y="95"/>
                    </a:lnTo>
                    <a:lnTo>
                      <a:pt x="232" y="118"/>
                    </a:lnTo>
                    <a:lnTo>
                      <a:pt x="249" y="129"/>
                    </a:lnTo>
                    <a:lnTo>
                      <a:pt x="188" y="0"/>
                    </a:lnTo>
                    <a:lnTo>
                      <a:pt x="22" y="103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3" name="Freeform 107">
                <a:extLst>
                  <a:ext uri="{FF2B5EF4-FFF2-40B4-BE49-F238E27FC236}">
                    <a16:creationId xmlns:a16="http://schemas.microsoft.com/office/drawing/2014/main" id="{9B46CF4E-7CB1-4144-BD44-8EC0395129C2}"/>
                  </a:ext>
                </a:extLst>
              </p:cNvPr>
              <p:cNvSpPr>
                <a:spLocks/>
              </p:cNvSpPr>
              <p:nvPr/>
            </p:nvSpPr>
            <p:spPr bwMode="auto">
              <a:xfrm rot="-949943">
                <a:off x="2352" y="1488"/>
                <a:ext cx="220" cy="138"/>
              </a:xfrm>
              <a:custGeom>
                <a:avLst/>
                <a:gdLst>
                  <a:gd name="T0" fmla="*/ 52 w 220"/>
                  <a:gd name="T1" fmla="*/ 68 h 138"/>
                  <a:gd name="T2" fmla="*/ 16 w 220"/>
                  <a:gd name="T3" fmla="*/ 106 h 138"/>
                  <a:gd name="T4" fmla="*/ 0 w 220"/>
                  <a:gd name="T5" fmla="*/ 125 h 138"/>
                  <a:gd name="T6" fmla="*/ 20 w 220"/>
                  <a:gd name="T7" fmla="*/ 136 h 138"/>
                  <a:gd name="T8" fmla="*/ 36 w 220"/>
                  <a:gd name="T9" fmla="*/ 138 h 138"/>
                  <a:gd name="T10" fmla="*/ 49 w 220"/>
                  <a:gd name="T11" fmla="*/ 134 h 138"/>
                  <a:gd name="T12" fmla="*/ 63 w 220"/>
                  <a:gd name="T13" fmla="*/ 129 h 138"/>
                  <a:gd name="T14" fmla="*/ 75 w 220"/>
                  <a:gd name="T15" fmla="*/ 119 h 138"/>
                  <a:gd name="T16" fmla="*/ 91 w 220"/>
                  <a:gd name="T17" fmla="*/ 107 h 138"/>
                  <a:gd name="T18" fmla="*/ 105 w 220"/>
                  <a:gd name="T19" fmla="*/ 105 h 138"/>
                  <a:gd name="T20" fmla="*/ 114 w 220"/>
                  <a:gd name="T21" fmla="*/ 100 h 138"/>
                  <a:gd name="T22" fmla="*/ 126 w 220"/>
                  <a:gd name="T23" fmla="*/ 92 h 138"/>
                  <a:gd name="T24" fmla="*/ 137 w 220"/>
                  <a:gd name="T25" fmla="*/ 82 h 138"/>
                  <a:gd name="T26" fmla="*/ 152 w 220"/>
                  <a:gd name="T27" fmla="*/ 75 h 138"/>
                  <a:gd name="T28" fmla="*/ 163 w 220"/>
                  <a:gd name="T29" fmla="*/ 75 h 138"/>
                  <a:gd name="T30" fmla="*/ 179 w 220"/>
                  <a:gd name="T31" fmla="*/ 75 h 138"/>
                  <a:gd name="T32" fmla="*/ 196 w 220"/>
                  <a:gd name="T33" fmla="*/ 76 h 138"/>
                  <a:gd name="T34" fmla="*/ 204 w 220"/>
                  <a:gd name="T35" fmla="*/ 94 h 138"/>
                  <a:gd name="T36" fmla="*/ 220 w 220"/>
                  <a:gd name="T37" fmla="*/ 101 h 138"/>
                  <a:gd name="T38" fmla="*/ 151 w 220"/>
                  <a:gd name="T39" fmla="*/ 0 h 138"/>
                  <a:gd name="T40" fmla="*/ 52 w 220"/>
                  <a:gd name="T41" fmla="*/ 68 h 1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20" h="138">
                    <a:moveTo>
                      <a:pt x="52" y="68"/>
                    </a:moveTo>
                    <a:lnTo>
                      <a:pt x="16" y="106"/>
                    </a:lnTo>
                    <a:lnTo>
                      <a:pt x="0" y="125"/>
                    </a:lnTo>
                    <a:lnTo>
                      <a:pt x="20" y="136"/>
                    </a:lnTo>
                    <a:lnTo>
                      <a:pt x="36" y="138"/>
                    </a:lnTo>
                    <a:lnTo>
                      <a:pt x="49" y="134"/>
                    </a:lnTo>
                    <a:lnTo>
                      <a:pt x="63" y="129"/>
                    </a:lnTo>
                    <a:lnTo>
                      <a:pt x="75" y="119"/>
                    </a:lnTo>
                    <a:lnTo>
                      <a:pt x="91" y="107"/>
                    </a:lnTo>
                    <a:lnTo>
                      <a:pt x="105" y="105"/>
                    </a:lnTo>
                    <a:lnTo>
                      <a:pt x="114" y="100"/>
                    </a:lnTo>
                    <a:lnTo>
                      <a:pt x="126" y="92"/>
                    </a:lnTo>
                    <a:lnTo>
                      <a:pt x="137" y="82"/>
                    </a:lnTo>
                    <a:lnTo>
                      <a:pt x="152" y="75"/>
                    </a:lnTo>
                    <a:lnTo>
                      <a:pt x="163" y="75"/>
                    </a:lnTo>
                    <a:lnTo>
                      <a:pt x="179" y="75"/>
                    </a:lnTo>
                    <a:lnTo>
                      <a:pt x="196" y="76"/>
                    </a:lnTo>
                    <a:lnTo>
                      <a:pt x="204" y="94"/>
                    </a:lnTo>
                    <a:lnTo>
                      <a:pt x="220" y="101"/>
                    </a:lnTo>
                    <a:lnTo>
                      <a:pt x="151" y="0"/>
                    </a:lnTo>
                    <a:lnTo>
                      <a:pt x="52" y="68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4" name="Freeform 108">
                <a:extLst>
                  <a:ext uri="{FF2B5EF4-FFF2-40B4-BE49-F238E27FC236}">
                    <a16:creationId xmlns:a16="http://schemas.microsoft.com/office/drawing/2014/main" id="{63047A31-A4B0-4F57-A738-D50A17B9EA4E}"/>
                  </a:ext>
                </a:extLst>
              </p:cNvPr>
              <p:cNvSpPr>
                <a:spLocks/>
              </p:cNvSpPr>
              <p:nvPr/>
            </p:nvSpPr>
            <p:spPr bwMode="auto">
              <a:xfrm rot="810451">
                <a:off x="2444" y="1586"/>
                <a:ext cx="13" cy="10"/>
              </a:xfrm>
              <a:custGeom>
                <a:avLst/>
                <a:gdLst>
                  <a:gd name="T0" fmla="*/ 0 w 55"/>
                  <a:gd name="T1" fmla="*/ 0 h 33"/>
                  <a:gd name="T2" fmla="*/ 0 w 55"/>
                  <a:gd name="T3" fmla="*/ 0 h 33"/>
                  <a:gd name="T4" fmla="*/ 0 w 55"/>
                  <a:gd name="T5" fmla="*/ 0 h 33"/>
                  <a:gd name="T6" fmla="*/ 0 w 55"/>
                  <a:gd name="T7" fmla="*/ 0 h 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" h="33">
                    <a:moveTo>
                      <a:pt x="55" y="33"/>
                    </a:moveTo>
                    <a:lnTo>
                      <a:pt x="26" y="22"/>
                    </a:lnTo>
                    <a:lnTo>
                      <a:pt x="7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61" name="AutoShape 109">
              <a:extLst>
                <a:ext uri="{FF2B5EF4-FFF2-40B4-BE49-F238E27FC236}">
                  <a16:creationId xmlns:a16="http://schemas.microsoft.com/office/drawing/2014/main" id="{68371E1D-F867-42CF-89FA-00DE97A4A80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500378">
              <a:off x="2782" y="2620"/>
              <a:ext cx="48" cy="528"/>
            </a:xfrm>
            <a:prstGeom prst="can">
              <a:avLst>
                <a:gd name="adj" fmla="val 2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367726" name="Group 110">
            <a:extLst>
              <a:ext uri="{FF2B5EF4-FFF2-40B4-BE49-F238E27FC236}">
                <a16:creationId xmlns:a16="http://schemas.microsoft.com/office/drawing/2014/main" id="{90843DDC-818D-4E99-81D4-0105908FCDCB}"/>
              </a:ext>
            </a:extLst>
          </p:cNvPr>
          <p:cNvGrpSpPr>
            <a:grpSpLocks/>
          </p:cNvGrpSpPr>
          <p:nvPr/>
        </p:nvGrpSpPr>
        <p:grpSpPr bwMode="auto">
          <a:xfrm>
            <a:off x="4486275" y="6005513"/>
            <a:ext cx="5791200" cy="468312"/>
            <a:chOff x="768" y="3648"/>
            <a:chExt cx="3648" cy="295"/>
          </a:xfrm>
        </p:grpSpPr>
        <p:sp>
          <p:nvSpPr>
            <p:cNvPr id="12347" name="Rectangle 111">
              <a:extLst>
                <a:ext uri="{FF2B5EF4-FFF2-40B4-BE49-F238E27FC236}">
                  <a16:creationId xmlns:a16="http://schemas.microsoft.com/office/drawing/2014/main" id="{305F44CF-0FD2-4238-8EB0-8A044FFCD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" y="3694"/>
              <a:ext cx="3582" cy="1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2348" name="Group 112">
              <a:extLst>
                <a:ext uri="{FF2B5EF4-FFF2-40B4-BE49-F238E27FC236}">
                  <a16:creationId xmlns:a16="http://schemas.microsoft.com/office/drawing/2014/main" id="{83D16F9F-9DFF-417A-98ED-114FAB6F81F8}"/>
                </a:ext>
              </a:extLst>
            </p:cNvPr>
            <p:cNvGrpSpPr>
              <a:grpSpLocks/>
            </p:cNvGrpSpPr>
            <p:nvPr/>
          </p:nvGrpSpPr>
          <p:grpSpPr bwMode="auto">
            <a:xfrm rot="19038416" flipH="1">
              <a:off x="768" y="3648"/>
              <a:ext cx="514" cy="295"/>
              <a:chOff x="3765" y="1482"/>
              <a:chExt cx="750" cy="556"/>
            </a:xfrm>
          </p:grpSpPr>
          <p:sp>
            <p:nvSpPr>
              <p:cNvPr id="12349" name="Freeform 113">
                <a:extLst>
                  <a:ext uri="{FF2B5EF4-FFF2-40B4-BE49-F238E27FC236}">
                    <a16:creationId xmlns:a16="http://schemas.microsoft.com/office/drawing/2014/main" id="{085A602E-4A0E-4C3A-BE08-B83F668F535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668726">
                <a:off x="3813" y="1607"/>
                <a:ext cx="200" cy="232"/>
              </a:xfrm>
              <a:custGeom>
                <a:avLst/>
                <a:gdLst>
                  <a:gd name="T0" fmla="*/ 17 w 268"/>
                  <a:gd name="T1" fmla="*/ 16 h 334"/>
                  <a:gd name="T2" fmla="*/ 0 w 268"/>
                  <a:gd name="T3" fmla="*/ 0 h 334"/>
                  <a:gd name="T4" fmla="*/ 3 w 268"/>
                  <a:gd name="T5" fmla="*/ 1 h 334"/>
                  <a:gd name="T6" fmla="*/ 6 w 268"/>
                  <a:gd name="T7" fmla="*/ 1 h 334"/>
                  <a:gd name="T8" fmla="*/ 9 w 268"/>
                  <a:gd name="T9" fmla="*/ 2 h 334"/>
                  <a:gd name="T10" fmla="*/ 10 w 268"/>
                  <a:gd name="T11" fmla="*/ 3 h 334"/>
                  <a:gd name="T12" fmla="*/ 16 w 268"/>
                  <a:gd name="T13" fmla="*/ 4 h 334"/>
                  <a:gd name="T14" fmla="*/ 19 w 268"/>
                  <a:gd name="T15" fmla="*/ 6 h 334"/>
                  <a:gd name="T16" fmla="*/ 21 w 268"/>
                  <a:gd name="T17" fmla="*/ 8 h 334"/>
                  <a:gd name="T18" fmla="*/ 24 w 268"/>
                  <a:gd name="T19" fmla="*/ 9 h 334"/>
                  <a:gd name="T20" fmla="*/ 25 w 268"/>
                  <a:gd name="T21" fmla="*/ 10 h 334"/>
                  <a:gd name="T22" fmla="*/ 26 w 268"/>
                  <a:gd name="T23" fmla="*/ 13 h 334"/>
                  <a:gd name="T24" fmla="*/ 28 w 268"/>
                  <a:gd name="T25" fmla="*/ 15 h 334"/>
                  <a:gd name="T26" fmla="*/ 30 w 268"/>
                  <a:gd name="T27" fmla="*/ 17 h 334"/>
                  <a:gd name="T28" fmla="*/ 32 w 268"/>
                  <a:gd name="T29" fmla="*/ 19 h 334"/>
                  <a:gd name="T30" fmla="*/ 34 w 268"/>
                  <a:gd name="T31" fmla="*/ 22 h 334"/>
                  <a:gd name="T32" fmla="*/ 34 w 268"/>
                  <a:gd name="T33" fmla="*/ 26 h 334"/>
                  <a:gd name="T34" fmla="*/ 31 w 268"/>
                  <a:gd name="T35" fmla="*/ 26 h 334"/>
                  <a:gd name="T36" fmla="*/ 26 w 268"/>
                  <a:gd name="T37" fmla="*/ 25 h 334"/>
                  <a:gd name="T38" fmla="*/ 17 w 268"/>
                  <a:gd name="T39" fmla="*/ 16 h 3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68" h="334">
                    <a:moveTo>
                      <a:pt x="136" y="206"/>
                    </a:moveTo>
                    <a:lnTo>
                      <a:pt x="0" y="0"/>
                    </a:lnTo>
                    <a:lnTo>
                      <a:pt x="24" y="5"/>
                    </a:lnTo>
                    <a:lnTo>
                      <a:pt x="48" y="11"/>
                    </a:lnTo>
                    <a:lnTo>
                      <a:pt x="68" y="26"/>
                    </a:lnTo>
                    <a:lnTo>
                      <a:pt x="78" y="36"/>
                    </a:lnTo>
                    <a:lnTo>
                      <a:pt x="116" y="58"/>
                    </a:lnTo>
                    <a:lnTo>
                      <a:pt x="144" y="78"/>
                    </a:lnTo>
                    <a:lnTo>
                      <a:pt x="166" y="96"/>
                    </a:lnTo>
                    <a:lnTo>
                      <a:pt x="188" y="110"/>
                    </a:lnTo>
                    <a:lnTo>
                      <a:pt x="196" y="136"/>
                    </a:lnTo>
                    <a:lnTo>
                      <a:pt x="204" y="160"/>
                    </a:lnTo>
                    <a:lnTo>
                      <a:pt x="216" y="186"/>
                    </a:lnTo>
                    <a:lnTo>
                      <a:pt x="230" y="220"/>
                    </a:lnTo>
                    <a:lnTo>
                      <a:pt x="246" y="244"/>
                    </a:lnTo>
                    <a:lnTo>
                      <a:pt x="256" y="270"/>
                    </a:lnTo>
                    <a:lnTo>
                      <a:pt x="268" y="334"/>
                    </a:lnTo>
                    <a:lnTo>
                      <a:pt x="238" y="330"/>
                    </a:lnTo>
                    <a:lnTo>
                      <a:pt x="204" y="322"/>
                    </a:lnTo>
                    <a:lnTo>
                      <a:pt x="136" y="206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0" name="Freeform 114">
                <a:extLst>
                  <a:ext uri="{FF2B5EF4-FFF2-40B4-BE49-F238E27FC236}">
                    <a16:creationId xmlns:a16="http://schemas.microsoft.com/office/drawing/2014/main" id="{67EF8C8C-D92B-4D66-9A45-CE10DEECF2D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668726">
                <a:off x="3848" y="1471"/>
                <a:ext cx="484" cy="650"/>
              </a:xfrm>
              <a:custGeom>
                <a:avLst/>
                <a:gdLst>
                  <a:gd name="T0" fmla="*/ 29 w 651"/>
                  <a:gd name="T1" fmla="*/ 40 h 934"/>
                  <a:gd name="T2" fmla="*/ 22 w 651"/>
                  <a:gd name="T3" fmla="*/ 40 h 934"/>
                  <a:gd name="T4" fmla="*/ 14 w 651"/>
                  <a:gd name="T5" fmla="*/ 38 h 934"/>
                  <a:gd name="T6" fmla="*/ 12 w 651"/>
                  <a:gd name="T7" fmla="*/ 35 h 934"/>
                  <a:gd name="T8" fmla="*/ 7 w 651"/>
                  <a:gd name="T9" fmla="*/ 33 h 934"/>
                  <a:gd name="T10" fmla="*/ 1 w 651"/>
                  <a:gd name="T11" fmla="*/ 33 h 934"/>
                  <a:gd name="T12" fmla="*/ 1 w 651"/>
                  <a:gd name="T13" fmla="*/ 35 h 934"/>
                  <a:gd name="T14" fmla="*/ 3 w 651"/>
                  <a:gd name="T15" fmla="*/ 38 h 934"/>
                  <a:gd name="T16" fmla="*/ 5 w 651"/>
                  <a:gd name="T17" fmla="*/ 42 h 934"/>
                  <a:gd name="T18" fmla="*/ 9 w 651"/>
                  <a:gd name="T19" fmla="*/ 46 h 934"/>
                  <a:gd name="T20" fmla="*/ 15 w 651"/>
                  <a:gd name="T21" fmla="*/ 50 h 934"/>
                  <a:gd name="T22" fmla="*/ 22 w 651"/>
                  <a:gd name="T23" fmla="*/ 55 h 934"/>
                  <a:gd name="T24" fmla="*/ 30 w 651"/>
                  <a:gd name="T25" fmla="*/ 60 h 934"/>
                  <a:gd name="T26" fmla="*/ 39 w 651"/>
                  <a:gd name="T27" fmla="*/ 65 h 934"/>
                  <a:gd name="T28" fmla="*/ 42 w 651"/>
                  <a:gd name="T29" fmla="*/ 68 h 934"/>
                  <a:gd name="T30" fmla="*/ 45 w 651"/>
                  <a:gd name="T31" fmla="*/ 70 h 934"/>
                  <a:gd name="T32" fmla="*/ 48 w 651"/>
                  <a:gd name="T33" fmla="*/ 73 h 934"/>
                  <a:gd name="T34" fmla="*/ 51 w 651"/>
                  <a:gd name="T35" fmla="*/ 72 h 934"/>
                  <a:gd name="T36" fmla="*/ 55 w 651"/>
                  <a:gd name="T37" fmla="*/ 70 h 934"/>
                  <a:gd name="T38" fmla="*/ 63 w 651"/>
                  <a:gd name="T39" fmla="*/ 68 h 934"/>
                  <a:gd name="T40" fmla="*/ 72 w 651"/>
                  <a:gd name="T41" fmla="*/ 65 h 934"/>
                  <a:gd name="T42" fmla="*/ 79 w 651"/>
                  <a:gd name="T43" fmla="*/ 65 h 934"/>
                  <a:gd name="T44" fmla="*/ 78 w 651"/>
                  <a:gd name="T45" fmla="*/ 62 h 934"/>
                  <a:gd name="T46" fmla="*/ 74 w 651"/>
                  <a:gd name="T47" fmla="*/ 60 h 934"/>
                  <a:gd name="T48" fmla="*/ 72 w 651"/>
                  <a:gd name="T49" fmla="*/ 58 h 934"/>
                  <a:gd name="T50" fmla="*/ 74 w 651"/>
                  <a:gd name="T51" fmla="*/ 50 h 934"/>
                  <a:gd name="T52" fmla="*/ 72 w 651"/>
                  <a:gd name="T53" fmla="*/ 38 h 934"/>
                  <a:gd name="T54" fmla="*/ 73 w 651"/>
                  <a:gd name="T55" fmla="*/ 34 h 934"/>
                  <a:gd name="T56" fmla="*/ 73 w 651"/>
                  <a:gd name="T57" fmla="*/ 31 h 934"/>
                  <a:gd name="T58" fmla="*/ 73 w 651"/>
                  <a:gd name="T59" fmla="*/ 31 h 934"/>
                  <a:gd name="T60" fmla="*/ 72 w 651"/>
                  <a:gd name="T61" fmla="*/ 26 h 934"/>
                  <a:gd name="T62" fmla="*/ 68 w 651"/>
                  <a:gd name="T63" fmla="*/ 26 h 934"/>
                  <a:gd name="T64" fmla="*/ 62 w 651"/>
                  <a:gd name="T65" fmla="*/ 26 h 934"/>
                  <a:gd name="T66" fmla="*/ 58 w 651"/>
                  <a:gd name="T67" fmla="*/ 22 h 934"/>
                  <a:gd name="T68" fmla="*/ 54 w 651"/>
                  <a:gd name="T69" fmla="*/ 17 h 934"/>
                  <a:gd name="T70" fmla="*/ 48 w 651"/>
                  <a:gd name="T71" fmla="*/ 10 h 934"/>
                  <a:gd name="T72" fmla="*/ 45 w 651"/>
                  <a:gd name="T73" fmla="*/ 8 h 934"/>
                  <a:gd name="T74" fmla="*/ 42 w 651"/>
                  <a:gd name="T75" fmla="*/ 6 h 934"/>
                  <a:gd name="T76" fmla="*/ 39 w 651"/>
                  <a:gd name="T77" fmla="*/ 4 h 934"/>
                  <a:gd name="T78" fmla="*/ 36 w 651"/>
                  <a:gd name="T79" fmla="*/ 3 h 934"/>
                  <a:gd name="T80" fmla="*/ 33 w 651"/>
                  <a:gd name="T81" fmla="*/ 1 h 934"/>
                  <a:gd name="T82" fmla="*/ 29 w 651"/>
                  <a:gd name="T83" fmla="*/ 1 h 934"/>
                  <a:gd name="T84" fmla="*/ 30 w 651"/>
                  <a:gd name="T85" fmla="*/ 7 h 934"/>
                  <a:gd name="T86" fmla="*/ 36 w 651"/>
                  <a:gd name="T87" fmla="*/ 12 h 934"/>
                  <a:gd name="T88" fmla="*/ 40 w 651"/>
                  <a:gd name="T89" fmla="*/ 16 h 934"/>
                  <a:gd name="T90" fmla="*/ 42 w 651"/>
                  <a:gd name="T91" fmla="*/ 22 h 934"/>
                  <a:gd name="T92" fmla="*/ 46 w 651"/>
                  <a:gd name="T93" fmla="*/ 28 h 934"/>
                  <a:gd name="T94" fmla="*/ 44 w 651"/>
                  <a:gd name="T95" fmla="*/ 32 h 934"/>
                  <a:gd name="T96" fmla="*/ 39 w 651"/>
                  <a:gd name="T97" fmla="*/ 37 h 934"/>
                  <a:gd name="T98" fmla="*/ 32 w 651"/>
                  <a:gd name="T99" fmla="*/ 39 h 93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651" h="934">
                    <a:moveTo>
                      <a:pt x="254" y="496"/>
                    </a:moveTo>
                    <a:lnTo>
                      <a:pt x="232" y="508"/>
                    </a:lnTo>
                    <a:lnTo>
                      <a:pt x="212" y="514"/>
                    </a:lnTo>
                    <a:lnTo>
                      <a:pt x="182" y="512"/>
                    </a:lnTo>
                    <a:lnTo>
                      <a:pt x="150" y="504"/>
                    </a:lnTo>
                    <a:lnTo>
                      <a:pt x="110" y="482"/>
                    </a:lnTo>
                    <a:lnTo>
                      <a:pt x="102" y="452"/>
                    </a:lnTo>
                    <a:lnTo>
                      <a:pt x="92" y="440"/>
                    </a:lnTo>
                    <a:lnTo>
                      <a:pt x="74" y="430"/>
                    </a:lnTo>
                    <a:lnTo>
                      <a:pt x="52" y="412"/>
                    </a:lnTo>
                    <a:lnTo>
                      <a:pt x="32" y="406"/>
                    </a:lnTo>
                    <a:lnTo>
                      <a:pt x="10" y="410"/>
                    </a:lnTo>
                    <a:lnTo>
                      <a:pt x="0" y="418"/>
                    </a:lnTo>
                    <a:lnTo>
                      <a:pt x="10" y="440"/>
                    </a:lnTo>
                    <a:lnTo>
                      <a:pt x="18" y="464"/>
                    </a:lnTo>
                    <a:lnTo>
                      <a:pt x="24" y="484"/>
                    </a:lnTo>
                    <a:lnTo>
                      <a:pt x="34" y="504"/>
                    </a:lnTo>
                    <a:lnTo>
                      <a:pt x="44" y="534"/>
                    </a:lnTo>
                    <a:lnTo>
                      <a:pt x="54" y="550"/>
                    </a:lnTo>
                    <a:lnTo>
                      <a:pt x="74" y="580"/>
                    </a:lnTo>
                    <a:lnTo>
                      <a:pt x="102" y="604"/>
                    </a:lnTo>
                    <a:lnTo>
                      <a:pt x="116" y="628"/>
                    </a:lnTo>
                    <a:lnTo>
                      <a:pt x="150" y="666"/>
                    </a:lnTo>
                    <a:lnTo>
                      <a:pt x="182" y="696"/>
                    </a:lnTo>
                    <a:lnTo>
                      <a:pt x="206" y="719"/>
                    </a:lnTo>
                    <a:lnTo>
                      <a:pt x="242" y="756"/>
                    </a:lnTo>
                    <a:lnTo>
                      <a:pt x="286" y="796"/>
                    </a:lnTo>
                    <a:lnTo>
                      <a:pt x="306" y="816"/>
                    </a:lnTo>
                    <a:lnTo>
                      <a:pt x="328" y="829"/>
                    </a:lnTo>
                    <a:lnTo>
                      <a:pt x="340" y="856"/>
                    </a:lnTo>
                    <a:lnTo>
                      <a:pt x="348" y="875"/>
                    </a:lnTo>
                    <a:lnTo>
                      <a:pt x="354" y="893"/>
                    </a:lnTo>
                    <a:lnTo>
                      <a:pt x="365" y="909"/>
                    </a:lnTo>
                    <a:lnTo>
                      <a:pt x="380" y="925"/>
                    </a:lnTo>
                    <a:lnTo>
                      <a:pt x="389" y="934"/>
                    </a:lnTo>
                    <a:lnTo>
                      <a:pt x="403" y="921"/>
                    </a:lnTo>
                    <a:lnTo>
                      <a:pt x="416" y="909"/>
                    </a:lnTo>
                    <a:lnTo>
                      <a:pt x="444" y="889"/>
                    </a:lnTo>
                    <a:lnTo>
                      <a:pt x="483" y="864"/>
                    </a:lnTo>
                    <a:lnTo>
                      <a:pt x="508" y="850"/>
                    </a:lnTo>
                    <a:lnTo>
                      <a:pt x="538" y="833"/>
                    </a:lnTo>
                    <a:lnTo>
                      <a:pt x="573" y="821"/>
                    </a:lnTo>
                    <a:lnTo>
                      <a:pt x="603" y="814"/>
                    </a:lnTo>
                    <a:lnTo>
                      <a:pt x="630" y="816"/>
                    </a:lnTo>
                    <a:lnTo>
                      <a:pt x="651" y="820"/>
                    </a:lnTo>
                    <a:lnTo>
                      <a:pt x="619" y="785"/>
                    </a:lnTo>
                    <a:lnTo>
                      <a:pt x="609" y="772"/>
                    </a:lnTo>
                    <a:lnTo>
                      <a:pt x="590" y="757"/>
                    </a:lnTo>
                    <a:lnTo>
                      <a:pt x="581" y="745"/>
                    </a:lnTo>
                    <a:lnTo>
                      <a:pt x="577" y="735"/>
                    </a:lnTo>
                    <a:lnTo>
                      <a:pt x="580" y="709"/>
                    </a:lnTo>
                    <a:lnTo>
                      <a:pt x="587" y="630"/>
                    </a:lnTo>
                    <a:lnTo>
                      <a:pt x="577" y="541"/>
                    </a:lnTo>
                    <a:lnTo>
                      <a:pt x="577" y="484"/>
                    </a:lnTo>
                    <a:lnTo>
                      <a:pt x="580" y="456"/>
                    </a:lnTo>
                    <a:lnTo>
                      <a:pt x="580" y="428"/>
                    </a:lnTo>
                    <a:lnTo>
                      <a:pt x="582" y="410"/>
                    </a:lnTo>
                    <a:lnTo>
                      <a:pt x="580" y="395"/>
                    </a:lnTo>
                    <a:lnTo>
                      <a:pt x="584" y="382"/>
                    </a:lnTo>
                    <a:lnTo>
                      <a:pt x="580" y="384"/>
                    </a:lnTo>
                    <a:lnTo>
                      <a:pt x="580" y="376"/>
                    </a:lnTo>
                    <a:lnTo>
                      <a:pt x="572" y="336"/>
                    </a:lnTo>
                    <a:lnTo>
                      <a:pt x="556" y="330"/>
                    </a:lnTo>
                    <a:lnTo>
                      <a:pt x="542" y="338"/>
                    </a:lnTo>
                    <a:lnTo>
                      <a:pt x="522" y="312"/>
                    </a:lnTo>
                    <a:lnTo>
                      <a:pt x="494" y="324"/>
                    </a:lnTo>
                    <a:lnTo>
                      <a:pt x="474" y="288"/>
                    </a:lnTo>
                    <a:lnTo>
                      <a:pt x="458" y="266"/>
                    </a:lnTo>
                    <a:lnTo>
                      <a:pt x="444" y="234"/>
                    </a:lnTo>
                    <a:lnTo>
                      <a:pt x="430" y="206"/>
                    </a:lnTo>
                    <a:lnTo>
                      <a:pt x="412" y="170"/>
                    </a:lnTo>
                    <a:lnTo>
                      <a:pt x="388" y="136"/>
                    </a:lnTo>
                    <a:lnTo>
                      <a:pt x="370" y="122"/>
                    </a:lnTo>
                    <a:lnTo>
                      <a:pt x="356" y="106"/>
                    </a:lnTo>
                    <a:lnTo>
                      <a:pt x="344" y="94"/>
                    </a:lnTo>
                    <a:lnTo>
                      <a:pt x="334" y="84"/>
                    </a:lnTo>
                    <a:lnTo>
                      <a:pt x="322" y="72"/>
                    </a:lnTo>
                    <a:lnTo>
                      <a:pt x="310" y="58"/>
                    </a:lnTo>
                    <a:lnTo>
                      <a:pt x="298" y="48"/>
                    </a:lnTo>
                    <a:lnTo>
                      <a:pt x="286" y="40"/>
                    </a:lnTo>
                    <a:lnTo>
                      <a:pt x="274" y="24"/>
                    </a:lnTo>
                    <a:lnTo>
                      <a:pt x="260" y="14"/>
                    </a:lnTo>
                    <a:lnTo>
                      <a:pt x="244" y="0"/>
                    </a:lnTo>
                    <a:lnTo>
                      <a:pt x="232" y="20"/>
                    </a:lnTo>
                    <a:lnTo>
                      <a:pt x="232" y="46"/>
                    </a:lnTo>
                    <a:lnTo>
                      <a:pt x="240" y="86"/>
                    </a:lnTo>
                    <a:lnTo>
                      <a:pt x="268" y="126"/>
                    </a:lnTo>
                    <a:lnTo>
                      <a:pt x="288" y="152"/>
                    </a:lnTo>
                    <a:lnTo>
                      <a:pt x="304" y="180"/>
                    </a:lnTo>
                    <a:lnTo>
                      <a:pt x="320" y="204"/>
                    </a:lnTo>
                    <a:lnTo>
                      <a:pt x="330" y="238"/>
                    </a:lnTo>
                    <a:lnTo>
                      <a:pt x="338" y="276"/>
                    </a:lnTo>
                    <a:lnTo>
                      <a:pt x="362" y="320"/>
                    </a:lnTo>
                    <a:lnTo>
                      <a:pt x="368" y="354"/>
                    </a:lnTo>
                    <a:lnTo>
                      <a:pt x="358" y="378"/>
                    </a:lnTo>
                    <a:lnTo>
                      <a:pt x="346" y="404"/>
                    </a:lnTo>
                    <a:lnTo>
                      <a:pt x="322" y="442"/>
                    </a:lnTo>
                    <a:lnTo>
                      <a:pt x="306" y="462"/>
                    </a:lnTo>
                    <a:lnTo>
                      <a:pt x="283" y="478"/>
                    </a:lnTo>
                    <a:lnTo>
                      <a:pt x="254" y="496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1" name="Freeform 115">
                <a:extLst>
                  <a:ext uri="{FF2B5EF4-FFF2-40B4-BE49-F238E27FC236}">
                    <a16:creationId xmlns:a16="http://schemas.microsoft.com/office/drawing/2014/main" id="{18EC5731-D808-4414-B55B-822D1C318B8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668726">
                <a:off x="4047" y="1600"/>
                <a:ext cx="5" cy="79"/>
              </a:xfrm>
              <a:custGeom>
                <a:avLst/>
                <a:gdLst>
                  <a:gd name="T0" fmla="*/ 0 w 20"/>
                  <a:gd name="T1" fmla="*/ 0 h 336"/>
                  <a:gd name="T2" fmla="*/ 0 w 20"/>
                  <a:gd name="T3" fmla="*/ 0 h 336"/>
                  <a:gd name="T4" fmla="*/ 0 w 20"/>
                  <a:gd name="T5" fmla="*/ 0 h 336"/>
                  <a:gd name="T6" fmla="*/ 0 w 20"/>
                  <a:gd name="T7" fmla="*/ 0 h 3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336">
                    <a:moveTo>
                      <a:pt x="9" y="0"/>
                    </a:moveTo>
                    <a:lnTo>
                      <a:pt x="20" y="52"/>
                    </a:lnTo>
                    <a:lnTo>
                      <a:pt x="1" y="241"/>
                    </a:lnTo>
                    <a:lnTo>
                      <a:pt x="0" y="3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2" name="Freeform 116">
                <a:extLst>
                  <a:ext uri="{FF2B5EF4-FFF2-40B4-BE49-F238E27FC236}">
                    <a16:creationId xmlns:a16="http://schemas.microsoft.com/office/drawing/2014/main" id="{7E957F1B-BC2E-4D6A-B5A6-8DF1E51BC1E1}"/>
                  </a:ext>
                </a:extLst>
              </p:cNvPr>
              <p:cNvSpPr>
                <a:spLocks/>
              </p:cNvSpPr>
              <p:nvPr/>
            </p:nvSpPr>
            <p:spPr bwMode="auto">
              <a:xfrm rot="-5668726">
                <a:off x="4081" y="1994"/>
                <a:ext cx="18" cy="39"/>
              </a:xfrm>
              <a:custGeom>
                <a:avLst/>
                <a:gdLst>
                  <a:gd name="T0" fmla="*/ 0 w 70"/>
                  <a:gd name="T1" fmla="*/ 0 h 169"/>
                  <a:gd name="T2" fmla="*/ 0 w 70"/>
                  <a:gd name="T3" fmla="*/ 0 h 169"/>
                  <a:gd name="T4" fmla="*/ 0 w 70"/>
                  <a:gd name="T5" fmla="*/ 0 h 169"/>
                  <a:gd name="T6" fmla="*/ 0 w 70"/>
                  <a:gd name="T7" fmla="*/ 0 h 169"/>
                  <a:gd name="T8" fmla="*/ 0 w 70"/>
                  <a:gd name="T9" fmla="*/ 0 h 169"/>
                  <a:gd name="T10" fmla="*/ 0 w 70"/>
                  <a:gd name="T11" fmla="*/ 0 h 169"/>
                  <a:gd name="T12" fmla="*/ 0 w 70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169">
                    <a:moveTo>
                      <a:pt x="23" y="0"/>
                    </a:moveTo>
                    <a:lnTo>
                      <a:pt x="53" y="52"/>
                    </a:lnTo>
                    <a:lnTo>
                      <a:pt x="69" y="83"/>
                    </a:lnTo>
                    <a:lnTo>
                      <a:pt x="70" y="113"/>
                    </a:lnTo>
                    <a:lnTo>
                      <a:pt x="58" y="140"/>
                    </a:lnTo>
                    <a:lnTo>
                      <a:pt x="27" y="158"/>
                    </a:lnTo>
                    <a:lnTo>
                      <a:pt x="0" y="16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3" name="Freeform 117">
                <a:extLst>
                  <a:ext uri="{FF2B5EF4-FFF2-40B4-BE49-F238E27FC236}">
                    <a16:creationId xmlns:a16="http://schemas.microsoft.com/office/drawing/2014/main" id="{A6F65C58-528C-449D-A960-5F9037986A00}"/>
                  </a:ext>
                </a:extLst>
              </p:cNvPr>
              <p:cNvSpPr>
                <a:spLocks/>
              </p:cNvSpPr>
              <p:nvPr/>
            </p:nvSpPr>
            <p:spPr bwMode="auto">
              <a:xfrm rot="-2506963">
                <a:off x="3899" y="1791"/>
                <a:ext cx="11" cy="23"/>
              </a:xfrm>
              <a:custGeom>
                <a:avLst/>
                <a:gdLst>
                  <a:gd name="T0" fmla="*/ 0 w 50"/>
                  <a:gd name="T1" fmla="*/ 0 h 93"/>
                  <a:gd name="T2" fmla="*/ 0 w 50"/>
                  <a:gd name="T3" fmla="*/ 0 h 93"/>
                  <a:gd name="T4" fmla="*/ 0 w 50"/>
                  <a:gd name="T5" fmla="*/ 0 h 93"/>
                  <a:gd name="T6" fmla="*/ 0 w 50"/>
                  <a:gd name="T7" fmla="*/ 0 h 93"/>
                  <a:gd name="T8" fmla="*/ 0 w 50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93">
                    <a:moveTo>
                      <a:pt x="0" y="0"/>
                    </a:moveTo>
                    <a:lnTo>
                      <a:pt x="0" y="32"/>
                    </a:lnTo>
                    <a:lnTo>
                      <a:pt x="6" y="57"/>
                    </a:lnTo>
                    <a:lnTo>
                      <a:pt x="25" y="82"/>
                    </a:lnTo>
                    <a:lnTo>
                      <a:pt x="50" y="9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54" name="Group 118">
                <a:extLst>
                  <a:ext uri="{FF2B5EF4-FFF2-40B4-BE49-F238E27FC236}">
                    <a16:creationId xmlns:a16="http://schemas.microsoft.com/office/drawing/2014/main" id="{944E2727-EEE7-4881-854A-ACE5FCD4FE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522798">
                <a:off x="4299" y="1482"/>
                <a:ext cx="216" cy="258"/>
                <a:chOff x="2457" y="2549"/>
                <a:chExt cx="557" cy="547"/>
              </a:xfrm>
            </p:grpSpPr>
            <p:sp>
              <p:nvSpPr>
                <p:cNvPr id="12357" name="Freeform 119">
                  <a:extLst>
                    <a:ext uri="{FF2B5EF4-FFF2-40B4-BE49-F238E27FC236}">
                      <a16:creationId xmlns:a16="http://schemas.microsoft.com/office/drawing/2014/main" id="{B5649A80-307E-4B9A-A46A-13226621D8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7" y="2549"/>
                  <a:ext cx="557" cy="547"/>
                </a:xfrm>
                <a:custGeom>
                  <a:avLst/>
                  <a:gdLst>
                    <a:gd name="T0" fmla="*/ 9 w 1112"/>
                    <a:gd name="T1" fmla="*/ 2 h 1094"/>
                    <a:gd name="T2" fmla="*/ 9 w 1112"/>
                    <a:gd name="T3" fmla="*/ 3 h 1094"/>
                    <a:gd name="T4" fmla="*/ 8 w 1112"/>
                    <a:gd name="T5" fmla="*/ 3 h 1094"/>
                    <a:gd name="T6" fmla="*/ 8 w 1112"/>
                    <a:gd name="T7" fmla="*/ 4 h 1094"/>
                    <a:gd name="T8" fmla="*/ 8 w 1112"/>
                    <a:gd name="T9" fmla="*/ 5 h 1094"/>
                    <a:gd name="T10" fmla="*/ 8 w 1112"/>
                    <a:gd name="T11" fmla="*/ 6 h 1094"/>
                    <a:gd name="T12" fmla="*/ 8 w 1112"/>
                    <a:gd name="T13" fmla="*/ 7 h 1094"/>
                    <a:gd name="T14" fmla="*/ 8 w 1112"/>
                    <a:gd name="T15" fmla="*/ 8 h 1094"/>
                    <a:gd name="T16" fmla="*/ 8 w 1112"/>
                    <a:gd name="T17" fmla="*/ 8 h 1094"/>
                    <a:gd name="T18" fmla="*/ 8 w 1112"/>
                    <a:gd name="T19" fmla="*/ 9 h 1094"/>
                    <a:gd name="T20" fmla="*/ 2 w 1112"/>
                    <a:gd name="T21" fmla="*/ 9 h 1094"/>
                    <a:gd name="T22" fmla="*/ 2 w 1112"/>
                    <a:gd name="T23" fmla="*/ 4 h 1094"/>
                    <a:gd name="T24" fmla="*/ 1 w 1112"/>
                    <a:gd name="T25" fmla="*/ 1 h 1094"/>
                    <a:gd name="T26" fmla="*/ 0 w 1112"/>
                    <a:gd name="T27" fmla="*/ 0 h 1094"/>
                    <a:gd name="T28" fmla="*/ 4 w 1112"/>
                    <a:gd name="T29" fmla="*/ 1 h 1094"/>
                    <a:gd name="T30" fmla="*/ 6 w 1112"/>
                    <a:gd name="T31" fmla="*/ 1 h 1094"/>
                    <a:gd name="T32" fmla="*/ 8 w 1112"/>
                    <a:gd name="T33" fmla="*/ 1 h 1094"/>
                    <a:gd name="T34" fmla="*/ 9 w 1112"/>
                    <a:gd name="T35" fmla="*/ 2 h 109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112" h="1094">
                      <a:moveTo>
                        <a:pt x="1112" y="140"/>
                      </a:moveTo>
                      <a:lnTo>
                        <a:pt x="1056" y="271"/>
                      </a:lnTo>
                      <a:lnTo>
                        <a:pt x="1017" y="373"/>
                      </a:lnTo>
                      <a:lnTo>
                        <a:pt x="971" y="476"/>
                      </a:lnTo>
                      <a:lnTo>
                        <a:pt x="943" y="588"/>
                      </a:lnTo>
                      <a:lnTo>
                        <a:pt x="924" y="702"/>
                      </a:lnTo>
                      <a:lnTo>
                        <a:pt x="905" y="814"/>
                      </a:lnTo>
                      <a:lnTo>
                        <a:pt x="905" y="916"/>
                      </a:lnTo>
                      <a:lnTo>
                        <a:pt x="905" y="1001"/>
                      </a:lnTo>
                      <a:lnTo>
                        <a:pt x="905" y="1038"/>
                      </a:lnTo>
                      <a:lnTo>
                        <a:pt x="242" y="1094"/>
                      </a:lnTo>
                      <a:lnTo>
                        <a:pt x="130" y="448"/>
                      </a:lnTo>
                      <a:lnTo>
                        <a:pt x="28" y="65"/>
                      </a:lnTo>
                      <a:lnTo>
                        <a:pt x="0" y="0"/>
                      </a:lnTo>
                      <a:lnTo>
                        <a:pt x="420" y="75"/>
                      </a:lnTo>
                      <a:lnTo>
                        <a:pt x="765" y="103"/>
                      </a:lnTo>
                      <a:lnTo>
                        <a:pt x="989" y="103"/>
                      </a:lnTo>
                      <a:lnTo>
                        <a:pt x="1112" y="140"/>
                      </a:lnTo>
                      <a:close/>
                    </a:path>
                  </a:pathLst>
                </a:custGeom>
                <a:solidFill>
                  <a:srgbClr val="5F7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58" name="Oval 120">
                  <a:extLst>
                    <a:ext uri="{FF2B5EF4-FFF2-40B4-BE49-F238E27FC236}">
                      <a16:creationId xmlns:a16="http://schemas.microsoft.com/office/drawing/2014/main" id="{52E4FB10-BA1F-49BD-A554-C89B1960EA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93" y="2961"/>
                  <a:ext cx="61" cy="7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12355" name="Freeform 121">
                <a:extLst>
                  <a:ext uri="{FF2B5EF4-FFF2-40B4-BE49-F238E27FC236}">
                    <a16:creationId xmlns:a16="http://schemas.microsoft.com/office/drawing/2014/main" id="{94A1FAA1-91ED-484A-9C00-2E83F769CFA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668726">
                <a:off x="3851" y="1632"/>
                <a:ext cx="101" cy="153"/>
              </a:xfrm>
              <a:custGeom>
                <a:avLst/>
                <a:gdLst>
                  <a:gd name="T0" fmla="*/ 0 w 136"/>
                  <a:gd name="T1" fmla="*/ 0 h 220"/>
                  <a:gd name="T2" fmla="*/ 8 w 136"/>
                  <a:gd name="T3" fmla="*/ 6 h 220"/>
                  <a:gd name="T4" fmla="*/ 12 w 136"/>
                  <a:gd name="T5" fmla="*/ 12 h 220"/>
                  <a:gd name="T6" fmla="*/ 14 w 136"/>
                  <a:gd name="T7" fmla="*/ 14 h 220"/>
                  <a:gd name="T8" fmla="*/ 17 w 136"/>
                  <a:gd name="T9" fmla="*/ 17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220">
                    <a:moveTo>
                      <a:pt x="0" y="0"/>
                    </a:moveTo>
                    <a:cubicBezTo>
                      <a:pt x="11" y="11"/>
                      <a:pt x="48" y="43"/>
                      <a:pt x="64" y="68"/>
                    </a:cubicBezTo>
                    <a:cubicBezTo>
                      <a:pt x="80" y="93"/>
                      <a:pt x="88" y="131"/>
                      <a:pt x="96" y="150"/>
                    </a:cubicBezTo>
                    <a:cubicBezTo>
                      <a:pt x="104" y="169"/>
                      <a:pt x="105" y="168"/>
                      <a:pt x="112" y="180"/>
                    </a:cubicBezTo>
                    <a:cubicBezTo>
                      <a:pt x="119" y="192"/>
                      <a:pt x="131" y="212"/>
                      <a:pt x="136" y="2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6" name="Freeform 122">
                <a:extLst>
                  <a:ext uri="{FF2B5EF4-FFF2-40B4-BE49-F238E27FC236}">
                    <a16:creationId xmlns:a16="http://schemas.microsoft.com/office/drawing/2014/main" id="{E110A7A9-55C9-4136-90B5-A4E3CB96DCC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668726">
                <a:off x="3770" y="1854"/>
                <a:ext cx="40" cy="24"/>
              </a:xfrm>
              <a:custGeom>
                <a:avLst/>
                <a:gdLst>
                  <a:gd name="T0" fmla="*/ 0 w 54"/>
                  <a:gd name="T1" fmla="*/ 0 h 34"/>
                  <a:gd name="T2" fmla="*/ 4 w 54"/>
                  <a:gd name="T3" fmla="*/ 3 h 34"/>
                  <a:gd name="T4" fmla="*/ 7 w 54"/>
                  <a:gd name="T5" fmla="*/ 3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34">
                    <a:moveTo>
                      <a:pt x="0" y="0"/>
                    </a:moveTo>
                    <a:cubicBezTo>
                      <a:pt x="5" y="5"/>
                      <a:pt x="21" y="24"/>
                      <a:pt x="30" y="29"/>
                    </a:cubicBezTo>
                    <a:cubicBezTo>
                      <a:pt x="39" y="34"/>
                      <a:pt x="46" y="33"/>
                      <a:pt x="54" y="2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342" name="Text Box 123">
            <a:extLst>
              <a:ext uri="{FF2B5EF4-FFF2-40B4-BE49-F238E27FC236}">
                <a16:creationId xmlns:a16="http://schemas.microsoft.com/office/drawing/2014/main" id="{E9C72B4F-502F-4DB1-9C0E-617A5DC987C5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3458370" y="3898108"/>
            <a:ext cx="41243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......... ......... ......... ......... .........</a:t>
            </a:r>
          </a:p>
        </p:txBody>
      </p:sp>
      <p:sp>
        <p:nvSpPr>
          <p:cNvPr id="367740" name="Text Box 124">
            <a:extLst>
              <a:ext uri="{FF2B5EF4-FFF2-40B4-BE49-F238E27FC236}">
                <a16:creationId xmlns:a16="http://schemas.microsoft.com/office/drawing/2014/main" id="{F6ADF223-A8A7-405F-BFD2-9C333AC5D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989" y="2871788"/>
            <a:ext cx="885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FF0066"/>
                </a:solidFill>
              </a:rPr>
              <a:t>64,3%</a:t>
            </a:r>
          </a:p>
        </p:txBody>
      </p:sp>
      <p:sp>
        <p:nvSpPr>
          <p:cNvPr id="367741" name="Text Box 125">
            <a:extLst>
              <a:ext uri="{FF2B5EF4-FFF2-40B4-BE49-F238E27FC236}">
                <a16:creationId xmlns:a16="http://schemas.microsoft.com/office/drawing/2014/main" id="{A1E0E535-AB7B-4E8B-8125-0A4D0EF27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1776" y="2846388"/>
            <a:ext cx="434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.</a:t>
            </a:r>
          </a:p>
        </p:txBody>
      </p:sp>
      <p:sp>
        <p:nvSpPr>
          <p:cNvPr id="12345" name="Rectangle 85">
            <a:extLst>
              <a:ext uri="{FF2B5EF4-FFF2-40B4-BE49-F238E27FC236}">
                <a16:creationId xmlns:a16="http://schemas.microsoft.com/office/drawing/2014/main" id="{A5EFB082-9741-49EA-8ED1-D8FF2105DAF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343400" y="5695950"/>
            <a:ext cx="6324600" cy="1143000"/>
          </a:xfrm>
          <a:prstGeom prst="rect">
            <a:avLst/>
          </a:prstGeom>
          <a:gradFill rotWithShape="1">
            <a:gsLst>
              <a:gs pos="0">
                <a:srgbClr val="40E8FA"/>
              </a:gs>
              <a:gs pos="100000">
                <a:srgbClr val="55EBFB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346" name="Text Box 160">
            <a:extLst>
              <a:ext uri="{FF2B5EF4-FFF2-40B4-BE49-F238E27FC236}">
                <a16:creationId xmlns:a16="http://schemas.microsoft.com/office/drawing/2014/main" id="{712108C5-8755-4FBE-BF5E-CEAA32C44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0" y="1"/>
            <a:ext cx="8858250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16:  THỰC HÀNH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BIỂU ĐỒ VỀ SỰ THAY ĐỔI CƠ CẤU KINH TẾ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624 L 5E-6 -0.421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77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4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7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5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500" fill="hold"/>
                                        <p:tgtEl>
                                          <p:spTgt spid="367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animMotion origin="layout" path="M -4.72222E-6 -1.7341E-7 L -0.4684 -0.48301 " pathEditMode="relative" rAng="0" ptsTypes="AA">
                                      <p:cBhvr>
                                        <p:cTn id="13" dur="800" fill="hold"/>
                                        <p:tgtEl>
                                          <p:spTgt spid="3677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20" y="-2416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67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67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7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67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xit" presetSubtype="0" fill="hold" nodeType="withEffect">
                                  <p:stCondLst>
                                    <p:cond delay="10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67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67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67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xit" presetSubtype="0" fill="hold" grpId="2" nodeType="withEffect">
                                  <p:stCondLst>
                                    <p:cond delay="10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67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67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67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740" grpId="0"/>
      <p:bldP spid="367740" grpId="1"/>
      <p:bldP spid="367740" grpId="2"/>
      <p:bldP spid="36774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2182</Words>
  <PresentationFormat>Widescreen</PresentationFormat>
  <Paragraphs>641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.VnArial</vt:lpstr>
      <vt:lpstr>.VnTime</vt:lpstr>
      <vt:lpstr>Arial</vt:lpstr>
      <vt:lpstr>Calibri</vt:lpstr>
      <vt:lpstr>Calibri Light</vt:lpstr>
      <vt:lpstr>Symbol</vt:lpstr>
      <vt:lpstr>Tahoma</vt:lpstr>
      <vt:lpstr>Times New Roman</vt:lpstr>
      <vt:lpstr>TimesNewRoman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2021-12-04T06:43:24Z</dcterms:created>
  <dcterms:modified xsi:type="dcterms:W3CDTF">2022-05-08T07:52:56Z</dcterms:modified>
</cp:coreProperties>
</file>