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CC00CC"/>
    <a:srgbClr val="66FF99"/>
    <a:srgbClr val="00CCFF"/>
    <a:srgbClr val="FF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AE48-FEA8-46CA-A2F4-790DB6D4417D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5231-62F3-4734-A564-1991C2D29B9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A0FF-6C25-4ACB-8C3E-58D31DEAADC9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895E-4B0C-47B4-A963-A646DE111B8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DBA5-1DD7-4729-85F9-21D1D0AD6BA4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BD3D-525D-435C-B738-55AC6BC532E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FDA2-04CD-43D4-A86C-E6B3FDFADA75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C394-99F3-4842-B238-65047278C6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5570-DD84-46C1-896C-0E25C18BA719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3649-925A-42A7-9092-5D079EEDD3D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8BCD-5365-4B92-93BA-01B29B27C4E8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4E53-C4BF-49D7-9C64-3D8AF419B0E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E5F0-70BF-4240-ADA2-81954DB2C9A4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20B1-36D4-4CB8-A449-248B448EA67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2CE2-9183-4666-8C75-75A44E49FFE1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D946-6F24-4B42-BE00-8473EEE21DB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E853-C46E-4FEE-80F1-CC0F6B30E46D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EB05-26DC-4985-BEDC-E5F146D23A1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2B05-A229-48B2-BEBE-F16B5E6A747A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0694-045C-41FE-ABBA-29861B1D31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B94C-8363-431D-B551-8EEAE93511EE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C65E-4E87-4A12-B921-77B70974C2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93829-92CA-4722-B166-4DC91146E90C}" type="datetimeFigureOut">
              <a:rPr lang="pt-PT"/>
              <a:pPr>
                <a:defRPr/>
              </a:pPr>
              <a:t>08-09-2016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A77C7-2C0D-4E3B-930C-C31CA435589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audio" Target="../media/audio3.wav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image" Target="../media/image12.jpe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audio" Target="../media/audio6.wav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slide" Target="slide7.xml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audio" Target="../media/audio7.wav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8.wav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slide" Target="slide9.xml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audio" Target="../media/audio9.wav"/><Relationship Id="rId6" Type="http://schemas.openxmlformats.org/officeDocument/2006/relationships/image" Target="../media/image23.jpeg"/><Relationship Id="rId11" Type="http://schemas.openxmlformats.org/officeDocument/2006/relationships/image" Target="../media/image37.png"/><Relationship Id="rId5" Type="http://schemas.openxmlformats.org/officeDocument/2006/relationships/image" Target="../media/image9.png"/><Relationship Id="rId10" Type="http://schemas.openxmlformats.org/officeDocument/2006/relationships/image" Target="../media/image36.gif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ree-blackboard-clip-art-92PQQU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992888" cy="5040560"/>
          </a:xfrm>
          <a:prstGeom prst="rect">
            <a:avLst/>
          </a:prstGeom>
        </p:spPr>
      </p:pic>
      <p:pic>
        <p:nvPicPr>
          <p:cNvPr id="12" name="Imagem 11" descr="Capturar.PNG"/>
          <p:cNvPicPr>
            <a:picLocks noChangeAspect="1"/>
          </p:cNvPicPr>
          <p:nvPr/>
        </p:nvPicPr>
        <p:blipFill>
          <a:blip r:embed="rId3" cstate="print"/>
          <a:srcRect r="1075"/>
          <a:stretch>
            <a:fillRect/>
          </a:stretch>
        </p:blipFill>
        <p:spPr>
          <a:xfrm>
            <a:off x="1835696" y="956713"/>
            <a:ext cx="6768752" cy="2616303"/>
          </a:xfrm>
          <a:prstGeom prst="rect">
            <a:avLst/>
          </a:prstGeom>
        </p:spPr>
      </p:pic>
      <p:pic>
        <p:nvPicPr>
          <p:cNvPr id="11" name="Imagem 10" descr="Game-st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624"/>
            <a:ext cx="3264488" cy="1231097"/>
          </a:xfrm>
          <a:prstGeom prst="rect">
            <a:avLst/>
          </a:prstGeom>
        </p:spPr>
      </p:pic>
      <p:sp>
        <p:nvSpPr>
          <p:cNvPr id="7" name="Rectângulo arredondado 6"/>
          <p:cNvSpPr/>
          <p:nvPr/>
        </p:nvSpPr>
        <p:spPr>
          <a:xfrm>
            <a:off x="107504" y="5589240"/>
            <a:ext cx="8964488" cy="1152128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4" name="Imagem 20" descr="Clipart-Cartoon-Design-25.gif"/>
          <p:cNvPicPr>
            <a:picLocks noChangeAspect="1"/>
          </p:cNvPicPr>
          <p:nvPr/>
        </p:nvPicPr>
        <p:blipFill>
          <a:blip r:embed="rId6" cstate="print"/>
          <a:srcRect l="53571" t="8775" r="3571" b="17304"/>
          <a:stretch>
            <a:fillRect/>
          </a:stretch>
        </p:blipFill>
        <p:spPr bwMode="auto">
          <a:xfrm rot="21424831" flipH="1">
            <a:off x="125492" y="893292"/>
            <a:ext cx="2614563" cy="45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aptur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702280"/>
            <a:ext cx="8712968" cy="895072"/>
          </a:xfrm>
          <a:prstGeom prst="rect">
            <a:avLst/>
          </a:prstGeom>
        </p:spPr>
      </p:pic>
      <p:pic>
        <p:nvPicPr>
          <p:cNvPr id="16" name="Imagem 14" descr="Clipart-Cartoon-Design-01.gif"/>
          <p:cNvPicPr>
            <a:picLocks noChangeAspect="1"/>
          </p:cNvPicPr>
          <p:nvPr/>
        </p:nvPicPr>
        <p:blipFill>
          <a:blip r:embed="rId8" cstate="print"/>
          <a:srcRect l="12959" r="20081"/>
          <a:stretch>
            <a:fillRect/>
          </a:stretch>
        </p:blipFill>
        <p:spPr bwMode="auto">
          <a:xfrm>
            <a:off x="7308304" y="3177558"/>
            <a:ext cx="1761356" cy="26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3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6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come </a:t>
            </a:r>
            <a:r>
              <a:rPr lang="pt-PT" sz="2800" dirty="0" err="1" smtClean="0">
                <a:latin typeface="Kristen ITC" pitchFamily="66" charset="0"/>
              </a:rPr>
              <a:t>here</a:t>
            </a:r>
            <a:r>
              <a:rPr lang="pt-PT" sz="2800" dirty="0" smtClean="0">
                <a:latin typeface="Kristen ITC" pitchFamily="66" charset="0"/>
              </a:rPr>
              <a:t>, </a:t>
            </a:r>
            <a:r>
              <a:rPr lang="pt-PT" sz="2800" dirty="0" err="1" smtClean="0">
                <a:latin typeface="Kristen ITC" pitchFamily="66" charset="0"/>
              </a:rPr>
              <a:t>please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3089" name="Imagem 13" descr="Clipart-Cartoon-Design-11.gif"/>
          <p:cNvPicPr>
            <a:picLocks noChangeAspect="1"/>
          </p:cNvPicPr>
          <p:nvPr/>
        </p:nvPicPr>
        <p:blipFill>
          <a:blip r:embed="rId7" cstate="print"/>
          <a:srcRect l="18750" r="15625" b="6250"/>
          <a:stretch>
            <a:fillRect/>
          </a:stretch>
        </p:blipFill>
        <p:spPr bwMode="auto">
          <a:xfrm>
            <a:off x="6948264" y="4004716"/>
            <a:ext cx="15128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Imagem 12" descr="Clipart-Cartoon-Design-23.gif"/>
          <p:cNvPicPr>
            <a:picLocks noChangeAspect="1"/>
          </p:cNvPicPr>
          <p:nvPr/>
        </p:nvPicPr>
        <p:blipFill>
          <a:blip r:embed="rId8" cstate="print"/>
          <a:srcRect l="10558" t="8914" r="7269" b="15488"/>
          <a:stretch>
            <a:fillRect/>
          </a:stretch>
        </p:blipFill>
        <p:spPr bwMode="auto">
          <a:xfrm>
            <a:off x="1691680" y="2493119"/>
            <a:ext cx="2425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http://t0.gstatic.com/images?q=tbn:ANd9GcSjfKDCrVGXqFB9XFYzsAuUTmHwdwqTdiWWUrOtuhVAA9KvZb-7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987824" y="5013176"/>
            <a:ext cx="136753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Imagem 20" descr="Clipart-Cartoon-Design-25.gif"/>
          <p:cNvPicPr>
            <a:picLocks noChangeAspect="1"/>
          </p:cNvPicPr>
          <p:nvPr/>
        </p:nvPicPr>
        <p:blipFill>
          <a:blip r:embed="rId10" cstate="print"/>
          <a:srcRect l="53571" t="8775" r="3571" b="13995"/>
          <a:stretch>
            <a:fillRect/>
          </a:stretch>
        </p:blipFill>
        <p:spPr bwMode="auto">
          <a:xfrm rot="21424831" flipH="1">
            <a:off x="2097925" y="2539201"/>
            <a:ext cx="1952157" cy="35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Step </a:t>
            </a:r>
            <a:r>
              <a:rPr lang="pt-PT" sz="2800" dirty="0" err="1" smtClean="0">
                <a:latin typeface="Kristen ITC" pitchFamily="66" charset="0"/>
              </a:rPr>
              <a:t>aside</a:t>
            </a:r>
            <a:r>
              <a:rPr lang="pt-PT" sz="2800" dirty="0" smtClean="0">
                <a:latin typeface="Kristen ITC" pitchFamily="66" charset="0"/>
              </a:rPr>
              <a:t>, </a:t>
            </a:r>
            <a:r>
              <a:rPr lang="pt-PT" sz="2800" dirty="0" err="1" smtClean="0">
                <a:latin typeface="Kristen ITC" pitchFamily="66" charset="0"/>
              </a:rPr>
              <a:t>please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4139952" y="2780928"/>
            <a:ext cx="3384376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4523020" y="2876743"/>
            <a:ext cx="27847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Step </a:t>
            </a:r>
            <a:r>
              <a:rPr lang="pt-PT" sz="3600" b="1" dirty="0" err="1" smtClean="0">
                <a:latin typeface="Kristen ITC" pitchFamily="66" charset="0"/>
              </a:rPr>
              <a:t>aside</a:t>
            </a:r>
            <a:r>
              <a:rPr lang="pt-PT" sz="3600" b="1" dirty="0" smtClean="0">
                <a:latin typeface="Kristen ITC" pitchFamily="66" charset="0"/>
              </a:rPr>
              <a:t>,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please</a:t>
            </a:r>
            <a:r>
              <a:rPr lang="pt-PT" sz="3600" b="1" dirty="0" smtClean="0">
                <a:latin typeface="Kristen ITC" pitchFamily="66" charset="0"/>
              </a:rPr>
              <a:t>!</a:t>
            </a:r>
            <a:endParaRPr lang="pt-PT" sz="3600" b="1" dirty="0">
              <a:latin typeface="Kristen ITC" pitchFamily="66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don’t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know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What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page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is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it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0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3" cstate="print"/>
          <a:stretch>
            <a:fillRect/>
          </a:stretch>
        </p:blipFill>
        <p:spPr>
          <a:xfrm>
            <a:off x="8388424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88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am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finished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What</a:t>
            </a:r>
            <a:r>
              <a:rPr lang="pt-PT" sz="2800" dirty="0" smtClean="0">
                <a:latin typeface="Kristen ITC" pitchFamily="66" charset="0"/>
              </a:rPr>
              <a:t> does </a:t>
            </a:r>
            <a:r>
              <a:rPr lang="pt-PT" sz="2800" dirty="0" err="1" smtClean="0">
                <a:latin typeface="Kristen ITC" pitchFamily="66" charset="0"/>
              </a:rPr>
              <a:t>this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word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mean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What</a:t>
            </a:r>
            <a:r>
              <a:rPr lang="pt-PT" sz="2800" dirty="0" smtClean="0">
                <a:latin typeface="Kristen ITC" pitchFamily="66" charset="0"/>
              </a:rPr>
              <a:t> time </a:t>
            </a:r>
            <a:r>
              <a:rPr lang="pt-PT" sz="2800" dirty="0" err="1" smtClean="0">
                <a:latin typeface="Kristen ITC" pitchFamily="66" charset="0"/>
              </a:rPr>
              <a:t>is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it</a:t>
            </a:r>
            <a:r>
              <a:rPr lang="pt-PT" sz="2800" dirty="0" smtClean="0">
                <a:latin typeface="Kristen ITC" pitchFamily="66" charset="0"/>
              </a:rPr>
              <a:t>?  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open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lesson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0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440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5" descr="Clipart-Free-Gif-25.gif"/>
          <p:cNvPicPr>
            <a:picLocks noChangeAspect="1"/>
          </p:cNvPicPr>
          <p:nvPr/>
        </p:nvPicPr>
        <p:blipFill>
          <a:blip r:embed="rId9" cstate="print"/>
          <a:srcRect l="6059" t="7027" r="15161" b="10985"/>
          <a:stretch>
            <a:fillRect/>
          </a:stretch>
        </p:blipFill>
        <p:spPr bwMode="auto">
          <a:xfrm>
            <a:off x="4571901" y="2636912"/>
            <a:ext cx="25923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827584" y="2636912"/>
            <a:ext cx="3816424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971600" y="2732727"/>
            <a:ext cx="3562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What</a:t>
            </a:r>
            <a:r>
              <a:rPr lang="pt-PT" sz="3600" b="1" dirty="0" smtClean="0">
                <a:latin typeface="Kristen ITC" pitchFamily="66" charset="0"/>
              </a:rPr>
              <a:t> does </a:t>
            </a:r>
            <a:r>
              <a:rPr lang="pt-PT" sz="3600" b="1" dirty="0" err="1" smtClean="0">
                <a:latin typeface="Kristen ITC" pitchFamily="66" charset="0"/>
              </a:rPr>
              <a:t>this</a:t>
            </a:r>
            <a:endParaRPr lang="pt-PT" sz="3600" b="1" dirty="0" smtClean="0">
              <a:latin typeface="Kristen ITC" pitchFamily="66" charset="0"/>
            </a:endParaRPr>
          </a:p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word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mean</a:t>
            </a:r>
            <a:r>
              <a:rPr lang="pt-PT" sz="3600" b="1" dirty="0" smtClean="0">
                <a:latin typeface="Kristen ITC" pitchFamily="66" charset="0"/>
              </a:rPr>
              <a:t>?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4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Sorry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I’m</a:t>
            </a:r>
            <a:r>
              <a:rPr lang="pt-PT" sz="2800" dirty="0" smtClean="0">
                <a:latin typeface="Kristen ITC" pitchFamily="66" charset="0"/>
              </a:rPr>
              <a:t> late.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3090" name="Imagem 12" descr="Clipart-Cartoon-Design-23.gif"/>
          <p:cNvPicPr>
            <a:picLocks noChangeAspect="1"/>
          </p:cNvPicPr>
          <p:nvPr/>
        </p:nvPicPr>
        <p:blipFill>
          <a:blip r:embed="rId5" cstate="print"/>
          <a:srcRect l="10558" t="8914" r="7269" b="15488"/>
          <a:stretch>
            <a:fillRect/>
          </a:stretch>
        </p:blipFill>
        <p:spPr bwMode="auto">
          <a:xfrm>
            <a:off x="683568" y="2565127"/>
            <a:ext cx="2425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4" descr="http://t0.gstatic.com/images?q=tbn:ANd9GcSjfKDCrVGXqFB9XFYzsAuUTmHwdwqTdiWWUrOtuhVAA9KvZb-7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660" y="5013176"/>
            <a:ext cx="136753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</a:t>
            </a:r>
            <a:r>
              <a:rPr lang="pt-PT" sz="2800" dirty="0" err="1" smtClean="0">
                <a:latin typeface="Kristen ITC" pitchFamily="66" charset="0"/>
              </a:rPr>
              <a:t>go</a:t>
            </a:r>
            <a:r>
              <a:rPr lang="pt-PT" sz="2800" dirty="0" smtClean="0">
                <a:latin typeface="Kristen ITC" pitchFamily="66" charset="0"/>
              </a:rPr>
              <a:t> to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board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May</a:t>
            </a:r>
            <a:r>
              <a:rPr lang="pt-PT" sz="2800" dirty="0" smtClean="0">
                <a:latin typeface="Kristen ITC" pitchFamily="66" charset="0"/>
              </a:rPr>
              <a:t> I </a:t>
            </a:r>
            <a:r>
              <a:rPr lang="pt-PT" sz="2800" dirty="0" err="1" smtClean="0">
                <a:latin typeface="Kristen ITC" pitchFamily="66" charset="0"/>
              </a:rPr>
              <a:t>go</a:t>
            </a:r>
            <a:r>
              <a:rPr lang="pt-PT" sz="2800" dirty="0" smtClean="0">
                <a:latin typeface="Kristen ITC" pitchFamily="66" charset="0"/>
              </a:rPr>
              <a:t> to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toilet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</a:t>
            </a:r>
            <a:r>
              <a:rPr lang="pt-PT" sz="2800" dirty="0" err="1" smtClean="0">
                <a:latin typeface="Kristen ITC" pitchFamily="66" charset="0"/>
              </a:rPr>
              <a:t>close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window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0" name="Imagem 12" descr="Clipart-Cartoon-Design-12.gif"/>
          <p:cNvPicPr>
            <a:picLocks noChangeAspect="1"/>
          </p:cNvPicPr>
          <p:nvPr/>
        </p:nvPicPr>
        <p:blipFill>
          <a:blip r:embed="rId9" cstate="print"/>
          <a:srcRect l="29582" r="27689" b="9610"/>
          <a:stretch>
            <a:fillRect/>
          </a:stretch>
        </p:blipFill>
        <p:spPr bwMode="auto">
          <a:xfrm>
            <a:off x="6516216" y="3212976"/>
            <a:ext cx="13684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10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3059832" y="2636912"/>
            <a:ext cx="3384376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131840" y="2708920"/>
            <a:ext cx="3235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Can I </a:t>
            </a:r>
            <a:r>
              <a:rPr lang="pt-PT" sz="3600" b="1" dirty="0" err="1" smtClean="0">
                <a:latin typeface="Kristen ITC" pitchFamily="66" charset="0"/>
              </a:rPr>
              <a:t>go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to </a:t>
            </a:r>
            <a:r>
              <a:rPr lang="pt-PT" sz="3600" b="1" dirty="0" err="1" smtClean="0">
                <a:latin typeface="Kristen ITC" pitchFamily="66" charset="0"/>
              </a:rPr>
              <a:t>the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board</a:t>
            </a:r>
            <a:r>
              <a:rPr lang="pt-PT" sz="3600" b="1" dirty="0" smtClean="0">
                <a:latin typeface="Kristen ITC" pitchFamily="66" charset="0"/>
              </a:rPr>
              <a:t>?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24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43664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</a:t>
            </a:r>
            <a:r>
              <a:rPr lang="pt-PT" sz="2800" dirty="0" err="1" smtClean="0">
                <a:latin typeface="Kristen ITC" pitchFamily="66" charset="0"/>
              </a:rPr>
              <a:t>answer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question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May</a:t>
            </a:r>
            <a:r>
              <a:rPr lang="pt-PT" sz="2800" dirty="0" smtClean="0">
                <a:latin typeface="Kristen ITC" pitchFamily="66" charset="0"/>
              </a:rPr>
              <a:t> I come in?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repeat</a:t>
            </a:r>
            <a:r>
              <a:rPr lang="pt-PT" sz="2800" dirty="0" smtClean="0">
                <a:latin typeface="Kristen ITC" pitchFamily="66" charset="0"/>
              </a:rPr>
              <a:t>, </a:t>
            </a:r>
            <a:r>
              <a:rPr lang="pt-PT" sz="2800" dirty="0" err="1" smtClean="0">
                <a:latin typeface="Kristen ITC" pitchFamily="66" charset="0"/>
              </a:rPr>
              <a:t>please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don’t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remember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7" descr="C:\Users\Carlos\AppData\Local\Microsoft\Windows\Temporary Internet Files\Content.IE5\8W8IKHD1\MC90038939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2507844"/>
            <a:ext cx="3528392" cy="37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14" descr="Clipart-Cartoon-Design-01.gif"/>
          <p:cNvPicPr>
            <a:picLocks noChangeAspect="1"/>
          </p:cNvPicPr>
          <p:nvPr/>
        </p:nvPicPr>
        <p:blipFill>
          <a:blip r:embed="rId10" cstate="print"/>
          <a:srcRect l="12959" r="20081"/>
          <a:stretch>
            <a:fillRect/>
          </a:stretch>
        </p:blipFill>
        <p:spPr bwMode="auto">
          <a:xfrm>
            <a:off x="3394162" y="3284984"/>
            <a:ext cx="1465870" cy="21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4788024" y="2636912"/>
            <a:ext cx="2736304" cy="1224136"/>
          </a:xfrm>
          <a:prstGeom prst="wedgeRoundRectCallout">
            <a:avLst>
              <a:gd name="adj1" fmla="val -39537"/>
              <a:gd name="adj2" fmla="val 70544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5148064" y="2708920"/>
            <a:ext cx="21050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May</a:t>
            </a:r>
            <a:r>
              <a:rPr lang="pt-PT" sz="3600" b="1" dirty="0" smtClean="0">
                <a:latin typeface="Kristen ITC" pitchFamily="66" charset="0"/>
              </a:rPr>
              <a:t> I </a:t>
            </a:r>
          </a:p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come in?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don’t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understand</a:t>
            </a:r>
            <a:r>
              <a:rPr lang="pt-PT" sz="2800" dirty="0" smtClean="0">
                <a:latin typeface="Kristen ITC" pitchFamily="66" charset="0"/>
              </a:rPr>
              <a:t>!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Sorry</a:t>
            </a:r>
            <a:r>
              <a:rPr lang="pt-PT" sz="2800" dirty="0" smtClean="0">
                <a:latin typeface="Kristen ITC" pitchFamily="66" charset="0"/>
              </a:rPr>
              <a:t>, I </a:t>
            </a:r>
            <a:r>
              <a:rPr lang="pt-PT" sz="2800" dirty="0" err="1" smtClean="0">
                <a:latin typeface="Kristen ITC" pitchFamily="66" charset="0"/>
              </a:rPr>
              <a:t>forgot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my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books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help</a:t>
            </a:r>
            <a:r>
              <a:rPr lang="pt-PT" sz="2800" dirty="0" smtClean="0">
                <a:latin typeface="Kristen ITC" pitchFamily="66" charset="0"/>
              </a:rPr>
              <a:t> me?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What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day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is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it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today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2708920"/>
            <a:ext cx="2520280" cy="3442735"/>
          </a:xfrm>
          <a:prstGeom prst="rect">
            <a:avLst/>
          </a:prstGeom>
        </p:spPr>
      </p:pic>
      <p:pic>
        <p:nvPicPr>
          <p:cNvPr id="32" name="Imagem 31" descr="bu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4581128"/>
            <a:ext cx="1517154" cy="1517154"/>
          </a:xfrm>
          <a:prstGeom prst="rect">
            <a:avLst/>
          </a:prstGeom>
        </p:spPr>
      </p:pic>
      <p:pic>
        <p:nvPicPr>
          <p:cNvPr id="24" name="Imagem 16" descr="v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804248" y="465313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1043608" y="2636912"/>
            <a:ext cx="3672408" cy="1224136"/>
          </a:xfrm>
          <a:prstGeom prst="wedgeRoundRectCallout">
            <a:avLst>
              <a:gd name="adj1" fmla="val 47017"/>
              <a:gd name="adj2" fmla="val 70544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144205" y="2708920"/>
            <a:ext cx="3571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Sorry</a:t>
            </a:r>
            <a:r>
              <a:rPr lang="pt-PT" sz="3600" b="1" dirty="0" smtClean="0">
                <a:latin typeface="Kristen ITC" pitchFamily="66" charset="0"/>
              </a:rPr>
              <a:t>, I </a:t>
            </a:r>
            <a:r>
              <a:rPr lang="pt-PT" sz="3600" b="1" dirty="0" err="1" smtClean="0">
                <a:latin typeface="Kristen ITC" pitchFamily="66" charset="0"/>
              </a:rPr>
              <a:t>forgot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my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books</a:t>
            </a:r>
            <a:r>
              <a:rPr lang="pt-PT" sz="3600" b="1" dirty="0" smtClean="0">
                <a:latin typeface="Kristen ITC" pitchFamily="66" charset="0"/>
              </a:rPr>
              <a:t>.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3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7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78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Where</a:t>
            </a:r>
            <a:r>
              <a:rPr lang="pt-PT" sz="2800" dirty="0" smtClean="0">
                <a:latin typeface="Kristen ITC" pitchFamily="66" charset="0"/>
              </a:rPr>
              <a:t> do I </a:t>
            </a:r>
            <a:r>
              <a:rPr lang="pt-PT" sz="2800" dirty="0" err="1" smtClean="0">
                <a:latin typeface="Kristen ITC" pitchFamily="66" charset="0"/>
              </a:rPr>
              <a:t>sit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didn’t</a:t>
            </a:r>
            <a:r>
              <a:rPr lang="pt-PT" sz="2800" dirty="0" smtClean="0">
                <a:latin typeface="Kristen ITC" pitchFamily="66" charset="0"/>
              </a:rPr>
              <a:t> do </a:t>
            </a:r>
            <a:r>
              <a:rPr lang="pt-PT" sz="2800" dirty="0" err="1" smtClean="0">
                <a:latin typeface="Kristen ITC" pitchFamily="66" charset="0"/>
              </a:rPr>
              <a:t>my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homework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</a:t>
            </a:r>
            <a:r>
              <a:rPr lang="pt-PT" sz="2800" dirty="0" err="1" smtClean="0">
                <a:latin typeface="Kristen ITC" pitchFamily="66" charset="0"/>
              </a:rPr>
              <a:t>try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How</a:t>
            </a:r>
            <a:r>
              <a:rPr lang="pt-PT" sz="2800" dirty="0" smtClean="0">
                <a:latin typeface="Kristen ITC" pitchFamily="66" charset="0"/>
              </a:rPr>
              <a:t> do </a:t>
            </a:r>
            <a:r>
              <a:rPr lang="pt-PT" sz="2800" dirty="0" err="1" smtClean="0">
                <a:latin typeface="Kristen ITC" pitchFamily="66" charset="0"/>
              </a:rPr>
              <a:t>you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say</a:t>
            </a:r>
            <a:r>
              <a:rPr lang="pt-PT" sz="2800" dirty="0" smtClean="0">
                <a:latin typeface="Kristen ITC" pitchFamily="66" charset="0"/>
              </a:rPr>
              <a:t> … in </a:t>
            </a:r>
            <a:r>
              <a:rPr lang="pt-PT" sz="2800" dirty="0" err="1" smtClean="0">
                <a:latin typeface="Kristen ITC" pitchFamily="66" charset="0"/>
              </a:rPr>
              <a:t>English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4" name="Imagem 13" descr="didn-t-do-homework-clipart-Homework11-Google-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779912" y="2708920"/>
            <a:ext cx="4104456" cy="3340002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827584" y="2636912"/>
            <a:ext cx="3816424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8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ângulo 22"/>
          <p:cNvSpPr/>
          <p:nvPr/>
        </p:nvSpPr>
        <p:spPr>
          <a:xfrm>
            <a:off x="990697" y="2708920"/>
            <a:ext cx="3509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I </a:t>
            </a:r>
            <a:r>
              <a:rPr lang="pt-PT" sz="3600" b="1" dirty="0" err="1" smtClean="0">
                <a:latin typeface="Kristen ITC" pitchFamily="66" charset="0"/>
              </a:rPr>
              <a:t>didn’t</a:t>
            </a:r>
            <a:r>
              <a:rPr lang="pt-PT" sz="3600" b="1" dirty="0" smtClean="0">
                <a:latin typeface="Kristen ITC" pitchFamily="66" charset="0"/>
              </a:rPr>
              <a:t> do</a:t>
            </a:r>
          </a:p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my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homework</a:t>
            </a:r>
            <a:r>
              <a:rPr lang="pt-PT" sz="3600" b="1" dirty="0" smtClean="0">
                <a:latin typeface="Kristen ITC" pitchFamily="66" charset="0"/>
              </a:rPr>
              <a:t>.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5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5486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didn’t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hear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your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question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</a:t>
            </a:r>
            <a:r>
              <a:rPr lang="pt-PT" sz="2800" dirty="0" err="1" smtClean="0">
                <a:latin typeface="Kristen ITC" pitchFamily="66" charset="0"/>
              </a:rPr>
              <a:t>switch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on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lights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18" name="Imagem 17" descr="McLLaEnc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908720" cy="908720"/>
          </a:xfrm>
          <a:prstGeom prst="rect">
            <a:avLst/>
          </a:prstGeom>
        </p:spPr>
      </p:pic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What’s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the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homework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stand </a:t>
            </a:r>
            <a:r>
              <a:rPr lang="pt-PT" sz="2800" dirty="0" err="1" smtClean="0">
                <a:latin typeface="Kristen ITC" pitchFamily="66" charset="0"/>
              </a:rPr>
              <a:t>up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7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3664" y="4599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Carlos\Desktop\Clipart-Cartoon-Design-02.gif"/>
          <p:cNvPicPr>
            <a:picLocks noChangeAspect="1" noChangeArrowheads="1"/>
          </p:cNvPicPr>
          <p:nvPr/>
        </p:nvPicPr>
        <p:blipFill>
          <a:blip r:embed="rId9" cstate="print"/>
          <a:srcRect l="3900" t="2136" r="12813" b="10306"/>
          <a:stretch>
            <a:fillRect/>
          </a:stretch>
        </p:blipFill>
        <p:spPr bwMode="auto">
          <a:xfrm>
            <a:off x="4024394" y="2852936"/>
            <a:ext cx="3229540" cy="3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 descr="217301-Light-Switch-color-p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2195736" y="4149080"/>
            <a:ext cx="1236181" cy="1236181"/>
          </a:xfrm>
          <a:prstGeom prst="rect">
            <a:avLst/>
          </a:prstGeom>
        </p:spPr>
      </p:pic>
      <p:sp>
        <p:nvSpPr>
          <p:cNvPr id="21" name="Chamada rectangular arredondada 20"/>
          <p:cNvSpPr/>
          <p:nvPr/>
        </p:nvSpPr>
        <p:spPr>
          <a:xfrm>
            <a:off x="1043608" y="2636912"/>
            <a:ext cx="3456384" cy="1224136"/>
          </a:xfrm>
          <a:prstGeom prst="wedgeRoundRectCallout">
            <a:avLst>
              <a:gd name="adj1" fmla="val 34867"/>
              <a:gd name="adj2" fmla="val 73992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187624" y="2708920"/>
            <a:ext cx="31838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Can I </a:t>
            </a:r>
            <a:r>
              <a:rPr lang="pt-PT" sz="3600" b="1" dirty="0" err="1" smtClean="0">
                <a:latin typeface="Kristen ITC" pitchFamily="66" charset="0"/>
              </a:rPr>
              <a:t>switch</a:t>
            </a:r>
            <a:endParaRPr lang="pt-PT" sz="3600" b="1" dirty="0" smtClean="0">
              <a:latin typeface="Kristen ITC" pitchFamily="66" charset="0"/>
            </a:endParaRPr>
          </a:p>
          <a:p>
            <a:pPr algn="ctr">
              <a:defRPr/>
            </a:pPr>
            <a:r>
              <a:rPr lang="pt-PT" sz="3600" b="1" dirty="0" err="1" smtClean="0">
                <a:latin typeface="Kristen ITC" pitchFamily="66" charset="0"/>
              </a:rPr>
              <a:t>on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the</a:t>
            </a:r>
            <a:r>
              <a:rPr lang="pt-PT" sz="3600" b="1" dirty="0" smtClean="0">
                <a:latin typeface="Kristen ITC" pitchFamily="66" charset="0"/>
              </a:rPr>
              <a:t> </a:t>
            </a:r>
            <a:r>
              <a:rPr lang="pt-PT" sz="3600" b="1" dirty="0" err="1" smtClean="0">
                <a:latin typeface="Kristen ITC" pitchFamily="66" charset="0"/>
              </a:rPr>
              <a:t>lights</a:t>
            </a:r>
            <a:r>
              <a:rPr lang="pt-PT" sz="3600" b="1" dirty="0" smtClean="0">
                <a:latin typeface="Kristen ITC" pitchFamily="66" charset="0"/>
              </a:rPr>
              <a:t>?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5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free-blackboard-clip-art-92PQQU-clipart.png"/>
          <p:cNvPicPr>
            <a:picLocks noChangeAspect="1"/>
          </p:cNvPicPr>
          <p:nvPr/>
        </p:nvPicPr>
        <p:blipFill>
          <a:blip r:embed="rId4" cstate="print"/>
          <a:srcRect t="2751" b="5350"/>
          <a:stretch>
            <a:fillRect/>
          </a:stretch>
        </p:blipFill>
        <p:spPr>
          <a:xfrm>
            <a:off x="-36512" y="0"/>
            <a:ext cx="9216000" cy="6939600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611560" y="2420888"/>
            <a:ext cx="7992888" cy="388843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ectângulo arredondado 30"/>
          <p:cNvSpPr/>
          <p:nvPr/>
        </p:nvSpPr>
        <p:spPr>
          <a:xfrm>
            <a:off x="4716016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do </a:t>
            </a:r>
            <a:r>
              <a:rPr lang="pt-PT" sz="2800" dirty="0" err="1" smtClean="0">
                <a:latin typeface="Kristen ITC" pitchFamily="66" charset="0"/>
              </a:rPr>
              <a:t>this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exercise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1043608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Can I </a:t>
            </a:r>
            <a:r>
              <a:rPr lang="pt-PT" sz="2800" dirty="0" err="1" smtClean="0">
                <a:latin typeface="Kristen ITC" pitchFamily="66" charset="0"/>
              </a:rPr>
              <a:t>borrow</a:t>
            </a:r>
            <a:r>
              <a:rPr lang="pt-PT" sz="2800" dirty="0" smtClean="0">
                <a:latin typeface="Kristen ITC" pitchFamily="66" charset="0"/>
              </a:rPr>
              <a:t> a </a:t>
            </a:r>
            <a:r>
              <a:rPr lang="pt-PT" sz="2800" dirty="0" err="1" smtClean="0">
                <a:latin typeface="Kristen ITC" pitchFamily="66" charset="0"/>
              </a:rPr>
              <a:t>pencil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1043608" y="1412776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latin typeface="Kristen ITC" pitchFamily="66" charset="0"/>
              </a:rPr>
              <a:t>May</a:t>
            </a:r>
            <a:r>
              <a:rPr lang="pt-PT" sz="2800" dirty="0" smtClean="0">
                <a:latin typeface="Kristen ITC" pitchFamily="66" charset="0"/>
              </a:rPr>
              <a:t> I pack </a:t>
            </a:r>
            <a:r>
              <a:rPr lang="pt-PT" sz="2800" dirty="0" err="1" smtClean="0">
                <a:latin typeface="Kristen ITC" pitchFamily="66" charset="0"/>
              </a:rPr>
              <a:t>my</a:t>
            </a:r>
            <a:r>
              <a:rPr lang="pt-PT" sz="2800" dirty="0" smtClean="0">
                <a:latin typeface="Kristen ITC" pitchFamily="66" charset="0"/>
              </a:rPr>
              <a:t> </a:t>
            </a:r>
            <a:r>
              <a:rPr lang="pt-PT" sz="2800" dirty="0" err="1" smtClean="0">
                <a:latin typeface="Kristen ITC" pitchFamily="66" charset="0"/>
              </a:rPr>
              <a:t>things</a:t>
            </a:r>
            <a:r>
              <a:rPr lang="pt-PT" sz="2800" dirty="0" smtClean="0">
                <a:latin typeface="Kristen ITC" pitchFamily="66" charset="0"/>
              </a:rPr>
              <a:t>?</a:t>
            </a:r>
            <a:endParaRPr lang="pt-PT" sz="2800" dirty="0">
              <a:latin typeface="Kristen ITC" pitchFamily="66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4716016" y="404664"/>
            <a:ext cx="3528392" cy="86409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>
                <a:latin typeface="Kristen ITC" pitchFamily="66" charset="0"/>
              </a:rPr>
              <a:t>I </a:t>
            </a:r>
            <a:r>
              <a:rPr lang="pt-PT" sz="2800" dirty="0" err="1" smtClean="0">
                <a:latin typeface="Kristen ITC" pitchFamily="66" charset="0"/>
              </a:rPr>
              <a:t>need</a:t>
            </a:r>
            <a:r>
              <a:rPr lang="pt-PT" sz="2800" dirty="0" smtClean="0">
                <a:latin typeface="Kristen ITC" pitchFamily="66" charset="0"/>
              </a:rPr>
              <a:t> a </a:t>
            </a:r>
            <a:r>
              <a:rPr lang="pt-PT" sz="2800" dirty="0" err="1" smtClean="0">
                <a:latin typeface="Kristen ITC" pitchFamily="66" charset="0"/>
              </a:rPr>
              <a:t>pen</a:t>
            </a:r>
            <a:r>
              <a:rPr lang="pt-PT" sz="2800" dirty="0" smtClean="0">
                <a:latin typeface="Kristen ITC" pitchFamily="66" charset="0"/>
              </a:rPr>
              <a:t>.</a:t>
            </a:r>
            <a:endParaRPr lang="pt-PT" sz="2800" dirty="0">
              <a:latin typeface="Kristen ITC" pitchFamily="66" charset="0"/>
            </a:endParaRPr>
          </a:p>
        </p:txBody>
      </p:sp>
      <p:pic>
        <p:nvPicPr>
          <p:cNvPr id="22" name="Imagem 21" descr="Clipart-Cartoon-Design-02111.gif"/>
          <p:cNvPicPr>
            <a:picLocks noChangeAspect="1"/>
          </p:cNvPicPr>
          <p:nvPr/>
        </p:nvPicPr>
        <p:blipFill>
          <a:blip r:embed="rId5" cstate="print"/>
          <a:srcRect l="6801" t="4642" r="11121" b="11121"/>
          <a:stretch>
            <a:fillRect/>
          </a:stretch>
        </p:blipFill>
        <p:spPr bwMode="auto">
          <a:xfrm>
            <a:off x="7587409" y="2564904"/>
            <a:ext cx="945031" cy="9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Users\Carlos\Desktop\Clipart-Cartoon-Design-02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2708920"/>
            <a:ext cx="2487072" cy="33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hamada rectangular arredondada 20"/>
          <p:cNvSpPr/>
          <p:nvPr/>
        </p:nvSpPr>
        <p:spPr>
          <a:xfrm>
            <a:off x="1547664" y="2636912"/>
            <a:ext cx="3456384" cy="1224136"/>
          </a:xfrm>
          <a:prstGeom prst="wedgeRoundRectCallout">
            <a:avLst>
              <a:gd name="adj1" fmla="val 58473"/>
              <a:gd name="adj2" fmla="val 32621"/>
              <a:gd name="adj3" fmla="val 16667"/>
            </a:avLst>
          </a:prstGeom>
          <a:solidFill>
            <a:srgbClr val="66FF99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1675894" y="2708920"/>
            <a:ext cx="33281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Can I </a:t>
            </a:r>
            <a:r>
              <a:rPr lang="pt-PT" sz="3600" b="1" dirty="0" err="1" smtClean="0">
                <a:latin typeface="Kristen ITC" pitchFamily="66" charset="0"/>
              </a:rPr>
              <a:t>borrow</a:t>
            </a:r>
            <a:r>
              <a:rPr lang="pt-PT" sz="3600" b="1" dirty="0" smtClean="0">
                <a:latin typeface="Kristen ITC" pitchFamily="66" charset="0"/>
              </a:rPr>
              <a:t> </a:t>
            </a:r>
          </a:p>
          <a:p>
            <a:pPr algn="ctr">
              <a:defRPr/>
            </a:pPr>
            <a:r>
              <a:rPr lang="pt-PT" sz="3600" b="1" dirty="0" smtClean="0">
                <a:latin typeface="Kristen ITC" pitchFamily="66" charset="0"/>
              </a:rPr>
              <a:t>a </a:t>
            </a:r>
            <a:r>
              <a:rPr lang="pt-PT" sz="3600" b="1" dirty="0" err="1" smtClean="0">
                <a:latin typeface="Kristen ITC" pitchFamily="66" charset="0"/>
              </a:rPr>
              <a:t>pencil</a:t>
            </a:r>
            <a:r>
              <a:rPr lang="pt-PT" sz="3600" b="1" dirty="0" smtClean="0">
                <a:latin typeface="Kristen ITC" pitchFamily="66" charset="0"/>
              </a:rPr>
              <a:t>?</a:t>
            </a:r>
            <a:endParaRPr lang="pt-PT" sz="3600" b="1" dirty="0">
              <a:latin typeface="Kristen ITC" pitchFamily="66" charset="0"/>
            </a:endParaRPr>
          </a:p>
        </p:txBody>
      </p:sp>
      <p:pic>
        <p:nvPicPr>
          <p:cNvPr id="15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3664" y="4599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17" descr="escola44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763688" y="4155080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red-wrong-cross-clip-art-at-clker-com-vector-clip-art-online-JLsHvO-clipar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39159">
            <a:off x="2095045" y="4192404"/>
            <a:ext cx="1580482" cy="1580482"/>
          </a:xfrm>
          <a:prstGeom prst="rect">
            <a:avLst/>
          </a:prstGeom>
        </p:spPr>
      </p:pic>
      <p:pic>
        <p:nvPicPr>
          <p:cNvPr id="18" name="Imagem 17" descr="McLLaEnc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5013176"/>
            <a:ext cx="1873393" cy="1645548"/>
          </a:xfrm>
          <a:prstGeom prst="rect">
            <a:avLst/>
          </a:prstGeom>
        </p:spPr>
      </p:pic>
      <p:pic>
        <p:nvPicPr>
          <p:cNvPr id="16" name="Giggle+Boy.wav">
            <a:hlinkClick r:id="" action="ppaction://media"/>
          </p:cNvPr>
          <p:cNvPicPr>
            <a:picLocks noRot="1" noChangeAspect="1"/>
          </p:cNvPicPr>
          <p:nvPr>
            <a:wavAudioFile r:embed="rId2" name="Giggle+Boy.wav"/>
          </p:nvPr>
        </p:nvPicPr>
        <p:blipFill>
          <a:blip r:embed="rId11" cstate="print"/>
          <a:stretch>
            <a:fillRect/>
          </a:stretch>
        </p:blipFill>
        <p:spPr>
          <a:xfrm>
            <a:off x="8388424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0" grpId="0" animBg="1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228</Words>
  <PresentationFormat>Apresentação no Ecrã (4:3)</PresentationFormat>
  <Paragraphs>48</Paragraphs>
  <Slides>9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2011-09-03T11:18:03Z</dcterms:created>
  <dcterms:modified xsi:type="dcterms:W3CDTF">2016-09-08T10:25:11Z</dcterms:modified>
</cp:coreProperties>
</file>