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92" r:id="rId3"/>
    <p:sldId id="272" r:id="rId4"/>
    <p:sldId id="258" r:id="rId5"/>
    <p:sldId id="263" r:id="rId6"/>
    <p:sldId id="264" r:id="rId7"/>
    <p:sldId id="270" r:id="rId8"/>
    <p:sldId id="269" r:id="rId9"/>
    <p:sldId id="271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1" r:id="rId25"/>
    <p:sldId id="287" r:id="rId26"/>
    <p:sldId id="288" r:id="rId27"/>
    <p:sldId id="289" r:id="rId28"/>
    <p:sldId id="290" r:id="rId29"/>
    <p:sldId id="261" r:id="rId30"/>
    <p:sldId id="265" r:id="rId31"/>
    <p:sldId id="266" r:id="rId32"/>
    <p:sldId id="267" r:id="rId33"/>
    <p:sldId id="268" r:id="rId34"/>
  </p:sldIdLst>
  <p:sldSz cx="24385588" cy="13717588"/>
  <p:notesSz cx="6797675" cy="9928225"/>
  <p:embeddedFontLst>
    <p:embeddedFont>
      <p:font typeface="Tahoma" panose="020B0604030504040204" pitchFamily="34" charset="0"/>
      <p:regular r:id="rId36"/>
      <p:bold r:id="rId37"/>
    </p:embeddedFont>
    <p:embeddedFont>
      <p:font typeface="Questrial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77" y="101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endParaRPr dirty="0"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55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92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</a:t>
            </a:r>
            <a:r>
              <a:rPr lang="en-US" dirty="0" err="1" smtClean="0"/>
              <a:t>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TN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video.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508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18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, chia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451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52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473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830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791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85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118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220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72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88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50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32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03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93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09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80" y="549341"/>
            <a:ext cx="21947029" cy="117044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EB7EC-7A38-4564-A272-4A6CA50D3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39945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AREN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(HYDROCARBON </a:t>
            </a:r>
            <a:r>
              <a:rPr lang="en-US" sz="5400" b="1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THƠM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17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23DCCC5-92F3-382A-378C-3537A9FB4D8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226266" y="-337799"/>
            <a:ext cx="2260877" cy="226087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10687" r="-1"/>
          <a:stretch/>
        </p:blipFill>
        <p:spPr>
          <a:xfrm rot="5400000">
            <a:off x="12443214" y="1849691"/>
            <a:ext cx="12266475" cy="1146932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r="-1"/>
          <a:stretch/>
        </p:blipFill>
        <p:spPr>
          <a:xfrm rot="5400000">
            <a:off x="331305" y="1163458"/>
            <a:ext cx="12266475" cy="12841790"/>
          </a:xfrm>
          <a:prstGeom prst="rect">
            <a:avLst/>
          </a:prstGeom>
        </p:spPr>
      </p:pic>
      <p:grpSp>
        <p:nvGrpSpPr>
          <p:cNvPr id="122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674965" y="9286762"/>
            <a:ext cx="20382767" cy="1515188"/>
            <a:chOff x="247182" y="2237392"/>
            <a:chExt cx="10785933" cy="801895"/>
          </a:xfrm>
        </p:grpSpPr>
        <p:grpSp>
          <p:nvGrpSpPr>
            <p:cNvPr id="123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135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alkane</a:t>
                </a:r>
                <a:r>
                  <a:rPr kumimoji="0" lang="fr-FR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132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alkene.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5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129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40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i="0" kern="1200" dirty="0" err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arene</a:t>
                </a:r>
                <a:r>
                  <a:rPr lang="en-US" sz="48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6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994942" y="2237398"/>
              <a:ext cx="2038173" cy="801889"/>
              <a:chOff x="5537206" y="1704231"/>
              <a:chExt cx="2031263" cy="745468"/>
            </a:xfrm>
          </p:grpSpPr>
          <p:sp>
            <p:nvSpPr>
              <p:cNvPr id="127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8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8" name="TextBox 53">
            <a:extLst>
              <a:ext uri="{FF2B5EF4-FFF2-40B4-BE49-F238E27FC236}">
                <a16:creationId xmlns:a16="http://schemas.microsoft.com/office/drawing/2014/main" id="{B4E74AE4-8346-065B-9265-27E9693B98ED}"/>
              </a:ext>
            </a:extLst>
          </p:cNvPr>
          <p:cNvSpPr txBox="1"/>
          <p:nvPr/>
        </p:nvSpPr>
        <p:spPr>
          <a:xfrm>
            <a:off x="19232763" y="9628849"/>
            <a:ext cx="2830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alkyne</a:t>
            </a: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2699301" y="9511239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ounded Rectangle 24">
            <a:extLst>
              <a:ext uri="{FF2B5EF4-FFF2-40B4-BE49-F238E27FC236}">
                <a16:creationId xmlns:a16="http://schemas.microsoft.com/office/drawing/2014/main" id="{EE17A035-4F3F-415E-BEA7-3331C045288F}"/>
              </a:ext>
            </a:extLst>
          </p:cNvPr>
          <p:cNvSpPr/>
          <p:nvPr/>
        </p:nvSpPr>
        <p:spPr bwMode="auto">
          <a:xfrm>
            <a:off x="379451" y="4627180"/>
            <a:ext cx="23596947" cy="3771715"/>
          </a:xfrm>
          <a:prstGeom prst="roundRect">
            <a:avLst>
              <a:gd name="adj" fmla="val 5492"/>
            </a:avLst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just" defTabSz="4354339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phổ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chứa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naphthalene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long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đuổi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trùng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muối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Naphthalene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còn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được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ứng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dụng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như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một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chất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để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kiểm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soát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bướm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đêm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hại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cây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hoặc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động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vật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hoang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dã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khác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xâm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nhập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gia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cư</a:t>
            </a:r>
            <a:r>
              <a:rPr lang="en-US" sz="48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en-US" sz="4800" b="1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Naphthalene </a:t>
            </a:r>
            <a:r>
              <a:rPr lang="en-US" sz="4800" b="1" kern="12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thuộc</a:t>
            </a:r>
            <a:r>
              <a:rPr lang="en-US" sz="4800" b="1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loại</a:t>
            </a:r>
            <a:r>
              <a:rPr lang="en-US" sz="4800" b="1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hydrocacbon</a:t>
            </a:r>
            <a:r>
              <a:rPr lang="en-US" sz="4800" b="1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nào</a:t>
            </a:r>
            <a:r>
              <a:rPr lang="en-US" sz="4800" b="1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dưới</a:t>
            </a:r>
            <a:r>
              <a:rPr lang="en-US" sz="4800" b="1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4800" b="1" kern="12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đây</a:t>
            </a:r>
            <a:r>
              <a:rPr lang="en-US" sz="4800" b="1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?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2" name="Nhóm 48">
            <a:extLst>
              <a:ext uri="{FF2B5EF4-FFF2-40B4-BE49-F238E27FC236}">
                <a16:creationId xmlns:a16="http://schemas.microsoft.com/office/drawing/2014/main" id="{C878598D-6F49-9674-C9C5-21E1F97DE222}"/>
              </a:ext>
            </a:extLst>
          </p:cNvPr>
          <p:cNvGrpSpPr/>
          <p:nvPr/>
        </p:nvGrpSpPr>
        <p:grpSpPr>
          <a:xfrm>
            <a:off x="458264" y="3521898"/>
            <a:ext cx="1150960" cy="1121234"/>
            <a:chOff x="7061416" y="323529"/>
            <a:chExt cx="1208304" cy="1208304"/>
          </a:xfrm>
        </p:grpSpPr>
        <p:sp>
          <p:nvSpPr>
            <p:cNvPr id="143" name="Hình Bầu dục 49">
              <a:extLst>
                <a:ext uri="{FF2B5EF4-FFF2-40B4-BE49-F238E27FC236}">
                  <a16:creationId xmlns:a16="http://schemas.microsoft.com/office/drawing/2014/main" id="{6ABA77B9-8182-660A-0B42-6F20318592F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4" name="Đồ họa 50" descr="Power with solid fill">
              <a:extLst>
                <a:ext uri="{FF2B5EF4-FFF2-40B4-BE49-F238E27FC236}">
                  <a16:creationId xmlns:a16="http://schemas.microsoft.com/office/drawing/2014/main" id="{19BC2115-DEA2-591A-A3F6-7CC87CFC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  <p:sp>
        <p:nvSpPr>
          <p:cNvPr id="145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 animBg="1"/>
      <p:bldP spid="1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7599" y="2699010"/>
            <a:ext cx="16461105" cy="7848302"/>
          </a:xfrm>
          <a:prstGeom prst="rect">
            <a:avLst/>
          </a:prstGeom>
          <a:noFill/>
          <a:ln w="50800" cap="rnd" cmpd="dbl">
            <a:solidFill>
              <a:srgbClr val="DD47E9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b="1" dirty="0" err="1"/>
              <a:t>Bài</a:t>
            </a:r>
            <a:r>
              <a:rPr lang="en-US" sz="4800" b="1" dirty="0"/>
              <a:t> 1: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Những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sau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đây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đúng</a:t>
            </a:r>
            <a:r>
              <a:rPr lang="en-US" sz="4800" b="1" dirty="0">
                <a:solidFill>
                  <a:srgbClr val="FF0000"/>
                </a:solidFill>
              </a:rPr>
              <a:t> hay </a:t>
            </a:r>
            <a:r>
              <a:rPr lang="en-US" sz="4800" b="1" dirty="0" err="1">
                <a:solidFill>
                  <a:srgbClr val="FF0000"/>
                </a:solidFill>
              </a:rPr>
              <a:t>sai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Benzene </a:t>
            </a:r>
            <a:r>
              <a:rPr lang="en-US" sz="4800" b="1" dirty="0" err="1">
                <a:solidFill>
                  <a:srgbClr val="0000FF"/>
                </a:solidFill>
              </a:rPr>
              <a:t>là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một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hiđrocacbon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không</a:t>
            </a:r>
            <a:r>
              <a:rPr lang="en-US" sz="4800" b="1" dirty="0">
                <a:solidFill>
                  <a:srgbClr val="0000FF"/>
                </a:solidFill>
              </a:rPr>
              <a:t> no.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Benzene </a:t>
            </a:r>
            <a:r>
              <a:rPr lang="en-US" sz="4800" b="1" dirty="0" err="1">
                <a:solidFill>
                  <a:srgbClr val="0000FF"/>
                </a:solidFill>
              </a:rPr>
              <a:t>là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một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hiđrocacbon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thơm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Ở </a:t>
            </a:r>
            <a:r>
              <a:rPr lang="en-US" sz="4800" b="1" dirty="0" smtClean="0">
                <a:solidFill>
                  <a:srgbClr val="0000FF"/>
                </a:solidFill>
              </a:rPr>
              <a:t>benzene, </a:t>
            </a:r>
            <a:r>
              <a:rPr lang="en-US" sz="4800" b="1" dirty="0">
                <a:solidFill>
                  <a:srgbClr val="0000FF"/>
                </a:solidFill>
              </a:rPr>
              <a:t>3 </a:t>
            </a:r>
            <a:r>
              <a:rPr lang="en-US" sz="4800" b="1" dirty="0" err="1">
                <a:solidFill>
                  <a:srgbClr val="0000FF"/>
                </a:solidFill>
              </a:rPr>
              <a:t>liên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kết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đôi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ngắn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hơn</a:t>
            </a:r>
            <a:r>
              <a:rPr lang="en-US" sz="4800" b="1" dirty="0">
                <a:solidFill>
                  <a:srgbClr val="0000FF"/>
                </a:solidFill>
              </a:rPr>
              <a:t> 3 </a:t>
            </a:r>
            <a:r>
              <a:rPr lang="en-US" sz="4800" b="1" dirty="0" err="1">
                <a:solidFill>
                  <a:srgbClr val="0000FF"/>
                </a:solidFill>
              </a:rPr>
              <a:t>liên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kết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đơn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Ở </a:t>
            </a:r>
            <a:r>
              <a:rPr lang="en-US" sz="4800" b="1" dirty="0" smtClean="0">
                <a:solidFill>
                  <a:srgbClr val="0000FF"/>
                </a:solidFill>
              </a:rPr>
              <a:t>benzene, </a:t>
            </a:r>
            <a:r>
              <a:rPr lang="en-US" sz="4800" b="1" dirty="0">
                <a:solidFill>
                  <a:srgbClr val="0000FF"/>
                </a:solidFill>
              </a:rPr>
              <a:t>6 </a:t>
            </a:r>
            <a:r>
              <a:rPr lang="en-US" sz="4800" b="1" dirty="0" err="1">
                <a:solidFill>
                  <a:srgbClr val="0000FF"/>
                </a:solidFill>
              </a:rPr>
              <a:t>liên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kết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carbon </a:t>
            </a:r>
            <a:r>
              <a:rPr lang="en-US" sz="4800" b="1" dirty="0">
                <a:solidFill>
                  <a:srgbClr val="0000FF"/>
                </a:solidFill>
              </a:rPr>
              <a:t>– </a:t>
            </a:r>
            <a:r>
              <a:rPr lang="en-US" sz="4800" b="1" dirty="0" smtClean="0">
                <a:solidFill>
                  <a:srgbClr val="0000FF"/>
                </a:solidFill>
              </a:rPr>
              <a:t>carbon </a:t>
            </a:r>
            <a:r>
              <a:rPr lang="en-US" sz="4800" b="1" dirty="0" err="1">
                <a:solidFill>
                  <a:srgbClr val="0000FF"/>
                </a:solidFill>
              </a:rPr>
              <a:t>đều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như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nhau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Ở </a:t>
            </a:r>
            <a:r>
              <a:rPr lang="en-US" sz="4800" b="1" dirty="0" smtClean="0">
                <a:solidFill>
                  <a:srgbClr val="0000FF"/>
                </a:solidFill>
              </a:rPr>
              <a:t>benzene, </a:t>
            </a:r>
            <a:r>
              <a:rPr lang="en-US" sz="4800" b="1" dirty="0">
                <a:solidFill>
                  <a:srgbClr val="0000FF"/>
                </a:solidFill>
              </a:rPr>
              <a:t>6 C </a:t>
            </a:r>
            <a:r>
              <a:rPr lang="en-US" sz="4800" b="1" dirty="0" err="1">
                <a:solidFill>
                  <a:srgbClr val="0000FF"/>
                </a:solidFill>
              </a:rPr>
              <a:t>tạo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thành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một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lục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đều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Ở </a:t>
            </a:r>
            <a:r>
              <a:rPr lang="en-US" sz="4800" b="1" dirty="0" smtClean="0">
                <a:solidFill>
                  <a:srgbClr val="0000FF"/>
                </a:solidFill>
              </a:rPr>
              <a:t>cyclohexane, </a:t>
            </a:r>
            <a:r>
              <a:rPr lang="en-US" sz="4800" b="1" dirty="0">
                <a:solidFill>
                  <a:srgbClr val="0000FF"/>
                </a:solidFill>
              </a:rPr>
              <a:t>6 C </a:t>
            </a:r>
            <a:r>
              <a:rPr lang="en-US" sz="4800" b="1" dirty="0" err="1">
                <a:solidFill>
                  <a:srgbClr val="0000FF"/>
                </a:solidFill>
              </a:rPr>
              <a:t>tạo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thành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một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lục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đều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Down Ribbon 4"/>
          <p:cNvSpPr/>
          <p:nvPr/>
        </p:nvSpPr>
        <p:spPr>
          <a:xfrm>
            <a:off x="5115182" y="11164539"/>
            <a:ext cx="16765940" cy="2133847"/>
          </a:xfrm>
          <a:prstGeom prst="ribb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b, d, e.</a:t>
            </a:r>
          </a:p>
          <a:p>
            <a:pPr marL="685800" indent="-685800" algn="ctr">
              <a:buFont typeface="Wingdings" panose="05000000000000000000" pitchFamily="2" charset="2"/>
              <a:buChar char="v"/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c, f.</a:t>
            </a:r>
          </a:p>
        </p:txBody>
      </p:sp>
    </p:spTree>
    <p:extLst>
      <p:ext uri="{BB962C8B-B14F-4D97-AF65-F5344CB8AC3E}">
        <p14:creationId xmlns:p14="http://schemas.microsoft.com/office/powerpoint/2010/main" val="2485103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1146" y="2718888"/>
            <a:ext cx="15358692" cy="89562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800" b="1" dirty="0" err="1"/>
              <a:t>Bài</a:t>
            </a:r>
            <a:r>
              <a:rPr lang="en-US" sz="4800" b="1" dirty="0"/>
              <a:t> 2: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Viết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cấu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tạo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chất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sau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Ethylbenzene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4-</a:t>
            </a:r>
            <a:r>
              <a:rPr lang="en-US" sz="4800" b="1" dirty="0" err="1" smtClean="0">
                <a:solidFill>
                  <a:srgbClr val="0000FF"/>
                </a:solidFill>
              </a:rPr>
              <a:t>Cloroethylbenzene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1,3,5-</a:t>
            </a:r>
            <a:r>
              <a:rPr lang="en-US" sz="4800" b="1" dirty="0" err="1" smtClean="0">
                <a:solidFill>
                  <a:srgbClr val="0000FF"/>
                </a:solidFill>
              </a:rPr>
              <a:t>Trimethylbenzene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i="1" dirty="0" smtClean="0">
                <a:solidFill>
                  <a:srgbClr val="0000FF"/>
                </a:solidFill>
              </a:rPr>
              <a:t>o</a:t>
            </a:r>
            <a:r>
              <a:rPr lang="en-US" sz="4800" b="1" dirty="0" smtClean="0">
                <a:solidFill>
                  <a:srgbClr val="0000FF"/>
                </a:solidFill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</a:rPr>
              <a:t>Clorotoluene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endParaRPr lang="en-US" sz="4800" b="1" i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i="1" dirty="0" smtClean="0">
                <a:solidFill>
                  <a:srgbClr val="0000FF"/>
                </a:solidFill>
              </a:rPr>
              <a:t>m</a:t>
            </a:r>
            <a:r>
              <a:rPr lang="en-US" sz="4800" b="1" dirty="0" smtClean="0">
                <a:solidFill>
                  <a:srgbClr val="0000FF"/>
                </a:solidFill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</a:rPr>
              <a:t>Clorotoluene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i="1" dirty="0" smtClean="0">
                <a:solidFill>
                  <a:srgbClr val="0000FF"/>
                </a:solidFill>
              </a:rPr>
              <a:t>p</a:t>
            </a:r>
            <a:r>
              <a:rPr lang="en-US" sz="4800" b="1" dirty="0" smtClean="0">
                <a:solidFill>
                  <a:srgbClr val="0000FF"/>
                </a:solidFill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</a:rPr>
              <a:t>Clorotoluene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504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3825" y="3530956"/>
            <a:ext cx="16156270" cy="6740307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b="1" dirty="0" err="1"/>
              <a:t>Bài</a:t>
            </a:r>
            <a:r>
              <a:rPr lang="en-US" sz="4800" b="1" dirty="0"/>
              <a:t> 3: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giải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thích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tượng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xảy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ra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thí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nghiệm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sau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marL="914491" indent="-914491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Cho </a:t>
            </a:r>
            <a:r>
              <a:rPr lang="en-US" sz="4800" b="1" dirty="0" smtClean="0">
                <a:solidFill>
                  <a:srgbClr val="0000FF"/>
                </a:solidFill>
              </a:rPr>
              <a:t>benzene </a:t>
            </a:r>
            <a:r>
              <a:rPr lang="en-US" sz="4800" b="1" dirty="0" err="1">
                <a:solidFill>
                  <a:srgbClr val="0000FF"/>
                </a:solidFill>
              </a:rPr>
              <a:t>vào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ống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nghiệm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chứa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nước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bromine, </a:t>
            </a:r>
            <a:r>
              <a:rPr lang="en-US" sz="4800" b="1" dirty="0" err="1">
                <a:solidFill>
                  <a:srgbClr val="0000FF"/>
                </a:solidFill>
              </a:rPr>
              <a:t>lắc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kĩ</a:t>
            </a:r>
            <a:r>
              <a:rPr lang="en-US" sz="4800" b="1" dirty="0">
                <a:solidFill>
                  <a:srgbClr val="0000FF"/>
                </a:solidFill>
              </a:rPr>
              <a:t>  </a:t>
            </a:r>
            <a:r>
              <a:rPr lang="en-US" sz="4800" b="1" dirty="0" err="1">
                <a:solidFill>
                  <a:srgbClr val="0000FF"/>
                </a:solidFill>
              </a:rPr>
              <a:t>rồi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để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yên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914491" indent="-914491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Cho </a:t>
            </a:r>
            <a:r>
              <a:rPr lang="en-US" sz="4800" b="1" dirty="0" smtClean="0">
                <a:solidFill>
                  <a:srgbClr val="0000FF"/>
                </a:solidFill>
              </a:rPr>
              <a:t>bromine </a:t>
            </a:r>
            <a:r>
              <a:rPr lang="en-US" sz="4800" b="1" dirty="0" err="1">
                <a:solidFill>
                  <a:srgbClr val="0000FF"/>
                </a:solidFill>
              </a:rPr>
              <a:t>lỏng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ống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nghiệm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chứa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benzene, </a:t>
            </a:r>
            <a:r>
              <a:rPr lang="en-US" sz="4800" b="1" dirty="0" err="1">
                <a:solidFill>
                  <a:srgbClr val="0000FF"/>
                </a:solidFill>
              </a:rPr>
              <a:t>lắc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rồi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để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yên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7489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19317" y="6937513"/>
            <a:ext cx="22393796" cy="163001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17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2)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9" name="Google Shape;199;p1"/>
          <p:cNvGrpSpPr/>
          <p:nvPr/>
        </p:nvGrpSpPr>
        <p:grpSpPr>
          <a:xfrm>
            <a:off x="1136538" y="7430773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96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12075105" y="4681338"/>
            <a:ext cx="9095243" cy="80021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ankyl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  <a:endParaRPr 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45"/>
          <p:cNvSpPr txBox="1">
            <a:spLocks noChangeArrowheads="1"/>
          </p:cNvSpPr>
          <p:nvPr/>
        </p:nvSpPr>
        <p:spPr bwMode="auto">
          <a:xfrm>
            <a:off x="8121689" y="7902463"/>
            <a:ext cx="7906833" cy="8002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6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chất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thơm</a:t>
            </a:r>
            <a:endParaRPr 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16251898" y="7043317"/>
            <a:ext cx="1430328" cy="2539794"/>
            <a:chOff x="432" y="2400"/>
            <a:chExt cx="528" cy="1440"/>
          </a:xfrm>
        </p:grpSpPr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432" y="3120"/>
              <a:ext cx="192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624" y="2400"/>
              <a:ext cx="0" cy="144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16" y="2408"/>
              <a:ext cx="336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624" y="3120"/>
              <a:ext cx="336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616" y="3840"/>
              <a:ext cx="336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17816237" y="6621821"/>
            <a:ext cx="5456172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17781616" y="9153504"/>
            <a:ext cx="5456172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17816237" y="7848110"/>
            <a:ext cx="4775200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171" y="4484554"/>
            <a:ext cx="5089795" cy="5686258"/>
            <a:chOff x="3158958" y="4922146"/>
            <a:chExt cx="3534209" cy="4345856"/>
          </a:xfrm>
        </p:grpSpPr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4217723" y="4922146"/>
              <a:ext cx="2475444" cy="101146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endParaRPr lang="en-US" sz="80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 rot="16200000">
              <a:off x="3037374" y="6533897"/>
              <a:ext cx="2855689" cy="2612521"/>
            </a:xfrm>
            <a:prstGeom prst="hexagon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3416198" y="8394612"/>
              <a:ext cx="1100470" cy="5429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512296" y="7190708"/>
              <a:ext cx="864" cy="13151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361602" y="6673340"/>
              <a:ext cx="1209663" cy="64988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 flipH="1">
              <a:off x="4474526" y="5688907"/>
              <a:ext cx="0" cy="723407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V="1">
            <a:off x="4750904" y="5146273"/>
            <a:ext cx="7065784" cy="2636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97164" y="8302572"/>
            <a:ext cx="1834262" cy="654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9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41" grpId="1"/>
      <p:bldP spid="42" grpId="1"/>
      <p:bldP spid="4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25783" y="3745079"/>
            <a:ext cx="4379725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Callout 3 (Accent Bar) 22"/>
          <p:cNvSpPr/>
          <p:nvPr/>
        </p:nvSpPr>
        <p:spPr>
          <a:xfrm>
            <a:off x="5305508" y="6071883"/>
            <a:ext cx="16373061" cy="390700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61438"/>
              <a:gd name="adj8" fmla="val -7407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alkyl (-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sz="4600" b="1" baseline="-250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-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600" b="1" baseline="-250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600" b="1" baseline="-250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…),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hydrogen ở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dàng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ưu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(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ortho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para) 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alkyl. </a:t>
            </a:r>
            <a:endParaRPr lang="en-US" sz="4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25783" y="3745079"/>
            <a:ext cx="5056192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30484"/>
              </p:ext>
            </p:extLst>
          </p:nvPr>
        </p:nvGraphicFramePr>
        <p:xfrm>
          <a:off x="703832" y="5509617"/>
          <a:ext cx="10721515" cy="439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515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1, 3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halogen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toluene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FeBr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</a:t>
                      </a:r>
                      <a:r>
                        <a:rPr lang="en-US" sz="46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45194"/>
              </p:ext>
            </p:extLst>
          </p:nvPr>
        </p:nvGraphicFramePr>
        <p:xfrm>
          <a:off x="13656364" y="5509616"/>
          <a:ext cx="9939131" cy="43987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39131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2, 4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nitro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toluene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HNO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46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25783" y="3745079"/>
            <a:ext cx="5056192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Flowchart: Preparation 25"/>
          <p:cNvSpPr/>
          <p:nvPr>
            <p:custDataLst>
              <p:tags r:id="rId1"/>
            </p:custDataLst>
          </p:nvPr>
        </p:nvSpPr>
        <p:spPr>
          <a:xfrm>
            <a:off x="0" y="5409954"/>
            <a:ext cx="24385587" cy="5474646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toluene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HNO</a:t>
            </a:r>
            <a:r>
              <a:rPr lang="en-US" sz="4600" b="1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600" b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1:3,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600" b="1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600" b="1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ra.</a:t>
            </a:r>
            <a:endParaRPr 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25783" y="3745079"/>
            <a:ext cx="5056192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Flowchart: Preparation 25"/>
          <p:cNvSpPr/>
          <p:nvPr>
            <p:custDataLst>
              <p:tags r:id="rId1"/>
            </p:custDataLst>
          </p:nvPr>
        </p:nvSpPr>
        <p:spPr>
          <a:xfrm>
            <a:off x="2961861" y="5406888"/>
            <a:ext cx="17532626" cy="5029200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ethylbenzene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</a:t>
            </a:r>
            <a:r>
              <a:rPr lang="en-US" sz="4600" b="1" baseline="30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HNO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600" b="1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6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25783" y="3745079"/>
            <a:ext cx="5056192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739" y="2380770"/>
            <a:ext cx="17672849" cy="1149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2629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82218" y="6137665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17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6959020"/>
            <a:ext cx="20008033" cy="922570"/>
            <a:chOff x="7459670" y="7086599"/>
            <a:chExt cx="20011654" cy="922737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8"/>
              <a:ext cx="18378868" cy="831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149973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thái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tự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nhiên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398721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116660" y="10659803"/>
            <a:ext cx="21339695" cy="957490"/>
            <a:chOff x="7459670" y="9982199"/>
            <a:chExt cx="21343553" cy="957663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116660" y="11920887"/>
            <a:ext cx="21339695" cy="957490"/>
            <a:chOff x="7459670" y="9982199"/>
            <a:chExt cx="21343553" cy="957663"/>
          </a:xfrm>
        </p:grpSpPr>
        <p:sp>
          <p:nvSpPr>
            <p:cNvPr id="214" name="Google Shape;214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 sz="4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81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19317" y="6937513"/>
            <a:ext cx="22393796" cy="163001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17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3)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9" name="Google Shape;199;p1"/>
          <p:cNvGrpSpPr/>
          <p:nvPr/>
        </p:nvGrpSpPr>
        <p:grpSpPr>
          <a:xfrm>
            <a:off x="1136538" y="7430773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645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9064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oxi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13935"/>
              </p:ext>
            </p:extLst>
          </p:nvPr>
        </p:nvGraphicFramePr>
        <p:xfrm>
          <a:off x="104698" y="5171686"/>
          <a:ext cx="7011721" cy="7193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11721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chlorine</a:t>
                      </a:r>
                    </a:p>
                    <a:p>
                      <a:pPr marL="685800" indent="-685800" algn="just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video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chlorine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benzene.</a:t>
                      </a:r>
                    </a:p>
                    <a:p>
                      <a:pPr marL="685800" indent="-685800" algn="just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ra.</a:t>
                      </a:r>
                      <a:endParaRPr lang="en-US" sz="4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35013" indent="-735013"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41948"/>
              </p:ext>
            </p:extLst>
          </p:nvPr>
        </p:nvGraphicFramePr>
        <p:xfrm>
          <a:off x="7354963" y="4197652"/>
          <a:ext cx="9640952" cy="9296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9640952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hydrogen</a:t>
                      </a:r>
                    </a:p>
                    <a:p>
                      <a:pPr marL="735013" indent="-735013" algn="just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hydrogen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hoàn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toàn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benzene, toluene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p-xylene,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sử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xúc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nickel.</a:t>
                      </a:r>
                    </a:p>
                    <a:p>
                      <a:pPr marL="735013" indent="-735013" algn="just">
                        <a:buFontTx/>
                        <a:buChar char="-"/>
                      </a:pP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Hydrogen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hoàn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toàn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X (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xúc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nickel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phẩm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ethylcyclohexane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cấu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tạo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X.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26712"/>
              </p:ext>
            </p:extLst>
          </p:nvPr>
        </p:nvGraphicFramePr>
        <p:xfrm>
          <a:off x="17234459" y="4197652"/>
          <a:ext cx="7011721" cy="9296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7011721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oxi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toluene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 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dịch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KMnO</a:t>
                      </a:r>
                      <a:r>
                        <a:rPr lang="en-US" sz="4600" b="1" baseline="-2500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4600" b="1" baseline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85800" indent="-685800" algn="just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video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oxi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toluene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 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dịch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KMnO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685800" indent="-685800" algn="just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ra.</a:t>
                      </a:r>
                      <a:endParaRPr lang="en-US" sz="4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35013" indent="-735013"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9064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oxi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" name="Flowchart: Preparation 26"/>
          <p:cNvSpPr/>
          <p:nvPr>
            <p:custDataLst>
              <p:tags r:id="rId1"/>
            </p:custDataLst>
          </p:nvPr>
        </p:nvSpPr>
        <p:spPr>
          <a:xfrm>
            <a:off x="1689652" y="5824330"/>
            <a:ext cx="21150470" cy="3160644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benzene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toluene.</a:t>
            </a:r>
            <a:endParaRPr 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9064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oxi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22" y="4117162"/>
            <a:ext cx="23822971" cy="9141638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9242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9064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oxi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" name="Flowchart: Preparation 26"/>
          <p:cNvSpPr/>
          <p:nvPr>
            <p:custDataLst>
              <p:tags r:id="rId1"/>
            </p:custDataLst>
          </p:nvPr>
        </p:nvSpPr>
        <p:spPr>
          <a:xfrm>
            <a:off x="925783" y="5824330"/>
            <a:ext cx="22382888" cy="3160644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benzene, toluene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styrene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82218" y="7215809"/>
            <a:ext cx="22393796" cy="2939300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17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4)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06" name="Google Shape;206;p1"/>
          <p:cNvGrpSpPr/>
          <p:nvPr/>
        </p:nvGrpSpPr>
        <p:grpSpPr>
          <a:xfrm>
            <a:off x="1116660" y="7399769"/>
            <a:ext cx="21339695" cy="957490"/>
            <a:chOff x="7459670" y="9982199"/>
            <a:chExt cx="21343553" cy="957663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116660" y="8660853"/>
            <a:ext cx="21339695" cy="957490"/>
            <a:chOff x="7459670" y="9982199"/>
            <a:chExt cx="21343553" cy="957663"/>
          </a:xfrm>
        </p:grpSpPr>
        <p:sp>
          <p:nvSpPr>
            <p:cNvPr id="214" name="Google Shape;214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 sz="4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82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512" y="1563301"/>
            <a:ext cx="25232258" cy="12559877"/>
            <a:chOff x="79512" y="1563301"/>
            <a:chExt cx="25232258" cy="125598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4"/>
            <a:stretch/>
          </p:blipFill>
          <p:spPr>
            <a:xfrm>
              <a:off x="10502107" y="1563301"/>
              <a:ext cx="14809663" cy="1255987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9512" y="8448261"/>
              <a:ext cx="9740349" cy="2564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Polymer, dung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môi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thuốc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nhuộm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4000" b="1" dirty="0" err="1">
                  <a:solidFill>
                    <a:schemeClr val="tx1"/>
                  </a:solidFill>
                </a:rPr>
                <a:t>d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ược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phẩm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, …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27" idx="3"/>
            </p:cNvCxnSpPr>
            <p:nvPr/>
          </p:nvCxnSpPr>
          <p:spPr>
            <a:xfrm>
              <a:off x="9819861" y="9730409"/>
              <a:ext cx="1192694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8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Flowchart: Preparation 9"/>
          <p:cNvSpPr/>
          <p:nvPr>
            <p:custDataLst>
              <p:tags r:id="rId1"/>
            </p:custDataLst>
          </p:nvPr>
        </p:nvSpPr>
        <p:spPr>
          <a:xfrm>
            <a:off x="3359425" y="4353338"/>
            <a:ext cx="15425532" cy="2126975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ine Callout 3 (Accent Bar) 10"/>
          <p:cNvSpPr/>
          <p:nvPr/>
        </p:nvSpPr>
        <p:spPr>
          <a:xfrm>
            <a:off x="6577714" y="6948484"/>
            <a:ext cx="4375207" cy="299064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36513"/>
              <a:gd name="adj8" fmla="val -39469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Callout 3 (Accent Bar) 11"/>
          <p:cNvSpPr/>
          <p:nvPr/>
        </p:nvSpPr>
        <p:spPr>
          <a:xfrm>
            <a:off x="15516309" y="6948484"/>
            <a:ext cx="4739639" cy="299064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9065"/>
              <a:gd name="adj8" fmla="val -39591"/>
            </a:avLst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cấm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Flowchart: Preparation 9"/>
          <p:cNvSpPr/>
          <p:nvPr>
            <p:custDataLst>
              <p:tags r:id="rId1"/>
            </p:custDataLst>
          </p:nvPr>
        </p:nvSpPr>
        <p:spPr>
          <a:xfrm>
            <a:off x="6162260" y="1769164"/>
            <a:ext cx="15425532" cy="2126975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9449"/>
              </p:ext>
            </p:extLst>
          </p:nvPr>
        </p:nvGraphicFramePr>
        <p:xfrm>
          <a:off x="417443" y="5037737"/>
          <a:ext cx="23635252" cy="724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861">
                  <a:extLst>
                    <a:ext uri="{9D8B030D-6E8A-4147-A177-3AD203B41FA5}">
                      <a16:colId xmlns:a16="http://schemas.microsoft.com/office/drawing/2014/main" val="69429614"/>
                    </a:ext>
                  </a:extLst>
                </a:gridCol>
                <a:gridCol w="3836505">
                  <a:extLst>
                    <a:ext uri="{9D8B030D-6E8A-4147-A177-3AD203B41FA5}">
                      <a16:colId xmlns:a16="http://schemas.microsoft.com/office/drawing/2014/main" val="3041179482"/>
                    </a:ext>
                  </a:extLst>
                </a:gridCol>
                <a:gridCol w="4413924">
                  <a:extLst>
                    <a:ext uri="{9D8B030D-6E8A-4147-A177-3AD203B41FA5}">
                      <a16:colId xmlns:a16="http://schemas.microsoft.com/office/drawing/2014/main" val="3939316483"/>
                    </a:ext>
                  </a:extLst>
                </a:gridCol>
                <a:gridCol w="4956840">
                  <a:extLst>
                    <a:ext uri="{9D8B030D-6E8A-4147-A177-3AD203B41FA5}">
                      <a16:colId xmlns:a16="http://schemas.microsoft.com/office/drawing/2014/main" val="1560591724"/>
                    </a:ext>
                  </a:extLst>
                </a:gridCol>
                <a:gridCol w="5180122">
                  <a:extLst>
                    <a:ext uri="{9D8B030D-6E8A-4147-A177-3AD203B41FA5}">
                      <a16:colId xmlns:a16="http://schemas.microsoft.com/office/drawing/2014/main" val="950187766"/>
                    </a:ext>
                  </a:extLst>
                </a:gridCol>
              </a:tblGrid>
              <a:tr h="1387772">
                <a:tc>
                  <a:txBody>
                    <a:bodyPr/>
                    <a:lstStyle/>
                    <a:p>
                      <a:pPr algn="ctr"/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Arene</a:t>
                      </a:r>
                      <a:endParaRPr lang="en-US" sz="46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Benzene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Toluene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Ethylbenzene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Naphthalene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3413359"/>
                  </a:ext>
                </a:extLst>
              </a:tr>
              <a:tr h="2258576">
                <a:tc>
                  <a:txBody>
                    <a:bodyPr/>
                    <a:lstStyle/>
                    <a:p>
                      <a:pPr algn="ctr"/>
                      <a:endParaRPr lang="en-US" sz="4600" b="1" i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pháp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chế</a:t>
                      </a:r>
                      <a:endParaRPr lang="en-US" sz="4600" b="1" i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46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241495"/>
                  </a:ext>
                </a:extLst>
              </a:tr>
              <a:tr h="2964576">
                <a:tc>
                  <a:txBody>
                    <a:bodyPr/>
                    <a:lstStyle/>
                    <a:p>
                      <a:pPr algn="ctr"/>
                      <a:endParaRPr lang="en-US" sz="4600" b="1" i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ctr"/>
                      <a:endParaRPr lang="en-US" sz="46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710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0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A36AF45F-657B-520C-AC9F-3CD00FA49572}"/>
              </a:ext>
            </a:extLst>
          </p:cNvPr>
          <p:cNvGrpSpPr/>
          <p:nvPr/>
        </p:nvGrpSpPr>
        <p:grpSpPr>
          <a:xfrm>
            <a:off x="0" y="1618027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4F48B44A-F72F-C723-F5CD-489A93AB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:a16="http://schemas.microsoft.com/office/drawing/2014/main" id="{C8D962B4-847E-C9E8-B800-DC679A25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9E86D8CD-41EB-41EB-B2D2-2B52994A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3B852398-B731-6997-A341-BF62977B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id="{608F6234-1C85-0F35-95A2-5D51E004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3DFA2D1F-500F-2BFD-5F96-C207C32E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759496E5-C025-3D65-B138-924B3CDF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876924D3-27A0-5248-3743-D97B6AEF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EFC5AF66-EAFF-D6BB-04C6-239BB51A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52297E73-1A0F-C19D-5C6D-E0711A8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92D5AD2E-089F-FC09-11CA-3E1F23CC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2B7A8A5F-57CD-634D-AF77-5A267347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id="{0F246B4C-00D2-B622-03F6-0D626A7F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93EFCFE7-3B75-DBE3-1971-AB0E539A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B8EB2E36-135F-6714-959C-EAEB36D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6DA05E09-7951-5D28-8BCB-BD8CBC9AC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5D03FE13-8C24-4FDC-3C8F-DE52549A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id="{5D439D97-E95D-BF6C-9261-FCA201A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6E1D7098-7B13-B7B2-8EC6-48392035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:a16="http://schemas.microsoft.com/office/drawing/2014/main" id="{581505AB-958E-04A8-71E1-A4C4345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id="{8388345B-6CCC-2535-7E0C-17350326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1CDC418A-C873-F50E-244F-0BB16455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8D39EB34-923C-2EC6-15D0-2A618F90C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A72E8760-6F23-6145-C646-EDD1E592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id="{E71CC138-F24A-052F-3BCF-BB77B9C9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BBE38FBA-098C-600B-EFEF-61287000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E8E75633-58C1-A929-5BEE-C4E3B3A40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83BE001C-A8B2-C396-C536-EF7CA974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17452" r="2875"/>
          <a:stretch/>
        </p:blipFill>
        <p:spPr>
          <a:xfrm>
            <a:off x="0" y="2581751"/>
            <a:ext cx="24385588" cy="111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002555" y="6935014"/>
            <a:ext cx="22393796" cy="3364144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17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919776" y="7694516"/>
            <a:ext cx="20008033" cy="922570"/>
            <a:chOff x="7459670" y="7086599"/>
            <a:chExt cx="20011654" cy="922737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8"/>
              <a:ext cx="18378868" cy="831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919776" y="8885469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thái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tự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nhiên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0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 1 12"/>
          <p:cNvSpPr/>
          <p:nvPr/>
        </p:nvSpPr>
        <p:spPr>
          <a:xfrm>
            <a:off x="4571912" y="2895935"/>
            <a:ext cx="15851434" cy="9754729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4CE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(hydrocarbon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thơm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hydrocarbon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8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3126579" y="12650664"/>
            <a:ext cx="762088" cy="6096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6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7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1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2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6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5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7475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5943671" y="4877365"/>
            <a:ext cx="13412752" cy="579187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9600" b="1" baseline="-25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9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9600" b="1" baseline="-25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</a:t>
            </a:r>
            <a:r>
              <a:rPr lang="en-US" sz="9600" b="1" baseline="-25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</a:t>
            </a:r>
            <a:r>
              <a:rPr lang="en-US" sz="9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(n≥ 6)</a:t>
            </a:r>
            <a:endParaRPr lang="en-US" sz="9600" b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2947674" y="12716855"/>
            <a:ext cx="762088" cy="6096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6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7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1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2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6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8735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>
            <a:off x="5200635" y="3988262"/>
            <a:ext cx="14174840" cy="731604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DD4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cacbon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3007309" y="12617464"/>
            <a:ext cx="762088" cy="6096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6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7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1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2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5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7106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-Point Star 13"/>
          <p:cNvSpPr/>
          <p:nvPr/>
        </p:nvSpPr>
        <p:spPr>
          <a:xfrm rot="21221916">
            <a:off x="2136127" y="3900464"/>
            <a:ext cx="19455056" cy="8993237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u="sng" dirty="0">
              <a:solidFill>
                <a:srgbClr val="0000F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2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0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576263" algn="just">
              <a:buFont typeface="Courier New" panose="02070309020205020404" pitchFamily="49" charset="0"/>
              <a:buChar char="o"/>
              <a:defRPr/>
            </a:pP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3, 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endParaRPr lang="en-US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238125" algn="just">
              <a:buFont typeface="Courier New" panose="02070309020205020404" pitchFamily="49" charset="0"/>
              <a:buChar char="o"/>
              <a:defRPr/>
            </a:pP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ction Button: Back or Previous 8">
            <a:hlinkClick r:id="rId2" action="ppaction://hlinksldjump" highlightClick="1"/>
          </p:cNvPr>
          <p:cNvSpPr/>
          <p:nvPr/>
        </p:nvSpPr>
        <p:spPr>
          <a:xfrm>
            <a:off x="23011491" y="12637342"/>
            <a:ext cx="762088" cy="6096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7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8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3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7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12" y="5099239"/>
            <a:ext cx="18809523" cy="5937009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142" y="4907399"/>
            <a:ext cx="19399861" cy="6320688"/>
          </a:xfrm>
          <a:prstGeom prst="rect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6378879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74208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benzene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altLang="en-US" sz="4600" b="1" baseline="-250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en-US" sz="4600" b="1" baseline="-250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Rectangle 88"/>
          <p:cNvSpPr>
            <a:spLocks noChangeArrowheads="1"/>
          </p:cNvSpPr>
          <p:nvPr/>
        </p:nvSpPr>
        <p:spPr bwMode="auto">
          <a:xfrm>
            <a:off x="925783" y="3745079"/>
            <a:ext cx="14672606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 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 descr="image0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212" y="4993011"/>
            <a:ext cx="5287616" cy="555365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743"/>
              </p:ext>
            </p:extLst>
          </p:nvPr>
        </p:nvGraphicFramePr>
        <p:xfrm>
          <a:off x="3367093" y="5220472"/>
          <a:ext cx="4984836" cy="543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hem3D XML" r:id="rId7" imgW="2163004" imgH="2464107" progId="">
                  <p:embed/>
                </p:oleObj>
              </mc:Choice>
              <mc:Fallback>
                <p:oleObj name="Chem3D XML" r:id="rId7" imgW="2163004" imgH="2464107" progId="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93" y="5220472"/>
                        <a:ext cx="4984836" cy="5438499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Preparation 28"/>
          <p:cNvSpPr/>
          <p:nvPr>
            <p:custDataLst>
              <p:tags r:id="rId3"/>
            </p:custDataLst>
          </p:nvPr>
        </p:nvSpPr>
        <p:spPr>
          <a:xfrm>
            <a:off x="7732643" y="5072023"/>
            <a:ext cx="8706679" cy="5474646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carbon – carbon ?</a:t>
            </a:r>
            <a:endParaRPr 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Line Callout 1 (Accent Bar) 29"/>
          <p:cNvSpPr/>
          <p:nvPr/>
        </p:nvSpPr>
        <p:spPr>
          <a:xfrm>
            <a:off x="3220277" y="10956984"/>
            <a:ext cx="18367513" cy="2124508"/>
          </a:xfrm>
          <a:prstGeom prst="accentCallout1">
            <a:avLst>
              <a:gd name="adj1" fmla="val -3322"/>
              <a:gd name="adj2" fmla="val -3090"/>
              <a:gd name="adj3" fmla="val -15181"/>
              <a:gd name="adj4" fmla="val 502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lang="en-US" sz="4600" b="1" baseline="30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carbon – carbon: 139 pm.</a:t>
            </a:r>
            <a:endParaRPr lang="en-US" sz="46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 rot="3844022">
            <a:off x="10649327" y="7336203"/>
            <a:ext cx="4112454" cy="3532943"/>
            <a:chOff x="1495813" y="2866883"/>
            <a:chExt cx="2140188" cy="19943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2" name="Hexagon 31"/>
            <p:cNvSpPr/>
            <p:nvPr/>
          </p:nvSpPr>
          <p:spPr>
            <a:xfrm rot="1540562">
              <a:off x="1495813" y="2866883"/>
              <a:ext cx="2140188" cy="1994367"/>
            </a:xfrm>
            <a:prstGeom prst="hexagon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3" name="Group 14"/>
            <p:cNvGrpSpPr>
              <a:grpSpLocks/>
            </p:cNvGrpSpPr>
            <p:nvPr/>
          </p:nvGrpSpPr>
          <p:grpSpPr bwMode="auto">
            <a:xfrm>
              <a:off x="1766252" y="2910840"/>
              <a:ext cx="1632268" cy="1889760"/>
              <a:chOff x="1766252" y="2910840"/>
              <a:chExt cx="1632268" cy="1889760"/>
            </a:xfrm>
            <a:grpFill/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483348" y="2911343"/>
                <a:ext cx="914502" cy="457307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71096" y="3925200"/>
                <a:ext cx="990832" cy="158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2589723" y="4191168"/>
                <a:ext cx="762085" cy="609743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18"/>
          <p:cNvGrpSpPr>
            <a:grpSpLocks/>
          </p:cNvGrpSpPr>
          <p:nvPr/>
        </p:nvGrpSpPr>
        <p:grpSpPr bwMode="auto">
          <a:xfrm>
            <a:off x="16775690" y="7228629"/>
            <a:ext cx="4112454" cy="3532943"/>
            <a:chOff x="5153413" y="2745843"/>
            <a:chExt cx="2140188" cy="19943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Hexagon 37"/>
            <p:cNvSpPr/>
            <p:nvPr/>
          </p:nvSpPr>
          <p:spPr>
            <a:xfrm rot="1540562">
              <a:off x="5153413" y="2745843"/>
              <a:ext cx="2140188" cy="1994367"/>
            </a:xfrm>
            <a:prstGeom prst="hexagon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563034" y="3001491"/>
              <a:ext cx="1371753" cy="1448139"/>
            </a:xfrm>
            <a:prstGeom prst="flowChartConnector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4587744" y="7381030"/>
            <a:ext cx="4112454" cy="3532943"/>
            <a:chOff x="1495813" y="2866883"/>
            <a:chExt cx="2140188" cy="19943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1" name="Hexagon 40"/>
            <p:cNvSpPr/>
            <p:nvPr/>
          </p:nvSpPr>
          <p:spPr>
            <a:xfrm rot="1540562">
              <a:off x="1495813" y="2866883"/>
              <a:ext cx="2140188" cy="1994367"/>
            </a:xfrm>
            <a:prstGeom prst="hexagon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2" name="Group 14"/>
            <p:cNvGrpSpPr>
              <a:grpSpLocks/>
            </p:cNvGrpSpPr>
            <p:nvPr/>
          </p:nvGrpSpPr>
          <p:grpSpPr bwMode="auto">
            <a:xfrm>
              <a:off x="1766252" y="2910840"/>
              <a:ext cx="1632268" cy="1889760"/>
              <a:chOff x="1766252" y="2910840"/>
              <a:chExt cx="1632268" cy="1889760"/>
            </a:xfrm>
            <a:grpFill/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2483348" y="2911343"/>
                <a:ext cx="914502" cy="457307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1271096" y="3925200"/>
                <a:ext cx="990832" cy="158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2589723" y="4191168"/>
                <a:ext cx="762085" cy="609743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47" name="Google Shape;248;p3"/>
            <p:cNvSpPr/>
            <p:nvPr/>
          </p:nvSpPr>
          <p:spPr>
            <a:xfrm>
              <a:off x="384522" y="8755081"/>
              <a:ext cx="10074208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49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benzene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altLang="en-US" sz="4600" b="1" baseline="-250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en-US" sz="4600" b="1" baseline="-250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2" name="Rectangle 88"/>
          <p:cNvSpPr>
            <a:spLocks noChangeArrowheads="1"/>
          </p:cNvSpPr>
          <p:nvPr/>
        </p:nvSpPr>
        <p:spPr bwMode="auto">
          <a:xfrm>
            <a:off x="925783" y="3799549"/>
            <a:ext cx="9995044" cy="182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46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 1 12"/>
          <p:cNvSpPr/>
          <p:nvPr/>
        </p:nvSpPr>
        <p:spPr>
          <a:xfrm>
            <a:off x="3000435" y="3918086"/>
            <a:ext cx="8992641" cy="5029782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4CE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u="sng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Nhóm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 1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: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 </a:t>
            </a:r>
            <a:endParaRPr lang="en-US" sz="4000" b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7-Point Star 13"/>
          <p:cNvSpPr/>
          <p:nvPr/>
        </p:nvSpPr>
        <p:spPr>
          <a:xfrm>
            <a:off x="13445175" y="8387658"/>
            <a:ext cx="8382970" cy="4724947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u="sng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40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Nhóm</a:t>
            </a:r>
            <a:r>
              <a:rPr lang="en-US" sz="40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 4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: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3942237" y="3170488"/>
            <a:ext cx="7011211" cy="471045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Nhóm</a:t>
            </a:r>
            <a:r>
              <a:rPr lang="en-US" sz="40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 2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: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benzene? </a:t>
            </a:r>
            <a:endParaRPr lang="en-US" sz="4000" b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000435" y="9496200"/>
            <a:ext cx="8078135" cy="320077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DD4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Nhóm</a:t>
            </a:r>
            <a:r>
              <a:rPr lang="en-US" sz="40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 3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: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alkylbenzene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7333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TỰ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NHIÊN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5"/>
            <a:ext cx="6409627" cy="971306"/>
            <a:chOff x="166396" y="8755081"/>
            <a:chExt cx="5244816" cy="781943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502668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4479095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2" name="Rectangle 88"/>
          <p:cNvSpPr>
            <a:spLocks noChangeArrowheads="1"/>
          </p:cNvSpPr>
          <p:nvPr/>
        </p:nvSpPr>
        <p:spPr bwMode="auto">
          <a:xfrm>
            <a:off x="925783" y="3745079"/>
            <a:ext cx="17889834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nóng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sôi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3" name="Group 4"/>
          <p:cNvGraphicFramePr>
            <a:graphicFrameLocks noGrp="1"/>
          </p:cNvGraphicFramePr>
          <p:nvPr>
            <p:ph/>
            <p:extLst/>
          </p:nvPr>
        </p:nvGraphicFramePr>
        <p:xfrm>
          <a:off x="7606620" y="5028443"/>
          <a:ext cx="16613523" cy="7901340"/>
        </p:xfrm>
        <a:graphic>
          <a:graphicData uri="http://schemas.openxmlformats.org/drawingml/2006/table">
            <a:tbl>
              <a:tblPr/>
              <a:tblGrid>
                <a:gridCol w="518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8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1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Arene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 , g/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(20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Benzene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80,1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0,878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Toluene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-95,0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0,867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-Xylene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-25,2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0,880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-Xylene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-47,4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0,864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-Xylene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0,861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0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Styrene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-30,0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0,909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1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Naphthalene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80,26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1,0253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2930" y="6402851"/>
            <a:ext cx="7234910" cy="489364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marL="571500" indent="-571500" algn="just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sôi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benzene, toluene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o-xylene ?</a:t>
            </a:r>
            <a:endParaRPr lang="en-US" alt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(so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9749" y="5677916"/>
            <a:ext cx="7188091" cy="569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Benzene, toluene, xylene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styrene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naphthalene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sôi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g/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4000" b="1" baseline="30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nhẹ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13059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uiExpand="1" build="allAtOnce" animBg="1"/>
      <p:bldP spid="34" grpId="1" build="allAtOnce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TỰ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NHIÊN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5"/>
            <a:ext cx="6409627" cy="971306"/>
            <a:chOff x="166396" y="8755081"/>
            <a:chExt cx="5244816" cy="781943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502668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4479095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2" name="Rectangle 88"/>
          <p:cNvSpPr>
            <a:spLocks noChangeArrowheads="1"/>
          </p:cNvSpPr>
          <p:nvPr/>
        </p:nvSpPr>
        <p:spPr bwMode="auto">
          <a:xfrm>
            <a:off x="925783" y="3745079"/>
            <a:ext cx="8242962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35528" y="5011588"/>
            <a:ext cx="20544297" cy="363176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defRPr/>
            </a:pP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17.1. </a:t>
            </a:r>
            <a:endParaRPr lang="en-US" sz="4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Line Callout 3 (Accent Bar) 36"/>
          <p:cNvSpPr/>
          <p:nvPr/>
        </p:nvSpPr>
        <p:spPr>
          <a:xfrm>
            <a:off x="5541259" y="10166805"/>
            <a:ext cx="17438011" cy="25502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61438"/>
              <a:gd name="adj8" fmla="val -7407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612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TỰ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NHIÊN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5"/>
            <a:ext cx="7692887" cy="971306"/>
            <a:chOff x="166396" y="8755081"/>
            <a:chExt cx="6294872" cy="781943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6076746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5529151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Trạng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nhiên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11" y="3827671"/>
            <a:ext cx="8552566" cy="67279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900" y="3838869"/>
            <a:ext cx="7705803" cy="67279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3" name="Line Callout 3 (Accent Bar) 32"/>
          <p:cNvSpPr/>
          <p:nvPr/>
        </p:nvSpPr>
        <p:spPr>
          <a:xfrm>
            <a:off x="2531405" y="10748191"/>
            <a:ext cx="7856689" cy="2789111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45046"/>
              <a:gd name="adj8" fmla="val 8533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Benzene, toluene, xylene (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BTX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napthalene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arenen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Line Callout 3 (Accent Bar) 33"/>
          <p:cNvSpPr/>
          <p:nvPr/>
        </p:nvSpPr>
        <p:spPr>
          <a:xfrm>
            <a:off x="15465527" y="11191461"/>
            <a:ext cx="7856689" cy="212697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61438"/>
              <a:gd name="adj8" fmla="val -7407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Napthalene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arenen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nhựa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93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3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281E3B7-97B0-4941-BC93-EDB26F86DE3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1803</Words>
  <Application>Microsoft Office PowerPoint</Application>
  <PresentationFormat>Custom</PresentationFormat>
  <Paragraphs>292</Paragraphs>
  <Slides>33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Tahoma</vt:lpstr>
      <vt:lpstr>Arial</vt:lpstr>
      <vt:lpstr>Courier New</vt:lpstr>
      <vt:lpstr>Times New Roman</vt:lpstr>
      <vt:lpstr>Questrial</vt:lpstr>
      <vt:lpstr>Calibri</vt:lpstr>
      <vt:lpstr>Wingdings</vt:lpstr>
      <vt:lpstr>Office Theme</vt:lpstr>
      <vt:lpstr>Chem3D XML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dell</cp:lastModifiedBy>
  <cp:revision>67</cp:revision>
  <dcterms:created xsi:type="dcterms:W3CDTF">2013-08-07T06:38:09Z</dcterms:created>
  <dcterms:modified xsi:type="dcterms:W3CDTF">2023-04-19T06:08:54Z</dcterms:modified>
</cp:coreProperties>
</file>