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7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8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9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0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1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79" r:id="rId2"/>
    <p:sldMasterId id="2147483898" r:id="rId3"/>
    <p:sldMasterId id="2147483983" r:id="rId4"/>
    <p:sldMasterId id="2147484002" r:id="rId5"/>
    <p:sldMasterId id="2147484015" r:id="rId6"/>
    <p:sldMasterId id="2147484048" r:id="rId7"/>
    <p:sldMasterId id="2147484067" r:id="rId8"/>
    <p:sldMasterId id="2147484081" r:id="rId9"/>
    <p:sldMasterId id="2147484100" r:id="rId10"/>
    <p:sldMasterId id="2147484112" r:id="rId11"/>
    <p:sldMasterId id="2147484142" r:id="rId12"/>
  </p:sldMasterIdLst>
  <p:notesMasterIdLst>
    <p:notesMasterId r:id="rId41"/>
  </p:notesMasterIdLst>
  <p:sldIdLst>
    <p:sldId id="360" r:id="rId13"/>
    <p:sldId id="308" r:id="rId14"/>
    <p:sldId id="275" r:id="rId15"/>
    <p:sldId id="276" r:id="rId16"/>
    <p:sldId id="259" r:id="rId17"/>
    <p:sldId id="282" r:id="rId18"/>
    <p:sldId id="284" r:id="rId19"/>
    <p:sldId id="313" r:id="rId20"/>
    <p:sldId id="279" r:id="rId21"/>
    <p:sldId id="346" r:id="rId22"/>
    <p:sldId id="344" r:id="rId23"/>
    <p:sldId id="347" r:id="rId24"/>
    <p:sldId id="334" r:id="rId25"/>
    <p:sldId id="357" r:id="rId26"/>
    <p:sldId id="349" r:id="rId27"/>
    <p:sldId id="348" r:id="rId28"/>
    <p:sldId id="351" r:id="rId29"/>
    <p:sldId id="341" r:id="rId30"/>
    <p:sldId id="353" r:id="rId31"/>
    <p:sldId id="355" r:id="rId32"/>
    <p:sldId id="340" r:id="rId33"/>
    <p:sldId id="342" r:id="rId34"/>
    <p:sldId id="306" r:id="rId35"/>
    <p:sldId id="358" r:id="rId36"/>
    <p:sldId id="359" r:id="rId37"/>
    <p:sldId id="356" r:id="rId38"/>
    <p:sldId id="305" r:id="rId39"/>
    <p:sldId id="30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BE0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26" autoAdjust="0"/>
    <p:restoredTop sz="94660"/>
  </p:normalViewPr>
  <p:slideViewPr>
    <p:cSldViewPr snapToGrid="0">
      <p:cViewPr varScale="1">
        <p:scale>
          <a:sx n="73" d="100"/>
          <a:sy n="73" d="100"/>
        </p:scale>
        <p:origin x="9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2ADB3-4804-4687-A57F-C83EFA8FE2C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F663E-10F0-4912-A8D6-6C4F020E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8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808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174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969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079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84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0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68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02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98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775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050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399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64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3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09136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388022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049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8233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 userDrawn="1"/>
        </p:nvSpPr>
        <p:spPr>
          <a:xfrm>
            <a:off x="2280569" y="692255"/>
            <a:ext cx="1451475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过渡页</a:t>
            </a:r>
          </a:p>
        </p:txBody>
      </p:sp>
      <p:sp>
        <p:nvSpPr>
          <p:cNvPr id="11" name="矩形 24"/>
          <p:cNvSpPr>
            <a:spLocks noChangeArrowheads="1"/>
          </p:cNvSpPr>
          <p:nvPr userDrawn="1"/>
        </p:nvSpPr>
        <p:spPr bwMode="auto">
          <a:xfrm>
            <a:off x="1056754" y="704310"/>
            <a:ext cx="107983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 panose="020B0503020204020204" charset="-122"/>
                <a:cs typeface="Arial Unicode MS" panose="020B0604020202020204" pitchFamily="34" charset="-122"/>
              </a:rPr>
              <a:t>TRANSITION PAGE</a:t>
            </a:r>
          </a:p>
        </p:txBody>
      </p:sp>
    </p:spTree>
    <p:extLst>
      <p:ext uri="{BB962C8B-B14F-4D97-AF65-F5344CB8AC3E}">
        <p14:creationId xmlns:p14="http://schemas.microsoft.com/office/powerpoint/2010/main" val="8753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00211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93874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3794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5909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89271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11620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15557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569401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597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26970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13372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6934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44204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98238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93849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995680"/>
      </p:ext>
    </p:extLst>
  </p:cSld>
  <p:clrMapOvr>
    <a:masterClrMapping/>
  </p:clrMapOvr>
  <p:transition spd="slow" advClick="0" advTm="3000">
    <p:cover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660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09326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9675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 userDrawn="1"/>
        </p:nvSpPr>
        <p:spPr>
          <a:xfrm>
            <a:off x="2280569" y="692255"/>
            <a:ext cx="1451475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过渡页</a:t>
            </a:r>
          </a:p>
        </p:txBody>
      </p:sp>
      <p:sp>
        <p:nvSpPr>
          <p:cNvPr id="11" name="矩形 24"/>
          <p:cNvSpPr>
            <a:spLocks noChangeArrowheads="1"/>
          </p:cNvSpPr>
          <p:nvPr userDrawn="1"/>
        </p:nvSpPr>
        <p:spPr bwMode="auto">
          <a:xfrm>
            <a:off x="1056754" y="704310"/>
            <a:ext cx="107983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 panose="020B0503020204020204" charset="-122"/>
                <a:cs typeface="Arial Unicode MS" panose="020B0604020202020204" pitchFamily="34" charset="-122"/>
              </a:rPr>
              <a:t>TRANSITION PAGE</a:t>
            </a:r>
          </a:p>
        </p:txBody>
      </p:sp>
    </p:spTree>
    <p:extLst>
      <p:ext uri="{BB962C8B-B14F-4D97-AF65-F5344CB8AC3E}">
        <p14:creationId xmlns:p14="http://schemas.microsoft.com/office/powerpoint/2010/main" val="304976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998F64-3699-4F7E-80E6-8F1345A0AD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082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973FC-FF73-42B6-B03B-6EB3CDD4EB3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840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A15C8C-7C0B-4C03-B91C-CAE1A6E7403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696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0ADF9E-7536-4283-957E-60DF91AA6ED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505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298E3F-D295-43E9-ACA0-478977A385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928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6480FE-6043-47E0-BDB0-62DC71432A7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941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B57860-2419-4044-B9BA-54753C784EE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630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F7299C-9B83-4D11-A2E6-4DC2769A5AD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730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945E6C-523F-4C91-BA10-3E5782AA3A8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40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452149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ED5890-98B3-4D52-8384-D4A7E30966F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311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1F3FE0-1F10-4403-8046-6DE95C3987F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641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633DBB-9842-410A-A31C-367E595798A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341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357124"/>
      </p:ext>
    </p:extLst>
  </p:cSld>
  <p:clrMapOvr>
    <a:masterClrMapping/>
  </p:clrMapOvr>
  <p:transition spd="slow" advClick="0" advTm="3000"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352633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60039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1472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7439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530065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17954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522969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36579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16224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885517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55777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763014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305156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21128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097430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950977"/>
      </p:ext>
    </p:extLst>
  </p:cSld>
  <p:clrMapOvr>
    <a:masterClrMapping/>
  </p:clrMapOvr>
  <p:transition spd="slow" advClick="0" advTm="3000">
    <p:cover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62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080584"/>
      </p:ext>
    </p:extLst>
  </p:cSld>
  <p:clrMapOvr>
    <a:masterClrMapping/>
  </p:clrMapOvr>
  <p:transition spd="slow" advClick="0" advTm="3000">
    <p:cover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149655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 userDrawn="1"/>
        </p:nvSpPr>
        <p:spPr>
          <a:xfrm>
            <a:off x="2280569" y="692255"/>
            <a:ext cx="1451475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过渡页</a:t>
            </a:r>
          </a:p>
        </p:txBody>
      </p:sp>
      <p:sp>
        <p:nvSpPr>
          <p:cNvPr id="11" name="矩形 24"/>
          <p:cNvSpPr>
            <a:spLocks noChangeArrowheads="1"/>
          </p:cNvSpPr>
          <p:nvPr userDrawn="1"/>
        </p:nvSpPr>
        <p:spPr bwMode="auto">
          <a:xfrm>
            <a:off x="1056754" y="704310"/>
            <a:ext cx="107983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 panose="020B0503020204020204" charset="-122"/>
                <a:cs typeface="Arial Unicode MS" pitchFamily="34" charset="-122"/>
              </a:rPr>
              <a:t>TRANSITION PAGE</a:t>
            </a:r>
          </a:p>
        </p:txBody>
      </p:sp>
    </p:spTree>
    <p:extLst>
      <p:ext uri="{BB962C8B-B14F-4D97-AF65-F5344CB8AC3E}">
        <p14:creationId xmlns:p14="http://schemas.microsoft.com/office/powerpoint/2010/main" val="14766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ABB736-F657-4E26-9C54-AF9D63A14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48DD4B1-D00A-4225-8BAD-4C4734ACB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73A9ED-1DAE-49E4-8BCD-C0D45B3D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3C5EE-6A00-4EA5-9D78-83CD40FEBC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BBE0CDA-FBD2-4571-9DA5-F816772E2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E2CA42C-E0C3-4A3A-A9CF-EE1B5EB6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E1634-D7EB-4673-996D-DA88789F9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2352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BCEDB5-11BA-427D-90E6-E87EE0EAE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BEBC9-83EB-4D00-85E5-21EF4D55B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A06A009-9A31-4F59-8A90-A20BE0EA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3C5EE-6A00-4EA5-9D78-83CD40FEBC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037287-2B3F-459D-ACEC-9E9A32F4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DE0B5E-17B7-44F6-8189-A1265F12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E1634-D7EB-4673-996D-DA88789F9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7636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A703FA-5374-4DC8-A1A9-2297F9DFB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41F599C-37BC-4345-A744-80127BB31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F14B3D-9CB8-46D5-8965-223144BB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3C5EE-6A00-4EA5-9D78-83CD40FEBC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87BC31-1C7E-448C-A1B7-F5183E80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497DBA-2F94-4004-B2A2-BBA996EC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E1634-D7EB-4673-996D-DA88789F9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3460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B29B2FA-300B-4694-AB4E-08D5F842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843084E-B1BE-459D-B89A-47CC8A35F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AC7E46-4EEC-45F3-BF83-3F50C1CB6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348C617-D4CF-48C8-8E1B-3EE7EDC01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3C5EE-6A00-4EA5-9D78-83CD40FEBC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B439E-9A9A-4848-B087-AD9FEA2D3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1FC1789-F983-4D26-AE28-618B2019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E1634-D7EB-4673-996D-DA88789F9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90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57D111-B802-4A52-8284-406F4C4D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5B72C6B-8C2B-4D37-B77C-6CD29E759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173199B-895E-4A79-871C-E5B4EACA9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3ABFBB1-E3E7-46E3-BAE2-B8424B5BA9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0E17F50-6053-40A4-9134-EBCFAD3CC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1541AF3-9BBE-4AE5-BE32-134266309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3C5EE-6A00-4EA5-9D78-83CD40FEBC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88CF0B-F557-4A02-BD3A-291FAEEB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24F5E67-2359-407C-B3FE-81A519AD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E1634-D7EB-4673-996D-DA88789F9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8357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8EAE45-834F-4E6E-B95F-20381FE6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92C7632-2C56-468C-860B-F545E8962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3C5EE-6A00-4EA5-9D78-83CD40FEBC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E2003DA-8616-4425-B30C-30B256CA5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1595866-7B8F-42B6-B682-6C19CA6F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E1634-D7EB-4673-996D-DA88789F9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40476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80541F5-13D2-428E-AB77-F49528449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3C5EE-6A00-4EA5-9D78-83CD40FEBC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7869D8-2E60-4732-A6F5-773EBA8F0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4ABD678-C741-49CC-B22B-0B250226A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E1634-D7EB-4673-996D-DA88789F9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33774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6D378F-5968-46D9-9335-F8A67E11A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1169FF0-AF88-490D-80AC-188CAFC6D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C77BA9-7015-4692-935F-082748A9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8F5BB05-4589-471C-9EEA-EBA553AA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3C5EE-6A00-4EA5-9D78-83CD40FEBC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AC117D0-EE94-4779-973A-16D8D564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53834C-2398-459F-9007-5C51B2F2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E1634-D7EB-4673-996D-DA88789F9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824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086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B11D05-4949-49D8-B55F-44F15DC5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35C2200-78B7-42F7-BA78-7896895B22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679AF9D-BD13-47D9-AAD2-72D93732C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B1D682A-489B-44CB-AD28-BD71ECC5D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3C5EE-6A00-4EA5-9D78-83CD40FEBC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4695CCA-F024-440D-9D5F-2A8718D52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89A6A89-1D22-475A-8CCB-5A60B505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E1634-D7EB-4673-996D-DA88789F9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7896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059E77-0601-4141-9331-82D82300D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F557AA0-DD1E-41E7-804F-BA29F8341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784A272-5364-488A-B8B0-C086D770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3C5EE-6A00-4EA5-9D78-83CD40FEBC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72942E-1D0A-4E07-9598-235B58BF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E3901B-7FD5-4196-962A-8A468B62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E1634-D7EB-4673-996D-DA88789F9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686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09BCF35-A873-4C34-B589-D0FBF9DD6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53DD6D6-DF8C-4608-8B05-06DA2486D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DF995BD-ACDD-4666-9170-73262DE6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3C5EE-6A00-4EA5-9D78-83CD40FEBC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5BBF0E-0EE0-4C14-A694-1454EFE6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AF63F5-D782-4A2F-9804-27C74466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E1634-D7EB-4673-996D-DA88789F9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04044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E4EC1-64AD-4C88-BFF8-C6826418F221}" type="datetime1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977618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266851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1D2B9-19F4-45C9-9878-C8C5F4A2C37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203067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73264"/>
      </p:ext>
    </p:extLst>
  </p:cSld>
  <p:clrMapOvr>
    <a:masterClrMapping/>
  </p:clrMapOvr>
  <p:hf sldNum="0" hdr="0" ft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609705"/>
      </p:ext>
    </p:extLst>
  </p:cSld>
  <p:clrMapOvr>
    <a:masterClrMapping/>
  </p:clrMapOvr>
  <p:hf sldNum="0" hdr="0" ft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271169"/>
      </p:ext>
    </p:extLst>
  </p:cSld>
  <p:clrMapOvr>
    <a:masterClrMapping/>
  </p:clrMapOvr>
  <p:hf sldNum="0" hdr="0" ft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7974E-B694-4548-8849-61AD5C85632A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55695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518723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612C-6A08-46C0-9C01-84DFA8630C3D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5164"/>
      </p:ext>
    </p:extLst>
  </p:cSld>
  <p:clrMapOvr>
    <a:masterClrMapping/>
  </p:clrMapOvr>
  <p:hf sldNum="0" hdr="0" ft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919A7-4DA3-4B3D-B710-C2761CA149EE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5362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571125"/>
      </p:ext>
    </p:extLst>
  </p:cSld>
  <p:clrMapOvr>
    <a:masterClrMapping/>
  </p:clrMapOvr>
  <p:hf sldNum="0" hdr="0" ft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19010"/>
      </p:ext>
    </p:extLst>
  </p:cSld>
  <p:clrMapOvr>
    <a:masterClrMapping/>
  </p:clrMapOvr>
  <p:hf sldNum="0" hdr="0" ft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97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026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51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205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16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063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 userDrawn="1"/>
        </p:nvSpPr>
        <p:spPr>
          <a:xfrm>
            <a:off x="2280569" y="692255"/>
            <a:ext cx="1451475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过渡页</a:t>
            </a:r>
          </a:p>
        </p:txBody>
      </p:sp>
      <p:sp>
        <p:nvSpPr>
          <p:cNvPr id="11" name="矩形 24"/>
          <p:cNvSpPr>
            <a:spLocks noChangeArrowheads="1"/>
          </p:cNvSpPr>
          <p:nvPr userDrawn="1"/>
        </p:nvSpPr>
        <p:spPr bwMode="auto">
          <a:xfrm>
            <a:off x="1056754" y="704310"/>
            <a:ext cx="107983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 panose="020B0503020204020204" charset="-122"/>
                <a:cs typeface="Arial Unicode MS" pitchFamily="34" charset="-122"/>
              </a:rPr>
              <a:t>TRANSITION PAGE</a:t>
            </a:r>
          </a:p>
        </p:txBody>
      </p:sp>
    </p:spTree>
    <p:extLst>
      <p:ext uri="{BB962C8B-B14F-4D97-AF65-F5344CB8AC3E}">
        <p14:creationId xmlns:p14="http://schemas.microsoft.com/office/powerpoint/2010/main" val="41978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382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322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61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61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49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44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948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465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1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00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461058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90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vi-V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7212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04C4-E540-4DF6-ACBD-987EE21563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5E3E9-50C9-418F-B3E0-41178C6527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2482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04C4-E540-4DF6-ACBD-987EE21563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5E3E9-50C9-418F-B3E0-41178C6527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79134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04C4-E540-4DF6-ACBD-987EE21563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5E3E9-50C9-418F-B3E0-41178C6527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1426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04C4-E540-4DF6-ACBD-987EE21563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5E3E9-50C9-418F-B3E0-41178C6527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1893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04C4-E540-4DF6-ACBD-987EE21563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5E3E9-50C9-418F-B3E0-41178C6527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61191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04C4-E540-4DF6-ACBD-987EE21563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5E3E9-50C9-418F-B3E0-41178C6527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3099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04C4-E540-4DF6-ACBD-987EE21563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5E3E9-50C9-418F-B3E0-41178C6527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72427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04C4-E540-4DF6-ACBD-987EE21563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5E3E9-50C9-418F-B3E0-41178C6527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8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9838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492124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04C4-E540-4DF6-ACBD-987EE21563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5E3E9-50C9-418F-B3E0-41178C6527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86064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04C4-E540-4DF6-ACBD-987EE21563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5E3E9-50C9-418F-B3E0-41178C6527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41704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04C4-E540-4DF6-ACBD-987EE21563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5E3E9-50C9-418F-B3E0-41178C6527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00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3126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44391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10573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39420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56589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6447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76417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67282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92384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538776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88762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6279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38861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672979"/>
      </p:ext>
    </p:extLst>
  </p:cSld>
  <p:clrMapOvr>
    <a:masterClrMapping/>
  </p:clrMapOvr>
  <p:transition spd="slow" advClick="0" advTm="3000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404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7992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 userDrawn="1"/>
        </p:nvSpPr>
        <p:spPr>
          <a:xfrm>
            <a:off x="2280569" y="692255"/>
            <a:ext cx="1451475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过渡页</a:t>
            </a:r>
          </a:p>
        </p:txBody>
      </p:sp>
      <p:sp>
        <p:nvSpPr>
          <p:cNvPr id="11" name="矩形 24"/>
          <p:cNvSpPr>
            <a:spLocks noChangeArrowheads="1"/>
          </p:cNvSpPr>
          <p:nvPr userDrawn="1"/>
        </p:nvSpPr>
        <p:spPr bwMode="auto">
          <a:xfrm>
            <a:off x="1056754" y="704310"/>
            <a:ext cx="107983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 panose="020B0503020204020204" charset="-122"/>
                <a:cs typeface="Arial Unicode MS" panose="020B0604020202020204" pitchFamily="34" charset="-122"/>
              </a:rPr>
              <a:t>TRANSITION PAGE</a:t>
            </a:r>
          </a:p>
        </p:txBody>
      </p:sp>
    </p:spTree>
    <p:extLst>
      <p:ext uri="{BB962C8B-B14F-4D97-AF65-F5344CB8AC3E}">
        <p14:creationId xmlns:p14="http://schemas.microsoft.com/office/powerpoint/2010/main" val="32026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53832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93403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15700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40550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92446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367537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00816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68140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10671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986488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03762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7343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21407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98886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4633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28834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0174"/>
      </p:ext>
    </p:extLst>
  </p:cSld>
  <p:clrMapOvr>
    <a:masterClrMapping/>
  </p:clrMapOvr>
  <p:transition spd="slow" advClick="0" advTm="3000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497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05073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 userDrawn="1"/>
        </p:nvSpPr>
        <p:spPr>
          <a:xfrm>
            <a:off x="2280569" y="692255"/>
            <a:ext cx="1451475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过渡页</a:t>
            </a:r>
          </a:p>
        </p:txBody>
      </p:sp>
      <p:sp>
        <p:nvSpPr>
          <p:cNvPr id="11" name="矩形 24"/>
          <p:cNvSpPr>
            <a:spLocks noChangeArrowheads="1"/>
          </p:cNvSpPr>
          <p:nvPr userDrawn="1"/>
        </p:nvSpPr>
        <p:spPr bwMode="auto">
          <a:xfrm>
            <a:off x="1056754" y="704310"/>
            <a:ext cx="107983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 panose="020B0503020204020204" charset="-122"/>
                <a:cs typeface="Arial Unicode MS" panose="020B0604020202020204" pitchFamily="34" charset="-122"/>
              </a:rPr>
              <a:t>TRANSITION PAGE</a:t>
            </a:r>
          </a:p>
        </p:txBody>
      </p:sp>
    </p:spTree>
    <p:extLst>
      <p:ext uri="{BB962C8B-B14F-4D97-AF65-F5344CB8AC3E}">
        <p14:creationId xmlns:p14="http://schemas.microsoft.com/office/powerpoint/2010/main" val="368162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3994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706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85526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74709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5486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38551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35032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81131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69133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8659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51912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66724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7095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75962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02934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733018"/>
      </p:ext>
    </p:extLst>
  </p:cSld>
  <p:clrMapOvr>
    <a:masterClrMapping/>
  </p:clrMapOvr>
  <p:transition spd="slow" advClick="0" advTm="3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61659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231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04776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 userDrawn="1"/>
        </p:nvSpPr>
        <p:spPr>
          <a:xfrm>
            <a:off x="2280569" y="692255"/>
            <a:ext cx="1451475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过渡页</a:t>
            </a:r>
          </a:p>
        </p:txBody>
      </p:sp>
      <p:sp>
        <p:nvSpPr>
          <p:cNvPr id="11" name="矩形 24"/>
          <p:cNvSpPr>
            <a:spLocks noChangeArrowheads="1"/>
          </p:cNvSpPr>
          <p:nvPr userDrawn="1"/>
        </p:nvSpPr>
        <p:spPr bwMode="auto">
          <a:xfrm>
            <a:off x="1056754" y="704310"/>
            <a:ext cx="107983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 panose="020B0503020204020204" charset="-122"/>
                <a:cs typeface="Arial Unicode MS" panose="020B0604020202020204" pitchFamily="34" charset="-122"/>
              </a:rPr>
              <a:t>TRANSITION PAGE</a:t>
            </a:r>
          </a:p>
        </p:txBody>
      </p:sp>
    </p:spTree>
    <p:extLst>
      <p:ext uri="{BB962C8B-B14F-4D97-AF65-F5344CB8AC3E}">
        <p14:creationId xmlns:p14="http://schemas.microsoft.com/office/powerpoint/2010/main" val="216001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EC3A1D-E896-4599-8C46-BCE877C1F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629738-B7AA-423C-817B-F2AE19F04B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A5604F-B1D1-4202-88E4-F98187535B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F1103-5F36-4C51-83FC-7FB8FA2A52B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90074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1A8A87-FFDA-4605-AF8D-1892146744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71ED1C-2A85-4B25-9F44-B16CFDA33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89902C-A072-4F20-9A4C-3F1ACD7465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6F479-A6EF-4867-8A55-2E063CFFA46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5267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07A30E-7447-4900-8ABA-AC3AAD0E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F2A296-07FD-482D-AAA5-4C7447AA21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BAC18-DAC0-4378-805D-0B8924104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A9B85-5BEC-4F37-84B2-C572DB1BAF2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41004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C2CEF-2555-4F50-8562-864C2222DD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8761C-28A4-413B-92BD-4C666CAC4D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7D1DC0-483B-4889-9028-EDCD9BE44D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7049B-35A6-433B-AFCC-FF696E01A3D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549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8F5FD6-E18D-4B8E-86A3-D364CF1402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73FD36-FB60-4341-90F8-496AC20696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328A51B-A06B-4466-B396-E62DBA9582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7656E-4409-488E-9B34-47C4ABBE69D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75272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E45D6DF-5D80-49E6-94EC-49117CD7FB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23BB35-053B-422D-81D5-1CE872F3CA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E67427-3F72-4FB2-AD35-449303B0B1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B19A0-8EF4-45F6-86FF-34E212AD21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0564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16ED80-2162-49B1-8429-9CFA529F1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3B54BF-9110-4F6C-804E-DCC5F4647D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B38593-8C72-45B2-A225-3D5234049A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97E56-FE36-4395-897B-47D64E07027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70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260564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06617-578C-4265-8E8D-889432A08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8B4C08-5F43-4F01-9ADA-68F84B58D7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A6FD6-5F34-46E0-A6DD-B15DB9F65F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DCDFE7-2D1D-48C5-BAF2-867A7B0DE4C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717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60AE25-1A8A-4624-AAEF-7F111FE42A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E7313B-9151-4F56-BC92-0384328F32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93FFAC-F095-4F79-A6B7-3C6FC0D8E6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9EC0E-9BD9-4D7E-AA99-7FAE1B8D11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1287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D63E10-4C8F-4F14-9E15-EDC02E221D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289975-7188-45FE-BF7B-04016E0D3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664D34-F430-4057-85DC-ECD9CAEC9E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21223-B929-4B16-8665-9444F5F106C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92321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F31925-D667-4AEA-9480-8BCB33D6EF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2FE566-F96C-4FE4-BB7B-91E2A07BD9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C6ABC9-2570-45C5-9157-C6B48886F0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F0510-E98A-4F61-BD66-DC1CA2D07D9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3911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C8B1D5-0D66-4836-9344-443C177D85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CBB968B-5D80-4C21-9F54-0AD7A1A291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2E918A-765C-488F-8736-677D8295B8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C1C09-9126-4337-94CC-5C55F0E3A19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1795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8394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86273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8387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6346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8810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74634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68304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7954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330841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7384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50426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762656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83746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38028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5563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403203"/>
      </p:ext>
    </p:extLst>
  </p:cSld>
  <p:clrMapOvr>
    <a:masterClrMapping/>
  </p:clrMapOvr>
  <p:transition spd="slow" advClick="0" advTm="3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5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82.xml"/><Relationship Id="rId29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2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23" Type="http://schemas.openxmlformats.org/officeDocument/2006/relationships/slideLayout" Target="../slideLayouts/slideLayout185.xml"/><Relationship Id="rId28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81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Relationship Id="rId22" Type="http://schemas.openxmlformats.org/officeDocument/2006/relationships/slideLayout" Target="../slideLayouts/slideLayout184.xml"/><Relationship Id="rId27" Type="http://schemas.openxmlformats.org/officeDocument/2006/relationships/slideLayout" Target="../slideLayouts/slideLayout189.xml"/><Relationship Id="rId30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"/>
            <a:ext cx="12192000" cy="68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0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FA875E3-43A9-469C-8E9F-66491941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29C8025-F79F-4E5B-9CFE-59176B492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E06CEF3-1F72-4AB0-90C7-4DC81316A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3C5EE-6A00-4EA5-9D78-83CD40FEBC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7987B1-79B4-4201-8C2C-4E1E67814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6E4D2B-C706-4552-BBAA-EF8C49119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E1634-D7EB-4673-996D-DA88789F9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21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EB8A0-9636-41DB-9A8E-498DFCFCB31F}" type="datetime1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49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  <p:sldLayoutId id="2147484126" r:id="rId14"/>
    <p:sldLayoutId id="2147484127" r:id="rId15"/>
    <p:sldLayoutId id="2147484128" r:id="rId16"/>
    <p:sldLayoutId id="2147484129" r:id="rId17"/>
    <p:sldLayoutId id="2147484130" r:id="rId18"/>
    <p:sldLayoutId id="2147484131" r:id="rId19"/>
    <p:sldLayoutId id="2147484132" r:id="rId20"/>
    <p:sldLayoutId id="2147484133" r:id="rId21"/>
    <p:sldLayoutId id="2147484134" r:id="rId22"/>
    <p:sldLayoutId id="2147484135" r:id="rId23"/>
    <p:sldLayoutId id="2147484136" r:id="rId24"/>
    <p:sldLayoutId id="2147484137" r:id="rId25"/>
    <p:sldLayoutId id="2147484138" r:id="rId26"/>
    <p:sldLayoutId id="2147484139" r:id="rId27"/>
    <p:sldLayoutId id="2147484140" r:id="rId28"/>
    <p:sldLayoutId id="2147484141" r:id="rId29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04C4-E540-4DF6-ACBD-987EE21563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5E3E9-50C9-418F-B3E0-41178C6527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25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"/>
            <a:ext cx="12192000" cy="68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1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"/>
            <a:ext cx="12192000" cy="68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"/>
            <a:ext cx="12192000" cy="68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4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  <p:sldLayoutId id="2147484001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EDE532D-2099-43A7-B4C5-B4DA92B7E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7FD7CC2-C73B-4F57-9437-7F3E3EF15B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FCEFC8-341F-4D31-8BDC-8A83DA2FD5F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8E0B97F-9340-4412-88C9-AD4F4F465AF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AE039C8-6111-4B8C-A51A-41F74534FD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4F699-DFF9-4F8B-875F-D062200A3F8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36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"/>
            <a:ext cx="12192000" cy="68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1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  <p:sldLayoutId id="2147484032" r:id="rId17"/>
    <p:sldLayoutId id="2147484033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"/>
            <a:ext cx="12192000" cy="68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4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63" r:id="rId15"/>
    <p:sldLayoutId id="2147484064" r:id="rId16"/>
    <p:sldLayoutId id="2147484065" r:id="rId17"/>
    <p:sldLayoutId id="2147484066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2FF77F-27BB-48BD-B9A4-5B6BD6C201B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9D20F-BEB0-4012-B897-2C9053B9BB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07DA0-4BCF-49E0-974B-3E2E9EEDC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"/>
            <a:ext cx="12192000" cy="68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6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  <p:sldLayoutId id="2147484094" r:id="rId13"/>
    <p:sldLayoutId id="2147484095" r:id="rId14"/>
    <p:sldLayoutId id="2147484096" r:id="rId15"/>
    <p:sldLayoutId id="2147484097" r:id="rId16"/>
    <p:sldLayoutId id="2147484098" r:id="rId17"/>
    <p:sldLayoutId id="2147484099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4775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4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" y="176530"/>
            <a:ext cx="3041650" cy="2238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3108960" y="2540635"/>
            <a:ext cx="6561455" cy="21236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MỪNG CÁC THẦY CÔ ĐẾN DỰ GIỜ THĂM LỚP</a:t>
            </a:r>
            <a:endParaRPr kumimoji="0" lang="en-US" altLang="en-SG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55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-198" y="0"/>
            <a:ext cx="121921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120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 VĂN BẢN “SANG THU”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B7F44E9-7E34-473C-9D27-A02B44BC3483}"/>
              </a:ext>
            </a:extLst>
          </p:cNvPr>
          <p:cNvSpPr>
            <a:spLocks noGrp="1"/>
          </p:cNvSpPr>
          <p:nvPr/>
        </p:nvSpPr>
        <p:spPr>
          <a:xfrm>
            <a:off x="12866" y="400110"/>
            <a:ext cx="5081648" cy="6457890"/>
          </a:xfrm>
          <a:prstGeom prst="rect">
            <a:avLst/>
          </a:prstGeom>
          <a:solidFill>
            <a:srgbClr val="1D5D1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11" y="444134"/>
            <a:ext cx="32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thức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cần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nhớ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75" y="763890"/>
            <a:ext cx="207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II.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Luyện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4514" y="436345"/>
            <a:ext cx="7007768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19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19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Cho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khổ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Bỗng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ổi</a:t>
            </a:r>
            <a:endParaRPr kumimoji="0" lang="en-US" sz="1900" b="1" i="1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baseline="0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1900" b="1" i="1" baseline="0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Phả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vào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gió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chùng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chình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ngõ</a:t>
            </a:r>
            <a:endParaRPr kumimoji="0" lang="en-US" sz="1900" b="1" i="1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baseline="0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1900" b="1" i="1" baseline="0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Hình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như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thu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đã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về</a:t>
            </a:r>
            <a:endParaRPr kumimoji="0" lang="en-US" sz="19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kumimoji="0" lang="es-BO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Câu</a:t>
            </a:r>
            <a:r>
              <a:rPr kumimoji="0" lang="es-BO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1: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fr-FR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kumimoji="0" lang="es-BO" sz="19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</a:rPr>
              <a:t>Câu</a:t>
            </a:r>
            <a:r>
              <a:rPr kumimoji="0" lang="es-BO" sz="1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 2: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b="1" dirty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xao xuyến và</a:t>
            </a:r>
            <a:r>
              <a:rPr lang="en-US" sz="1900" b="1" dirty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sự</a:t>
            </a:r>
            <a:r>
              <a:rPr lang="en-US" sz="1900" b="1" dirty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pl-PL" sz="1900" b="1" dirty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nâng niu vẻ đẹp diệu kì của thiên nhiên</a:t>
            </a:r>
            <a:r>
              <a:rPr lang="en-US" sz="1900" b="1" dirty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,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b="1" dirty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vẻ đẹp của khung cảnh thiên </a:t>
            </a:r>
            <a:r>
              <a:rPr lang="pl-PL" sz="19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nhiên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, </a:t>
            </a:r>
            <a:r>
              <a:rPr lang="pl-PL" sz="19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cảm </a:t>
            </a:r>
            <a:r>
              <a:rPr lang="pl-PL" sz="1900" b="1" dirty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xúc của nhà </a:t>
            </a:r>
            <a:r>
              <a:rPr lang="pl-PL" sz="19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khổ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này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với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khổ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vừa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xác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định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.</a:t>
            </a:r>
            <a:r>
              <a:rPr lang="pl-PL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21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-198" y="0"/>
            <a:ext cx="121921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120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 VĂN BẢN “SANG THU”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B7F44E9-7E34-473C-9D27-A02B44BC3483}"/>
              </a:ext>
            </a:extLst>
          </p:cNvPr>
          <p:cNvSpPr>
            <a:spLocks noGrp="1"/>
          </p:cNvSpPr>
          <p:nvPr/>
        </p:nvSpPr>
        <p:spPr>
          <a:xfrm>
            <a:off x="12866" y="444132"/>
            <a:ext cx="6100550" cy="6413867"/>
          </a:xfrm>
          <a:prstGeom prst="rect">
            <a:avLst/>
          </a:prstGeom>
          <a:solidFill>
            <a:srgbClr val="1D5D1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11" y="444134"/>
            <a:ext cx="32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thức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cần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nhớ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75" y="763890"/>
            <a:ext cx="207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II.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Luyện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3416" y="444133"/>
            <a:ext cx="59888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19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19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Bỗng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ổi</a:t>
            </a:r>
            <a:endParaRPr kumimoji="0" lang="en-US" sz="19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Phả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chùng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chình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ngõ</a:t>
            </a:r>
            <a:endParaRPr kumimoji="0" lang="en-US" sz="19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về</a:t>
            </a:r>
            <a:endParaRPr kumimoji="0" lang="en-US" sz="19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kumimoji="0" lang="es-BO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Câu</a:t>
            </a:r>
            <a:r>
              <a:rPr kumimoji="0" lang="es-BO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1: </a:t>
            </a:r>
            <a:r>
              <a:rPr lang="fr-FR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fr-FR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fr-FR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430368"/>
              </p:ext>
            </p:extLst>
          </p:nvPr>
        </p:nvGraphicFramePr>
        <p:xfrm>
          <a:off x="119744" y="2047691"/>
          <a:ext cx="5956861" cy="4363351"/>
        </p:xfrm>
        <a:graphic>
          <a:graphicData uri="http://schemas.openxmlformats.org/drawingml/2006/table">
            <a:tbl>
              <a:tblPr firstRow="1" bandRow="1"/>
              <a:tblGrid>
                <a:gridCol w="641770">
                  <a:extLst>
                    <a:ext uri="{9D8B030D-6E8A-4147-A177-3AD203B41FA5}">
                      <a16:colId xmlns:a16="http://schemas.microsoft.com/office/drawing/2014/main" val="2554633872"/>
                    </a:ext>
                  </a:extLst>
                </a:gridCol>
                <a:gridCol w="4515880">
                  <a:extLst>
                    <a:ext uri="{9D8B030D-6E8A-4147-A177-3AD203B41FA5}">
                      <a16:colId xmlns:a16="http://schemas.microsoft.com/office/drawing/2014/main" val="3879230386"/>
                    </a:ext>
                  </a:extLst>
                </a:gridCol>
                <a:gridCol w="799211">
                  <a:extLst>
                    <a:ext uri="{9D8B030D-6E8A-4147-A177-3AD203B41FA5}">
                      <a16:colId xmlns:a16="http://schemas.microsoft.com/office/drawing/2014/main" val="336251162"/>
                    </a:ext>
                  </a:extLst>
                </a:gridCol>
              </a:tblGrid>
              <a:tr h="279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61876"/>
                  </a:ext>
                </a:extLst>
              </a:tr>
              <a:tr h="1929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1A24B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1" dirty="0">
                        <a:solidFill>
                          <a:srgbClr val="1A24B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Ở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600" b="1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600" b="1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bỗng</a:t>
                      </a:r>
                      <a:r>
                        <a:rPr lang="en-US" sz="16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fr-FR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fr-FR" sz="16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fr-FR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fr-FR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fr-FR" sz="16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fr-FR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fr-FR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60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60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160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16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600" b="1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ngờ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ngỡ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 smtClean="0"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600" b="1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bỗng</a:t>
                      </a:r>
                      <a:r>
                        <a:rPr lang="en-US" sz="16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ngờ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lường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iệc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600" b="1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bỗng</a:t>
                      </a:r>
                      <a:r>
                        <a:rPr lang="en-US" sz="16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6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Bỗng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ổi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i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hể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ngỡ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bâng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khuâng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thoáng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chợt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Thu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chớm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sang,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hẳn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en-US" sz="160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nhạy</a:t>
                      </a:r>
                      <a:r>
                        <a:rPr lang="en-US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0,75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3027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76605" y="3958039"/>
            <a:ext cx="6115395" cy="218521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0000"/>
                </a:solidFill>
              </a:rPr>
              <a:t>Dạng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bài</a:t>
            </a:r>
            <a:r>
              <a:rPr lang="en-US" sz="2200" b="1" dirty="0" smtClean="0">
                <a:solidFill>
                  <a:srgbClr val="FF0000"/>
                </a:solidFill>
              </a:rPr>
              <a:t>: </a:t>
            </a:r>
            <a:r>
              <a:rPr lang="en-US" sz="2200" b="1" dirty="0" err="1" smtClean="0">
                <a:solidFill>
                  <a:srgbClr val="FF0000"/>
                </a:solidFill>
              </a:rPr>
              <a:t>Hiệu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quả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nghệ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thuật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trong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sử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dụng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từ</a:t>
            </a:r>
            <a:r>
              <a:rPr lang="en-US" sz="22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200" b="1" dirty="0" smtClean="0">
                <a:solidFill>
                  <a:srgbClr val="0070C0"/>
                </a:solidFill>
              </a:rPr>
              <a:t>- </a:t>
            </a:r>
            <a:r>
              <a:rPr lang="en-US" sz="2200" b="1" dirty="0" err="1" smtClean="0">
                <a:solidFill>
                  <a:srgbClr val="0070C0"/>
                </a:solidFill>
              </a:rPr>
              <a:t>Bước</a:t>
            </a:r>
            <a:r>
              <a:rPr lang="en-US" sz="2200" b="1" dirty="0" smtClean="0">
                <a:solidFill>
                  <a:srgbClr val="0070C0"/>
                </a:solidFill>
              </a:rPr>
              <a:t> 1: </a:t>
            </a:r>
            <a:r>
              <a:rPr lang="en-US" sz="2200" b="1" dirty="0" err="1" smtClean="0"/>
              <a:t>Nhận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xét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đây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là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một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dụng</a:t>
            </a:r>
            <a:r>
              <a:rPr lang="en-US" sz="2200" b="1" dirty="0" smtClean="0"/>
              <a:t> ý </a:t>
            </a:r>
            <a:r>
              <a:rPr lang="en-US" sz="2200" b="1" dirty="0" err="1" smtClean="0"/>
              <a:t>nghệ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thuật</a:t>
            </a:r>
            <a:endParaRPr lang="en-US" sz="2200" b="1" dirty="0" smtClean="0"/>
          </a:p>
          <a:p>
            <a:r>
              <a:rPr lang="en-US" sz="2200" b="1" dirty="0" smtClean="0">
                <a:solidFill>
                  <a:srgbClr val="0070C0"/>
                </a:solidFill>
              </a:rPr>
              <a:t>- </a:t>
            </a:r>
            <a:r>
              <a:rPr lang="en-US" sz="2200" b="1" dirty="0" err="1" smtClean="0">
                <a:solidFill>
                  <a:srgbClr val="0070C0"/>
                </a:solidFill>
              </a:rPr>
              <a:t>Bước</a:t>
            </a:r>
            <a:r>
              <a:rPr lang="en-US" sz="2200" b="1" dirty="0" smtClean="0">
                <a:solidFill>
                  <a:srgbClr val="0070C0"/>
                </a:solidFill>
              </a:rPr>
              <a:t> 2 : </a:t>
            </a:r>
            <a:r>
              <a:rPr lang="en-US" sz="2200" b="1" dirty="0" err="1" smtClean="0"/>
              <a:t>Giải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nghĩa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từ</a:t>
            </a:r>
            <a:r>
              <a:rPr lang="en-US" sz="2200" b="1" dirty="0" smtClean="0"/>
              <a:t> </a:t>
            </a:r>
            <a:r>
              <a:rPr lang="en-US" sz="2200" i="1" dirty="0" smtClean="0"/>
              <a:t>(</a:t>
            </a:r>
            <a:r>
              <a:rPr lang="en-US" sz="2200" i="1" dirty="0" err="1" smtClean="0"/>
              <a:t>cả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từ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đề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bài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cho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và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từ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trong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văn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bản</a:t>
            </a:r>
            <a:r>
              <a:rPr lang="en-US" sz="2200" i="1" dirty="0" smtClean="0"/>
              <a:t>)</a:t>
            </a:r>
            <a:endParaRPr lang="en-US" sz="2200" i="1" dirty="0" smtClean="0"/>
          </a:p>
          <a:p>
            <a:pPr marL="342900" indent="-342900">
              <a:buFontTx/>
              <a:buChar char="-"/>
            </a:pPr>
            <a:r>
              <a:rPr lang="en-US" sz="2200" b="1" dirty="0" err="1" smtClean="0">
                <a:solidFill>
                  <a:srgbClr val="0070C0"/>
                </a:solidFill>
              </a:rPr>
              <a:t>Bước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smtClean="0">
                <a:solidFill>
                  <a:srgbClr val="0070C0"/>
                </a:solidFill>
              </a:rPr>
              <a:t>3: </a:t>
            </a:r>
            <a:r>
              <a:rPr lang="en-US" sz="2200" b="1" dirty="0" err="1" smtClean="0"/>
              <a:t>Nêu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hiệu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quả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của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việc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sử</a:t>
            </a:r>
            <a:r>
              <a:rPr lang="en-US" sz="2200" b="1" dirty="0" smtClean="0"/>
              <a:t> </a:t>
            </a:r>
            <a:r>
              <a:rPr lang="en-US" sz="2400" b="1" dirty="0" err="1" smtClean="0"/>
              <a:t>dụng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từ</a:t>
            </a:r>
            <a:r>
              <a:rPr lang="en-US" sz="2400" b="1" dirty="0" smtClean="0"/>
              <a:t> </a:t>
            </a:r>
          </a:p>
          <a:p>
            <a:r>
              <a:rPr lang="en-US" sz="2400" b="1" i="1" dirty="0"/>
              <a:t>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Bám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sát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ngữ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cảnh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và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chủ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đề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của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bài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thơ</a:t>
            </a:r>
            <a:r>
              <a:rPr lang="en-US" sz="2400" i="1" dirty="0" smtClean="0"/>
              <a:t>)</a:t>
            </a:r>
            <a:endParaRPr lang="en-US" sz="2400" i="1" dirty="0"/>
          </a:p>
        </p:txBody>
      </p:sp>
      <p:pic>
        <p:nvPicPr>
          <p:cNvPr id="11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165040">
            <a:off x="11514848" y="3249409"/>
            <a:ext cx="550320" cy="8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70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-198" y="0"/>
            <a:ext cx="121921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120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 VĂN BẢN “SANG THU”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B7F44E9-7E34-473C-9D27-A02B44BC3483}"/>
              </a:ext>
            </a:extLst>
          </p:cNvPr>
          <p:cNvSpPr>
            <a:spLocks noGrp="1"/>
          </p:cNvSpPr>
          <p:nvPr/>
        </p:nvSpPr>
        <p:spPr>
          <a:xfrm>
            <a:off x="12866" y="400110"/>
            <a:ext cx="7184768" cy="6457890"/>
          </a:xfrm>
          <a:prstGeom prst="rect">
            <a:avLst/>
          </a:prstGeom>
          <a:solidFill>
            <a:srgbClr val="1D5D1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11" y="444134"/>
            <a:ext cx="32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thức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cần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nhớ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75" y="763890"/>
            <a:ext cx="207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II.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Luyện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10698" y="352693"/>
            <a:ext cx="489158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Bỗng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ổi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Phả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chùng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chình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ngõ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về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Câu</a:t>
            </a:r>
            <a:r>
              <a:rPr kumimoji="0" lang="es-BO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2: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xao xuyến và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nâng niu vẻ đẹp diệu kì của thiên nhiên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vẻ đẹp của khung cảnh thiên nhiên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, 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cảm xúc của nhà thơ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.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E0D59E-8934-41F7-9A94-490635629B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4249472"/>
              </p:ext>
            </p:extLst>
          </p:nvPr>
        </p:nvGraphicFramePr>
        <p:xfrm>
          <a:off x="-197" y="1099253"/>
          <a:ext cx="7197831" cy="5741330"/>
        </p:xfrm>
        <a:graphic>
          <a:graphicData uri="http://schemas.openxmlformats.org/drawingml/2006/table">
            <a:tbl>
              <a:tblPr firstRow="1" bandRow="1"/>
              <a:tblGrid>
                <a:gridCol w="713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1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013">
                  <a:extLst>
                    <a:ext uri="{9D8B030D-6E8A-4147-A177-3AD203B41FA5}">
                      <a16:colId xmlns:a16="http://schemas.microsoft.com/office/drawing/2014/main" val="1079548620"/>
                    </a:ext>
                  </a:extLst>
                </a:gridCol>
              </a:tblGrid>
              <a:tr h="376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600" b="1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án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 err="1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1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solidFill>
                            <a:srgbClr val="1A24B0"/>
                          </a:solidFill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0" dirty="0">
                        <a:solidFill>
                          <a:srgbClr val="1A24B0"/>
                        </a:solidFill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*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Khổ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 1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trong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bài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thơ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 “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Mùa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xuân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nho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nhỏ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” –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Thanh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Hải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* So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sánh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: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-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Giống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nhau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:</a:t>
                      </a:r>
                      <a:r>
                        <a:rPr lang="en-US" sz="1600" b="0" dirty="0" smtClean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đẹp</a:t>
                      </a:r>
                      <a:endParaRPr lang="en-US" sz="1600" b="0" baseline="0" dirty="0" smtClean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hể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b="0" dirty="0" smtClean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b="0" dirty="0" smtClean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b="0" dirty="0" smtClean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dirty="0" smtClean="0">
                          <a:latin typeface="+mj-lt"/>
                          <a:ea typeface="Tiffany" panose="02020500000000000000" pitchFamily="18" charset="0"/>
                          <a:cs typeface="Times New Roman" panose="02020603050405020304" pitchFamily="18" charset="0"/>
                        </a:rPr>
                        <a:t>xao xuyến và</a:t>
                      </a:r>
                      <a:r>
                        <a:rPr lang="en-US" sz="1600" b="0" dirty="0" smtClean="0">
                          <a:latin typeface="+mj-lt"/>
                          <a:ea typeface="Tiffany" panose="02020500000000000000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ea typeface="Tiffany" panose="02020500000000000000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b="0" dirty="0" smtClean="0">
                          <a:latin typeface="+mj-lt"/>
                          <a:ea typeface="Tiffany" panose="02020500000000000000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dirty="0" smtClean="0">
                          <a:latin typeface="+mj-lt"/>
                          <a:ea typeface="Tiffany" panose="02020500000000000000" pitchFamily="18" charset="0"/>
                          <a:cs typeface="Times New Roman" panose="02020603050405020304" pitchFamily="18" charset="0"/>
                        </a:rPr>
                        <a:t> nâng niu vẻ đẹp diệu kì của thiên nhiên</a:t>
                      </a:r>
                      <a:r>
                        <a:rPr lang="en-US" sz="1600" b="0" dirty="0" smtClean="0">
                          <a:latin typeface="+mj-lt"/>
                          <a:ea typeface="Tiffany" panose="02020500000000000000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ea typeface="Tiffany" panose="02020500000000000000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b="0" dirty="0" smtClean="0">
                          <a:latin typeface="+mj-lt"/>
                          <a:ea typeface="Tiffany" panose="02020500000000000000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ea typeface="Tiffany" panose="02020500000000000000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600" b="0" dirty="0" smtClean="0">
                          <a:latin typeface="+mj-lt"/>
                          <a:ea typeface="Tiffany" panose="02020500000000000000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ea typeface="Tiffany" panose="02020500000000000000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1600" b="0" dirty="0" smtClean="0">
                        <a:latin typeface="+mj-lt"/>
                        <a:ea typeface="Times New Roman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-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Khác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  <a:ea typeface="Times New Roman"/>
                        </a:rPr>
                        <a:t>nhau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: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+ Vẻ đẹp của thiên nhiên:</a:t>
                      </a:r>
                      <a:endParaRPr lang="en-US" sz="1600" b="0" dirty="0" smtClean="0">
                        <a:latin typeface="+mj-lt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*Ở khổ 1 bài 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“</a:t>
                      </a: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Mùa xuân nho nhỏ”: dược gợi ra qua hình ảnh 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“</a:t>
                      </a: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dòng sông xanh”, 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“</a:t>
                      </a: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bông hoa tím biếc”; âm thanh trong trẻo của tiếng hót 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“</a:t>
                      </a: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con chim chiền chiện” (qua giác quan thị giác, thính giác...) =&gt; Bức tranh mùa xuân xứ Huế đầy sức sống;</a:t>
                      </a:r>
                      <a:endParaRPr lang="en-US" sz="1600" b="0" dirty="0" smtClean="0">
                        <a:latin typeface="+mj-lt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*Ở khổ 1 bài 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“</a:t>
                      </a: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Sang thu”: Vẻ đẹp thiên nhiên được gợi ra từ 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“</a:t>
                      </a: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hương ổi, gió se, sương chùng chình (các giác quan khứu giác, xúc giác, thị giác) =&gt; Bức tranh mùa thu ở làng quê đồng bằng Bắc Bộ thanh bình, trong trẻo...</a:t>
                      </a:r>
                      <a:endParaRPr lang="en-US" sz="1600" b="0" dirty="0" smtClean="0">
                        <a:latin typeface="+mj-lt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 + Cảm xúc của nhà thơ:</a:t>
                      </a:r>
                      <a:endParaRPr lang="en-US" sz="1600" b="0" dirty="0" smtClean="0">
                        <a:latin typeface="+mj-lt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* Ở khổ 1 bài thơ 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“</a:t>
                      </a: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Mùa xuân nho nhỏ”: say sưa, ngây ngất, nâng niu, trìu mến...</a:t>
                      </a:r>
                      <a:endParaRPr lang="en-US" sz="1600" b="0" dirty="0" smtClean="0">
                        <a:latin typeface="+mj-lt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* Ở khổ 1 bài thơ </a:t>
                      </a:r>
                      <a:r>
                        <a:rPr lang="en-US" sz="1600" b="0" dirty="0" smtClean="0">
                          <a:latin typeface="+mj-lt"/>
                          <a:ea typeface="Times New Roman"/>
                        </a:rPr>
                        <a:t>“</a:t>
                      </a:r>
                      <a:r>
                        <a:rPr lang="pl-PL" sz="1600" b="0" dirty="0" smtClean="0">
                          <a:latin typeface="+mj-lt"/>
                          <a:ea typeface="Times New Roman"/>
                        </a:rPr>
                        <a:t>Sang thu”: bất ngờ, ngỡ ngàng, mơ hồ, ngạc nhiên...</a:t>
                      </a:r>
                      <a:endParaRPr lang="en-US" sz="1600" b="0" dirty="0" smtClean="0">
                        <a:latin typeface="+mj-lt"/>
                        <a:ea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241187" y="4195077"/>
            <a:ext cx="4841957" cy="258532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1: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dung).</a:t>
            </a:r>
          </a:p>
          <a:p>
            <a:pPr lvl="0" algn="just">
              <a:defRPr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165040">
            <a:off x="11397281" y="3850301"/>
            <a:ext cx="550320" cy="8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28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-198" y="0"/>
            <a:ext cx="121921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 VĂN BẢN “SANG THU”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B7F44E9-7E34-473C-9D27-A02B44BC3483}"/>
              </a:ext>
            </a:extLst>
          </p:cNvPr>
          <p:cNvSpPr>
            <a:spLocks noGrp="1"/>
          </p:cNvSpPr>
          <p:nvPr/>
        </p:nvSpPr>
        <p:spPr>
          <a:xfrm>
            <a:off x="12866" y="400110"/>
            <a:ext cx="7184768" cy="6457889"/>
          </a:xfrm>
          <a:prstGeom prst="rect">
            <a:avLst/>
          </a:prstGeom>
          <a:solidFill>
            <a:srgbClr val="1D5D1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11" y="444134"/>
            <a:ext cx="32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thức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cần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nhớ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75" y="763890"/>
            <a:ext cx="207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II.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Luyện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3143" y="437316"/>
            <a:ext cx="48983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 2: </a:t>
            </a:r>
            <a:endParaRPr lang="en-US" b="1" dirty="0" smtClean="0"/>
          </a:p>
          <a:p>
            <a:r>
              <a:rPr lang="en-US" b="1" dirty="0" err="1" smtClean="0"/>
              <a:t>Đọc</a:t>
            </a:r>
            <a:r>
              <a:rPr lang="en-US" b="1" dirty="0" smtClean="0"/>
              <a:t> </a:t>
            </a:r>
            <a:r>
              <a:rPr lang="en-US" b="1" dirty="0" err="1" smtClean="0"/>
              <a:t>khổ</a:t>
            </a:r>
            <a:r>
              <a:rPr lang="en-US" b="1" dirty="0" smtClean="0"/>
              <a:t> </a:t>
            </a:r>
            <a:r>
              <a:rPr lang="en-US" b="1" dirty="0" err="1" smtClean="0"/>
              <a:t>thơ</a:t>
            </a:r>
            <a:r>
              <a:rPr lang="en-US" b="1" dirty="0" smtClean="0"/>
              <a:t> </a:t>
            </a:r>
            <a:r>
              <a:rPr lang="en-US" b="1" dirty="0" err="1" smtClean="0"/>
              <a:t>sau</a:t>
            </a:r>
            <a:r>
              <a:rPr lang="en-US" b="1" dirty="0" smtClean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trả</a:t>
            </a:r>
            <a:r>
              <a:rPr lang="en-US" b="1" dirty="0" smtClean="0"/>
              <a:t> </a:t>
            </a:r>
            <a:r>
              <a:rPr lang="en-US" b="1" dirty="0" err="1" smtClean="0"/>
              <a:t>lời</a:t>
            </a:r>
            <a:r>
              <a:rPr lang="en-US" b="1" dirty="0" smtClean="0"/>
              <a:t> </a:t>
            </a:r>
            <a:r>
              <a:rPr lang="en-US" b="1" dirty="0" err="1" smtClean="0"/>
              <a:t>câu</a:t>
            </a:r>
            <a:r>
              <a:rPr lang="en-US" b="1" dirty="0" smtClean="0"/>
              <a:t> </a:t>
            </a:r>
            <a:r>
              <a:rPr lang="en-US" b="1" dirty="0" err="1" smtClean="0"/>
              <a:t>hỏi</a:t>
            </a:r>
            <a:r>
              <a:rPr lang="en-US" b="1" dirty="0" smtClean="0"/>
              <a:t>:</a:t>
            </a:r>
            <a:endParaRPr lang="en-US" b="1" dirty="0"/>
          </a:p>
          <a:p>
            <a:r>
              <a:rPr lang="en-US" b="1" dirty="0" smtClean="0"/>
              <a:t>                </a:t>
            </a:r>
            <a:r>
              <a:rPr lang="en-US" b="1" i="1" dirty="0" err="1" smtClean="0"/>
              <a:t>Sông</a:t>
            </a:r>
            <a:r>
              <a:rPr lang="en-US" b="1" i="1" dirty="0" smtClean="0"/>
              <a:t> </a:t>
            </a:r>
            <a:r>
              <a:rPr lang="en-US" b="1" i="1" dirty="0" err="1" smtClean="0"/>
              <a:t>được</a:t>
            </a:r>
            <a:r>
              <a:rPr lang="en-US" b="1" i="1" dirty="0" smtClean="0"/>
              <a:t> </a:t>
            </a:r>
            <a:r>
              <a:rPr lang="en-US" b="1" i="1" dirty="0" err="1" smtClean="0"/>
              <a:t>lúc</a:t>
            </a:r>
            <a:r>
              <a:rPr lang="en-US" b="1" i="1" dirty="0" smtClean="0"/>
              <a:t> </a:t>
            </a:r>
            <a:r>
              <a:rPr lang="en-US" b="1" i="1" dirty="0" err="1" smtClean="0"/>
              <a:t>dềnh</a:t>
            </a:r>
            <a:r>
              <a:rPr lang="en-US" b="1" i="1" dirty="0" smtClean="0"/>
              <a:t> </a:t>
            </a:r>
            <a:r>
              <a:rPr lang="en-US" b="1" i="1" dirty="0" err="1" smtClean="0"/>
              <a:t>dàng</a:t>
            </a:r>
            <a:endParaRPr lang="en-US" b="1" i="1" dirty="0" smtClean="0"/>
          </a:p>
          <a:p>
            <a:r>
              <a:rPr lang="en-US" b="1" i="1" dirty="0" smtClean="0"/>
              <a:t>                </a:t>
            </a:r>
            <a:r>
              <a:rPr lang="en-US" b="1" i="1" dirty="0" err="1" smtClean="0"/>
              <a:t>Chim</a:t>
            </a:r>
            <a:r>
              <a:rPr lang="en-US" b="1" i="1" dirty="0" smtClean="0"/>
              <a:t> </a:t>
            </a:r>
            <a:r>
              <a:rPr lang="en-US" b="1" i="1" dirty="0" err="1" smtClean="0"/>
              <a:t>bắt</a:t>
            </a:r>
            <a:r>
              <a:rPr lang="en-US" b="1" i="1" dirty="0" smtClean="0"/>
              <a:t> </a:t>
            </a:r>
            <a:r>
              <a:rPr lang="en-US" b="1" i="1" dirty="0" err="1" smtClean="0"/>
              <a:t>đầu</a:t>
            </a:r>
            <a:r>
              <a:rPr lang="en-US" b="1" i="1" dirty="0" smtClean="0"/>
              <a:t> </a:t>
            </a:r>
            <a:r>
              <a:rPr lang="en-US" b="1" i="1" dirty="0" err="1" smtClean="0"/>
              <a:t>vội</a:t>
            </a:r>
            <a:r>
              <a:rPr lang="en-US" b="1" i="1" dirty="0" smtClean="0"/>
              <a:t> </a:t>
            </a:r>
            <a:r>
              <a:rPr lang="en-US" b="1" i="1" dirty="0" err="1" smtClean="0"/>
              <a:t>vã</a:t>
            </a:r>
            <a:endParaRPr lang="en-US" b="1" i="1" dirty="0" smtClean="0"/>
          </a:p>
          <a:p>
            <a:r>
              <a:rPr lang="en-US" b="1" i="1" dirty="0" smtClean="0"/>
              <a:t>                </a:t>
            </a:r>
            <a:r>
              <a:rPr lang="en-US" b="1" i="1" dirty="0" err="1" smtClean="0"/>
              <a:t>Có</a:t>
            </a:r>
            <a:r>
              <a:rPr lang="en-US" b="1" i="1" dirty="0" smtClean="0"/>
              <a:t> </a:t>
            </a:r>
            <a:r>
              <a:rPr lang="en-US" b="1" i="1" dirty="0" err="1" smtClean="0"/>
              <a:t>đám</a:t>
            </a:r>
            <a:r>
              <a:rPr lang="en-US" b="1" i="1" dirty="0" smtClean="0"/>
              <a:t> </a:t>
            </a:r>
            <a:r>
              <a:rPr lang="en-US" b="1" i="1" dirty="0" err="1" smtClean="0"/>
              <a:t>mây</a:t>
            </a:r>
            <a:r>
              <a:rPr lang="en-US" b="1" i="1" dirty="0" smtClean="0"/>
              <a:t> </a:t>
            </a:r>
            <a:r>
              <a:rPr lang="en-US" b="1" i="1" dirty="0" err="1" smtClean="0"/>
              <a:t>mùa</a:t>
            </a:r>
            <a:r>
              <a:rPr lang="en-US" b="1" i="1" dirty="0" smtClean="0"/>
              <a:t> </a:t>
            </a:r>
            <a:r>
              <a:rPr lang="en-US" b="1" i="1" dirty="0" err="1" smtClean="0"/>
              <a:t>hạ</a:t>
            </a:r>
            <a:endParaRPr lang="en-US" b="1" i="1" dirty="0" smtClean="0"/>
          </a:p>
          <a:p>
            <a:r>
              <a:rPr lang="en-US" b="1" i="1" dirty="0" smtClean="0"/>
              <a:t>                </a:t>
            </a:r>
            <a:r>
              <a:rPr lang="en-US" b="1" i="1" dirty="0" err="1" smtClean="0"/>
              <a:t>Vắt</a:t>
            </a:r>
            <a:r>
              <a:rPr lang="en-US" b="1" i="1" dirty="0" smtClean="0"/>
              <a:t> </a:t>
            </a:r>
            <a:r>
              <a:rPr lang="en-US" b="1" i="1" dirty="0" err="1" smtClean="0"/>
              <a:t>nửa</a:t>
            </a:r>
            <a:r>
              <a:rPr lang="en-US" b="1" i="1" dirty="0" smtClean="0"/>
              <a:t> </a:t>
            </a:r>
            <a:r>
              <a:rPr lang="en-US" b="1" i="1" dirty="0" err="1" smtClean="0"/>
              <a:t>mình</a:t>
            </a:r>
            <a:r>
              <a:rPr lang="en-US" b="1" i="1" dirty="0" smtClean="0"/>
              <a:t> sang </a:t>
            </a:r>
            <a:r>
              <a:rPr lang="en-US" b="1" i="1" dirty="0" err="1" smtClean="0"/>
              <a:t>thu</a:t>
            </a:r>
            <a:endParaRPr lang="en-US" b="1" i="1" dirty="0" smtClean="0"/>
          </a:p>
          <a:p>
            <a:r>
              <a:rPr lang="en-US" b="1" dirty="0" smtClean="0"/>
              <a:t>1. </a:t>
            </a:r>
            <a:r>
              <a:rPr lang="en-US" b="1" dirty="0" err="1" smtClean="0"/>
              <a:t>Chỉ</a:t>
            </a:r>
            <a:r>
              <a:rPr lang="en-US" b="1" dirty="0" smtClean="0"/>
              <a:t> </a:t>
            </a:r>
            <a:r>
              <a:rPr lang="en-US" b="1" dirty="0" err="1" smtClean="0"/>
              <a:t>ra</a:t>
            </a:r>
            <a:r>
              <a:rPr lang="en-US" b="1" dirty="0" smtClean="0"/>
              <a:t>  </a:t>
            </a:r>
            <a:r>
              <a:rPr lang="en-US" b="1" dirty="0" err="1" smtClean="0"/>
              <a:t>biện</a:t>
            </a:r>
            <a:r>
              <a:rPr lang="en-US" b="1" dirty="0" smtClean="0"/>
              <a:t> </a:t>
            </a:r>
            <a:r>
              <a:rPr lang="en-US" b="1" dirty="0" err="1" smtClean="0"/>
              <a:t>pháp</a:t>
            </a:r>
            <a:r>
              <a:rPr lang="en-US" b="1" dirty="0" smtClean="0"/>
              <a:t> </a:t>
            </a:r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từ</a:t>
            </a:r>
            <a:r>
              <a:rPr lang="en-US" b="1" dirty="0" smtClean="0"/>
              <a:t> </a:t>
            </a:r>
            <a:r>
              <a:rPr lang="en-US" b="1" dirty="0" err="1" smtClean="0"/>
              <a:t>nổi</a:t>
            </a:r>
            <a:r>
              <a:rPr lang="en-US" b="1" dirty="0" smtClean="0"/>
              <a:t> </a:t>
            </a:r>
            <a:r>
              <a:rPr lang="en-US" b="1" dirty="0" err="1" smtClean="0"/>
              <a:t>bật</a:t>
            </a:r>
            <a:r>
              <a:rPr lang="en-US" b="1" dirty="0" smtClean="0"/>
              <a:t>  </a:t>
            </a:r>
            <a:r>
              <a:rPr lang="en-US" b="1" dirty="0" err="1" smtClean="0"/>
              <a:t>được</a:t>
            </a:r>
            <a:r>
              <a:rPr lang="en-US" b="1" dirty="0" smtClean="0"/>
              <a:t> </a:t>
            </a:r>
            <a:r>
              <a:rPr lang="en-US" b="1" dirty="0" err="1" smtClean="0"/>
              <a:t>sử</a:t>
            </a:r>
            <a:r>
              <a:rPr lang="en-US" b="1" dirty="0" smtClean="0"/>
              <a:t> </a:t>
            </a:r>
            <a:r>
              <a:rPr lang="en-US" b="1" dirty="0" err="1" smtClean="0"/>
              <a:t>dụng</a:t>
            </a:r>
            <a:r>
              <a:rPr lang="en-US" b="1" dirty="0" smtClean="0"/>
              <a:t> </a:t>
            </a:r>
            <a:r>
              <a:rPr lang="en-US" b="1" dirty="0" err="1" smtClean="0"/>
              <a:t>trong</a:t>
            </a:r>
            <a:r>
              <a:rPr lang="en-US" b="1" dirty="0" smtClean="0"/>
              <a:t> </a:t>
            </a:r>
            <a:r>
              <a:rPr lang="en-US" b="1" dirty="0" err="1" smtClean="0"/>
              <a:t>khổ</a:t>
            </a:r>
            <a:r>
              <a:rPr lang="en-US" b="1" dirty="0" smtClean="0"/>
              <a:t> </a:t>
            </a:r>
            <a:r>
              <a:rPr lang="en-US" b="1" dirty="0" err="1" smtClean="0"/>
              <a:t>thơ</a:t>
            </a:r>
            <a:r>
              <a:rPr lang="en-US" b="1" dirty="0" smtClean="0"/>
              <a:t> </a:t>
            </a:r>
            <a:r>
              <a:rPr lang="en-US" b="1" dirty="0" err="1" smtClean="0"/>
              <a:t>thứ</a:t>
            </a:r>
            <a:r>
              <a:rPr lang="en-US" b="1" dirty="0" smtClean="0"/>
              <a:t> 2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bài</a:t>
            </a:r>
            <a:r>
              <a:rPr lang="en-US" b="1" dirty="0" smtClean="0"/>
              <a:t> </a:t>
            </a:r>
            <a:r>
              <a:rPr lang="en-US" b="1" dirty="0" err="1" smtClean="0"/>
              <a:t>thơ</a:t>
            </a:r>
            <a:r>
              <a:rPr lang="en-US" b="1" dirty="0" smtClean="0"/>
              <a:t> “ Sang </a:t>
            </a:r>
            <a:r>
              <a:rPr lang="en-US" b="1" dirty="0" err="1" smtClean="0"/>
              <a:t>thu</a:t>
            </a:r>
            <a:r>
              <a:rPr lang="en-US" b="1" dirty="0" smtClean="0"/>
              <a:t>”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nêu</a:t>
            </a:r>
            <a:r>
              <a:rPr lang="en-US" b="1" dirty="0" smtClean="0"/>
              <a:t> </a:t>
            </a:r>
            <a:r>
              <a:rPr lang="en-US" b="1" dirty="0" err="1" smtClean="0"/>
              <a:t>hiệu</a:t>
            </a:r>
            <a:r>
              <a:rPr lang="en-US" b="1" dirty="0" smtClean="0"/>
              <a:t> </a:t>
            </a:r>
            <a:r>
              <a:rPr lang="en-US" b="1" dirty="0" err="1" smtClean="0"/>
              <a:t>quả</a:t>
            </a:r>
            <a:r>
              <a:rPr lang="en-US" b="1" dirty="0" smtClean="0"/>
              <a:t> </a:t>
            </a:r>
            <a:r>
              <a:rPr lang="en-US" b="1" dirty="0" err="1" smtClean="0"/>
              <a:t>nghệ</a:t>
            </a:r>
            <a:r>
              <a:rPr lang="en-US" b="1" dirty="0" smtClean="0"/>
              <a:t> </a:t>
            </a:r>
            <a:r>
              <a:rPr lang="en-US" b="1" dirty="0" err="1" smtClean="0"/>
              <a:t>thuật</a:t>
            </a:r>
            <a:r>
              <a:rPr lang="en-US" b="1" dirty="0" smtClean="0"/>
              <a:t>. </a:t>
            </a:r>
          </a:p>
          <a:p>
            <a:r>
              <a:rPr lang="en-US" b="1" dirty="0" smtClean="0"/>
              <a:t>2. </a:t>
            </a:r>
            <a:r>
              <a:rPr lang="en-US" b="1" dirty="0" err="1" smtClean="0"/>
              <a:t>Hãy</a:t>
            </a:r>
            <a:r>
              <a:rPr lang="en-US" b="1" dirty="0" smtClean="0"/>
              <a:t> </a:t>
            </a:r>
            <a:r>
              <a:rPr lang="en-US" b="1" dirty="0" err="1" smtClean="0"/>
              <a:t>chép</a:t>
            </a:r>
            <a:r>
              <a:rPr lang="en-US" b="1" dirty="0" smtClean="0"/>
              <a:t> </a:t>
            </a:r>
            <a:r>
              <a:rPr lang="en-US" b="1" dirty="0" err="1" smtClean="0"/>
              <a:t>chính</a:t>
            </a:r>
            <a:r>
              <a:rPr lang="en-US" b="1" dirty="0" smtClean="0"/>
              <a:t> </a:t>
            </a:r>
            <a:r>
              <a:rPr lang="en-US" b="1" dirty="0" err="1" smtClean="0"/>
              <a:t>xác</a:t>
            </a:r>
            <a:r>
              <a:rPr lang="en-US" b="1" dirty="0" smtClean="0"/>
              <a:t> </a:t>
            </a:r>
            <a:r>
              <a:rPr lang="en-US" b="1" dirty="0" err="1" smtClean="0"/>
              <a:t>một</a:t>
            </a:r>
            <a:r>
              <a:rPr lang="en-US" b="1" dirty="0" smtClean="0"/>
              <a:t> </a:t>
            </a:r>
            <a:r>
              <a:rPr lang="en-US" b="1" dirty="0" err="1" smtClean="0"/>
              <a:t>câu</a:t>
            </a:r>
            <a:r>
              <a:rPr lang="en-US" b="1" dirty="0" smtClean="0"/>
              <a:t> </a:t>
            </a:r>
            <a:r>
              <a:rPr lang="en-US" b="1" dirty="0" err="1" smtClean="0"/>
              <a:t>thơ</a:t>
            </a:r>
            <a:r>
              <a:rPr lang="en-US" b="1" dirty="0" smtClean="0"/>
              <a:t> </a:t>
            </a:r>
            <a:r>
              <a:rPr lang="en-US" b="1" dirty="0" err="1" smtClean="0"/>
              <a:t>trong</a:t>
            </a:r>
            <a:r>
              <a:rPr lang="en-US" b="1" dirty="0" smtClean="0"/>
              <a:t> </a:t>
            </a:r>
            <a:r>
              <a:rPr lang="en-US" b="1" dirty="0" err="1" smtClean="0"/>
              <a:t>bài</a:t>
            </a:r>
            <a:r>
              <a:rPr lang="en-US" b="1" dirty="0" smtClean="0"/>
              <a:t> </a:t>
            </a:r>
            <a:r>
              <a:rPr lang="en-US" b="1" dirty="0" err="1" smtClean="0"/>
              <a:t>thơ</a:t>
            </a:r>
            <a:r>
              <a:rPr lang="en-US" b="1" dirty="0" smtClean="0"/>
              <a:t> </a:t>
            </a:r>
            <a:r>
              <a:rPr lang="en-US" b="1" dirty="0" err="1" smtClean="0"/>
              <a:t>khác</a:t>
            </a:r>
            <a:r>
              <a:rPr lang="en-US" b="1" dirty="0" smtClean="0"/>
              <a:t> </a:t>
            </a:r>
            <a:r>
              <a:rPr lang="en-US" b="1" dirty="0" err="1" smtClean="0"/>
              <a:t>cũng</a:t>
            </a:r>
            <a:r>
              <a:rPr lang="en-US" b="1" dirty="0" smtClean="0"/>
              <a:t> </a:t>
            </a:r>
            <a:r>
              <a:rPr lang="en-US" b="1" dirty="0" err="1" smtClean="0"/>
              <a:t>sử</a:t>
            </a:r>
            <a:r>
              <a:rPr lang="en-US" b="1" dirty="0" smtClean="0"/>
              <a:t> </a:t>
            </a:r>
            <a:r>
              <a:rPr lang="en-US" b="1" dirty="0" err="1" smtClean="0"/>
              <a:t>dụng</a:t>
            </a:r>
            <a:r>
              <a:rPr lang="en-US" b="1" dirty="0" smtClean="0"/>
              <a:t> </a:t>
            </a:r>
            <a:r>
              <a:rPr lang="en-US" b="1" dirty="0" err="1" smtClean="0"/>
              <a:t>biện</a:t>
            </a:r>
            <a:r>
              <a:rPr lang="en-US" b="1" dirty="0" smtClean="0"/>
              <a:t> </a:t>
            </a:r>
            <a:r>
              <a:rPr lang="en-US" b="1" dirty="0" err="1" smtClean="0"/>
              <a:t>pháp</a:t>
            </a:r>
            <a:r>
              <a:rPr lang="en-US" b="1" dirty="0" smtClean="0"/>
              <a:t> </a:t>
            </a:r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từ</a:t>
            </a:r>
            <a:r>
              <a:rPr lang="en-US" b="1" dirty="0" smtClean="0"/>
              <a:t> </a:t>
            </a:r>
            <a:r>
              <a:rPr lang="en-US" b="1" dirty="0" err="1" smtClean="0"/>
              <a:t>đó</a:t>
            </a:r>
            <a:r>
              <a:rPr lang="en-US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8693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-198" y="0"/>
            <a:ext cx="121921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120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 VĂN BẢN “SANG THU”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B7F44E9-7E34-473C-9D27-A02B44BC3483}"/>
              </a:ext>
            </a:extLst>
          </p:cNvPr>
          <p:cNvSpPr>
            <a:spLocks noGrp="1"/>
          </p:cNvSpPr>
          <p:nvPr/>
        </p:nvSpPr>
        <p:spPr>
          <a:xfrm>
            <a:off x="12866" y="400110"/>
            <a:ext cx="7184768" cy="6457889"/>
          </a:xfrm>
          <a:prstGeom prst="rect">
            <a:avLst/>
          </a:prstGeom>
          <a:solidFill>
            <a:srgbClr val="1D5D1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11" y="444134"/>
            <a:ext cx="32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thức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cần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nhớ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75" y="763890"/>
            <a:ext cx="207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II.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Luyện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3143" y="437316"/>
            <a:ext cx="48983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2: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Đọc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khổ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sau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trả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lời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câu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hỏi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Sông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được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lúc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dềnh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dàng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Chim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bắt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đầu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vội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vã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Có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đám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mây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mùa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hạ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Vắt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nửa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mình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sang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thu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Chỉ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biện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pháp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từ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nổi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bật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được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sử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dụng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khổ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thứ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2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“ Sang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”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nêu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hiệu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quả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nghệ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thuật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Hãy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chép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chính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xác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một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câu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khác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cũng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sử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dụng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biện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pháp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từ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đó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4026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-198" y="0"/>
            <a:ext cx="121921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120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 VĂN BẢN “SANG THU”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B7F44E9-7E34-473C-9D27-A02B44BC3483}"/>
              </a:ext>
            </a:extLst>
          </p:cNvPr>
          <p:cNvSpPr>
            <a:spLocks noGrp="1"/>
          </p:cNvSpPr>
          <p:nvPr/>
        </p:nvSpPr>
        <p:spPr>
          <a:xfrm>
            <a:off x="12866" y="400110"/>
            <a:ext cx="7184768" cy="6457889"/>
          </a:xfrm>
          <a:prstGeom prst="rect">
            <a:avLst/>
          </a:prstGeom>
          <a:solidFill>
            <a:srgbClr val="1D5D1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11" y="444134"/>
            <a:ext cx="32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thức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cần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nhớ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75" y="763890"/>
            <a:ext cx="207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II.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Luyện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E0D59E-8934-41F7-9A94-490635629B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1109529"/>
              </p:ext>
            </p:extLst>
          </p:nvPr>
        </p:nvGraphicFramePr>
        <p:xfrm>
          <a:off x="-197" y="1138442"/>
          <a:ext cx="7197831" cy="4524038"/>
        </p:xfrm>
        <a:graphic>
          <a:graphicData uri="http://schemas.openxmlformats.org/drawingml/2006/table">
            <a:tbl>
              <a:tblPr firstRow="1" bandRow="1"/>
              <a:tblGrid>
                <a:gridCol w="713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1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013">
                  <a:extLst>
                    <a:ext uri="{9D8B030D-6E8A-4147-A177-3AD203B41FA5}">
                      <a16:colId xmlns:a16="http://schemas.microsoft.com/office/drawing/2014/main" val="1079548620"/>
                    </a:ext>
                  </a:extLst>
                </a:gridCol>
              </a:tblGrid>
              <a:tr h="261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600" b="1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án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 err="1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1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solidFill>
                            <a:srgbClr val="1A24B0"/>
                          </a:solidFill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0" dirty="0">
                        <a:solidFill>
                          <a:srgbClr val="1A24B0"/>
                        </a:solidFill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fr-FR" sz="1800" b="1" dirty="0" smtClean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15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18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fr-FR" sz="18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dềnh</a:t>
                      </a:r>
                      <a:r>
                        <a:rPr lang="fr-FR" sz="18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fr-FR" sz="18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</a:t>
                      </a:r>
                      <a:r>
                        <a:rPr lang="fr-FR" sz="18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fr-FR" sz="18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trầm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 smtClean="0"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15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18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fr-FR" sz="18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vội</a:t>
                      </a:r>
                      <a:r>
                        <a:rPr lang="fr-FR" sz="18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vã</a:t>
                      </a:r>
                      <a:r>
                        <a:rPr lang="fr-FR" sz="18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se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vội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vã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bay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rét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 smtClean="0"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15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fr-FR" sz="18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fr-FR" sz="18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vắt</a:t>
                      </a:r>
                      <a:r>
                        <a:rPr lang="fr-FR" sz="18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fr-FR" sz="18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fr-FR" sz="18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fr-FR" sz="18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</a:p>
                    <a:p>
                      <a:pPr indent="215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dung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800" dirty="0" smtClean="0"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15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18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r>
                        <a:rPr lang="fr-FR" sz="1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lụa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treo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u="none" dirty="0" smtClean="0"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15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Ranh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nghiêng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nghiêng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fr-FR" sz="1800" u="none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fr-FR" sz="1800" u="none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fr-FR" sz="1800" u="none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fr-FR" sz="1800" u="none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fr-FR" sz="1800" u="none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fr-FR" sz="1800" u="none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fr-FR" sz="1800" u="none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ảm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say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sưa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u="none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fr-FR" sz="180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u="none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800" u="none" dirty="0" smtClean="0"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263143" y="437316"/>
            <a:ext cx="48983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 2: </a:t>
            </a:r>
            <a:endParaRPr lang="en-US" b="1" dirty="0" smtClean="0"/>
          </a:p>
          <a:p>
            <a:r>
              <a:rPr lang="en-US" b="1" dirty="0" err="1" smtClean="0"/>
              <a:t>Đọc</a:t>
            </a:r>
            <a:r>
              <a:rPr lang="en-US" b="1" dirty="0" smtClean="0"/>
              <a:t> </a:t>
            </a:r>
            <a:r>
              <a:rPr lang="en-US" b="1" dirty="0" err="1" smtClean="0"/>
              <a:t>khổ</a:t>
            </a:r>
            <a:r>
              <a:rPr lang="en-US" b="1" dirty="0" smtClean="0"/>
              <a:t> </a:t>
            </a:r>
            <a:r>
              <a:rPr lang="en-US" b="1" dirty="0" err="1" smtClean="0"/>
              <a:t>thơ</a:t>
            </a:r>
            <a:r>
              <a:rPr lang="en-US" b="1" dirty="0" smtClean="0"/>
              <a:t> </a:t>
            </a:r>
            <a:r>
              <a:rPr lang="en-US" b="1" dirty="0" err="1" smtClean="0"/>
              <a:t>sau</a:t>
            </a:r>
            <a:r>
              <a:rPr lang="en-US" b="1" dirty="0" smtClean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trả</a:t>
            </a:r>
            <a:r>
              <a:rPr lang="en-US" b="1" dirty="0" smtClean="0"/>
              <a:t> </a:t>
            </a:r>
            <a:r>
              <a:rPr lang="en-US" b="1" dirty="0" err="1" smtClean="0"/>
              <a:t>lời</a:t>
            </a:r>
            <a:r>
              <a:rPr lang="en-US" b="1" dirty="0" smtClean="0"/>
              <a:t> </a:t>
            </a:r>
            <a:r>
              <a:rPr lang="en-US" b="1" dirty="0" err="1" smtClean="0"/>
              <a:t>câu</a:t>
            </a:r>
            <a:r>
              <a:rPr lang="en-US" b="1" dirty="0" smtClean="0"/>
              <a:t> </a:t>
            </a:r>
            <a:r>
              <a:rPr lang="en-US" b="1" dirty="0" err="1" smtClean="0"/>
              <a:t>hỏi</a:t>
            </a:r>
            <a:r>
              <a:rPr lang="en-US" b="1" dirty="0" smtClean="0"/>
              <a:t>:</a:t>
            </a:r>
            <a:endParaRPr lang="en-US" b="1" dirty="0"/>
          </a:p>
          <a:p>
            <a:r>
              <a:rPr lang="en-US" b="1" dirty="0" smtClean="0"/>
              <a:t>                </a:t>
            </a:r>
            <a:r>
              <a:rPr lang="en-US" b="1" i="1" dirty="0" err="1" smtClean="0"/>
              <a:t>Sông</a:t>
            </a:r>
            <a:r>
              <a:rPr lang="en-US" b="1" i="1" dirty="0" smtClean="0"/>
              <a:t> </a:t>
            </a:r>
            <a:r>
              <a:rPr lang="en-US" b="1" i="1" dirty="0" err="1" smtClean="0"/>
              <a:t>được</a:t>
            </a:r>
            <a:r>
              <a:rPr lang="en-US" b="1" i="1" dirty="0" smtClean="0"/>
              <a:t> </a:t>
            </a:r>
            <a:r>
              <a:rPr lang="en-US" b="1" i="1" dirty="0" err="1" smtClean="0"/>
              <a:t>lúc</a:t>
            </a:r>
            <a:r>
              <a:rPr lang="en-US" b="1" i="1" dirty="0" smtClean="0"/>
              <a:t> </a:t>
            </a:r>
            <a:r>
              <a:rPr lang="en-US" b="1" i="1" dirty="0" err="1" smtClean="0"/>
              <a:t>dềnh</a:t>
            </a:r>
            <a:r>
              <a:rPr lang="en-US" b="1" i="1" dirty="0" smtClean="0"/>
              <a:t> </a:t>
            </a:r>
            <a:r>
              <a:rPr lang="en-US" b="1" i="1" dirty="0" err="1" smtClean="0"/>
              <a:t>dàng</a:t>
            </a:r>
            <a:endParaRPr lang="en-US" b="1" i="1" dirty="0" smtClean="0"/>
          </a:p>
          <a:p>
            <a:r>
              <a:rPr lang="en-US" b="1" i="1" dirty="0" smtClean="0"/>
              <a:t>                </a:t>
            </a:r>
            <a:r>
              <a:rPr lang="en-US" b="1" i="1" dirty="0" err="1" smtClean="0"/>
              <a:t>Chim</a:t>
            </a:r>
            <a:r>
              <a:rPr lang="en-US" b="1" i="1" dirty="0" smtClean="0"/>
              <a:t> </a:t>
            </a:r>
            <a:r>
              <a:rPr lang="en-US" b="1" i="1" dirty="0" err="1" smtClean="0"/>
              <a:t>bắt</a:t>
            </a:r>
            <a:r>
              <a:rPr lang="en-US" b="1" i="1" dirty="0" smtClean="0"/>
              <a:t> </a:t>
            </a:r>
            <a:r>
              <a:rPr lang="en-US" b="1" i="1" dirty="0" err="1" smtClean="0"/>
              <a:t>đầu</a:t>
            </a:r>
            <a:r>
              <a:rPr lang="en-US" b="1" i="1" dirty="0" smtClean="0"/>
              <a:t> </a:t>
            </a:r>
            <a:r>
              <a:rPr lang="en-US" b="1" i="1" dirty="0" err="1" smtClean="0"/>
              <a:t>vội</a:t>
            </a:r>
            <a:r>
              <a:rPr lang="en-US" b="1" i="1" dirty="0" smtClean="0"/>
              <a:t> </a:t>
            </a:r>
            <a:r>
              <a:rPr lang="en-US" b="1" i="1" dirty="0" err="1" smtClean="0"/>
              <a:t>vã</a:t>
            </a:r>
            <a:endParaRPr lang="en-US" b="1" i="1" dirty="0" smtClean="0"/>
          </a:p>
          <a:p>
            <a:r>
              <a:rPr lang="en-US" b="1" i="1" dirty="0" smtClean="0"/>
              <a:t>                </a:t>
            </a:r>
            <a:r>
              <a:rPr lang="en-US" b="1" i="1" dirty="0" err="1" smtClean="0"/>
              <a:t>Có</a:t>
            </a:r>
            <a:r>
              <a:rPr lang="en-US" b="1" i="1" dirty="0" smtClean="0"/>
              <a:t> </a:t>
            </a:r>
            <a:r>
              <a:rPr lang="en-US" b="1" i="1" dirty="0" err="1" smtClean="0"/>
              <a:t>đám</a:t>
            </a:r>
            <a:r>
              <a:rPr lang="en-US" b="1" i="1" dirty="0" smtClean="0"/>
              <a:t> </a:t>
            </a:r>
            <a:r>
              <a:rPr lang="en-US" b="1" i="1" dirty="0" err="1" smtClean="0"/>
              <a:t>mây</a:t>
            </a:r>
            <a:r>
              <a:rPr lang="en-US" b="1" i="1" dirty="0" smtClean="0"/>
              <a:t> </a:t>
            </a:r>
            <a:r>
              <a:rPr lang="en-US" b="1" i="1" dirty="0" err="1" smtClean="0"/>
              <a:t>mùa</a:t>
            </a:r>
            <a:r>
              <a:rPr lang="en-US" b="1" i="1" dirty="0" smtClean="0"/>
              <a:t> </a:t>
            </a:r>
            <a:r>
              <a:rPr lang="en-US" b="1" i="1" dirty="0" err="1" smtClean="0"/>
              <a:t>hạ</a:t>
            </a:r>
            <a:endParaRPr lang="en-US" b="1" i="1" dirty="0" smtClean="0"/>
          </a:p>
          <a:p>
            <a:r>
              <a:rPr lang="en-US" b="1" i="1" dirty="0" smtClean="0"/>
              <a:t>                </a:t>
            </a:r>
            <a:r>
              <a:rPr lang="en-US" b="1" i="1" dirty="0" err="1" smtClean="0"/>
              <a:t>Vắt</a:t>
            </a:r>
            <a:r>
              <a:rPr lang="en-US" b="1" i="1" dirty="0" smtClean="0"/>
              <a:t> </a:t>
            </a:r>
            <a:r>
              <a:rPr lang="en-US" b="1" i="1" dirty="0" err="1" smtClean="0"/>
              <a:t>nửa</a:t>
            </a:r>
            <a:r>
              <a:rPr lang="en-US" b="1" i="1" dirty="0" smtClean="0"/>
              <a:t> </a:t>
            </a:r>
            <a:r>
              <a:rPr lang="en-US" b="1" i="1" dirty="0" err="1" smtClean="0"/>
              <a:t>mình</a:t>
            </a:r>
            <a:r>
              <a:rPr lang="en-US" b="1" i="1" dirty="0" smtClean="0"/>
              <a:t> sang </a:t>
            </a:r>
            <a:r>
              <a:rPr lang="en-US" b="1" i="1" dirty="0" err="1" smtClean="0"/>
              <a:t>thu</a:t>
            </a:r>
            <a:endParaRPr lang="en-US" b="1" i="1" dirty="0" smtClean="0"/>
          </a:p>
          <a:p>
            <a:r>
              <a:rPr lang="en-US" b="1" dirty="0" smtClean="0"/>
              <a:t>1. </a:t>
            </a:r>
            <a:r>
              <a:rPr lang="en-US" b="1" dirty="0" err="1" smtClean="0"/>
              <a:t>Chỉ</a:t>
            </a:r>
            <a:r>
              <a:rPr lang="en-US" b="1" dirty="0" smtClean="0"/>
              <a:t> </a:t>
            </a:r>
            <a:r>
              <a:rPr lang="en-US" b="1" dirty="0" err="1" smtClean="0"/>
              <a:t>ra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biện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pháp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từ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nổi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bật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được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sử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dụng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/>
              <a:t>trong</a:t>
            </a:r>
            <a:r>
              <a:rPr lang="en-US" b="1" dirty="0" smtClean="0"/>
              <a:t> </a:t>
            </a:r>
            <a:r>
              <a:rPr lang="en-US" b="1" dirty="0" err="1" smtClean="0"/>
              <a:t>khổ</a:t>
            </a:r>
            <a:r>
              <a:rPr lang="en-US" b="1" dirty="0" smtClean="0"/>
              <a:t> </a:t>
            </a:r>
            <a:r>
              <a:rPr lang="en-US" b="1" dirty="0" err="1" smtClean="0"/>
              <a:t>thơ</a:t>
            </a:r>
            <a:r>
              <a:rPr lang="en-US" b="1" dirty="0" smtClean="0"/>
              <a:t> </a:t>
            </a:r>
            <a:r>
              <a:rPr lang="en-US" b="1" dirty="0" err="1" smtClean="0"/>
              <a:t>thứ</a:t>
            </a:r>
            <a:r>
              <a:rPr lang="en-US" b="1" dirty="0" smtClean="0"/>
              <a:t> 2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bài</a:t>
            </a:r>
            <a:r>
              <a:rPr lang="en-US" b="1" dirty="0" smtClean="0"/>
              <a:t> </a:t>
            </a:r>
            <a:r>
              <a:rPr lang="en-US" b="1" dirty="0" err="1" smtClean="0"/>
              <a:t>thơ</a:t>
            </a:r>
            <a:r>
              <a:rPr lang="en-US" b="1" dirty="0" smtClean="0"/>
              <a:t> “ Sang </a:t>
            </a:r>
            <a:r>
              <a:rPr lang="en-US" b="1" dirty="0" err="1" smtClean="0"/>
              <a:t>thu</a:t>
            </a:r>
            <a:r>
              <a:rPr lang="en-US" b="1" dirty="0" smtClean="0"/>
              <a:t>”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nêu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hiệu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quả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nghệ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thuật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</a:p>
          <a:p>
            <a:r>
              <a:rPr lang="en-US" b="1" dirty="0" smtClean="0"/>
              <a:t>2. </a:t>
            </a:r>
            <a:r>
              <a:rPr lang="en-US" b="1" dirty="0" err="1" smtClean="0"/>
              <a:t>Hãy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chép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chính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xác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một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câu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thơ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thơ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khác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cũng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sử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dụng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biện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pháp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từ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đó</a:t>
            </a:r>
            <a:r>
              <a:rPr lang="en-US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9850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/>
          <p:cNvSpPr txBox="1"/>
          <p:nvPr/>
        </p:nvSpPr>
        <p:spPr>
          <a:xfrm>
            <a:off x="212725" y="1299845"/>
            <a:ext cx="2331720" cy="4276725"/>
          </a:xfrm>
          <a:prstGeom prst="rect">
            <a:avLst/>
          </a:prstGeom>
          <a:solidFill>
            <a:schemeClr val="accent4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Cách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Phân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tích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dụng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biện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pháp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từ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6802" name="Text Box 3"/>
          <p:cNvSpPr txBox="1"/>
          <p:nvPr/>
        </p:nvSpPr>
        <p:spPr>
          <a:xfrm>
            <a:off x="3575050" y="1303020"/>
            <a:ext cx="3642360" cy="770890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3000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 tên biện pháp tu từ</a:t>
            </a:r>
          </a:p>
        </p:txBody>
      </p:sp>
      <p:sp>
        <p:nvSpPr>
          <p:cNvPr id="76803" name="Text Box 4"/>
          <p:cNvSpPr txBox="1"/>
          <p:nvPr/>
        </p:nvSpPr>
        <p:spPr>
          <a:xfrm>
            <a:off x="3608070" y="4301490"/>
            <a:ext cx="3575685" cy="1250950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3000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 tích tác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(Hiệu quả nghệ thuật)</a:t>
            </a:r>
          </a:p>
        </p:txBody>
      </p:sp>
      <p:sp>
        <p:nvSpPr>
          <p:cNvPr id="76804" name="Text Box 5"/>
          <p:cNvSpPr txBox="1"/>
          <p:nvPr/>
        </p:nvSpPr>
        <p:spPr>
          <a:xfrm>
            <a:off x="8020685" y="2901950"/>
            <a:ext cx="3899535" cy="1229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800" b="1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 hình: </a:t>
            </a:r>
            <a:r>
              <a:rPr kumimoji="0" lang="en-US" altLang="zh-CN" sz="38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dung/</a:t>
            </a:r>
            <a:r>
              <a:rPr kumimoji="0" lang="vi-VN" altLang="en-US" sz="38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8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nhấn mạnh... về đối tượng</a:t>
            </a:r>
          </a:p>
        </p:txBody>
      </p:sp>
      <p:sp>
        <p:nvSpPr>
          <p:cNvPr id="76805" name="Text Box 6"/>
          <p:cNvSpPr txBox="1"/>
          <p:nvPr/>
        </p:nvSpPr>
        <p:spPr>
          <a:xfrm>
            <a:off x="8039100" y="4528820"/>
            <a:ext cx="3928745" cy="1609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800" b="1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 cảm: </a:t>
            </a:r>
            <a:r>
              <a:rPr kumimoji="0" lang="en-US" altLang="zh-CN" sz="38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 hiện tư tưởng, tình cảm gì của nhân vật, tác giả, độc giả</a:t>
            </a:r>
          </a:p>
        </p:txBody>
      </p:sp>
      <p:cxnSp>
        <p:nvCxnSpPr>
          <p:cNvPr id="2" name="Straight Arrow Connector 1"/>
          <p:cNvCxnSpPr>
            <a:endCxn id="76802" idx="1"/>
          </p:cNvCxnSpPr>
          <p:nvPr/>
        </p:nvCxnSpPr>
        <p:spPr>
          <a:xfrm flipV="1">
            <a:off x="2524760" y="1688465"/>
            <a:ext cx="1050290" cy="1638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endCxn id="76803" idx="1"/>
          </p:cNvCxnSpPr>
          <p:nvPr/>
        </p:nvCxnSpPr>
        <p:spPr>
          <a:xfrm>
            <a:off x="2504440" y="3347085"/>
            <a:ext cx="1103630" cy="15798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76803" idx="3"/>
            <a:endCxn id="76804" idx="1"/>
          </p:cNvCxnSpPr>
          <p:nvPr/>
        </p:nvCxnSpPr>
        <p:spPr>
          <a:xfrm flipV="1">
            <a:off x="7183755" y="3517265"/>
            <a:ext cx="836930" cy="1409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76803" idx="3"/>
          </p:cNvCxnSpPr>
          <p:nvPr/>
        </p:nvCxnSpPr>
        <p:spPr>
          <a:xfrm>
            <a:off x="7183755" y="4926965"/>
            <a:ext cx="828675" cy="52006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484120" y="3357245"/>
            <a:ext cx="1035050" cy="203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814" name="Text Box 7"/>
          <p:cNvSpPr txBox="1"/>
          <p:nvPr/>
        </p:nvSpPr>
        <p:spPr>
          <a:xfrm>
            <a:off x="3529330" y="2865755"/>
            <a:ext cx="3730625" cy="770890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3000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 rõ từ, ngữ, hình ảnh </a:t>
            </a:r>
          </a:p>
        </p:txBody>
      </p:sp>
      <p:pic>
        <p:nvPicPr>
          <p:cNvPr id="1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165040">
            <a:off x="855527" y="480077"/>
            <a:ext cx="550320" cy="8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76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7" grpId="0" bldLvl="0" animBg="1"/>
      <p:bldP spid="65537" grpId="1" animBg="1"/>
      <p:bldP spid="76802" grpId="0" bldLvl="0" animBg="1"/>
      <p:bldP spid="76802" grpId="1" animBg="1"/>
      <p:bldP spid="76803" grpId="0" bldLvl="0" animBg="1"/>
      <p:bldP spid="76803" grpId="1" animBg="1"/>
      <p:bldP spid="76804" grpId="0" bldLvl="0" animBg="1"/>
      <p:bldP spid="76804" grpId="1" animBg="1"/>
      <p:bldP spid="76805" grpId="0" bldLvl="0" animBg="1"/>
      <p:bldP spid="76805" grpId="1" animBg="1"/>
      <p:bldP spid="76814" grpId="0" bldLvl="0" animBg="1"/>
      <p:bldP spid="768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-198" y="0"/>
            <a:ext cx="121921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120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 VĂN BẢN “SANG THU”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B7F44E9-7E34-473C-9D27-A02B44BC3483}"/>
              </a:ext>
            </a:extLst>
          </p:cNvPr>
          <p:cNvSpPr>
            <a:spLocks noGrp="1"/>
          </p:cNvSpPr>
          <p:nvPr/>
        </p:nvSpPr>
        <p:spPr>
          <a:xfrm>
            <a:off x="12866" y="400110"/>
            <a:ext cx="7184768" cy="6457889"/>
          </a:xfrm>
          <a:prstGeom prst="rect">
            <a:avLst/>
          </a:prstGeom>
          <a:solidFill>
            <a:srgbClr val="1D5D1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11" y="444134"/>
            <a:ext cx="32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thức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cần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nhớ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75" y="763890"/>
            <a:ext cx="207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II.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Luyện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E0D59E-8934-41F7-9A94-490635629B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1671527"/>
              </p:ext>
            </p:extLst>
          </p:nvPr>
        </p:nvGraphicFramePr>
        <p:xfrm>
          <a:off x="-197" y="1138442"/>
          <a:ext cx="7197831" cy="2015717"/>
        </p:xfrm>
        <a:graphic>
          <a:graphicData uri="http://schemas.openxmlformats.org/drawingml/2006/table">
            <a:tbl>
              <a:tblPr firstRow="1" bandRow="1"/>
              <a:tblGrid>
                <a:gridCol w="713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1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013">
                  <a:extLst>
                    <a:ext uri="{9D8B030D-6E8A-4147-A177-3AD203B41FA5}">
                      <a16:colId xmlns:a16="http://schemas.microsoft.com/office/drawing/2014/main" val="1079548620"/>
                    </a:ext>
                  </a:extLst>
                </a:gridCol>
              </a:tblGrid>
              <a:tr h="1202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600" b="1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án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 err="1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solidFill>
                            <a:srgbClr val="1A24B0"/>
                          </a:solidFill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0" dirty="0">
                        <a:solidFill>
                          <a:srgbClr val="1A24B0"/>
                        </a:solidFill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fr-FR" sz="1800" b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ghệ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1800" b="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fr-FR" sz="1800" b="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fr-FR" sz="1800" b="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fr-FR" sz="1800" b="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fr-FR" sz="1800" b="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fr-FR" sz="1800" b="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fr-FR" sz="1800" b="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fr-FR" sz="1800" b="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endParaRPr lang="fr-FR" sz="1800" b="0" baseline="0" dirty="0" smtClean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….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 smtClean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800" u="none" dirty="0" smtClean="0"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263143" y="437316"/>
            <a:ext cx="48983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 2: </a:t>
            </a:r>
            <a:endParaRPr lang="en-US" b="1" dirty="0" smtClean="0"/>
          </a:p>
          <a:p>
            <a:r>
              <a:rPr lang="en-US" b="1" dirty="0" err="1" smtClean="0"/>
              <a:t>Đọc</a:t>
            </a:r>
            <a:r>
              <a:rPr lang="en-US" b="1" dirty="0" smtClean="0"/>
              <a:t> </a:t>
            </a:r>
            <a:r>
              <a:rPr lang="en-US" b="1" dirty="0" err="1" smtClean="0"/>
              <a:t>khổ</a:t>
            </a:r>
            <a:r>
              <a:rPr lang="en-US" b="1" dirty="0" smtClean="0"/>
              <a:t> </a:t>
            </a:r>
            <a:r>
              <a:rPr lang="en-US" b="1" dirty="0" err="1" smtClean="0"/>
              <a:t>thơ</a:t>
            </a:r>
            <a:r>
              <a:rPr lang="en-US" b="1" dirty="0" smtClean="0"/>
              <a:t> </a:t>
            </a:r>
            <a:r>
              <a:rPr lang="en-US" b="1" dirty="0" err="1" smtClean="0"/>
              <a:t>sau</a:t>
            </a:r>
            <a:r>
              <a:rPr lang="en-US" b="1" dirty="0" smtClean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trả</a:t>
            </a:r>
            <a:r>
              <a:rPr lang="en-US" b="1" dirty="0" smtClean="0"/>
              <a:t> </a:t>
            </a:r>
            <a:r>
              <a:rPr lang="en-US" b="1" dirty="0" err="1" smtClean="0"/>
              <a:t>lời</a:t>
            </a:r>
            <a:r>
              <a:rPr lang="en-US" b="1" dirty="0" smtClean="0"/>
              <a:t> </a:t>
            </a:r>
            <a:r>
              <a:rPr lang="en-US" b="1" dirty="0" err="1" smtClean="0"/>
              <a:t>câu</a:t>
            </a:r>
            <a:r>
              <a:rPr lang="en-US" b="1" dirty="0" smtClean="0"/>
              <a:t> </a:t>
            </a:r>
            <a:r>
              <a:rPr lang="en-US" b="1" dirty="0" err="1" smtClean="0"/>
              <a:t>hỏi</a:t>
            </a:r>
            <a:r>
              <a:rPr lang="en-US" b="1" dirty="0" smtClean="0"/>
              <a:t>:</a:t>
            </a:r>
            <a:endParaRPr lang="en-US" b="1" dirty="0"/>
          </a:p>
          <a:p>
            <a:r>
              <a:rPr lang="en-US" b="1" dirty="0" smtClean="0"/>
              <a:t>                </a:t>
            </a:r>
            <a:r>
              <a:rPr lang="en-US" b="1" i="1" dirty="0" err="1" smtClean="0"/>
              <a:t>Sông</a:t>
            </a:r>
            <a:r>
              <a:rPr lang="en-US" b="1" i="1" dirty="0" smtClean="0"/>
              <a:t> </a:t>
            </a:r>
            <a:r>
              <a:rPr lang="en-US" b="1" i="1" dirty="0" err="1" smtClean="0"/>
              <a:t>được</a:t>
            </a:r>
            <a:r>
              <a:rPr lang="en-US" b="1" i="1" dirty="0" smtClean="0"/>
              <a:t> </a:t>
            </a:r>
            <a:r>
              <a:rPr lang="en-US" b="1" i="1" dirty="0" err="1" smtClean="0"/>
              <a:t>lúc</a:t>
            </a:r>
            <a:r>
              <a:rPr lang="en-US" b="1" i="1" dirty="0" smtClean="0"/>
              <a:t> </a:t>
            </a:r>
            <a:r>
              <a:rPr lang="en-US" b="1" i="1" dirty="0" err="1" smtClean="0"/>
              <a:t>dềnh</a:t>
            </a:r>
            <a:r>
              <a:rPr lang="en-US" b="1" i="1" dirty="0" smtClean="0"/>
              <a:t> </a:t>
            </a:r>
            <a:r>
              <a:rPr lang="en-US" b="1" i="1" dirty="0" err="1" smtClean="0"/>
              <a:t>dàng</a:t>
            </a:r>
            <a:endParaRPr lang="en-US" b="1" i="1" dirty="0" smtClean="0"/>
          </a:p>
          <a:p>
            <a:r>
              <a:rPr lang="en-US" b="1" i="1" dirty="0" smtClean="0"/>
              <a:t>                </a:t>
            </a:r>
            <a:r>
              <a:rPr lang="en-US" b="1" i="1" dirty="0" err="1" smtClean="0"/>
              <a:t>Chim</a:t>
            </a:r>
            <a:r>
              <a:rPr lang="en-US" b="1" i="1" dirty="0" smtClean="0"/>
              <a:t> </a:t>
            </a:r>
            <a:r>
              <a:rPr lang="en-US" b="1" i="1" dirty="0" err="1" smtClean="0"/>
              <a:t>bắt</a:t>
            </a:r>
            <a:r>
              <a:rPr lang="en-US" b="1" i="1" dirty="0" smtClean="0"/>
              <a:t> </a:t>
            </a:r>
            <a:r>
              <a:rPr lang="en-US" b="1" i="1" dirty="0" err="1" smtClean="0"/>
              <a:t>đầu</a:t>
            </a:r>
            <a:r>
              <a:rPr lang="en-US" b="1" i="1" dirty="0" smtClean="0"/>
              <a:t> </a:t>
            </a:r>
            <a:r>
              <a:rPr lang="en-US" b="1" i="1" dirty="0" err="1" smtClean="0"/>
              <a:t>vội</a:t>
            </a:r>
            <a:r>
              <a:rPr lang="en-US" b="1" i="1" dirty="0" smtClean="0"/>
              <a:t> </a:t>
            </a:r>
            <a:r>
              <a:rPr lang="en-US" b="1" i="1" dirty="0" err="1" smtClean="0"/>
              <a:t>vã</a:t>
            </a:r>
            <a:endParaRPr lang="en-US" b="1" i="1" dirty="0" smtClean="0"/>
          </a:p>
          <a:p>
            <a:r>
              <a:rPr lang="en-US" b="1" i="1" dirty="0" smtClean="0"/>
              <a:t>                </a:t>
            </a:r>
            <a:r>
              <a:rPr lang="en-US" b="1" i="1" dirty="0" err="1" smtClean="0"/>
              <a:t>Có</a:t>
            </a:r>
            <a:r>
              <a:rPr lang="en-US" b="1" i="1" dirty="0" smtClean="0"/>
              <a:t> </a:t>
            </a:r>
            <a:r>
              <a:rPr lang="en-US" b="1" i="1" dirty="0" err="1" smtClean="0"/>
              <a:t>đám</a:t>
            </a:r>
            <a:r>
              <a:rPr lang="en-US" b="1" i="1" dirty="0" smtClean="0"/>
              <a:t> </a:t>
            </a:r>
            <a:r>
              <a:rPr lang="en-US" b="1" i="1" dirty="0" err="1" smtClean="0"/>
              <a:t>mây</a:t>
            </a:r>
            <a:r>
              <a:rPr lang="en-US" b="1" i="1" dirty="0" smtClean="0"/>
              <a:t> </a:t>
            </a:r>
            <a:r>
              <a:rPr lang="en-US" b="1" i="1" dirty="0" err="1" smtClean="0"/>
              <a:t>mùa</a:t>
            </a:r>
            <a:r>
              <a:rPr lang="en-US" b="1" i="1" dirty="0" smtClean="0"/>
              <a:t> </a:t>
            </a:r>
            <a:r>
              <a:rPr lang="en-US" b="1" i="1" dirty="0" err="1" smtClean="0"/>
              <a:t>hạ</a:t>
            </a:r>
            <a:endParaRPr lang="en-US" b="1" i="1" dirty="0" smtClean="0"/>
          </a:p>
          <a:p>
            <a:r>
              <a:rPr lang="en-US" b="1" i="1" dirty="0" smtClean="0"/>
              <a:t>                </a:t>
            </a:r>
            <a:r>
              <a:rPr lang="en-US" b="1" i="1" dirty="0" err="1" smtClean="0"/>
              <a:t>Vắt</a:t>
            </a:r>
            <a:r>
              <a:rPr lang="en-US" b="1" i="1" dirty="0" smtClean="0"/>
              <a:t> </a:t>
            </a:r>
            <a:r>
              <a:rPr lang="en-US" b="1" i="1" dirty="0" err="1" smtClean="0"/>
              <a:t>nửa</a:t>
            </a:r>
            <a:r>
              <a:rPr lang="en-US" b="1" i="1" dirty="0" smtClean="0"/>
              <a:t> </a:t>
            </a:r>
            <a:r>
              <a:rPr lang="en-US" b="1" i="1" dirty="0" err="1" smtClean="0"/>
              <a:t>mình</a:t>
            </a:r>
            <a:r>
              <a:rPr lang="en-US" b="1" i="1" dirty="0" smtClean="0"/>
              <a:t> sang </a:t>
            </a:r>
            <a:r>
              <a:rPr lang="en-US" b="1" i="1" dirty="0" err="1" smtClean="0"/>
              <a:t>thu</a:t>
            </a:r>
            <a:endParaRPr lang="en-US" b="1" i="1" dirty="0" smtClean="0"/>
          </a:p>
          <a:p>
            <a:r>
              <a:rPr lang="en-US" b="1" dirty="0" smtClean="0"/>
              <a:t>1. </a:t>
            </a:r>
            <a:r>
              <a:rPr lang="en-US" b="1" dirty="0" err="1" smtClean="0"/>
              <a:t>Chỉ</a:t>
            </a:r>
            <a:r>
              <a:rPr lang="en-US" b="1" dirty="0" smtClean="0"/>
              <a:t> </a:t>
            </a:r>
            <a:r>
              <a:rPr lang="en-US" b="1" dirty="0" err="1" smtClean="0"/>
              <a:t>ra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biện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pháp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từ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nổi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bật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được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sử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dụng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/>
              <a:t>trong</a:t>
            </a:r>
            <a:r>
              <a:rPr lang="en-US" b="1" dirty="0" smtClean="0"/>
              <a:t> </a:t>
            </a:r>
            <a:r>
              <a:rPr lang="en-US" b="1" dirty="0" err="1" smtClean="0"/>
              <a:t>khổ</a:t>
            </a:r>
            <a:r>
              <a:rPr lang="en-US" b="1" dirty="0" smtClean="0"/>
              <a:t> </a:t>
            </a:r>
            <a:r>
              <a:rPr lang="en-US" b="1" dirty="0" err="1" smtClean="0"/>
              <a:t>thơ</a:t>
            </a:r>
            <a:r>
              <a:rPr lang="en-US" b="1" dirty="0" smtClean="0"/>
              <a:t> </a:t>
            </a:r>
            <a:r>
              <a:rPr lang="en-US" b="1" dirty="0" err="1" smtClean="0"/>
              <a:t>thứ</a:t>
            </a:r>
            <a:r>
              <a:rPr lang="en-US" b="1" dirty="0" smtClean="0"/>
              <a:t> 2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bài</a:t>
            </a:r>
            <a:r>
              <a:rPr lang="en-US" b="1" dirty="0" smtClean="0"/>
              <a:t> </a:t>
            </a:r>
            <a:r>
              <a:rPr lang="en-US" b="1" dirty="0" err="1" smtClean="0"/>
              <a:t>thơ</a:t>
            </a:r>
            <a:r>
              <a:rPr lang="en-US" b="1" dirty="0" smtClean="0"/>
              <a:t> “ Sang </a:t>
            </a:r>
            <a:r>
              <a:rPr lang="en-US" b="1" dirty="0" err="1" smtClean="0"/>
              <a:t>thu</a:t>
            </a:r>
            <a:r>
              <a:rPr lang="en-US" b="1" dirty="0" smtClean="0"/>
              <a:t>”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nêu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hiệu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quả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nghệ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thuật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</a:p>
          <a:p>
            <a:r>
              <a:rPr lang="en-US" b="1" dirty="0" smtClean="0"/>
              <a:t>2. </a:t>
            </a:r>
            <a:r>
              <a:rPr lang="en-US" b="1" dirty="0" err="1" smtClean="0"/>
              <a:t>Hãy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chép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chính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xác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một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câu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thơ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thơ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khác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cũng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sử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dụng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biện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pháp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từ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đó</a:t>
            </a:r>
            <a:r>
              <a:rPr lang="en-US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9085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-198" y="0"/>
            <a:ext cx="121921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 VĂN BẢN “SANG THU”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B7F44E9-7E34-473C-9D27-A02B44BC3483}"/>
              </a:ext>
            </a:extLst>
          </p:cNvPr>
          <p:cNvSpPr>
            <a:spLocks noGrp="1"/>
          </p:cNvSpPr>
          <p:nvPr/>
        </p:nvSpPr>
        <p:spPr>
          <a:xfrm>
            <a:off x="12867" y="400110"/>
            <a:ext cx="6387934" cy="6457890"/>
          </a:xfrm>
          <a:prstGeom prst="rect">
            <a:avLst/>
          </a:prstGeom>
          <a:solidFill>
            <a:srgbClr val="1D5D1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b="1" dirty="0">
              <a:solidFill>
                <a:srgbClr val="FFFF00"/>
              </a:solidFill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11" y="448679"/>
            <a:ext cx="32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thức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cần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nhớ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75" y="763890"/>
            <a:ext cx="207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II.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Luyện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1" y="763890"/>
            <a:ext cx="5791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Bài</a:t>
            </a:r>
            <a:r>
              <a:rPr kumimoji="0" lang="en-US" sz="18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1800" b="1" i="0" u="sng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tập</a:t>
            </a:r>
            <a:r>
              <a:rPr kumimoji="0" lang="en-US" sz="18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3: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Cho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đoạn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thơ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                   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Vẫn</a:t>
            </a:r>
            <a:r>
              <a:rPr kumimoji="0" lang="en-US" sz="1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1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còn</a:t>
            </a:r>
            <a:r>
              <a:rPr kumimoji="0" lang="en-US" sz="1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1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bao</a:t>
            </a:r>
            <a:r>
              <a:rPr kumimoji="0" lang="en-US" sz="1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1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nhiêu</a:t>
            </a:r>
            <a:r>
              <a:rPr kumimoji="0" lang="en-US" sz="1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1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nắng</a:t>
            </a:r>
            <a:endParaRPr kumimoji="0" lang="en-US" sz="1800" b="1" i="1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noProof="0" dirty="0" smtClean="0">
                <a:solidFill>
                  <a:prstClr val="black"/>
                </a:solidFill>
                <a:latin typeface="Times New Roman"/>
              </a:rPr>
              <a:t>                      </a:t>
            </a:r>
            <a:r>
              <a:rPr lang="en-US" b="1" i="1" noProof="0" dirty="0" err="1" smtClean="0">
                <a:solidFill>
                  <a:prstClr val="black"/>
                </a:solidFill>
                <a:latin typeface="Times New Roman"/>
              </a:rPr>
              <a:t>Đã</a:t>
            </a:r>
            <a:r>
              <a:rPr lang="en-US" b="1" i="1" noProof="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b="1" i="1" noProof="0" dirty="0" err="1" smtClean="0">
                <a:solidFill>
                  <a:prstClr val="black"/>
                </a:solidFill>
                <a:latin typeface="Times New Roman"/>
              </a:rPr>
              <a:t>vơi</a:t>
            </a:r>
            <a:r>
              <a:rPr lang="en-US" b="1" i="1" noProof="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b="1" i="1" noProof="0" dirty="0" err="1" smtClean="0">
                <a:solidFill>
                  <a:prstClr val="black"/>
                </a:solidFill>
                <a:latin typeface="Times New Roman"/>
              </a:rPr>
              <a:t>dần</a:t>
            </a:r>
            <a:r>
              <a:rPr lang="en-US" b="1" i="1" noProof="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b="1" i="1" noProof="0" dirty="0" err="1" smtClean="0">
                <a:solidFill>
                  <a:prstClr val="black"/>
                </a:solidFill>
                <a:latin typeface="Times New Roman"/>
              </a:rPr>
              <a:t>cơn</a:t>
            </a:r>
            <a:r>
              <a:rPr lang="en-US" b="1" i="1" noProof="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b="1" i="1" noProof="0" dirty="0" err="1" smtClean="0">
                <a:solidFill>
                  <a:prstClr val="black"/>
                </a:solidFill>
                <a:latin typeface="Times New Roman"/>
              </a:rPr>
              <a:t>mưa</a:t>
            </a:r>
            <a:endParaRPr lang="en-US" b="1" i="1" noProof="0" dirty="0" smtClean="0">
              <a:solidFill>
                <a:prstClr val="black"/>
              </a:solidFill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                    </a:t>
            </a:r>
            <a:r>
              <a:rPr kumimoji="0" lang="en-US" sz="1800" b="1" i="1" u="none" strike="noStrike" kern="1200" cap="none" spc="0" normalizeH="0" baseline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Sấm</a:t>
            </a:r>
            <a:r>
              <a:rPr kumimoji="0" lang="en-US" sz="1800" b="1" i="1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1800" b="1" i="1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cũng</a:t>
            </a:r>
            <a:r>
              <a:rPr kumimoji="0" lang="en-US" sz="1800" b="1" i="1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1800" b="1" i="1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bớt</a:t>
            </a:r>
            <a:r>
              <a:rPr kumimoji="0" lang="en-US" sz="1800" b="1" i="1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1800" b="1" i="1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bất</a:t>
            </a:r>
            <a:r>
              <a:rPr kumimoji="0" lang="en-US" sz="1800" b="1" i="1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1800" b="1" i="1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ngờ</a:t>
            </a:r>
            <a:endParaRPr kumimoji="0" lang="en-US" sz="1800" b="1" i="1" u="none" strike="noStrike" kern="1200" cap="none" spc="0" normalizeH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noProof="0" dirty="0" smtClean="0">
                <a:solidFill>
                  <a:prstClr val="black"/>
                </a:solidFill>
                <a:latin typeface="Times New Roman"/>
              </a:rPr>
              <a:t>                     </a:t>
            </a:r>
            <a:r>
              <a:rPr lang="en-US" b="1" i="1" baseline="0" noProof="0" dirty="0" err="1" smtClean="0">
                <a:solidFill>
                  <a:prstClr val="black"/>
                </a:solidFill>
                <a:latin typeface="Times New Roman"/>
              </a:rPr>
              <a:t>Trên</a:t>
            </a:r>
            <a:r>
              <a:rPr lang="en-US" b="1" i="1" noProof="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b="1" i="1" noProof="0" dirty="0" err="1" smtClean="0">
                <a:solidFill>
                  <a:prstClr val="black"/>
                </a:solidFill>
                <a:latin typeface="Times New Roman"/>
              </a:rPr>
              <a:t>hàng</a:t>
            </a:r>
            <a:r>
              <a:rPr lang="en-US" b="1" i="1" noProof="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b="1" i="1" noProof="0" dirty="0" err="1" smtClean="0">
                <a:solidFill>
                  <a:prstClr val="black"/>
                </a:solidFill>
                <a:latin typeface="Times New Roman"/>
              </a:rPr>
              <a:t>cây</a:t>
            </a:r>
            <a:r>
              <a:rPr lang="en-US" b="1" i="1" noProof="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b="1" i="1" noProof="0" dirty="0" err="1" smtClean="0">
                <a:solidFill>
                  <a:prstClr val="black"/>
                </a:solidFill>
                <a:latin typeface="Times New Roman"/>
              </a:rPr>
              <a:t>đứng</a:t>
            </a:r>
            <a:r>
              <a:rPr lang="en-US" b="1" i="1" noProof="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b="1" i="1" noProof="0" dirty="0" err="1" smtClean="0">
                <a:solidFill>
                  <a:prstClr val="black"/>
                </a:solidFill>
                <a:latin typeface="Times New Roman"/>
              </a:rPr>
              <a:t>tuổi</a:t>
            </a:r>
            <a:r>
              <a:rPr lang="en-US" b="1" i="1" noProof="0" dirty="0" smtClean="0">
                <a:solidFill>
                  <a:prstClr val="black"/>
                </a:solidFill>
                <a:latin typeface="Times New Roman"/>
              </a:rPr>
              <a:t>.</a:t>
            </a:r>
          </a:p>
          <a:p>
            <a:r>
              <a:rPr lang="en-US" b="1" dirty="0"/>
              <a:t>1. </a:t>
            </a:r>
            <a:r>
              <a:rPr lang="en-US" b="1" dirty="0" err="1" smtClean="0"/>
              <a:t>Nêu</a:t>
            </a:r>
            <a:r>
              <a:rPr lang="en-US" b="1" dirty="0" smtClean="0"/>
              <a:t> </a:t>
            </a:r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chỉ</a:t>
            </a:r>
            <a:r>
              <a:rPr lang="en-US" b="1" dirty="0"/>
              <a:t> </a:t>
            </a:r>
            <a:r>
              <a:rPr lang="en-US" b="1" dirty="0" err="1"/>
              <a:t>mức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đoạn</a:t>
            </a:r>
            <a:r>
              <a:rPr lang="en-US" b="1" dirty="0"/>
              <a:t> </a:t>
            </a:r>
            <a:r>
              <a:rPr lang="en-US" b="1" dirty="0" err="1"/>
              <a:t>thơ</a:t>
            </a:r>
            <a:r>
              <a:rPr lang="en-US" b="1" dirty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/>
              <a:t>tác</a:t>
            </a:r>
            <a:r>
              <a:rPr lang="en-US" b="1" dirty="0"/>
              <a:t> </a:t>
            </a:r>
            <a:r>
              <a:rPr lang="en-US" b="1" dirty="0" err="1" smtClean="0"/>
              <a:t>dụng</a:t>
            </a:r>
            <a:r>
              <a:rPr lang="en-US" b="1" dirty="0" smtClean="0"/>
              <a:t>.</a:t>
            </a:r>
            <a:endParaRPr lang="en-US" b="1" dirty="0"/>
          </a:p>
          <a:p>
            <a:r>
              <a:rPr lang="en-US" b="1" dirty="0"/>
              <a:t>2. </a:t>
            </a:r>
            <a:r>
              <a:rPr lang="en-US" b="1" dirty="0" err="1"/>
              <a:t>Hãy</a:t>
            </a:r>
            <a:r>
              <a:rPr lang="en-US" b="1" dirty="0"/>
              <a:t> </a:t>
            </a:r>
            <a:r>
              <a:rPr lang="en-US" b="1" dirty="0" err="1"/>
              <a:t>chỉ</a:t>
            </a:r>
            <a:r>
              <a:rPr lang="en-US" b="1" dirty="0"/>
              <a:t> </a:t>
            </a:r>
            <a:r>
              <a:rPr lang="en-US" b="1" dirty="0" err="1"/>
              <a:t>rõ</a:t>
            </a:r>
            <a:r>
              <a:rPr lang="en-US" b="1" dirty="0"/>
              <a:t> </a:t>
            </a:r>
            <a:r>
              <a:rPr lang="en-US" b="1" dirty="0" err="1"/>
              <a:t>những</a:t>
            </a:r>
            <a:r>
              <a:rPr lang="en-US" b="1" dirty="0"/>
              <a:t> </a:t>
            </a:r>
            <a:r>
              <a:rPr lang="en-US" b="1" dirty="0" err="1"/>
              <a:t>lớp</a:t>
            </a:r>
            <a:r>
              <a:rPr lang="en-US" b="1" dirty="0"/>
              <a:t> </a:t>
            </a:r>
            <a:r>
              <a:rPr lang="en-US" b="1" dirty="0" err="1"/>
              <a:t>nghĩa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 smtClean="0"/>
              <a:t>thơ</a:t>
            </a:r>
            <a:r>
              <a:rPr lang="en-US" b="1" dirty="0" smtClean="0"/>
              <a:t>.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3777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-198" y="0"/>
            <a:ext cx="121921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120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 VĂN BẢN “SANG THU”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B7F44E9-7E34-473C-9D27-A02B44BC3483}"/>
              </a:ext>
            </a:extLst>
          </p:cNvPr>
          <p:cNvSpPr>
            <a:spLocks noGrp="1"/>
          </p:cNvSpPr>
          <p:nvPr/>
        </p:nvSpPr>
        <p:spPr>
          <a:xfrm>
            <a:off x="12867" y="400110"/>
            <a:ext cx="6387934" cy="6457890"/>
          </a:xfrm>
          <a:prstGeom prst="rect">
            <a:avLst/>
          </a:prstGeom>
          <a:solidFill>
            <a:srgbClr val="1D5D1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11" y="448678"/>
            <a:ext cx="32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thức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cần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nhớ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75" y="763890"/>
            <a:ext cx="207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II.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Luyện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1" y="763890"/>
            <a:ext cx="5791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3: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Cho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đoạn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    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Vẫn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còn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bao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nhiêu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nắng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     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Đã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vơi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dần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cơn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mưa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    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Sấm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cũng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bớt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bất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ngờ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    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Trên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hàng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cây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đứng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tuổi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Nêu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các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chỉ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đoạn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dụng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chỉ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rõ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lớp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nghĩa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thúc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E0D59E-8934-41F7-9A94-490635629B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3656141"/>
              </p:ext>
            </p:extLst>
          </p:nvPr>
        </p:nvGraphicFramePr>
        <p:xfrm>
          <a:off x="-196" y="1700141"/>
          <a:ext cx="6400998" cy="2015717"/>
        </p:xfrm>
        <a:graphic>
          <a:graphicData uri="http://schemas.openxmlformats.org/drawingml/2006/table">
            <a:tbl>
              <a:tblPr firstRow="1" bandRow="1"/>
              <a:tblGrid>
                <a:gridCol w="634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8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764">
                  <a:extLst>
                    <a:ext uri="{9D8B030D-6E8A-4147-A177-3AD203B41FA5}">
                      <a16:colId xmlns:a16="http://schemas.microsoft.com/office/drawing/2014/main" val="1079548620"/>
                    </a:ext>
                  </a:extLst>
                </a:gridCol>
              </a:tblGrid>
              <a:tr h="1202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600" b="1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án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 err="1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solidFill>
                            <a:srgbClr val="1A24B0"/>
                          </a:solidFill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0" dirty="0">
                        <a:solidFill>
                          <a:srgbClr val="1A24B0"/>
                        </a:solidFill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 </a:t>
                      </a:r>
                      <a:r>
                        <a:rPr lang="en-US" sz="16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vơi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dần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i="1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 smtClean="0"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nhạt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dần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1600" dirty="0" smtClean="0"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=&gt;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nhạy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21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33" y="2109235"/>
            <a:ext cx="2461197" cy="33818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52652" y="1023316"/>
            <a:ext cx="6590401" cy="1665841"/>
          </a:xfrm>
          <a:prstGeom prst="rect">
            <a:avLst/>
          </a:prstGeom>
          <a:solidFill>
            <a:srgbClr val="FFCC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TRÒ CHƠI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QUIZZI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712F7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“ĐI TÌM NHÀ THÔNG THÁI”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712F7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7952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-198" y="0"/>
            <a:ext cx="121921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120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 VĂN BẢN “SANG THU”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B7F44E9-7E34-473C-9D27-A02B44BC3483}"/>
              </a:ext>
            </a:extLst>
          </p:cNvPr>
          <p:cNvSpPr>
            <a:spLocks noGrp="1"/>
          </p:cNvSpPr>
          <p:nvPr/>
        </p:nvSpPr>
        <p:spPr>
          <a:xfrm>
            <a:off x="12867" y="400110"/>
            <a:ext cx="6387934" cy="6457890"/>
          </a:xfrm>
          <a:prstGeom prst="rect">
            <a:avLst/>
          </a:prstGeom>
          <a:solidFill>
            <a:srgbClr val="1D5D1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11" y="435621"/>
            <a:ext cx="32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thức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cần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nhớ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75" y="855327"/>
            <a:ext cx="207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II.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Luyện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1" y="763890"/>
            <a:ext cx="5791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3: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Cho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đoạn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    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Vẫn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còn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bao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nhiêu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nắng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     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Đã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vơi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dần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cơn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mưa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    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Sấm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cũng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bớt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bất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ngờ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    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Trên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hàng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cây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đứng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tuổi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Nêu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các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chỉ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đoạn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dụng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chỉ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rõ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lớp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nghĩa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thúc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E0D59E-8934-41F7-9A94-490635629B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3010358"/>
              </p:ext>
            </p:extLst>
          </p:nvPr>
        </p:nvGraphicFramePr>
        <p:xfrm>
          <a:off x="-196" y="2836620"/>
          <a:ext cx="6400998" cy="3608832"/>
        </p:xfrm>
        <a:graphic>
          <a:graphicData uri="http://schemas.openxmlformats.org/drawingml/2006/table">
            <a:tbl>
              <a:tblPr firstRow="1" bandRow="1"/>
              <a:tblGrid>
                <a:gridCol w="634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8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764">
                  <a:extLst>
                    <a:ext uri="{9D8B030D-6E8A-4147-A177-3AD203B41FA5}">
                      <a16:colId xmlns:a16="http://schemas.microsoft.com/office/drawing/2014/main" val="1079548620"/>
                    </a:ext>
                  </a:extLst>
                </a:gridCol>
              </a:tblGrid>
              <a:tr h="1202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600" b="1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+mj-lt"/>
                          <a:cs typeface="Times New Roman" panose="02020603050405020304" pitchFamily="18" charset="0"/>
                        </a:rPr>
                        <a:t>án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 err="1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600" b="1" dirty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1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solidFill>
                            <a:srgbClr val="1A24B0"/>
                          </a:solidFill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0" dirty="0">
                        <a:solidFill>
                          <a:srgbClr val="1A24B0"/>
                        </a:solidFill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): Sang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sấm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dần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lay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Sấm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fr-FR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giông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1600" dirty="0" smtClean="0"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Con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endParaRPr lang="en-US" sz="1600" dirty="0" smtClean="0"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-&gt; con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6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6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22868" y="4484519"/>
            <a:ext cx="547333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Dạng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xác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định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các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lớp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nghĩa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ảnh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Nghĩa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thực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Nghĩa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tượng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trưng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1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165040">
            <a:off x="11397279" y="3693544"/>
            <a:ext cx="550320" cy="8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30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498566"/>
          </a:xfr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838" y="1091471"/>
            <a:ext cx="4263978" cy="1063896"/>
          </a:xfrm>
          <a:solidFill>
            <a:srgbClr val="FFFFCC"/>
          </a:solidFill>
          <a:ln w="28575">
            <a:solidFill>
              <a:schemeClr val="accent2"/>
            </a:solidFill>
          </a:ln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en-US" sz="1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endParaRPr lang="en-US" sz="18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3" name="Line 7"/>
          <p:cNvSpPr>
            <a:spLocks noChangeShapeType="1"/>
          </p:cNvSpPr>
          <p:nvPr/>
        </p:nvSpPr>
        <p:spPr bwMode="auto">
          <a:xfrm flipH="1">
            <a:off x="3276602" y="621464"/>
            <a:ext cx="2895600" cy="41751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>
            <a:off x="6172202" y="623641"/>
            <a:ext cx="2776536" cy="431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9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811" y="5685074"/>
            <a:ext cx="756968" cy="113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826035" y="1130660"/>
            <a:ext cx="6178731" cy="1024708"/>
          </a:xfrm>
          <a:prstGeom prst="rect">
            <a:avLst/>
          </a:prstGeom>
          <a:solidFill>
            <a:srgbClr val="FFFFCC"/>
          </a:solidFill>
          <a:ln w="28575">
            <a:solidFill>
              <a:schemeClr val="accent2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en-US" sz="2000" b="1" i="1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i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2000" b="1" i="1" kern="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endParaRPr lang="en-US" sz="2000" b="1" i="1" kern="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82881" y="2582090"/>
            <a:ext cx="3801294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>
            <a:off x="2063929" y="2188749"/>
            <a:ext cx="2" cy="380284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5380250" y="2203810"/>
            <a:ext cx="3339725" cy="43941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58516" y="2653659"/>
            <a:ext cx="2562969" cy="3493264"/>
          </a:xfrm>
          <a:prstGeom prst="rect">
            <a:avLst/>
          </a:prstGeom>
          <a:solidFill>
            <a:srgbClr val="FCEBE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1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7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7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7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endParaRPr lang="en-US" sz="17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17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7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17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1: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17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17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7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17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17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7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7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17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dung).</a:t>
            </a:r>
          </a:p>
          <a:p>
            <a:pPr lvl="0" algn="just">
              <a:defRPr/>
            </a:pP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</a:p>
          <a:p>
            <a:pPr lvl="0" algn="just">
              <a:defRPr/>
            </a:pPr>
            <a:r>
              <a:rPr lang="en-US" sz="17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17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7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defRPr/>
            </a:pP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17" idx="0"/>
            <a:endCxn id="18" idx="0"/>
          </p:cNvCxnSpPr>
          <p:nvPr/>
        </p:nvCxnSpPr>
        <p:spPr>
          <a:xfrm flipH="1">
            <a:off x="7340001" y="2203810"/>
            <a:ext cx="1379974" cy="4498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7" idx="0"/>
          </p:cNvCxnSpPr>
          <p:nvPr/>
        </p:nvCxnSpPr>
        <p:spPr>
          <a:xfrm>
            <a:off x="8719975" y="2203810"/>
            <a:ext cx="992778" cy="4982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0" idx="2"/>
          </p:cNvCxnSpPr>
          <p:nvPr/>
        </p:nvCxnSpPr>
        <p:spPr>
          <a:xfrm>
            <a:off x="8915401" y="2155368"/>
            <a:ext cx="2606039" cy="518156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24" idx="0"/>
          </p:cNvCxnSpPr>
          <p:nvPr/>
        </p:nvCxnSpPr>
        <p:spPr>
          <a:xfrm>
            <a:off x="8771709" y="2175233"/>
            <a:ext cx="2721345" cy="4784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051770" y="2653659"/>
            <a:ext cx="1908773" cy="3493264"/>
          </a:xfrm>
          <a:prstGeom prst="rect">
            <a:avLst/>
          </a:prstGeom>
          <a:solidFill>
            <a:srgbClr val="FCEBE0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78239" y="2673524"/>
            <a:ext cx="1791149" cy="3473399"/>
          </a:xfrm>
          <a:prstGeom prst="rect">
            <a:avLst/>
          </a:prstGeom>
          <a:solidFill>
            <a:srgbClr val="FCEBE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1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1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838329" y="2653659"/>
            <a:ext cx="1309450" cy="3493264"/>
          </a:xfrm>
          <a:prstGeom prst="rect">
            <a:avLst/>
          </a:prstGeom>
          <a:solidFill>
            <a:srgbClr val="FCEBE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700" dirty="0" err="1">
                <a:solidFill>
                  <a:srgbClr val="FF0000"/>
                </a:solidFill>
                <a:latin typeface="Times New Roman"/>
              </a:rPr>
              <a:t>Dạng</a:t>
            </a:r>
            <a:r>
              <a:rPr lang="en-US" sz="17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/>
              </a:rPr>
              <a:t>bài</a:t>
            </a:r>
            <a:r>
              <a:rPr lang="en-US" sz="1700" dirty="0">
                <a:solidFill>
                  <a:srgbClr val="FF0000"/>
                </a:solidFill>
                <a:latin typeface="Times New Roman"/>
              </a:rPr>
              <a:t>:  </a:t>
            </a:r>
            <a:r>
              <a:rPr lang="en-US" sz="1700" dirty="0" err="1">
                <a:solidFill>
                  <a:srgbClr val="FF0000"/>
                </a:solidFill>
                <a:latin typeface="Times New Roman"/>
              </a:rPr>
              <a:t>xác</a:t>
            </a:r>
            <a:r>
              <a:rPr lang="en-US" sz="17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/>
              </a:rPr>
              <a:t>định</a:t>
            </a:r>
            <a:r>
              <a:rPr lang="en-US" sz="17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17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/>
              </a:rPr>
              <a:t>lớp</a:t>
            </a:r>
            <a:r>
              <a:rPr lang="en-US" sz="17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/>
              </a:rPr>
              <a:t>nghĩa</a:t>
            </a:r>
            <a:r>
              <a:rPr lang="en-US" sz="17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/>
              </a:rPr>
              <a:t>trong</a:t>
            </a:r>
            <a:r>
              <a:rPr lang="en-US" sz="17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/>
              </a:rPr>
              <a:t>hình</a:t>
            </a:r>
            <a:r>
              <a:rPr lang="en-US" sz="17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/>
              </a:rPr>
              <a:t>ảnh</a:t>
            </a:r>
            <a:r>
              <a:rPr lang="en-US" sz="17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700" dirty="0" err="1">
                <a:solidFill>
                  <a:srgbClr val="FF0000"/>
                </a:solidFill>
                <a:latin typeface="Times New Roman"/>
              </a:rPr>
              <a:t>thơ</a:t>
            </a:r>
            <a:endParaRPr lang="en-US" sz="1700" dirty="0">
              <a:solidFill>
                <a:srgbClr val="FF0000"/>
              </a:solidFill>
              <a:latin typeface="Times New Roman"/>
            </a:endParaRPr>
          </a:p>
          <a:p>
            <a:pPr lvl="0">
              <a:defRPr/>
            </a:pPr>
            <a:r>
              <a:rPr lang="en-US" sz="1700" dirty="0">
                <a:solidFill>
                  <a:prstClr val="black"/>
                </a:solidFill>
                <a:latin typeface="Times New Roman"/>
              </a:rPr>
              <a:t>- </a:t>
            </a:r>
            <a:r>
              <a:rPr lang="en-US" sz="1700" dirty="0" err="1">
                <a:solidFill>
                  <a:prstClr val="black"/>
                </a:solidFill>
                <a:latin typeface="Times New Roman"/>
              </a:rPr>
              <a:t>Nghĩa</a:t>
            </a:r>
            <a:r>
              <a:rPr lang="en-US" sz="17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/>
              </a:rPr>
              <a:t>thực</a:t>
            </a:r>
            <a:endParaRPr lang="en-US" sz="1700" dirty="0">
              <a:solidFill>
                <a:prstClr val="black"/>
              </a:solidFill>
              <a:latin typeface="Times New Roman"/>
            </a:endParaRPr>
          </a:p>
          <a:p>
            <a:pPr lvl="0">
              <a:defRPr/>
            </a:pPr>
            <a:r>
              <a:rPr lang="en-US" sz="1700" dirty="0">
                <a:solidFill>
                  <a:prstClr val="black"/>
                </a:solidFill>
                <a:latin typeface="Times New Roman"/>
              </a:rPr>
              <a:t>- </a:t>
            </a:r>
            <a:r>
              <a:rPr lang="en-US" sz="1700" dirty="0" err="1">
                <a:solidFill>
                  <a:prstClr val="black"/>
                </a:solidFill>
                <a:latin typeface="Times New Roman"/>
              </a:rPr>
              <a:t>Nghĩa</a:t>
            </a:r>
            <a:r>
              <a:rPr lang="en-US" sz="17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/>
              </a:rPr>
              <a:t>tượng</a:t>
            </a:r>
            <a:r>
              <a:rPr lang="en-US" sz="17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imes New Roman"/>
              </a:rPr>
              <a:t>trưng</a:t>
            </a:r>
            <a:r>
              <a:rPr lang="en-US" sz="1700" dirty="0">
                <a:solidFill>
                  <a:prstClr val="black"/>
                </a:solidFill>
                <a:latin typeface="Times New Roman"/>
              </a:rPr>
              <a:t>. </a:t>
            </a:r>
          </a:p>
          <a:p>
            <a:pPr lvl="0">
              <a:defRPr/>
            </a:pPr>
            <a:endParaRPr lang="en-US" sz="1700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542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9531" y="1431106"/>
            <a:ext cx="99930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VẬN DỤNG</a:t>
            </a:r>
          </a:p>
          <a:p>
            <a:pPr algn="just"/>
            <a:r>
              <a:rPr lang="en-US" sz="2800" b="1" u="sng" dirty="0" err="1" smtClean="0"/>
              <a:t>Bài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tập</a:t>
            </a:r>
            <a:r>
              <a:rPr lang="en-US" sz="2800" b="1" u="sng" dirty="0" smtClean="0"/>
              <a:t> 4: </a:t>
            </a:r>
          </a:p>
          <a:p>
            <a:pPr algn="just"/>
            <a:r>
              <a:rPr lang="en-US" sz="2800" dirty="0" smtClean="0"/>
              <a:t> </a:t>
            </a:r>
            <a:r>
              <a:rPr lang="en-US" sz="2800" b="1" dirty="0" err="1" smtClean="0"/>
              <a:t>C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uộc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2/3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220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981200" y="1219200"/>
            <a:ext cx="1219200" cy="457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657600" y="87313"/>
            <a:ext cx="70993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1: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 kĩ yêu cầu đề bài, xác định đúng vấn đề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924300" y="762001"/>
            <a:ext cx="312420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2: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Lập ý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060700" y="450851"/>
            <a:ext cx="596900" cy="21701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3886200" y="4876800"/>
            <a:ext cx="2971800" cy="45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3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Viết đoạn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962400" y="5653088"/>
            <a:ext cx="55626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4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Đọc, kiểm tra lại</a:t>
            </a: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flipV="1">
            <a:off x="3087689" y="1069975"/>
            <a:ext cx="847725" cy="15509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3060700" y="2536826"/>
            <a:ext cx="825500" cy="2568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>
            <a:off x="3060700" y="2620963"/>
            <a:ext cx="901700" cy="32623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7115" name="Text Box 17"/>
          <p:cNvSpPr txBox="1">
            <a:spLocks noChangeArrowheads="1"/>
          </p:cNvSpPr>
          <p:nvPr/>
        </p:nvSpPr>
        <p:spPr bwMode="auto">
          <a:xfrm>
            <a:off x="1752600" y="1524000"/>
            <a:ext cx="1295400" cy="3663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BƯỚC VIẾT ĐOẠN VĂN NGHỊ LUẬN XÃ HỘI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114800" y="1435100"/>
            <a:ext cx="3048000" cy="3213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Nghị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đời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391400" y="1435100"/>
            <a:ext cx="3124200" cy="3213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Nghị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vấn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tưởng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lý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372100" y="1219200"/>
            <a:ext cx="571500" cy="215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943600" y="1223964"/>
            <a:ext cx="2743200" cy="2111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145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57" grpId="0" animBg="1"/>
      <p:bldP spid="23558" grpId="0" animBg="1"/>
      <p:bldP spid="23562" grpId="0" animBg="1"/>
      <p:bldP spid="23563" grpId="0" animBg="1"/>
      <p:bldP spid="23564" grpId="0" animBg="1"/>
      <p:bldP spid="23565" grpId="0" animBg="1"/>
      <p:bldP spid="23566" grpId="0" animBg="1"/>
      <p:bldP spid="23567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971800" y="495300"/>
            <a:ext cx="3286125" cy="1714500"/>
          </a:xfrm>
        </p:spPr>
        <p:txBody>
          <a:bodyPr vert="horz" wrap="square" lIns="91440" tIns="45720" rIns="91440" bIns="45720" numCol="1" anchor="ctr" anchorCtr="0" compatLnSpc="1"/>
          <a:lstStyle/>
          <a:p>
            <a:pPr algn="just" defTabSz="457200">
              <a:buSzPct val="80000"/>
            </a:pPr>
            <a:r>
              <a:rPr sz="19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Oan Đi-xnây từng bị to</a:t>
            </a:r>
            <a:r>
              <a:rPr sz="19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à</a:t>
            </a:r>
            <a:r>
              <a:rPr sz="19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báo sa thải vì thiếu ý tưởng. Ông cũng nếm mùi phá sản nhiều lần trước khi sáng tạo nên Đi-xnây-len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905125" y="2303463"/>
            <a:ext cx="3371850" cy="1954213"/>
          </a:xfrm>
        </p:spPr>
        <p:txBody>
          <a:bodyPr vert="horz" wrap="square" lIns="91440" tIns="45720" rIns="91440" bIns="45720" numCol="1" anchor="ctr" anchorCtr="0" compatLnSpc="1"/>
          <a:lstStyle/>
          <a:p>
            <a:pPr algn="just" defTabSz="457200">
              <a:buSzPct val="80000"/>
            </a:pPr>
            <a:r>
              <a:rPr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Lúc còn học phổ thông, </a:t>
            </a:r>
            <a:r>
              <a:rPr lang="vi-VN" altLang="x-none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Lu-i Pa-xtơ chỉ l</a:t>
            </a:r>
            <a:r>
              <a:rPr lang="vi-VN" altLang="x-none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à</a:t>
            </a:r>
            <a:r>
              <a:rPr lang="vi-VN" altLang="x-none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một học sinh trung bình</a:t>
            </a:r>
            <a:r>
              <a:rPr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 Về môn Hóa, ông đứng hạng 15 trong số 22 học sinh của lớp.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2952750" y="4333875"/>
            <a:ext cx="3228975" cy="2057400"/>
          </a:xfrm>
        </p:spPr>
        <p:txBody>
          <a:bodyPr vert="horz" wrap="square" lIns="91440" tIns="45720" rIns="91440" bIns="45720" numCol="1" anchor="ctr" anchorCtr="0" compatLnSpc="1"/>
          <a:lstStyle/>
          <a:p>
            <a:pPr algn="just" defTabSz="457200">
              <a:lnSpc>
                <a:spcPct val="90000"/>
              </a:lnSpc>
              <a:buSzPct val="80000"/>
            </a:pPr>
            <a:r>
              <a:rPr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Lép Tôn- xtôi, tác giả của bộ tiểu thuyết nổi tiếng  “Chiến tranh v</a:t>
            </a:r>
            <a:r>
              <a:rPr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à</a:t>
            </a:r>
            <a:r>
              <a:rPr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hòa bình” bị đình chỉ học đại học vì “vừa không có năng lực, vừa thiếu ý chí học tập”.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9334500" y="1514475"/>
            <a:ext cx="2352675" cy="1552575"/>
          </a:xfrm>
        </p:spPr>
        <p:txBody>
          <a:bodyPr vert="horz" wrap="square" lIns="91440" tIns="45720" rIns="91440" bIns="45720" numCol="1" anchor="ctr" anchorCtr="0" compatLnSpc="1"/>
          <a:lstStyle/>
          <a:p>
            <a:pPr algn="l" defTabSz="457200">
              <a:buSzPct val="80000"/>
            </a:pPr>
            <a:r>
              <a:rPr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Hen- ri Pho thất bại v</a:t>
            </a:r>
            <a:r>
              <a:rPr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à</a:t>
            </a:r>
            <a:r>
              <a:rPr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cháy túi tới năm lần trước khi th</a:t>
            </a:r>
            <a:r>
              <a:rPr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à</a:t>
            </a:r>
            <a:r>
              <a:rPr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 công.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9344025" y="3895725"/>
            <a:ext cx="2400300" cy="2041525"/>
          </a:xfrm>
        </p:spPr>
        <p:txBody>
          <a:bodyPr vert="horz" wrap="square" lIns="91440" tIns="45720" rIns="91440" bIns="45720" numCol="1" anchor="ctr" anchorCtr="0" compatLnSpc="1"/>
          <a:lstStyle/>
          <a:p>
            <a:pPr algn="just" defTabSz="457200">
              <a:lnSpc>
                <a:spcPct val="90000"/>
              </a:lnSpc>
              <a:buSzPct val="80000"/>
            </a:pPr>
            <a:r>
              <a:rPr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Ca sĩ ô-pê-ra nổi tiếng </a:t>
            </a:r>
            <a:r>
              <a:rPr lang="nb-NO" altLang="x-none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En-ri-cô Ca-ru-xô bị thầy giáo cho l</a:t>
            </a:r>
            <a:r>
              <a:rPr lang="nb-NO" altLang="x-none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à</a:t>
            </a:r>
            <a:r>
              <a:rPr lang="nb-NO" altLang="x-none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thiếu chất giọng v</a:t>
            </a:r>
            <a:r>
              <a:rPr lang="nb-NO" altLang="x-none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à</a:t>
            </a:r>
            <a:r>
              <a:rPr lang="nb-NO" altLang="x-none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không thể n</a:t>
            </a:r>
            <a:r>
              <a:rPr lang="nb-NO" altLang="x-none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à</a:t>
            </a:r>
            <a:r>
              <a:rPr lang="nb-NO" altLang="x-none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 hát được.</a:t>
            </a:r>
          </a:p>
        </p:txBody>
      </p:sp>
      <p:pic>
        <p:nvPicPr>
          <p:cNvPr id="32775" name="Picture 2" descr="Kết quả hình ảnh cho Oan đi xnâ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75" y="476250"/>
            <a:ext cx="2232025" cy="1808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6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2333625"/>
            <a:ext cx="2286000" cy="1990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7" name="Picture 2" descr="Kết quả hình ảnh cho lép tôn xtô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50" y="4343400"/>
            <a:ext cx="2317750" cy="2038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8" name="Picture 2" descr="Kết quả hình ảnh cho Hen- ri Ph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275" y="930275"/>
            <a:ext cx="2714625" cy="229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9" name="Picture 2" descr="Kết quả hình ảnh cho En- ri- cô Ca- ru- xô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0325" y="3429000"/>
            <a:ext cx="2676525" cy="2752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Chevron 18"/>
          <p:cNvSpPr/>
          <p:nvPr/>
        </p:nvSpPr>
        <p:spPr>
          <a:xfrm>
            <a:off x="2697163" y="1206500"/>
            <a:ext cx="303213" cy="43815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2725738" y="3111500"/>
            <a:ext cx="322263" cy="43815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2697163" y="5064125"/>
            <a:ext cx="331788" cy="46990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9086850" y="2006600"/>
            <a:ext cx="257175" cy="43815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9021763" y="4711700"/>
            <a:ext cx="331788" cy="43815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32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4504" y="-849086"/>
            <a:ext cx="12087496" cy="81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37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Autumn tree. Vector illustration. Stock Vector | Adobe 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1"/>
          <a:stretch/>
        </p:blipFill>
        <p:spPr bwMode="auto">
          <a:xfrm>
            <a:off x="10859769" y="5290457"/>
            <a:ext cx="1332231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799" y="1376343"/>
            <a:ext cx="117260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a.Giải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ngã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" y="3313615"/>
            <a:ext cx="11247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Qua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515" y="5584703"/>
            <a:ext cx="8900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ta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Chớ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ngã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ngã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thân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sinh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9451" y="20316"/>
            <a:ext cx="113254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algn="just"/>
            <a:r>
              <a:rPr lang="en-US" sz="2000" b="1" dirty="0" smtClean="0"/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uộc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2/3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9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>
            <a:extLst>
              <a:ext uri="{FF2B5EF4-FFF2-40B4-BE49-F238E27FC236}">
                <a16:creationId xmlns:a16="http://schemas.microsoft.com/office/drawing/2014/main" id="{6764B4AF-F114-42E1-B80E-3461632EA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800" y="1390650"/>
            <a:ext cx="4103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altLang="en-US" sz="4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 VỀ NHÀ</a:t>
            </a:r>
          </a:p>
        </p:txBody>
      </p:sp>
      <p:sp>
        <p:nvSpPr>
          <p:cNvPr id="27651" name="TextBox 5">
            <a:extLst>
              <a:ext uri="{FF2B5EF4-FFF2-40B4-BE49-F238E27FC236}">
                <a16:creationId xmlns:a16="http://schemas.microsoft.com/office/drawing/2014/main" id="{BC52A05D-31F6-4DDC-8FBD-87D931462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286001"/>
            <a:ext cx="10058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 dàn ý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nghị luận về </a:t>
            </a: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76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74" y="-455204"/>
            <a:ext cx="3366198" cy="24953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22" y="2641600"/>
            <a:ext cx="1572485" cy="4673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035" y="4038600"/>
            <a:ext cx="2027434" cy="2819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29" y="225716"/>
            <a:ext cx="1484556" cy="1814457"/>
          </a:xfrm>
          <a:prstGeom prst="rect">
            <a:avLst/>
          </a:prstGeom>
        </p:spPr>
      </p:pic>
      <p:pic>
        <p:nvPicPr>
          <p:cNvPr id="9" name="图片 8" descr="6fc417983c9675ce1b60e983870aeb8a"/>
          <p:cNvPicPr/>
          <p:nvPr/>
        </p:nvPicPr>
        <p:blipFill>
          <a:blip r:embed="rId7"/>
          <a:stretch>
            <a:fillRect/>
          </a:stretch>
        </p:blipFill>
        <p:spPr>
          <a:xfrm>
            <a:off x="4286250" y="3914200"/>
            <a:ext cx="3619498" cy="3058100"/>
          </a:xfrm>
          <a:prstGeom prst="rect">
            <a:avLst/>
          </a:prstGeom>
        </p:spPr>
      </p:pic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1096645" y="830580"/>
            <a:ext cx="9878060" cy="33775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Chúc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các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thầy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giáo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, </a:t>
            </a: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cô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giáo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mạnh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khỏe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Chúc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các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em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học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sinh ôn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tập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735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tốt</a:t>
            </a:r>
            <a:r>
              <a:rPr kumimoji="0" lang="en-US" sz="373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9814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" y="181379"/>
            <a:ext cx="12233910" cy="6858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85" y="4990465"/>
            <a:ext cx="12349480" cy="1867535"/>
          </a:xfrm>
          <a:prstGeom prst="rect">
            <a:avLst/>
          </a:prstGeom>
        </p:spPr>
      </p:pic>
      <p:pic>
        <p:nvPicPr>
          <p:cNvPr id="6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933303" y="-1000169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785" y="211988"/>
            <a:ext cx="12050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RÈN KĨ NĂNG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LỜI CÁC CÂU HỎI DẠNG ĐỌC HIỂU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 VĂN BẢN “SANG THU”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4846" y="3435531"/>
            <a:ext cx="101890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120: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VĂN BẢN  “SANG THU”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41882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-198" y="0"/>
            <a:ext cx="121921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 VĂN BẢN “SANG THU”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B7F44E9-7E34-473C-9D27-A02B44BC3483}"/>
              </a:ext>
            </a:extLst>
          </p:cNvPr>
          <p:cNvSpPr>
            <a:spLocks noGrp="1"/>
          </p:cNvSpPr>
          <p:nvPr/>
        </p:nvSpPr>
        <p:spPr>
          <a:xfrm>
            <a:off x="-198" y="400111"/>
            <a:ext cx="4476750" cy="6457890"/>
          </a:xfrm>
          <a:prstGeom prst="rect">
            <a:avLst/>
          </a:prstGeom>
          <a:solidFill>
            <a:srgbClr val="1D5D1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7BB91281-4071-4B9C-98AA-91C1DE3A8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52" y="379358"/>
            <a:ext cx="7715448" cy="6478642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885509" y="1985554"/>
            <a:ext cx="6557553" cy="1881051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Nêu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nét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chính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về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giả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tác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phẩm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của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bài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thơ</a:t>
            </a:r>
            <a:r>
              <a:rPr lang="en-US" sz="2800" dirty="0" smtClean="0">
                <a:solidFill>
                  <a:schemeClr val="tx1"/>
                </a:solidFill>
              </a:rPr>
              <a:t> “Sang </a:t>
            </a:r>
            <a:r>
              <a:rPr lang="en-US" sz="2800" dirty="0" err="1" smtClean="0">
                <a:solidFill>
                  <a:schemeClr val="tx1"/>
                </a:solidFill>
              </a:rPr>
              <a:t>thu</a:t>
            </a:r>
            <a:r>
              <a:rPr lang="en-US" sz="2800" dirty="0" smtClean="0">
                <a:solidFill>
                  <a:schemeClr val="tx1"/>
                </a:solidFill>
              </a:rPr>
              <a:t>”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64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4775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" y="176530"/>
            <a:ext cx="3041650" cy="2238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3110230" y="2540635"/>
            <a:ext cx="6560185" cy="14452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TRÌNH BÀY </a:t>
            </a:r>
            <a:r>
              <a:rPr lang="en-US" alt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NHÓM</a:t>
            </a:r>
          </a:p>
        </p:txBody>
      </p:sp>
    </p:spTree>
    <p:extLst>
      <p:ext uri="{BB962C8B-B14F-4D97-AF65-F5344CB8AC3E}">
        <p14:creationId xmlns:p14="http://schemas.microsoft.com/office/powerpoint/2010/main" val="2766125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B7F44E9-7E34-473C-9D27-A02B44BC3483}"/>
              </a:ext>
            </a:extLst>
          </p:cNvPr>
          <p:cNvSpPr>
            <a:spLocks noGrp="1"/>
          </p:cNvSpPr>
          <p:nvPr/>
        </p:nvSpPr>
        <p:spPr>
          <a:xfrm>
            <a:off x="-198" y="400111"/>
            <a:ext cx="12192198" cy="6457890"/>
          </a:xfrm>
          <a:prstGeom prst="rect">
            <a:avLst/>
          </a:prstGeom>
          <a:solidFill>
            <a:srgbClr val="1D5D1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194" y="666206"/>
            <a:ext cx="317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28600">
              <a:defRPr/>
            </a:pPr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I. </a:t>
            </a:r>
            <a:r>
              <a:rPr lang="en-US" b="1" dirty="0" err="1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Kiến</a:t>
            </a:r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thức</a:t>
            </a:r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nhớ</a:t>
            </a:r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38575"/>
              </p:ext>
            </p:extLst>
          </p:nvPr>
        </p:nvGraphicFramePr>
        <p:xfrm>
          <a:off x="156751" y="1035537"/>
          <a:ext cx="11926391" cy="544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208">
                  <a:extLst>
                    <a:ext uri="{9D8B030D-6E8A-4147-A177-3AD203B41FA5}">
                      <a16:colId xmlns:a16="http://schemas.microsoft.com/office/drawing/2014/main" val="3852390469"/>
                    </a:ext>
                  </a:extLst>
                </a:gridCol>
                <a:gridCol w="1044317">
                  <a:extLst>
                    <a:ext uri="{9D8B030D-6E8A-4147-A177-3AD203B41FA5}">
                      <a16:colId xmlns:a16="http://schemas.microsoft.com/office/drawing/2014/main" val="3329686167"/>
                    </a:ext>
                  </a:extLst>
                </a:gridCol>
                <a:gridCol w="1135125">
                  <a:extLst>
                    <a:ext uri="{9D8B030D-6E8A-4147-A177-3AD203B41FA5}">
                      <a16:colId xmlns:a16="http://schemas.microsoft.com/office/drawing/2014/main" val="2939853727"/>
                    </a:ext>
                  </a:extLst>
                </a:gridCol>
                <a:gridCol w="1997821">
                  <a:extLst>
                    <a:ext uri="{9D8B030D-6E8A-4147-A177-3AD203B41FA5}">
                      <a16:colId xmlns:a16="http://schemas.microsoft.com/office/drawing/2014/main" val="3047815961"/>
                    </a:ext>
                  </a:extLst>
                </a:gridCol>
                <a:gridCol w="2260555">
                  <a:extLst>
                    <a:ext uri="{9D8B030D-6E8A-4147-A177-3AD203B41FA5}">
                      <a16:colId xmlns:a16="http://schemas.microsoft.com/office/drawing/2014/main" val="25925293"/>
                    </a:ext>
                  </a:extLst>
                </a:gridCol>
                <a:gridCol w="2403566">
                  <a:extLst>
                    <a:ext uri="{9D8B030D-6E8A-4147-A177-3AD203B41FA5}">
                      <a16:colId xmlns:a16="http://schemas.microsoft.com/office/drawing/2014/main" val="1796440736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712629708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739" marR="277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739" marR="277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</a:rPr>
                        <a:t>Thể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F0000"/>
                          </a:solidFill>
                        </a:rPr>
                        <a:t>thơ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, PTBĐ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27739" marR="277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Mạch</a:t>
                      </a: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cảm</a:t>
                      </a: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xúc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833921"/>
                  </a:ext>
                </a:extLst>
              </a:tr>
              <a:tr h="4526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Sang</a:t>
                      </a:r>
                      <a:r>
                        <a:rPr lang="en-US" sz="1800" b="1" baseline="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endParaRPr lang="en-US" sz="1800" i="1" dirty="0" smtClean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1614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10793" y="2259877"/>
            <a:ext cx="809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Hữu</a:t>
            </a:r>
            <a:r>
              <a:rPr lang="en-US" b="1" dirty="0">
                <a:solidFill>
                  <a:srgbClr val="FFFF00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Thỉnh</a:t>
            </a:r>
            <a:endParaRPr lang="en-US" b="1" dirty="0">
              <a:solidFill>
                <a:srgbClr val="FFFF00"/>
              </a:solidFill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1136" y="2259874"/>
            <a:ext cx="940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- </a:t>
            </a:r>
            <a:r>
              <a:rPr lang="vi-VN" b="1" dirty="0" smtClean="0">
                <a:solidFill>
                  <a:srgbClr val="FFFF00"/>
                </a:solidFill>
                <a:latin typeface="+mj-lt"/>
              </a:rPr>
              <a:t>Thơ </a:t>
            </a:r>
            <a:r>
              <a:rPr lang="vi-VN" b="1" dirty="0">
                <a:solidFill>
                  <a:srgbClr val="FFFF00"/>
                </a:solidFill>
                <a:latin typeface="+mj-lt"/>
              </a:rPr>
              <a:t>5 chữ  </a:t>
            </a:r>
            <a:endParaRPr lang="en-US" b="1" dirty="0">
              <a:solidFill>
                <a:srgbClr val="FFFF00"/>
              </a:solidFill>
              <a:latin typeface="+mj-lt"/>
            </a:endParaRPr>
          </a:p>
          <a:p>
            <a:pPr algn="just"/>
            <a:r>
              <a:rPr lang="vi-VN" b="1" dirty="0">
                <a:solidFill>
                  <a:srgbClr val="FFFF00"/>
                </a:solidFill>
                <a:latin typeface="+mj-lt"/>
              </a:rPr>
              <a:t>- Biểu cảm, miêu tả</a:t>
            </a:r>
            <a:endParaRPr lang="en-US" sz="1600" b="1" dirty="0">
              <a:solidFill>
                <a:srgbClr val="FFFF00"/>
              </a:solidFill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3731" y="2246809"/>
            <a:ext cx="17373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>
                <a:solidFill>
                  <a:srgbClr val="FFFF00"/>
                </a:solidFill>
              </a:rPr>
              <a:t>- Năm 1977, được in lần đầu trên báo Văn nghệ, sau được in trong tập thơ “</a:t>
            </a:r>
            <a:r>
              <a:rPr lang="vi-VN" b="1" i="1" dirty="0">
                <a:solidFill>
                  <a:srgbClr val="FFFF00"/>
                </a:solidFill>
              </a:rPr>
              <a:t>Từ chiến hào đến thành phố”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198" y="0"/>
            <a:ext cx="121921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 VĂN BẢN “SANG THU”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41287" y="2286001"/>
            <a:ext cx="17504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srgbClr val="FFFF00"/>
                </a:solidFill>
              </a:rPr>
              <a:t>- </a:t>
            </a:r>
            <a:r>
              <a:rPr lang="en-US" b="1" dirty="0" err="1">
                <a:solidFill>
                  <a:srgbClr val="FFFF00"/>
                </a:solidFill>
              </a:rPr>
              <a:t>Thể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thơ</a:t>
            </a:r>
            <a:r>
              <a:rPr lang="en-US" b="1" dirty="0">
                <a:solidFill>
                  <a:srgbClr val="FFFF00"/>
                </a:solidFill>
              </a:rPr>
              <a:t> 5 </a:t>
            </a:r>
            <a:r>
              <a:rPr lang="en-US" b="1" dirty="0" err="1">
                <a:solidFill>
                  <a:srgbClr val="FFFF00"/>
                </a:solidFill>
              </a:rPr>
              <a:t>chữ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tinh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tế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nhẹ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nhàng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mà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gợi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cảm</a:t>
            </a:r>
            <a:r>
              <a:rPr lang="en-US" b="1" dirty="0">
                <a:solidFill>
                  <a:srgbClr val="FFFF00"/>
                </a:solidFill>
              </a:rPr>
              <a:t>.</a:t>
            </a:r>
          </a:p>
          <a:p>
            <a:pPr defTabSz="685800">
              <a:defRPr/>
            </a:pPr>
            <a:r>
              <a:rPr lang="en-US" b="1" dirty="0">
                <a:solidFill>
                  <a:srgbClr val="FFFF00"/>
                </a:solidFill>
              </a:rPr>
              <a:t>- </a:t>
            </a:r>
            <a:r>
              <a:rPr lang="en-US" b="1" dirty="0" err="1">
                <a:solidFill>
                  <a:srgbClr val="FFFF00"/>
                </a:solidFill>
              </a:rPr>
              <a:t>Từ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ngữ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hình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ảnh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chọn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lọc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giàu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sức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gợi</a:t>
            </a:r>
            <a:endParaRPr lang="en-US" b="1" dirty="0">
              <a:solidFill>
                <a:srgbClr val="FFFF00"/>
              </a:solidFill>
            </a:endParaRPr>
          </a:p>
          <a:p>
            <a:pPr defTabSz="685800">
              <a:defRPr/>
            </a:pPr>
            <a:r>
              <a:rPr lang="en-US" b="1" dirty="0">
                <a:solidFill>
                  <a:srgbClr val="FFFF00"/>
                </a:solidFill>
              </a:rPr>
              <a:t>- </a:t>
            </a:r>
            <a:r>
              <a:rPr lang="en-US" b="1" dirty="0" err="1">
                <a:solidFill>
                  <a:srgbClr val="FFFF00"/>
                </a:solidFill>
              </a:rPr>
              <a:t>Nghệ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thuật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 err="1">
                <a:solidFill>
                  <a:srgbClr val="FFFF00"/>
                </a:solidFill>
              </a:rPr>
              <a:t>nhân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hóa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ẩn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dụ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đảo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ngữ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07539" y="2246813"/>
            <a:ext cx="21031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buFontTx/>
              <a:buChar char="-"/>
              <a:defRPr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defRPr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669293" y="2273852"/>
            <a:ext cx="197248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None/>
            </a:pP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Vận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theo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bước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mùa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thu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bắt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tín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hiệu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mong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manh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mơ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hồ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hữu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rõ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nét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US" altLang="en-US" sz="1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vận</a:t>
            </a:r>
            <a:r>
              <a:rPr lang="en-US" altLang="en-US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cảm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xúc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ngỡ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ngàng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đắm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say,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chiêm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nghiệm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altLang="en-US" sz="1800" b="1" dirty="0">
              <a:solidFill>
                <a:srgbClr val="FFFF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20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Ơ HIỆN ĐẠI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" y="23495"/>
            <a:ext cx="12097385" cy="68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01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06830"/>
            <a:ext cx="8229600" cy="914400"/>
          </a:xfr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1449977" y="2436588"/>
            <a:ext cx="9435741" cy="30469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altLang="en-US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altLang="en-US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1" name="AutoShape 13"/>
          <p:cNvSpPr>
            <a:spLocks noChangeArrowheads="1"/>
          </p:cNvSpPr>
          <p:nvPr/>
        </p:nvSpPr>
        <p:spPr bwMode="auto">
          <a:xfrm>
            <a:off x="5482004" y="1251860"/>
            <a:ext cx="838200" cy="102108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9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18" y="4953874"/>
            <a:ext cx="1262063" cy="189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75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  <p:bldP spid="184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-198" y="0"/>
            <a:ext cx="1219219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 VĂN BẢN “SANG THU”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B7F44E9-7E34-473C-9D27-A02B44BC3483}"/>
              </a:ext>
            </a:extLst>
          </p:cNvPr>
          <p:cNvSpPr>
            <a:spLocks noGrp="1"/>
          </p:cNvSpPr>
          <p:nvPr/>
        </p:nvSpPr>
        <p:spPr>
          <a:xfrm>
            <a:off x="12866" y="400110"/>
            <a:ext cx="5081648" cy="6457890"/>
          </a:xfrm>
          <a:prstGeom prst="rect">
            <a:avLst/>
          </a:prstGeom>
          <a:solidFill>
            <a:srgbClr val="1D5D1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11" y="444134"/>
            <a:ext cx="32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I. </a:t>
            </a:r>
            <a:r>
              <a:rPr lang="en-US" b="1" dirty="0" err="1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Kiến</a:t>
            </a:r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thức</a:t>
            </a:r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nhớ</a:t>
            </a:r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: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375" y="763890"/>
            <a:ext cx="207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II. </a:t>
            </a:r>
            <a:r>
              <a:rPr lang="en-US" b="1" dirty="0" err="1" smtClean="0">
                <a:solidFill>
                  <a:srgbClr val="FFFF00"/>
                </a:solidFill>
              </a:rPr>
              <a:t>Luyện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tập</a:t>
            </a:r>
            <a:r>
              <a:rPr lang="en-US" b="1" dirty="0" smtClean="0">
                <a:solidFill>
                  <a:srgbClr val="FFFF00"/>
                </a:solidFill>
              </a:rPr>
              <a:t>: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94514" y="436345"/>
            <a:ext cx="7007768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19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19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Cho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khổ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Bỗng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ổi</a:t>
            </a:r>
            <a:endParaRPr kumimoji="0" lang="en-US" sz="1900" b="1" i="1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baseline="0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1900" b="1" i="1" baseline="0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Phả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vào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gió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en-US" sz="19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chùng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chình</a:t>
            </a:r>
            <a:r>
              <a:rPr kumimoji="0" lang="en-US" sz="19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19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ngõ</a:t>
            </a:r>
            <a:endParaRPr kumimoji="0" lang="en-US" sz="1900" b="1" i="1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baseline="0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1900" b="1" i="1" baseline="0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Hình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như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thu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đã</a:t>
            </a:r>
            <a:r>
              <a:rPr lang="en-US" sz="1900" b="1" i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về</a:t>
            </a:r>
            <a:endParaRPr kumimoji="0" lang="en-US" sz="19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ffany" panose="02020500000000000000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kumimoji="0" lang="es-BO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Câu</a:t>
            </a:r>
            <a:r>
              <a:rPr kumimoji="0" lang="es-BO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1: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fr-FR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fr-FR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kumimoji="0" lang="es-BO" sz="19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</a:rPr>
              <a:t>Câu</a:t>
            </a:r>
            <a:r>
              <a:rPr kumimoji="0" lang="es-BO" sz="1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 2: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b="1" dirty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xao xuyến và</a:t>
            </a:r>
            <a:r>
              <a:rPr lang="en-US" sz="1900" b="1" dirty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sự</a:t>
            </a:r>
            <a:r>
              <a:rPr lang="en-US" sz="1900" b="1" dirty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pl-PL" sz="1900" b="1" dirty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nâng niu vẻ đẹp diệu kì của thiên nhiên</a:t>
            </a:r>
            <a:r>
              <a:rPr lang="en-US" sz="1900" b="1" dirty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,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b="1" dirty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vẻ đẹp của khung cảnh thiên </a:t>
            </a:r>
            <a:r>
              <a:rPr lang="pl-PL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nhiê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n, </a:t>
            </a:r>
            <a:r>
              <a:rPr lang="pl-PL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pl-PL" sz="1900" b="1" dirty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cảm xúc của nhà </a:t>
            </a:r>
            <a:r>
              <a:rPr lang="pl-PL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khổ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này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với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khổ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thơ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vừa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xác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định</a:t>
            </a:r>
            <a:r>
              <a:rPr lang="en-US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.</a:t>
            </a:r>
            <a:r>
              <a:rPr lang="pl-PL" sz="1900" b="1" dirty="0" smtClean="0">
                <a:latin typeface="Times New Roman" panose="02020603050405020304" pitchFamily="18" charset="0"/>
                <a:ea typeface="Tiffany" panose="02020500000000000000" pitchFamily="18" charset="0"/>
                <a:cs typeface="Times New Roman" panose="02020603050405020304" pitchFamily="18" charset="0"/>
              </a:rPr>
              <a:t> 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77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. Th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. Th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. Th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. Th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. Th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. Th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. Th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3673</Words>
  <Application>Microsoft Office PowerPoint</Application>
  <PresentationFormat>Widescreen</PresentationFormat>
  <Paragraphs>402</Paragraphs>
  <Slides>28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28</vt:i4>
      </vt:variant>
    </vt:vector>
  </HeadingPairs>
  <TitlesOfParts>
    <vt:vector size="52" baseType="lpstr">
      <vt:lpstr>Microsoft YaHei</vt:lpstr>
      <vt:lpstr>SimSun</vt:lpstr>
      <vt:lpstr>.VnTime</vt:lpstr>
      <vt:lpstr>Arial</vt:lpstr>
      <vt:lpstr>Arial Unicode MS</vt:lpstr>
      <vt:lpstr>Calibri</vt:lpstr>
      <vt:lpstr>Calibri Light</vt:lpstr>
      <vt:lpstr>Century Gothic</vt:lpstr>
      <vt:lpstr>等线</vt:lpstr>
      <vt:lpstr>等线</vt:lpstr>
      <vt:lpstr>Tiffany</vt:lpstr>
      <vt:lpstr>Times New Roman</vt:lpstr>
      <vt:lpstr>Office 主题​​</vt:lpstr>
      <vt:lpstr>9_Office 主题​​</vt:lpstr>
      <vt:lpstr>10_Office 主题​​</vt:lpstr>
      <vt:lpstr>2_Office 主题​​</vt:lpstr>
      <vt:lpstr>1_Default Design</vt:lpstr>
      <vt:lpstr>4_Office 主题​​</vt:lpstr>
      <vt:lpstr>3_Office 主题​​</vt:lpstr>
      <vt:lpstr>Default Design</vt:lpstr>
      <vt:lpstr>1_Office 主题​​</vt:lpstr>
      <vt:lpstr>8_Office Theme</vt:lpstr>
      <vt:lpstr>2_Default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dạng câu hỏi đọc - hiểu  tác phẩm thơ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dạng câu hỏi đọc- hiểu đối với tác phẩm thơ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102</cp:revision>
  <dcterms:created xsi:type="dcterms:W3CDTF">2022-02-23T02:43:00Z</dcterms:created>
  <dcterms:modified xsi:type="dcterms:W3CDTF">2022-03-10T02:58:48Z</dcterms:modified>
</cp:coreProperties>
</file>