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7" r:id="rId5"/>
    <p:sldId id="275" r:id="rId6"/>
    <p:sldId id="263" r:id="rId7"/>
    <p:sldId id="262" r:id="rId8"/>
    <p:sldId id="256" r:id="rId9"/>
    <p:sldId id="257" r:id="rId10"/>
    <p:sldId id="258" r:id="rId11"/>
    <p:sldId id="259" r:id="rId12"/>
    <p:sldId id="270" r:id="rId13"/>
    <p:sldId id="278" r:id="rId14"/>
    <p:sldId id="276" r:id="rId15"/>
    <p:sldId id="279" r:id="rId16"/>
    <p:sldId id="280" r:id="rId17"/>
    <p:sldId id="282" r:id="rId18"/>
    <p:sldId id="281" r:id="rId19"/>
    <p:sldId id="283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97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36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7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71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24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1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68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84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30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55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96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13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6066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0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72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77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560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20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19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3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5" Type="http://schemas.openxmlformats.org/officeDocument/2006/relationships/hyperlink" Target="https://chudep.com.vn/wp-content/uploads/2016/04/cach-viet-chu-d.jpg" TargetMode="External"/><Relationship Id="rId4" Type="http://schemas.openxmlformats.org/officeDocument/2006/relationships/hyperlink" Target="https://chudep.com.vn/wp-content/uploads/2016/04/cach-viet-chu-e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2.mp3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.mp3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microsoft.com/office/2007/relationships/media" Target="../media/media4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8.gif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15.gif"/><Relationship Id="rId5" Type="http://schemas.microsoft.com/office/2007/relationships/media" Target="../media/media1.mp3"/><Relationship Id="rId1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644C23-6EAC-490C-A720-65A1C3E914A9}"/>
              </a:ext>
            </a:extLst>
          </p:cNvPr>
          <p:cNvSpPr/>
          <p:nvPr/>
        </p:nvSpPr>
        <p:spPr>
          <a:xfrm>
            <a:off x="2576945" y="2489812"/>
            <a:ext cx="7697019" cy="2104222"/>
          </a:xfrm>
          <a:prstGeom prst="roundRect">
            <a:avLst/>
          </a:prstGeom>
          <a:solidFill>
            <a:srgbClr val="FF811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742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348808" y="62896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4558415" y="2828835"/>
            <a:ext cx="33318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–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xmlns="" id="{B0A614BA-DFAE-48D8-B88E-C7A9AF97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19" y="1227931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5" name="Picture 4" descr="hoa0001">
            <a:extLst>
              <a:ext uri="{FF2B5EF4-FFF2-40B4-BE49-F238E27FC236}">
                <a16:creationId xmlns:a16="http://schemas.microsoft.com/office/drawing/2014/main" xmlns="" id="{D3547DD3-845A-43F5-9FD8-69F4BCB4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045075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a0001">
            <a:extLst>
              <a:ext uri="{FF2B5EF4-FFF2-40B4-BE49-F238E27FC236}">
                <a16:creationId xmlns:a16="http://schemas.microsoft.com/office/drawing/2014/main" xmlns="" id="{96123B3F-0495-4CE8-B062-44B5C72B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046663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>
            <a:extLst>
              <a:ext uri="{FF2B5EF4-FFF2-40B4-BE49-F238E27FC236}">
                <a16:creationId xmlns:a16="http://schemas.microsoft.com/office/drawing/2014/main" xmlns="" id="{4141E748-47D2-4B37-ADED-44DF6500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035550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D4309FB4-2615-4A31-A2AE-B9C1C94E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35" y="1868488"/>
            <a:ext cx="6922984" cy="52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I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xmlns="" id="{7B38D298-9C97-4567-AEE9-7785512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8" y="2734415"/>
            <a:ext cx="2279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2 ô li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xmlns="" id="{3CCBB406-31B1-44AF-977B-2E057BAA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94" y="3502702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3 ô li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xmlns="" id="{3B6148A5-9967-41A7-AC12-A9D35E11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8" y="4227791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5 ô 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9C82CF-0DCD-4E68-8C66-345CB1783902}"/>
              </a:ext>
            </a:extLst>
          </p:cNvPr>
          <p:cNvSpPr txBox="1"/>
          <p:nvPr/>
        </p:nvSpPr>
        <p:spPr>
          <a:xfrm>
            <a:off x="4078962" y="567204"/>
            <a:ext cx="2604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 hoa 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</a:rPr>
              <a:t>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3" name="AutoShap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FE1EBBA6-640A-41B2-83AA-F443CFB9FD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A4E399-E479-472A-AFAD-D808954C4E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04" b="19394"/>
          <a:stretch/>
        </p:blipFill>
        <p:spPr>
          <a:xfrm>
            <a:off x="5551986" y="1740116"/>
            <a:ext cx="4848820" cy="4128656"/>
          </a:xfrm>
          <a:prstGeom prst="rect">
            <a:avLst/>
          </a:prstGeom>
        </p:spPr>
      </p:pic>
      <p:sp>
        <p:nvSpPr>
          <p:cNvPr id="15" name="Oval 9">
            <a:extLst>
              <a:ext uri="{FF2B5EF4-FFF2-40B4-BE49-F238E27FC236}">
                <a16:creationId xmlns:a16="http://schemas.microsoft.com/office/drawing/2014/main" xmlns="" id="{28ED7784-220B-425A-A328-622C23AAA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528" y="2781255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2887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3F47FB-A351-435B-8043-12E73D23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05"/>
          <a:stretch/>
        </p:blipFill>
        <p:spPr>
          <a:xfrm>
            <a:off x="6096000" y="706015"/>
            <a:ext cx="5495509" cy="5672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95C851-AD88-4505-9534-1A28E93EDB5D}"/>
              </a:ext>
            </a:extLst>
          </p:cNvPr>
          <p:cNvSpPr txBox="1"/>
          <p:nvPr/>
        </p:nvSpPr>
        <p:spPr>
          <a:xfrm>
            <a:off x="3976255" y="382849"/>
            <a:ext cx="2604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 hoa 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</a:rPr>
              <a:t>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F2F0BC-D0B5-4F59-A347-EC4969A07A4C}"/>
              </a:ext>
            </a:extLst>
          </p:cNvPr>
          <p:cNvSpPr txBox="1"/>
          <p:nvPr/>
        </p:nvSpPr>
        <p:spPr>
          <a:xfrm>
            <a:off x="658092" y="1991110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I gồm 2 nét.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98A532-1B0E-480A-8EE8-7B09BA6C6217}"/>
              </a:ext>
            </a:extLst>
          </p:cNvPr>
          <p:cNvSpPr txBox="1"/>
          <p:nvPr/>
        </p:nvSpPr>
        <p:spPr>
          <a:xfrm>
            <a:off x="498764" y="3542458"/>
            <a:ext cx="559723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Nét 1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kết hợp của 2 nét cơ bản cong trái và lượn ngang.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Nét 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nét móc ngược trái (đầu nét hơi lượn, đuôi nét lượn hẳn vào trong gần giống nét 1 ở chữ 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599019" y="1216566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Chữ I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67381EAD-92E0-4DF8-899B-FA3C389B37FA}"/>
              </a:ext>
            </a:extLst>
          </p:cNvPr>
          <p:cNvSpPr/>
          <p:nvPr/>
        </p:nvSpPr>
        <p:spPr>
          <a:xfrm>
            <a:off x="555818" y="2628848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Đó là các nét nào?</a:t>
            </a:r>
          </a:p>
        </p:txBody>
      </p:sp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D7F13-5E7C-499B-BAC2-0309ED064C78}"/>
              </a:ext>
            </a:extLst>
          </p:cNvPr>
          <p:cNvSpPr txBox="1"/>
          <p:nvPr/>
        </p:nvSpPr>
        <p:spPr>
          <a:xfrm>
            <a:off x="309546" y="271097"/>
            <a:ext cx="75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VIẾT CHỮ HOA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5 Ô 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BECFCC-6284-41FF-B60E-A517DDAD8C97}"/>
              </a:ext>
            </a:extLst>
          </p:cNvPr>
          <p:cNvSpPr txBox="1"/>
          <p:nvPr/>
        </p:nvSpPr>
        <p:spPr>
          <a:xfrm>
            <a:off x="7199047" y="1585244"/>
            <a:ext cx="486826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Nét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đặt bút trên đường kẻ 5 viết nét cong trái rồi lượn ngang giống nét đầu ở chữ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điểm dừng bút của nét 1, hơi lượn xuống để viết nét móc ngược trái khi chạm đường kẻ 1 thì lượn cong lên rồi uốn vào trong, dừng bút trên đường kẻ 2 (chân nét móc rộng hơn nét cong ở đầu chữ)</a:t>
            </a:r>
          </a:p>
          <a:p>
            <a:r>
              <a:rPr lang="vi-VN" dirty="0">
                <a:hlinkClick r:id="rId4"/>
              </a:rPr>
              <a:t/>
            </a:r>
            <a:br>
              <a:rPr lang="vi-VN" dirty="0">
                <a:hlinkClick r:id="rId4"/>
              </a:rPr>
            </a:br>
            <a:r>
              <a:rPr lang="vi-VN" sz="2400" dirty="0">
                <a:hlinkClick r:id="rId5"/>
              </a:rPr>
              <a:t/>
            </a:r>
            <a:br>
              <a:rPr lang="vi-VN" sz="2400" dirty="0">
                <a:hlinkClick r:id="rId5"/>
              </a:rPr>
            </a:b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ướng dẫn viết - I">
            <a:hlinkClick r:id="" action="ppaction://media"/>
            <a:extLst>
              <a:ext uri="{FF2B5EF4-FFF2-40B4-BE49-F238E27FC236}">
                <a16:creationId xmlns:a16="http://schemas.microsoft.com/office/drawing/2014/main" xmlns="" id="{AF60D00F-08E1-473F-882C-C20F0B786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29945"/>
            <a:ext cx="7199047" cy="49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I">
            <a:hlinkClick r:id="" action="ppaction://media"/>
            <a:extLst>
              <a:ext uri="{FF2B5EF4-FFF2-40B4-BE49-F238E27FC236}">
                <a16:creationId xmlns:a16="http://schemas.microsoft.com/office/drawing/2014/main" xmlns="" id="{4A63F7B9-4C14-4CC7-BFE6-1BB342A721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613"/>
          <a:stretch/>
        </p:blipFill>
        <p:spPr>
          <a:xfrm>
            <a:off x="2494937" y="811161"/>
            <a:ext cx="6340730" cy="5604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31EC0D-5DD5-4D79-8ADF-5B3117725141}"/>
              </a:ext>
            </a:extLst>
          </p:cNvPr>
          <p:cNvSpPr txBox="1"/>
          <p:nvPr/>
        </p:nvSpPr>
        <p:spPr>
          <a:xfrm>
            <a:off x="518281" y="226386"/>
            <a:ext cx="9569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VIẾT CHỮ HOA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2,5 Ô LI</a:t>
            </a:r>
          </a:p>
        </p:txBody>
      </p:sp>
    </p:spTree>
    <p:extLst>
      <p:ext uri="{BB962C8B-B14F-4D97-AF65-F5344CB8AC3E}">
        <p14:creationId xmlns:p14="http://schemas.microsoft.com/office/powerpoint/2010/main" val="31852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1FD3A75-DA4F-44B0-988A-796D79CF8FB8}"/>
              </a:ext>
            </a:extLst>
          </p:cNvPr>
          <p:cNvGrpSpPr/>
          <p:nvPr/>
        </p:nvGrpSpPr>
        <p:grpSpPr>
          <a:xfrm>
            <a:off x="5174410" y="2090660"/>
            <a:ext cx="6326442" cy="4767340"/>
            <a:chOff x="-591423" y="1707337"/>
            <a:chExt cx="7679682" cy="5787085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xmlns="" id="{55C4E75F-C7CA-46CA-BDB8-705EAC0B9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4" name="图片 13">
              <a:extLst>
                <a:ext uri="{FF2B5EF4-FFF2-40B4-BE49-F238E27FC236}">
                  <a16:creationId xmlns:a16="http://schemas.microsoft.com/office/drawing/2014/main" xmlns="" id="{A1F85501-3363-4EFC-8F83-897B03347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A6DF4BA-FFEE-4233-8224-82C3727848E4}"/>
              </a:ext>
            </a:extLst>
          </p:cNvPr>
          <p:cNvSpPr/>
          <p:nvPr/>
        </p:nvSpPr>
        <p:spPr>
          <a:xfrm>
            <a:off x="2335996" y="764720"/>
            <a:ext cx="75200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5736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F047AE2-B75E-412F-9635-E33328E0C77C}"/>
              </a:ext>
            </a:extLst>
          </p:cNvPr>
          <p:cNvGrpSpPr/>
          <p:nvPr/>
        </p:nvGrpSpPr>
        <p:grpSpPr>
          <a:xfrm>
            <a:off x="3509403" y="1662221"/>
            <a:ext cx="6838709" cy="1521236"/>
            <a:chOff x="418676" y="2043956"/>
            <a:chExt cx="6222341" cy="1249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B8FFFC9-D14C-442F-B2FD-CBAB2DB1E318}"/>
                </a:ext>
              </a:extLst>
            </p:cNvPr>
            <p:cNvSpPr txBox="1"/>
            <p:nvPr/>
          </p:nvSpPr>
          <p:spPr>
            <a:xfrm>
              <a:off x="459102" y="2321727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HP001 4 hàng" panose="020B0603050302020204" pitchFamily="34" charset="0"/>
                </a:rPr>
                <a:t>Im lặng lắng nghe cô dặn dò.</a:t>
              </a:r>
              <a:endParaRPr lang="en-US" sz="36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C63952-B745-4961-B571-F865D1B107CF}"/>
              </a:ext>
            </a:extLst>
          </p:cNvPr>
          <p:cNvSpPr txBox="1"/>
          <p:nvPr/>
        </p:nvSpPr>
        <p:spPr>
          <a:xfrm>
            <a:off x="1059245" y="-60622"/>
            <a:ext cx="8894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xmlns="" id="{DA592BCE-374B-4C62-93C3-F3E273CAF377}"/>
              </a:ext>
            </a:extLst>
          </p:cNvPr>
          <p:cNvSpPr/>
          <p:nvPr/>
        </p:nvSpPr>
        <p:spPr>
          <a:xfrm>
            <a:off x="152507" y="90424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Viết ứng dụng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1E9659-F298-426B-94CB-A3634575FF63}"/>
              </a:ext>
            </a:extLst>
          </p:cNvPr>
          <p:cNvSpPr txBox="1"/>
          <p:nvPr/>
        </p:nvSpPr>
        <p:spPr>
          <a:xfrm>
            <a:off x="5672081" y="5347605"/>
            <a:ext cx="428178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I,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h, 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D6586B-4A7A-423E-8B14-2DA1B7EC9154}"/>
              </a:ext>
            </a:extLst>
          </p:cNvPr>
          <p:cNvSpPr txBox="1"/>
          <p:nvPr/>
        </p:nvSpPr>
        <p:spPr>
          <a:xfrm>
            <a:off x="4866655" y="3324853"/>
            <a:ext cx="3050386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I.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1A93AB-C464-4C69-A922-67FB2E475127}"/>
              </a:ext>
            </a:extLst>
          </p:cNvPr>
          <p:cNvSpPr txBox="1"/>
          <p:nvPr/>
        </p:nvSpPr>
        <p:spPr>
          <a:xfrm>
            <a:off x="698020" y="4679147"/>
            <a:ext cx="9724710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517877-C17E-42A2-B7AA-4EDA5977FE38}"/>
              </a:ext>
            </a:extLst>
          </p:cNvPr>
          <p:cNvSpPr txBox="1"/>
          <p:nvPr/>
        </p:nvSpPr>
        <p:spPr>
          <a:xfrm>
            <a:off x="553175" y="3117528"/>
            <a:ext cx="59441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cái nào được viết hoa? 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7DCF9-EFED-4EC8-88BB-8AFA719A2898}"/>
              </a:ext>
            </a:extLst>
          </p:cNvPr>
          <p:cNvSpPr txBox="1"/>
          <p:nvPr/>
        </p:nvSpPr>
        <p:spPr>
          <a:xfrm>
            <a:off x="553175" y="3872433"/>
            <a:ext cx="90341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 cách giữa các chữ ghi tiếng như thế nào?</a:t>
            </a: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AD1E2B-A988-4566-8EAD-409F43C7072F}"/>
              </a:ext>
            </a:extLst>
          </p:cNvPr>
          <p:cNvSpPr txBox="1"/>
          <p:nvPr/>
        </p:nvSpPr>
        <p:spPr>
          <a:xfrm>
            <a:off x="698020" y="5134318"/>
            <a:ext cx="59441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Những chữ cái nào cao 2.5 ô li ?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D02CAC-F1AE-4BDF-A664-FDA5E4568B58}"/>
              </a:ext>
            </a:extLst>
          </p:cNvPr>
          <p:cNvSpPr txBox="1"/>
          <p:nvPr/>
        </p:nvSpPr>
        <p:spPr>
          <a:xfrm>
            <a:off x="698019" y="5668623"/>
            <a:ext cx="59441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Những chữ cái nào cao 2 ô li ?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DF85A96-917B-458A-B503-AB2DEAB5C9BB}"/>
              </a:ext>
            </a:extLst>
          </p:cNvPr>
          <p:cNvSpPr txBox="1"/>
          <p:nvPr/>
        </p:nvSpPr>
        <p:spPr>
          <a:xfrm>
            <a:off x="5705647" y="5837430"/>
            <a:ext cx="428178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d</a:t>
            </a:r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3BBD091-5750-414C-AFA1-69DF5A12BE96}"/>
              </a:ext>
            </a:extLst>
          </p:cNvPr>
          <p:cNvSpPr/>
          <p:nvPr/>
        </p:nvSpPr>
        <p:spPr>
          <a:xfrm>
            <a:off x="455393" y="516234"/>
            <a:ext cx="10497603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9E227C2-BD93-4542-A134-D098906D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72" y="2915941"/>
            <a:ext cx="453224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73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xmlns="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886439-C1C8-439F-9DA4-B12453CE7CF9}"/>
              </a:ext>
            </a:extLst>
          </p:cNvPr>
          <p:cNvSpPr/>
          <p:nvPr/>
        </p:nvSpPr>
        <p:spPr>
          <a:xfrm>
            <a:off x="2747038" y="38891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625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CÁCH CHƠI</a:t>
            </a:r>
          </a:p>
          <a:p>
            <a:r>
              <a:rPr lang="en-US" sz="2400">
                <a:solidFill>
                  <a:prstClr val="white"/>
                </a:solidFill>
                <a:latin typeface="Calibri"/>
              </a:rPr>
              <a:t>Bước 1: Bấm vào màn hình ra câu hỏi</a:t>
            </a:r>
          </a:p>
          <a:p>
            <a:r>
              <a:rPr lang="en-US" sz="2400">
                <a:solidFill>
                  <a:prstClr val="white"/>
                </a:solidFill>
                <a:latin typeface="Calibri"/>
              </a:rPr>
              <a:t>Bước 2: Bấm tiếp vào màn hình ra đáp án</a:t>
            </a:r>
          </a:p>
          <a:p>
            <a:r>
              <a:rPr lang="en-US" sz="2400">
                <a:solidFill>
                  <a:prstClr val="white"/>
                </a:solidFill>
                <a:latin typeface="Calibri"/>
              </a:rPr>
              <a:t>Bước 3: Bấm vào chiếc xe của xì trum để vượt chướng ngại vật.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57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8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3 L -0.99375 3.33333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62" y="-4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8542 0.01389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71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-19050"/>
            <a:ext cx="92011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9337"/>
            <a:ext cx="9410700" cy="69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Chữ H cỡ vừa cao mấy ô li?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ô li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1366 L -0.75105 0.0164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-1.01562 0.00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8575"/>
            <a:ext cx="1036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103251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Chữ H cỡ nhỏ cao mấy ô li?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ô li rưỡi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1.125 0.01805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0" y="90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0278 L -0.99375 -0.00139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3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0"/>
            <a:ext cx="9515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6"/>
            <a:ext cx="8572500" cy="12646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Chữ H gồm mấy nét?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1850043"/>
            <a:ext cx="8572500" cy="11285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nét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417 L -1.00104 3.33333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13" y="2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 L -0.96423 0.02292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28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-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040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Nêu các nét của chữ H?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799" y="1423217"/>
            <a:ext cx="8810625" cy="28045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1: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kết hợp của 2 nét cơ bản cong trái và lượn ngang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2: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kết hợp của 3 nét cơ bản khuyết ngược, khuyết xuôi và móc ngược phải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3:</a:t>
            </a:r>
            <a:r>
              <a:rPr lang="vi-VN" sz="2800">
                <a:solidFill>
                  <a:srgbClr val="002060"/>
                </a:solidFill>
              </a:rPr>
              <a:t>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nét thẳng đứng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7813 0.0069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06" y="34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1 0.00972 L -0.99688 0.00139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6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8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FB0044-8F0E-41B9-A38F-CF099100C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05"/>
          <a:stretch/>
        </p:blipFill>
        <p:spPr>
          <a:xfrm>
            <a:off x="6096000" y="706015"/>
            <a:ext cx="5495509" cy="5672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020478-6E10-4638-9C4E-3FC8AE4A79A0}"/>
              </a:ext>
            </a:extLst>
          </p:cNvPr>
          <p:cNvSpPr txBox="1"/>
          <p:nvPr/>
        </p:nvSpPr>
        <p:spPr>
          <a:xfrm>
            <a:off x="3976255" y="382849"/>
            <a:ext cx="2604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 hoa 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</a:rPr>
              <a:t>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999" y="17973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xmlns="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xmlns="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xmlns="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2519126"/>
            <a:ext cx="5744740" cy="52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I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vừa</a:t>
            </a:r>
            <a:r>
              <a:rPr lang="en-US" b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xmlns="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30187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4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xmlns="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6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xmlns="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733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5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ô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xmlns="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88" y="3694675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b)</a:t>
            </a: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xmlns="" id="{EEBA228A-C0CC-4C69-9E8E-56C6D3DA067D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Viết chữ hoa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8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2" grpId="0"/>
      <p:bldP spid="23" grpId="0"/>
      <p:bldP spid="24" grpId="0"/>
      <p:bldP spid="25" grpId="0" build="allAtOnce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513</Words>
  <Application>Microsoft Office PowerPoint</Application>
  <PresentationFormat>Custom</PresentationFormat>
  <Paragraphs>66</Paragraphs>
  <Slides>17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36</cp:revision>
  <dcterms:created xsi:type="dcterms:W3CDTF">2021-11-01T08:16:43Z</dcterms:created>
  <dcterms:modified xsi:type="dcterms:W3CDTF">2021-11-07T01:15:53Z</dcterms:modified>
</cp:coreProperties>
</file>