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9"/>
  </p:notesMasterIdLst>
  <p:sldIdLst>
    <p:sldId id="304" r:id="rId3"/>
    <p:sldId id="318" r:id="rId4"/>
    <p:sldId id="301" r:id="rId5"/>
    <p:sldId id="258" r:id="rId6"/>
    <p:sldId id="319" r:id="rId7"/>
    <p:sldId id="320" r:id="rId8"/>
    <p:sldId id="321" r:id="rId9"/>
    <p:sldId id="310" r:id="rId10"/>
    <p:sldId id="313" r:id="rId11"/>
    <p:sldId id="323" r:id="rId12"/>
    <p:sldId id="324" r:id="rId13"/>
    <p:sldId id="325" r:id="rId14"/>
    <p:sldId id="326" r:id="rId15"/>
    <p:sldId id="316" r:id="rId16"/>
    <p:sldId id="317" r:id="rId17"/>
    <p:sldId id="280" r:id="rId18"/>
  </p:sldIdLst>
  <p:sldSz cx="24384000" cy="13716000"/>
  <p:notesSz cx="6858000" cy="9144000"/>
  <p:custDataLst>
    <p:tags r:id="rId2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F82"/>
    <a:srgbClr val="E7D2B3"/>
    <a:srgbClr val="3333FF"/>
    <a:srgbClr val="0000FF"/>
    <a:srgbClr val="FFA700"/>
    <a:srgbClr val="242452"/>
    <a:srgbClr val="270F6B"/>
    <a:srgbClr val="C0504D"/>
    <a:srgbClr val="FFF487"/>
    <a:srgbClr val="FFE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6355" autoAdjust="0"/>
  </p:normalViewPr>
  <p:slideViewPr>
    <p:cSldViewPr>
      <p:cViewPr varScale="1">
        <p:scale>
          <a:sx n="34" d="100"/>
          <a:sy n="34" d="100"/>
        </p:scale>
        <p:origin x="1200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HS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dòng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2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2</a:t>
            </a:r>
            <a:br>
              <a:rPr lang="en-US" baseline="0" dirty="0"/>
            </a:br>
            <a:r>
              <a:rPr lang="en-US" baseline="0" dirty="0"/>
              <a:t>-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HS </a:t>
            </a:r>
            <a:r>
              <a:rPr lang="en-US" baseline="0" dirty="0" err="1"/>
              <a:t>thắc</a:t>
            </a:r>
            <a:r>
              <a:rPr lang="en-US" baseline="0" dirty="0"/>
              <a:t> </a:t>
            </a:r>
            <a:r>
              <a:rPr lang="en-US" baseline="0" dirty="0" err="1"/>
              <a:t>mắc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slide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66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78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80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02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62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5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42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Quay </a:t>
            </a:r>
            <a:r>
              <a:rPr lang="en-US" dirty="0" err="1"/>
              <a:t>lại</a:t>
            </a:r>
            <a:r>
              <a:rPr lang="en-US" baseline="0" dirty="0"/>
              <a:t> slide 1 </a:t>
            </a:r>
            <a:r>
              <a:rPr lang="en-US" baseline="0" dirty="0" err="1"/>
              <a:t>kiểm</a:t>
            </a:r>
            <a:r>
              <a:rPr lang="en-US" baseline="0" dirty="0"/>
              <a:t> </a:t>
            </a:r>
            <a:r>
              <a:rPr lang="en-US" baseline="0" dirty="0" err="1"/>
              <a:t>tra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cũ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24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91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85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02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28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0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10" Type="http://schemas.openxmlformats.org/officeDocument/2006/relationships/slide" Target="slide4.xml"/><Relationship Id="rId4" Type="http://schemas.openxmlformats.org/officeDocument/2006/relationships/image" Target="../media/image8.emf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1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53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slide" Target="slide1.xml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150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0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9800" y="2286000"/>
            <a:ext cx="1165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 TRA KIẾN THỨC CŨ</a:t>
            </a:r>
          </a:p>
        </p:txBody>
      </p:sp>
      <p:pic>
        <p:nvPicPr>
          <p:cNvPr id="1026" name="Picture 2" descr="Tổng hợp những hình ảnh về thắc mắc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999" y="9738264"/>
            <a:ext cx="3896289" cy="38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188986"/>
            <a:ext cx="28463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685800" y="3081173"/>
            <a:ext cx="17449800" cy="2898278"/>
            <a:chOff x="1085760" y="8184729"/>
            <a:chExt cx="13380657" cy="289827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Rectangle 41"/>
                <p:cNvSpPr/>
                <p:nvPr/>
              </p:nvSpPr>
              <p:spPr>
                <a:xfrm>
                  <a:off x="1377914" y="9328681"/>
                  <a:ext cx="13088503" cy="17543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914400" indent="-914400">
                    <a:buAutoNum type="arabicPeriod"/>
                  </a:pPr>
                  <a:r>
                    <a:rPr lang="en-US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:r>
                    <a:rPr lang="en-US" sz="5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phức</a:t>
                  </a:r>
                  <a:r>
                    <a:rPr lang="en-US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𝒃𝒊</m:t>
                      </m:r>
                    </m:oMath>
                  </a14:m>
                  <a:r>
                    <a:rPr lang="en-US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5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Nêu</a:t>
                  </a:r>
                  <a:r>
                    <a:rPr lang="en-US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công</a:t>
                  </a:r>
                  <a:r>
                    <a:rPr lang="en-US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thức</a:t>
                  </a:r>
                  <a:r>
                    <a:rPr lang="en-US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𝒛</m:t>
                          </m:r>
                        </m:e>
                      </m:acc>
                      <m:r>
                        <a:rPr lang="en-US" sz="54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𝒛</m:t>
                          </m:r>
                        </m:e>
                      </m:d>
                    </m:oMath>
                  </a14:m>
                  <a:r>
                    <a:rPr lang="en-US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  <a:p>
                  <a:pPr marL="914400" indent="-914400">
                    <a:buAutoNum type="arabicPeriod"/>
                  </a:pPr>
                  <a:r>
                    <a:rPr lang="en-US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:r>
                    <a:rPr lang="en-US" sz="5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phức</a:t>
                  </a:r>
                  <a:r>
                    <a:rPr lang="en-US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a14:m>
                  <a:r>
                    <a:rPr lang="en-US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5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en-US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𝒛</m:t>
                          </m:r>
                        </m:e>
                      </m:acc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𝒛</m:t>
                          </m:r>
                        </m:e>
                      </m:acc>
                    </m:oMath>
                  </a14:m>
                  <a:r>
                    <a:rPr lang="en-US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7914" y="9328681"/>
                  <a:ext cx="13088503" cy="1754326"/>
                </a:xfrm>
                <a:prstGeom prst="rect">
                  <a:avLst/>
                </a:prstGeom>
                <a:blipFill>
                  <a:blip r:embed="rId5"/>
                  <a:stretch>
                    <a:fillRect l="-1893" t="-10417" b="-19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760" y="8184729"/>
              <a:ext cx="2789237" cy="1114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loud Callout 1"/>
              <p:cNvSpPr/>
              <p:nvPr/>
            </p:nvSpPr>
            <p:spPr>
              <a:xfrm>
                <a:off x="15796554" y="2839998"/>
                <a:ext cx="8587446" cy="5181600"/>
              </a:xfrm>
              <a:prstGeom prst="cloudCallout">
                <a:avLst>
                  <a:gd name="adj1" fmla="val -13092"/>
                  <a:gd name="adj2" fmla="val 96618"/>
                </a:avLst>
              </a:prstGeom>
              <a:solidFill>
                <a:schemeClr val="bg1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4400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̅"/>
                        <m:ctrlPr>
                          <a:rPr lang="en-US" sz="4400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</a:rPr>
                      <m:t>𝒃𝒊</m:t>
                    </m:r>
                  </m:oMath>
                </a14:m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2" name="Cloud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6554" y="2839998"/>
                <a:ext cx="8587446" cy="5181600"/>
              </a:xfrm>
              <a:prstGeom prst="cloudCallout">
                <a:avLst>
                  <a:gd name="adj1" fmla="val -13092"/>
                  <a:gd name="adj2" fmla="val 96618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 Box 26">
                <a:hlinkClick r:id="rId8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1082040" y="7620000"/>
                <a:ext cx="18931786" cy="4474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742950" indent="-742950" eaLnBrk="1" hangingPunct="1">
                  <a:buAutoNum type="arabicPeriod"/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𝒛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𝒃𝒊</m:t>
                    </m:r>
                  </m:oMath>
                </a14:m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𝒛</m:t>
                        </m:r>
                      </m:e>
                    </m:acc>
                    <m:r>
                      <a:rPr lang="en-US" sz="5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𝒃𝒊</m:t>
                    </m:r>
                  </m:oMath>
                </a14:m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eaLnBrk="1" hangingPunct="1"/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Mô-đun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phức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𝒛</m:t>
                    </m:r>
                  </m:oMath>
                </a14:m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𝒛</m:t>
                        </m:r>
                      </m:e>
                    </m:d>
                    <m:r>
                      <a:rPr lang="en-US" sz="5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eaLnBrk="1" hangingPunct="1"/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Ta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𝒛</m:t>
                        </m:r>
                      </m:e>
                    </m:acc>
                    <m:r>
                      <a:rPr lang="en-US" sz="5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𝒊</m:t>
                    </m:r>
                  </m:oMath>
                </a14:m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𝒛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𝒛</m:t>
                          </m:r>
                        </m:e>
                      </m:acc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</m:oMath>
                  </m:oMathPara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𝒛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𝒛</m:t>
                          </m:r>
                        </m:e>
                      </m:acc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e>
                        <m:sup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𝟏𝟑</m:t>
                      </m:r>
                    </m:oMath>
                  </m:oMathPara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4" name="Text Box 26">
                <a:hlinkClick r:id="rId8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2040" y="7620000"/>
                <a:ext cx="18931786" cy="4474879"/>
              </a:xfrm>
              <a:prstGeom prst="rect">
                <a:avLst/>
              </a:prstGeom>
              <a:blipFill>
                <a:blip r:embed="rId9"/>
                <a:stretch>
                  <a:fillRect l="-1739" t="-4087" r="-74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Forward or Next 3">
            <a:hlinkClick r:id="rId10" action="ppaction://hlinksldjump" highlightClick="1"/>
          </p:cNvPr>
          <p:cNvSpPr/>
          <p:nvPr/>
        </p:nvSpPr>
        <p:spPr>
          <a:xfrm>
            <a:off x="22860000" y="12496800"/>
            <a:ext cx="1508760" cy="12192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754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4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441777" y="2432880"/>
            <a:ext cx="23393400" cy="3640154"/>
            <a:chOff x="1175570" y="2468560"/>
            <a:chExt cx="23396107" cy="30804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/>
                <p:cNvSpPr/>
                <p:nvPr/>
              </p:nvSpPr>
              <p:spPr>
                <a:xfrm>
                  <a:off x="1175570" y="3164405"/>
                  <a:ext cx="23396107" cy="2384607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i. (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a,b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– SGK tr138) :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nghịch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đảo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𝒛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phức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</m:oMath>
                  </a14:m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biết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  <a:p>
                  <a:pPr algn="just"/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a)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a14:m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		b)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a14:m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5570" y="3164405"/>
                  <a:ext cx="23396107" cy="2384607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3"/>
                  <a:stretch>
                    <a:fillRect l="-859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2"/>
            <p:cNvGrpSpPr/>
            <p:nvPr/>
          </p:nvGrpSpPr>
          <p:grpSpPr>
            <a:xfrm>
              <a:off x="1175570" y="2468560"/>
              <a:ext cx="5225352" cy="896427"/>
              <a:chOff x="1175570" y="1834705"/>
              <a:chExt cx="5699894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9" y="1958752"/>
                <a:ext cx="4640035" cy="710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ounded Rectangle 38"/>
          <p:cNvSpPr/>
          <p:nvPr/>
        </p:nvSpPr>
        <p:spPr>
          <a:xfrm>
            <a:off x="458898" y="6504116"/>
            <a:ext cx="23391702" cy="7211884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Group 60"/>
          <p:cNvGrpSpPr/>
          <p:nvPr/>
        </p:nvGrpSpPr>
        <p:grpSpPr>
          <a:xfrm>
            <a:off x="457200" y="6248400"/>
            <a:ext cx="3305109" cy="796001"/>
            <a:chOff x="1224542" y="6305967"/>
            <a:chExt cx="3305491" cy="845462"/>
          </a:xfrm>
        </p:grpSpPr>
        <p:sp>
          <p:nvSpPr>
            <p:cNvPr id="41" name="Freeform 20"/>
            <p:cNvSpPr>
              <a:spLocks/>
            </p:cNvSpPr>
            <p:nvPr/>
          </p:nvSpPr>
          <p:spPr bwMode="auto">
            <a:xfrm rot="16200000" flipV="1">
              <a:off x="2748828" y="5370222"/>
              <a:ext cx="828631" cy="2733779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091562" y="6305967"/>
              <a:ext cx="2278188" cy="817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Round Diagonal Corner Rectangle 42"/>
            <p:cNvSpPr/>
            <p:nvPr/>
          </p:nvSpPr>
          <p:spPr>
            <a:xfrm flipV="1">
              <a:off x="1224542" y="6322799"/>
              <a:ext cx="777240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/>
          </p:nvSpPr>
          <p:spPr bwMode="auto">
            <a:xfrm>
              <a:off x="1376941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54203" y="7534320"/>
                <a:ext cx="22860001" cy="5206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buAutoNum type="alphaLcParenR"/>
                </a:pP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𝒛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</m:num>
                        <m:den>
                          <m:d>
                            <m:dPr>
                              <m:ctrlP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.(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)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m:oMathPara>
                </a14:m>
                <a:endParaRPr lang="en-US" sz="4400" b="1" i="1" dirty="0">
                  <a:solidFill>
                    <a:srgbClr val="135F8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num>
                        <m:den>
                          <m:d>
                            <m:dPr>
                              <m:ctrlP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solidFill>
                                        <a:srgbClr val="135F82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>
                                      <a:solidFill>
                                        <a:srgbClr val="135F82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.(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)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solidFill>
                                        <a:srgbClr val="135F82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>
                                      <a:solidFill>
                                        <a:srgbClr val="135F82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𝟏𝟏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𝟏𝟏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𝟏𝟏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m:oMathPara>
                </a14:m>
                <a:endParaRPr lang="en-US" sz="4400" b="1" i="1" dirty="0">
                  <a:solidFill>
                    <a:srgbClr val="135F8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algn="just"/>
                <a:endParaRPr lang="en-US" sz="4400" b="1" i="1" dirty="0">
                  <a:solidFill>
                    <a:srgbClr val="135F8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03" y="7534320"/>
                <a:ext cx="22860001" cy="5206554"/>
              </a:xfrm>
              <a:prstGeom prst="rect">
                <a:avLst/>
              </a:prstGeom>
              <a:blipFill>
                <a:blip r:embed="rId4"/>
                <a:stretch>
                  <a:fillRect l="-1093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9772027" y="3762119"/>
                <a:ext cx="3642177" cy="180395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2027" y="3762119"/>
                <a:ext cx="3642177" cy="180395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42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 animBg="1"/>
      <p:bldP spid="20" grpId="0" build="p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1777" y="1572950"/>
            <a:ext cx="6263823" cy="830901"/>
            <a:chOff x="-288924" y="1892299"/>
            <a:chExt cx="6264956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3888471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441777" y="2432880"/>
            <a:ext cx="23393400" cy="3640154"/>
            <a:chOff x="1175570" y="2468560"/>
            <a:chExt cx="23396107" cy="30804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/>
                <p:cNvSpPr/>
                <p:nvPr/>
              </p:nvSpPr>
              <p:spPr>
                <a:xfrm>
                  <a:off x="1175570" y="3164405"/>
                  <a:ext cx="23396107" cy="2384607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ii. (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a,b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– SGK tr138) :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Thực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hiện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phép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  <a:p>
                  <a:pPr algn="just"/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a)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𝒊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𝒊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)(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𝒊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a14:m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		b)                      .</a:t>
                  </a:r>
                </a:p>
              </p:txBody>
            </p:sp>
          </mc:Choice>
          <mc:Fallback xmlns="">
            <p:sp>
              <p:nvSpPr>
                <p:cNvPr id="7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5570" y="3164405"/>
                  <a:ext cx="23396107" cy="2384607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3"/>
                  <a:stretch>
                    <a:fillRect l="-859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2"/>
            <p:cNvGrpSpPr/>
            <p:nvPr/>
          </p:nvGrpSpPr>
          <p:grpSpPr>
            <a:xfrm>
              <a:off x="1175570" y="2468560"/>
              <a:ext cx="5225352" cy="896427"/>
              <a:chOff x="1175570" y="1834705"/>
              <a:chExt cx="5699894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9" y="1958752"/>
                <a:ext cx="4640035" cy="710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ounded Rectangle 38"/>
          <p:cNvSpPr/>
          <p:nvPr/>
        </p:nvSpPr>
        <p:spPr>
          <a:xfrm>
            <a:off x="472440" y="6575065"/>
            <a:ext cx="23391702" cy="7211884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Group 60"/>
          <p:cNvGrpSpPr/>
          <p:nvPr/>
        </p:nvGrpSpPr>
        <p:grpSpPr>
          <a:xfrm>
            <a:off x="457200" y="6248400"/>
            <a:ext cx="3305109" cy="796001"/>
            <a:chOff x="1224542" y="6305967"/>
            <a:chExt cx="3305491" cy="845462"/>
          </a:xfrm>
        </p:grpSpPr>
        <p:sp>
          <p:nvSpPr>
            <p:cNvPr id="41" name="Freeform 20"/>
            <p:cNvSpPr>
              <a:spLocks/>
            </p:cNvSpPr>
            <p:nvPr/>
          </p:nvSpPr>
          <p:spPr bwMode="auto">
            <a:xfrm rot="16200000" flipV="1">
              <a:off x="2748828" y="5370222"/>
              <a:ext cx="828631" cy="2733779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091562" y="6305967"/>
              <a:ext cx="2278188" cy="817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Round Diagonal Corner Rectangle 42"/>
            <p:cNvSpPr/>
            <p:nvPr/>
          </p:nvSpPr>
          <p:spPr>
            <a:xfrm flipV="1">
              <a:off x="1224542" y="6322799"/>
              <a:ext cx="777240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/>
          </p:nvSpPr>
          <p:spPr bwMode="auto">
            <a:xfrm>
              <a:off x="1376941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54203" y="7534320"/>
                <a:ext cx="22860001" cy="4865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buAutoNum type="alphaLcParenR"/>
                </a:pP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𝒊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  <m:d>
                        <m:d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𝟔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𝟐𝟖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m:oMathPara>
                </a14:m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(</m:t>
                              </m:r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𝒊</m:t>
                              </m:r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(</m:t>
                              </m:r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𝒊</m:t>
                              </m:r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solidFill>
                    <a:srgbClr val="135F82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en-US" sz="4400" b="1" i="1" dirty="0">
                  <a:solidFill>
                    <a:srgbClr val="135F8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algn="just"/>
                <a:endParaRPr lang="en-US" sz="4400" b="1" i="1" dirty="0">
                  <a:solidFill>
                    <a:srgbClr val="135F8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03" y="7534320"/>
                <a:ext cx="22860001" cy="4865114"/>
              </a:xfrm>
              <a:prstGeom prst="rect">
                <a:avLst/>
              </a:prstGeom>
              <a:blipFill>
                <a:blip r:embed="rId4"/>
                <a:stretch>
                  <a:fillRect l="-1093" t="-2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9162438" y="1897727"/>
                <a:ext cx="8305800" cy="115248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𝒃𝒊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𝒂𝒃𝒊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438" y="1897727"/>
                <a:ext cx="8305800" cy="115248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18038596" y="1865779"/>
                <a:ext cx="4364204" cy="121401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596" y="1865779"/>
                <a:ext cx="4364204" cy="121401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>
              <a:xfrm>
                <a:off x="20703600" y="6924339"/>
                <a:ext cx="2935573" cy="180395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3600" y="6924339"/>
                <a:ext cx="2935573" cy="180395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6470662" y="4191000"/>
                <a:ext cx="3558475" cy="1479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(</m:t>
                              </m:r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𝒊</m:t>
                              </m:r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(</m:t>
                              </m:r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𝒊</m:t>
                              </m:r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0662" y="4191000"/>
                <a:ext cx="3558475" cy="14795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3666060" y="9631368"/>
                <a:ext cx="3555140" cy="1417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.(−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𝟖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6060" y="9631368"/>
                <a:ext cx="3555140" cy="14176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7145000" y="9601200"/>
                <a:ext cx="2533450" cy="1375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0" y="9601200"/>
                <a:ext cx="2533450" cy="13756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3639800" y="11571955"/>
                <a:ext cx="7367081" cy="1382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𝟏𝟔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.(−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𝟑𝟐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m:oMathPara>
                </a14:m>
                <a:endParaRPr lang="en-US" sz="4400" b="1" i="1" dirty="0">
                  <a:solidFill>
                    <a:srgbClr val="135F8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800" y="11571955"/>
                <a:ext cx="7367081" cy="138204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3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 animBg="1"/>
      <p:bldP spid="20" grpId="0" uiExpand="1" build="p"/>
      <p:bldP spid="21" grpId="0" animBg="1"/>
      <p:bldP spid="22" grpId="0" animBg="1"/>
      <p:bldP spid="30" grpId="0" animBg="1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1777" y="1572950"/>
            <a:ext cx="6263823" cy="830901"/>
            <a:chOff x="-288924" y="1892299"/>
            <a:chExt cx="6264956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3888471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441776" y="2432880"/>
            <a:ext cx="23752065" cy="4194616"/>
            <a:chOff x="1175569" y="2468560"/>
            <a:chExt cx="23754814" cy="35496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/>
                <p:cNvSpPr/>
                <p:nvPr/>
              </p:nvSpPr>
              <p:spPr>
                <a:xfrm>
                  <a:off x="1175569" y="3164405"/>
                  <a:ext cx="23754814" cy="2853816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(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4 – SGK tr138) :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  <a:p>
                  <a:pPr algn="just"/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a)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𝟕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a14:m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		b)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</m:oMath>
                  </a14:m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  <a:p>
                  <a:pPr algn="just"/>
                  <a:endPara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/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c)                                           .</a:t>
                  </a:r>
                </a:p>
              </p:txBody>
            </p:sp>
          </mc:Choice>
          <mc:Fallback xmlns="">
            <p:sp>
              <p:nvSpPr>
                <p:cNvPr id="7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5569" y="3164405"/>
                  <a:ext cx="23754814" cy="2853816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3"/>
                  <a:stretch>
                    <a:fillRect l="-821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2"/>
            <p:cNvGrpSpPr/>
            <p:nvPr/>
          </p:nvGrpSpPr>
          <p:grpSpPr>
            <a:xfrm>
              <a:off x="1175570" y="2468560"/>
              <a:ext cx="5225352" cy="896427"/>
              <a:chOff x="1175570" y="1834705"/>
              <a:chExt cx="5699894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9" y="1958752"/>
                <a:ext cx="4640035" cy="710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ounded Rectangle 38"/>
          <p:cNvSpPr/>
          <p:nvPr/>
        </p:nvSpPr>
        <p:spPr>
          <a:xfrm>
            <a:off x="441776" y="7037394"/>
            <a:ext cx="23721401" cy="6455135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Group 60"/>
          <p:cNvGrpSpPr/>
          <p:nvPr/>
        </p:nvGrpSpPr>
        <p:grpSpPr>
          <a:xfrm>
            <a:off x="457200" y="6705600"/>
            <a:ext cx="3305109" cy="845930"/>
            <a:chOff x="1224542" y="6305967"/>
            <a:chExt cx="3305491" cy="845462"/>
          </a:xfrm>
        </p:grpSpPr>
        <p:sp>
          <p:nvSpPr>
            <p:cNvPr id="41" name="Freeform 20"/>
            <p:cNvSpPr>
              <a:spLocks/>
            </p:cNvSpPr>
            <p:nvPr/>
          </p:nvSpPr>
          <p:spPr bwMode="auto">
            <a:xfrm rot="16200000" flipV="1">
              <a:off x="2748828" y="5370222"/>
              <a:ext cx="828631" cy="2733779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091562" y="6305967"/>
              <a:ext cx="2278188" cy="817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Round Diagonal Corner Rectangle 42"/>
            <p:cNvSpPr/>
            <p:nvPr/>
          </p:nvSpPr>
          <p:spPr>
            <a:xfrm flipV="1">
              <a:off x="1224542" y="6322799"/>
              <a:ext cx="777240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/>
          </p:nvSpPr>
          <p:spPr bwMode="auto">
            <a:xfrm>
              <a:off x="1376941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86900" y="7475288"/>
                <a:ext cx="22860001" cy="5509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buAutoNum type="alphaLcParenR"/>
                </a:pP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solidFill>
                      <a:srgbClr val="135F82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𝒊</m:t>
                        </m:r>
                      </m:e>
                    </m:d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𝒊</m:t>
                        </m:r>
                      </m:e>
                    </m:d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𝒊</m:t>
                    </m:r>
                  </m:oMath>
                </a14:m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solidFill>
                      <a:srgbClr val="135F82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𝒊</m:t>
                        </m:r>
                      </m:e>
                    </m:d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𝒊</m:t>
                        </m:r>
                      </m:e>
                    </m:d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𝒊</m:t>
                        </m:r>
                      </m:e>
                    </m:d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</m:oMath>
                </a14:m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00" y="7475288"/>
                <a:ext cx="22860001" cy="5509200"/>
              </a:xfrm>
              <a:prstGeom prst="rect">
                <a:avLst/>
              </a:prstGeom>
              <a:blipFill>
                <a:blip r:embed="rId4"/>
                <a:stretch>
                  <a:fillRect l="-1093" t="-2323" b="-4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234350" y="5372133"/>
                <a:ext cx="6865341" cy="12572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𝒛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350" y="5372133"/>
                <a:ext cx="6865341" cy="12572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001000" y="8153400"/>
                <a:ext cx="86868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⇔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𝟕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𝒊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8153400"/>
                <a:ext cx="868680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6230600" y="8153400"/>
                <a:ext cx="566597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⇔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0600" y="8153400"/>
                <a:ext cx="5665975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1775744" y="8153399"/>
                <a:ext cx="241809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⇔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5744" y="8153399"/>
                <a:ext cx="2418098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8382000" y="10134600"/>
                <a:ext cx="8763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⇔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m:oMathPara>
                </a14:m>
                <a:endParaRPr lang="en-US" sz="4000" b="1" i="1" dirty="0">
                  <a:solidFill>
                    <a:srgbClr val="135F8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10134600"/>
                <a:ext cx="8763000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6764000" y="10127159"/>
                <a:ext cx="60811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⇔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m:oMathPara>
                </a14:m>
                <a:endParaRPr lang="en-US" sz="4400" b="1" i="1" dirty="0">
                  <a:solidFill>
                    <a:srgbClr val="135F8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0" y="10127159"/>
                <a:ext cx="6081152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748670" y="11123451"/>
                <a:ext cx="4053930" cy="1389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⇔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solidFill>
                    <a:srgbClr val="135F8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670" y="11123451"/>
                <a:ext cx="4053930" cy="13894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923516" y="11894388"/>
                <a:ext cx="3029484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m:oMathPara>
                </a14:m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516" y="11894388"/>
                <a:ext cx="3029484" cy="13644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0627702" y="11085460"/>
                <a:ext cx="2537746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m:oMathPara>
                </a14:m>
                <a:endParaRPr lang="en-US" sz="4400" b="1" i="1" dirty="0">
                  <a:solidFill>
                    <a:srgbClr val="135F8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7702" y="11085460"/>
                <a:ext cx="2537746" cy="136441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4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 animBg="1"/>
      <p:bldP spid="20" grpId="0" uiExpand="1" build="p"/>
      <p:bldP spid="23" grpId="0"/>
      <p:bldP spid="24" grpId="0" uiExpand="1"/>
      <p:bldP spid="25" grpId="0" uiExpand="1"/>
      <p:bldP spid="26" grpId="0" uiExpand="1"/>
      <p:bldP spid="27" grpId="0"/>
      <p:bldP spid="28" grpId="0"/>
      <p:bldP spid="29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1777" y="1572950"/>
            <a:ext cx="6263823" cy="830901"/>
            <a:chOff x="-288924" y="1892299"/>
            <a:chExt cx="6264956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3888471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441776" y="2432880"/>
            <a:ext cx="23752065" cy="4194616"/>
            <a:chOff x="1175569" y="2468560"/>
            <a:chExt cx="23754814" cy="35496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/>
                <p:cNvSpPr/>
                <p:nvPr/>
              </p:nvSpPr>
              <p:spPr>
                <a:xfrm>
                  <a:off x="1175569" y="3164405"/>
                  <a:ext cx="23754814" cy="2853816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(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4 – SGK tr138) :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  <a:p>
                  <a:pPr algn="just"/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a)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𝟕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a14:m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		b)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</m:oMath>
                  </a14:m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  <a:p>
                  <a:pPr algn="just"/>
                  <a:endPara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/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c)                                           .</a:t>
                  </a:r>
                </a:p>
              </p:txBody>
            </p:sp>
          </mc:Choice>
          <mc:Fallback xmlns="">
            <p:sp>
              <p:nvSpPr>
                <p:cNvPr id="7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5569" y="3164405"/>
                  <a:ext cx="23754814" cy="2853816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3"/>
                  <a:stretch>
                    <a:fillRect l="-821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2"/>
            <p:cNvGrpSpPr/>
            <p:nvPr/>
          </p:nvGrpSpPr>
          <p:grpSpPr>
            <a:xfrm>
              <a:off x="1175570" y="2468560"/>
              <a:ext cx="5225352" cy="896427"/>
              <a:chOff x="1175570" y="1834705"/>
              <a:chExt cx="5699894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9" y="1958752"/>
                <a:ext cx="4640035" cy="710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ounded Rectangle 38"/>
          <p:cNvSpPr/>
          <p:nvPr/>
        </p:nvSpPr>
        <p:spPr>
          <a:xfrm>
            <a:off x="441776" y="7070402"/>
            <a:ext cx="23721401" cy="6455135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Group 60"/>
          <p:cNvGrpSpPr/>
          <p:nvPr/>
        </p:nvGrpSpPr>
        <p:grpSpPr>
          <a:xfrm>
            <a:off x="457200" y="6705600"/>
            <a:ext cx="3305109" cy="845930"/>
            <a:chOff x="1224542" y="6305967"/>
            <a:chExt cx="3305491" cy="845462"/>
          </a:xfrm>
        </p:grpSpPr>
        <p:sp>
          <p:nvSpPr>
            <p:cNvPr id="41" name="Freeform 20"/>
            <p:cNvSpPr>
              <a:spLocks/>
            </p:cNvSpPr>
            <p:nvPr/>
          </p:nvSpPr>
          <p:spPr bwMode="auto">
            <a:xfrm rot="16200000" flipV="1">
              <a:off x="2748828" y="5370222"/>
              <a:ext cx="828631" cy="2733779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091562" y="6305967"/>
              <a:ext cx="2278188" cy="817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Round Diagonal Corner Rectangle 42"/>
            <p:cNvSpPr/>
            <p:nvPr/>
          </p:nvSpPr>
          <p:spPr>
            <a:xfrm flipV="1">
              <a:off x="1224542" y="6322799"/>
              <a:ext cx="777240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/>
          </p:nvSpPr>
          <p:spPr bwMode="auto">
            <a:xfrm>
              <a:off x="1376941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86900" y="7475288"/>
                <a:ext cx="23063700" cy="4642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Ta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𝒛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m:oMathPara>
                </a14:m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𝟏𝟓</m:t>
                    </m:r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𝒊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00" y="7475288"/>
                <a:ext cx="23063700" cy="4642809"/>
              </a:xfrm>
              <a:prstGeom prst="rect">
                <a:avLst/>
              </a:prstGeom>
              <a:blipFill>
                <a:blip r:embed="rId4"/>
                <a:stretch>
                  <a:fillRect l="-1057" t="-2625" b="-4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234350" y="5372133"/>
                <a:ext cx="6865341" cy="12572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𝒛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350" y="5372133"/>
                <a:ext cx="6865341" cy="12572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028846" y="9669335"/>
                <a:ext cx="8382000" cy="1257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𝒛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𝒊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46" y="9669335"/>
                <a:ext cx="8382000" cy="12572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848600" y="9669335"/>
                <a:ext cx="6728303" cy="1257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𝒛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9669335"/>
                <a:ext cx="6728303" cy="12572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3337245" y="9944025"/>
                <a:ext cx="600555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⇔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7245" y="9944025"/>
                <a:ext cx="600555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9050000" y="9951937"/>
                <a:ext cx="397698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⇔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𝟏𝟓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0" y="9951937"/>
                <a:ext cx="397698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6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21" grpId="0"/>
      <p:bldP spid="22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60" name="Group 9"/>
          <p:cNvGrpSpPr/>
          <p:nvPr/>
        </p:nvGrpSpPr>
        <p:grpSpPr>
          <a:xfrm>
            <a:off x="457200" y="2667000"/>
            <a:ext cx="23622000" cy="2301084"/>
            <a:chOff x="1175570" y="3048677"/>
            <a:chExt cx="23624734" cy="23013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ounded Rectangle 60"/>
                <p:cNvSpPr/>
                <p:nvPr/>
              </p:nvSpPr>
              <p:spPr>
                <a:xfrm>
                  <a:off x="1175570" y="3533428"/>
                  <a:ext cx="23624734" cy="1816599"/>
                </a:xfrm>
                <a:prstGeom prst="roundRect">
                  <a:avLst>
                    <a:gd name="adj" fmla="val 7013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phức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</m:oMath>
                  </a14:m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thỏa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mãn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−(−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𝒊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a14:m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Mô-đun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phức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</m:oMath>
                  </a14:m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bằng:</a:t>
                  </a:r>
                </a:p>
              </p:txBody>
            </p:sp>
          </mc:Choice>
          <mc:Fallback xmlns="">
            <p:sp>
              <p:nvSpPr>
                <p:cNvPr id="61" name="Rounded 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5570" y="3533428"/>
                  <a:ext cx="23624734" cy="1816599"/>
                </a:xfrm>
                <a:prstGeom prst="roundRect">
                  <a:avLst>
                    <a:gd name="adj" fmla="val 7013"/>
                  </a:avLst>
                </a:prstGeom>
                <a:blipFill>
                  <a:blip r:embed="rId3"/>
                  <a:stretch>
                    <a:fillRect l="-851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2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235430" y="1958752"/>
                <a:ext cx="281071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65" name="Round Diagonal Corner Rectangle 6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6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" name="Group 6"/>
          <p:cNvGrpSpPr/>
          <p:nvPr/>
        </p:nvGrpSpPr>
        <p:grpSpPr>
          <a:xfrm>
            <a:off x="1174797" y="5181600"/>
            <a:ext cx="4524060" cy="1250826"/>
            <a:chOff x="1174797" y="6477000"/>
            <a:chExt cx="4524060" cy="12508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133600" y="6500577"/>
                  <a:ext cx="3565257" cy="122724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a14:m>
                  <a:r>
                    <a:rPr lang="en-US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00" y="6500577"/>
                  <a:ext cx="3565257" cy="1227249"/>
                </a:xfrm>
                <a:prstGeom prst="rect">
                  <a:avLst/>
                </a:prstGeom>
                <a:blipFill>
                  <a:blip r:embed="rId4"/>
                  <a:stretch>
                    <a:fillRect b="-34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628B1D4-F960-4F9B-B8D4-6FA42D869DE7}"/>
                </a:ext>
              </a:extLst>
            </p:cNvPr>
            <p:cNvSpPr/>
            <p:nvPr/>
          </p:nvSpPr>
          <p:spPr>
            <a:xfrm>
              <a:off x="1174797" y="6477000"/>
              <a:ext cx="1325863" cy="123529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57150">
              <a:solidFill>
                <a:srgbClr val="FEC60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099207" y="5212647"/>
            <a:ext cx="4556760" cy="1250826"/>
            <a:chOff x="1174797" y="6477000"/>
            <a:chExt cx="4556760" cy="12508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2166300" y="6500577"/>
                  <a:ext cx="3565257" cy="122724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a14:m>
                  <a:r>
                    <a:rPr lang="en-US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6300" y="6500577"/>
                  <a:ext cx="3565257" cy="1227249"/>
                </a:xfrm>
                <a:prstGeom prst="rect">
                  <a:avLst/>
                </a:prstGeom>
                <a:blipFill>
                  <a:blip r:embed="rId5"/>
                  <a:stretch>
                    <a:fillRect b="-34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628B1D4-F960-4F9B-B8D4-6FA42D869DE7}"/>
                </a:ext>
              </a:extLst>
            </p:cNvPr>
            <p:cNvSpPr/>
            <p:nvPr/>
          </p:nvSpPr>
          <p:spPr>
            <a:xfrm>
              <a:off x="1174797" y="6477000"/>
              <a:ext cx="1325863" cy="123529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57150">
              <a:solidFill>
                <a:srgbClr val="FEC60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3182638" y="5181600"/>
            <a:ext cx="4495762" cy="1250826"/>
            <a:chOff x="1174797" y="6477000"/>
            <a:chExt cx="4495762" cy="12508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105302" y="6500577"/>
                  <a:ext cx="3565257" cy="122724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en-US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5302" y="6500577"/>
                  <a:ext cx="3565257" cy="1227249"/>
                </a:xfrm>
                <a:prstGeom prst="rect">
                  <a:avLst/>
                </a:prstGeom>
                <a:blipFill>
                  <a:blip r:embed="rId6"/>
                  <a:stretch>
                    <a:fillRect b="-59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628B1D4-F960-4F9B-B8D4-6FA42D869DE7}"/>
                </a:ext>
              </a:extLst>
            </p:cNvPr>
            <p:cNvSpPr/>
            <p:nvPr/>
          </p:nvSpPr>
          <p:spPr>
            <a:xfrm>
              <a:off x="1174797" y="6477000"/>
              <a:ext cx="1325863" cy="123529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57150">
              <a:solidFill>
                <a:srgbClr val="FEC60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078750" y="5205177"/>
            <a:ext cx="4543250" cy="1250826"/>
            <a:chOff x="1174797" y="6477000"/>
            <a:chExt cx="4543250" cy="12508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2152790" y="6500577"/>
                  <a:ext cx="3565257" cy="122724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𝟏𝟎</m:t>
                          </m:r>
                        </m:e>
                      </m:rad>
                    </m:oMath>
                  </a14:m>
                  <a:r>
                    <a:rPr lang="en-US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2790" y="6500577"/>
                  <a:ext cx="3565257" cy="1227249"/>
                </a:xfrm>
                <a:prstGeom prst="rect">
                  <a:avLst/>
                </a:prstGeom>
                <a:blipFill>
                  <a:blip r:embed="rId7"/>
                  <a:stretch>
                    <a:fillRect b="-59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628B1D4-F960-4F9B-B8D4-6FA42D869DE7}"/>
                </a:ext>
              </a:extLst>
            </p:cNvPr>
            <p:cNvSpPr/>
            <p:nvPr/>
          </p:nvSpPr>
          <p:spPr>
            <a:xfrm>
              <a:off x="1174797" y="6477000"/>
              <a:ext cx="1325863" cy="123529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57150">
              <a:solidFill>
                <a:srgbClr val="FEC60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23943D16-91DA-4272-825A-B453D21227ED}"/>
              </a:ext>
            </a:extLst>
          </p:cNvPr>
          <p:cNvSpPr/>
          <p:nvPr/>
        </p:nvSpPr>
        <p:spPr>
          <a:xfrm>
            <a:off x="13152138" y="5164343"/>
            <a:ext cx="1325862" cy="123529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4809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4400" b="1" dirty="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>
              <a:xfrm>
                <a:off x="535098" y="7037517"/>
                <a:ext cx="23391702" cy="5584602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4400" b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⇔</m:t>
                      </m:r>
                      <m:d>
                        <m:dPr>
                          <m:ctrlPr>
                            <a:rPr lang="en-US" sz="4400" b="1" i="1" dirty="0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0" dirty="0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0" dirty="0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0" dirty="0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𝟐𝐢</m:t>
                          </m:r>
                        </m:e>
                      </m:d>
                      <m:r>
                        <a:rPr lang="en-US" sz="44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0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0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400" b="1" i="0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0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𝐢</m:t>
                      </m:r>
                    </m:oMath>
                  </m:oMathPara>
                </a14:m>
                <a:endParaRPr lang="en-US" sz="4400" b="1" i="0" dirty="0">
                  <a:solidFill>
                    <a:srgbClr val="135F82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⇔</m:t>
                      </m:r>
                      <m:r>
                        <a:rPr lang="en-US" sz="44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dirty="0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dirty="0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 dirty="0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dirty="0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</m:num>
                        <m:den>
                          <m:r>
                            <a:rPr lang="en-US" sz="4400" b="1" i="1" dirty="0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 dirty="0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dirty="0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dirty="0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</m:den>
                      </m:f>
                      <m:r>
                        <a:rPr lang="en-US" sz="44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4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m:oMathPara>
                </a14:m>
                <a:endParaRPr lang="en-US" sz="4400" b="1" i="1" dirty="0">
                  <a:solidFill>
                    <a:srgbClr val="135F8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 dirty="0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dirty="0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𝒛</m:t>
                          </m:r>
                        </m:e>
                      </m:d>
                      <m:r>
                        <a:rPr lang="en-US" sz="44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 dirty="0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dirty="0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C.</a:t>
                </a:r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98" y="7037517"/>
                <a:ext cx="23391702" cy="5584602"/>
              </a:xfrm>
              <a:prstGeom prst="roundRect">
                <a:avLst>
                  <a:gd name="adj" fmla="val 3132"/>
                </a:avLst>
              </a:prstGeom>
              <a:blipFill>
                <a:blip r:embed="rId8"/>
                <a:stretch>
                  <a:fillRect l="-728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60"/>
          <p:cNvGrpSpPr/>
          <p:nvPr/>
        </p:nvGrpSpPr>
        <p:grpSpPr>
          <a:xfrm>
            <a:off x="533400" y="6781800"/>
            <a:ext cx="3305109" cy="796001"/>
            <a:chOff x="1224542" y="6305967"/>
            <a:chExt cx="3305491" cy="845462"/>
          </a:xfrm>
        </p:grpSpPr>
        <p:sp>
          <p:nvSpPr>
            <p:cNvPr id="52" name="Freeform 20"/>
            <p:cNvSpPr>
              <a:spLocks/>
            </p:cNvSpPr>
            <p:nvPr/>
          </p:nvSpPr>
          <p:spPr bwMode="auto">
            <a:xfrm rot="16200000" flipV="1">
              <a:off x="2748828" y="5370222"/>
              <a:ext cx="828631" cy="2733779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091562" y="6305967"/>
              <a:ext cx="2278188" cy="817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Round Diagonal Corner Rectangle 53"/>
            <p:cNvSpPr/>
            <p:nvPr/>
          </p:nvSpPr>
          <p:spPr>
            <a:xfrm flipV="1">
              <a:off x="1224542" y="6322799"/>
              <a:ext cx="777240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auto">
            <a:xfrm>
              <a:off x="1376941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94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60" name="Group 9"/>
          <p:cNvGrpSpPr/>
          <p:nvPr/>
        </p:nvGrpSpPr>
        <p:grpSpPr>
          <a:xfrm>
            <a:off x="457200" y="2667000"/>
            <a:ext cx="14935200" cy="4267200"/>
            <a:chOff x="1175570" y="3048677"/>
            <a:chExt cx="14936928" cy="42676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ounded Rectangle 60"/>
                <p:cNvSpPr/>
                <p:nvPr/>
              </p:nvSpPr>
              <p:spPr>
                <a:xfrm>
                  <a:off x="1175570" y="3533427"/>
                  <a:ext cx="14936928" cy="3782944"/>
                </a:xfrm>
                <a:prstGeom prst="roundRect">
                  <a:avLst>
                    <a:gd name="adj" fmla="val 7013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phức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</m:oMath>
                  </a14:m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thỏa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mãn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a14:m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Hỏi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biểu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diễn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</m:oMath>
                  </a14:m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nào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𝑴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𝑵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𝑷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𝑸</m:t>
                      </m:r>
                    </m:oMath>
                  </a14:m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ở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dưới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đây</a:t>
                  </a:r>
                  <a:endPara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1" name="Rounded 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5570" y="3533427"/>
                  <a:ext cx="14936928" cy="3782944"/>
                </a:xfrm>
                <a:prstGeom prst="roundRect">
                  <a:avLst>
                    <a:gd name="adj" fmla="val 7013"/>
                  </a:avLst>
                </a:prstGeom>
                <a:blipFill>
                  <a:blip r:embed="rId3"/>
                  <a:stretch>
                    <a:fillRect l="-1101" r="-1060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2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235430" y="1958752"/>
                <a:ext cx="281071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</a:p>
            </p:txBody>
          </p:sp>
          <p:sp>
            <p:nvSpPr>
              <p:cNvPr id="65" name="Round Diagonal Corner Rectangle 6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6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" name="Group 6"/>
          <p:cNvGrpSpPr/>
          <p:nvPr/>
        </p:nvGrpSpPr>
        <p:grpSpPr>
          <a:xfrm>
            <a:off x="787934" y="7785927"/>
            <a:ext cx="5898475" cy="1250826"/>
            <a:chOff x="1174797" y="6477000"/>
            <a:chExt cx="5898475" cy="1250826"/>
          </a:xfrm>
        </p:grpSpPr>
        <p:sp>
          <p:nvSpPr>
            <p:cNvPr id="6" name="Rectangle 5"/>
            <p:cNvSpPr/>
            <p:nvPr/>
          </p:nvSpPr>
          <p:spPr>
            <a:xfrm>
              <a:off x="2133600" y="6500577"/>
              <a:ext cx="4939672" cy="122724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M.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628B1D4-F960-4F9B-B8D4-6FA42D869DE7}"/>
                </a:ext>
              </a:extLst>
            </p:cNvPr>
            <p:cNvSpPr/>
            <p:nvPr/>
          </p:nvSpPr>
          <p:spPr>
            <a:xfrm>
              <a:off x="1174797" y="6477000"/>
              <a:ext cx="1325863" cy="123529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57150">
              <a:solidFill>
                <a:srgbClr val="FEC60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12344" y="7816974"/>
            <a:ext cx="6029198" cy="1250826"/>
            <a:chOff x="1174797" y="6477000"/>
            <a:chExt cx="6029198" cy="1250826"/>
          </a:xfrm>
        </p:grpSpPr>
        <p:sp>
          <p:nvSpPr>
            <p:cNvPr id="33" name="Rectangle 32"/>
            <p:cNvSpPr/>
            <p:nvPr/>
          </p:nvSpPr>
          <p:spPr>
            <a:xfrm>
              <a:off x="2166300" y="6500577"/>
              <a:ext cx="5037695" cy="122724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N.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628B1D4-F960-4F9B-B8D4-6FA42D869DE7}"/>
                </a:ext>
              </a:extLst>
            </p:cNvPr>
            <p:cNvSpPr/>
            <p:nvPr/>
          </p:nvSpPr>
          <p:spPr>
            <a:xfrm>
              <a:off x="1174797" y="6477000"/>
              <a:ext cx="1325863" cy="123529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57150">
              <a:solidFill>
                <a:srgbClr val="FEC60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795775" y="7785927"/>
            <a:ext cx="5562562" cy="1250826"/>
            <a:chOff x="1174797" y="6477000"/>
            <a:chExt cx="5562562" cy="1250826"/>
          </a:xfrm>
        </p:grpSpPr>
        <p:sp>
          <p:nvSpPr>
            <p:cNvPr id="36" name="Rectangle 35"/>
            <p:cNvSpPr/>
            <p:nvPr/>
          </p:nvSpPr>
          <p:spPr>
            <a:xfrm>
              <a:off x="2105302" y="6500577"/>
              <a:ext cx="4632057" cy="122724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P.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628B1D4-F960-4F9B-B8D4-6FA42D869DE7}"/>
                </a:ext>
              </a:extLst>
            </p:cNvPr>
            <p:cNvSpPr/>
            <p:nvPr/>
          </p:nvSpPr>
          <p:spPr>
            <a:xfrm>
              <a:off x="1174797" y="6477000"/>
              <a:ext cx="1325863" cy="123529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57150">
              <a:solidFill>
                <a:srgbClr val="FEC60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8469655" y="7778162"/>
            <a:ext cx="5222682" cy="1250826"/>
            <a:chOff x="1174797" y="6477000"/>
            <a:chExt cx="5222682" cy="1250826"/>
          </a:xfrm>
        </p:grpSpPr>
        <p:sp>
          <p:nvSpPr>
            <p:cNvPr id="39" name="Rectangle 38"/>
            <p:cNvSpPr/>
            <p:nvPr/>
          </p:nvSpPr>
          <p:spPr>
            <a:xfrm>
              <a:off x="2152790" y="6500577"/>
              <a:ext cx="4244689" cy="122724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Q.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628B1D4-F960-4F9B-B8D4-6FA42D869DE7}"/>
                </a:ext>
              </a:extLst>
            </p:cNvPr>
            <p:cNvSpPr/>
            <p:nvPr/>
          </p:nvSpPr>
          <p:spPr>
            <a:xfrm>
              <a:off x="1174797" y="6477000"/>
              <a:ext cx="1325863" cy="123529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57150">
              <a:solidFill>
                <a:srgbClr val="FEC60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23943D16-91DA-4272-825A-B453D21227ED}"/>
              </a:ext>
            </a:extLst>
          </p:cNvPr>
          <p:cNvSpPr/>
          <p:nvPr/>
        </p:nvSpPr>
        <p:spPr>
          <a:xfrm>
            <a:off x="762000" y="7797096"/>
            <a:ext cx="1325862" cy="123529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4809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b="1" dirty="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/>
              <p:cNvSpPr/>
              <p:nvPr/>
            </p:nvSpPr>
            <p:spPr>
              <a:xfrm>
                <a:off x="598158" y="9426798"/>
                <a:ext cx="23481042" cy="4213002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𝒊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⇔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⇔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𝒊</m:t>
                              </m:r>
                            </m:e>
                          </m:d>
                          <m:d>
                            <m:dPr>
                              <m:ctrlP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𝒊</m:t>
                              </m:r>
                            </m:e>
                          </m:d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⇔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m:oMathPara>
                </a14:m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</m:oMath>
                </a14:m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M.</a:t>
                </a:r>
              </a:p>
              <a:p>
                <a:pPr algn="just"/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A.</a:t>
                </a:r>
              </a:p>
            </p:txBody>
          </p:sp>
        </mc:Choice>
        <mc:Fallback xmlns="">
          <p:sp>
            <p:nvSpPr>
              <p:cNvPr id="41" name="Rounded 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58" y="9426798"/>
                <a:ext cx="23481042" cy="4213002"/>
              </a:xfrm>
              <a:prstGeom prst="roundRect">
                <a:avLst>
                  <a:gd name="adj" fmla="val 3132"/>
                </a:avLst>
              </a:prstGeom>
              <a:blipFill>
                <a:blip r:embed="rId4"/>
                <a:stretch>
                  <a:fillRect l="-777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60"/>
          <p:cNvGrpSpPr/>
          <p:nvPr/>
        </p:nvGrpSpPr>
        <p:grpSpPr>
          <a:xfrm>
            <a:off x="596460" y="9171081"/>
            <a:ext cx="3305109" cy="796001"/>
            <a:chOff x="1224542" y="6305967"/>
            <a:chExt cx="3305491" cy="845462"/>
          </a:xfrm>
        </p:grpSpPr>
        <p:sp>
          <p:nvSpPr>
            <p:cNvPr id="51" name="Freeform 20"/>
            <p:cNvSpPr>
              <a:spLocks/>
            </p:cNvSpPr>
            <p:nvPr/>
          </p:nvSpPr>
          <p:spPr bwMode="auto">
            <a:xfrm rot="16200000" flipV="1">
              <a:off x="2748828" y="5370222"/>
              <a:ext cx="828631" cy="2733779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91562" y="6305967"/>
              <a:ext cx="2278188" cy="817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Round Diagonal Corner Rectangle 52"/>
            <p:cNvSpPr/>
            <p:nvPr/>
          </p:nvSpPr>
          <p:spPr>
            <a:xfrm flipV="1">
              <a:off x="1224542" y="6322799"/>
              <a:ext cx="777240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15"/>
            <p:cNvSpPr>
              <a:spLocks noEditPoints="1"/>
            </p:cNvSpPr>
            <p:nvPr/>
          </p:nvSpPr>
          <p:spPr bwMode="auto">
            <a:xfrm>
              <a:off x="1376941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1000" y="1828914"/>
            <a:ext cx="6553200" cy="582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5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1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7481" y="1515169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/>
              <p:cNvSpPr/>
              <p:nvPr/>
            </p:nvSpPr>
            <p:spPr>
              <a:xfrm>
                <a:off x="16713336" y="3136798"/>
                <a:ext cx="6705038" cy="1837304"/>
              </a:xfrm>
              <a:prstGeom prst="roundRect">
                <a:avLst>
                  <a:gd name="adj" fmla="val 5650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𝒃𝒊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𝒛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</m:oMath>
                  </m:oMathPara>
                </a14:m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3336" y="3136798"/>
                <a:ext cx="6705038" cy="1837304"/>
              </a:xfrm>
              <a:prstGeom prst="roundRect">
                <a:avLst>
                  <a:gd name="adj" fmla="val 5650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7089" name="Rounded Rectangle 217088"/>
          <p:cNvSpPr/>
          <p:nvPr/>
        </p:nvSpPr>
        <p:spPr>
          <a:xfrm>
            <a:off x="6193782" y="2610020"/>
            <a:ext cx="9361464" cy="2829143"/>
          </a:xfrm>
          <a:prstGeom prst="roundRect">
            <a:avLst>
              <a:gd name="adj" fmla="val 6384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phức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phức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phức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48"/>
              <p:cNvSpPr/>
              <p:nvPr/>
            </p:nvSpPr>
            <p:spPr>
              <a:xfrm>
                <a:off x="6193781" y="9525000"/>
                <a:ext cx="9427301" cy="3603305"/>
              </a:xfrm>
              <a:prstGeom prst="roundRect">
                <a:avLst>
                  <a:gd name="adj" fmla="val 753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thương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, ta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𝒃𝒊</m:t>
                    </m:r>
                  </m:oMath>
                </a14:m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Rounded 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781" y="9525000"/>
                <a:ext cx="9427301" cy="3603305"/>
              </a:xfrm>
              <a:prstGeom prst="roundRect">
                <a:avLst>
                  <a:gd name="adj" fmla="val 7530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737481" y="9884150"/>
            <a:ext cx="5150841" cy="2460250"/>
            <a:chOff x="853879" y="6903088"/>
            <a:chExt cx="5150841" cy="2460250"/>
          </a:xfrm>
        </p:grpSpPr>
        <p:sp>
          <p:nvSpPr>
            <p:cNvPr id="46" name="Pentagon 45"/>
            <p:cNvSpPr/>
            <p:nvPr/>
          </p:nvSpPr>
          <p:spPr>
            <a:xfrm>
              <a:off x="853879" y="6903088"/>
              <a:ext cx="5150841" cy="2460250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81833" y="7207888"/>
              <a:ext cx="346617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 CHIA HAI SỐ PHỨC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46048" y="4447324"/>
            <a:ext cx="5150841" cy="2627606"/>
            <a:chOff x="900425" y="3407530"/>
            <a:chExt cx="5150841" cy="2627606"/>
          </a:xfrm>
        </p:grpSpPr>
        <p:sp>
          <p:nvSpPr>
            <p:cNvPr id="58" name="Pentagon 57"/>
            <p:cNvSpPr/>
            <p:nvPr/>
          </p:nvSpPr>
          <p:spPr>
            <a:xfrm>
              <a:off x="900425" y="3407530"/>
              <a:ext cx="5150841" cy="262760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336173" y="3845624"/>
              <a:ext cx="439198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TỔNG VÀ TÍCH HAI SỐ PHỨC LIÊN HỢP</a:t>
              </a: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6259618" y="6021254"/>
            <a:ext cx="9361464" cy="2829143"/>
          </a:xfrm>
          <a:prstGeom prst="roundRect">
            <a:avLst>
              <a:gd name="adj" fmla="val 6384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phức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phức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môđun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phức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le 50"/>
              <p:cNvSpPr/>
              <p:nvPr/>
            </p:nvSpPr>
            <p:spPr>
              <a:xfrm>
                <a:off x="16713336" y="6517173"/>
                <a:ext cx="6705038" cy="1837304"/>
              </a:xfrm>
              <a:prstGeom prst="roundRect">
                <a:avLst>
                  <a:gd name="adj" fmla="val 5650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𝒃𝒊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𝒛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𝒛</m:t>
                              </m:r>
                            </m:e>
                          </m:d>
                        </m:e>
                        <m:sup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ounded 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3336" y="6517173"/>
                <a:ext cx="6705038" cy="1837304"/>
              </a:xfrm>
              <a:prstGeom prst="roundRect">
                <a:avLst>
                  <a:gd name="adj" fmla="val 5650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0820400" y="9677400"/>
                <a:ext cx="1889428" cy="1389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𝒄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𝒅𝒊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𝒃𝒊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400" y="9677400"/>
                <a:ext cx="1889428" cy="13896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53"/>
              <p:cNvSpPr/>
              <p:nvPr/>
            </p:nvSpPr>
            <p:spPr>
              <a:xfrm>
                <a:off x="17957649" y="11658600"/>
                <a:ext cx="4216409" cy="1837304"/>
              </a:xfrm>
              <a:prstGeom prst="roundRect">
                <a:avLst>
                  <a:gd name="adj" fmla="val 5650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𝒁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𝒁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 smtClean="0">
                                      <a:solidFill>
                                        <a:srgbClr val="135F82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mtClean="0">
                                      <a:solidFill>
                                        <a:srgbClr val="135F82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ounded 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7649" y="11658600"/>
                <a:ext cx="4216409" cy="1837304"/>
              </a:xfrm>
              <a:prstGeom prst="roundRect">
                <a:avLst>
                  <a:gd name="adj" fmla="val 5650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/>
              <p:cNvSpPr/>
              <p:nvPr/>
            </p:nvSpPr>
            <p:spPr>
              <a:xfrm>
                <a:off x="17957650" y="8850397"/>
                <a:ext cx="4216409" cy="1837304"/>
              </a:xfrm>
              <a:prstGeom prst="roundRect">
                <a:avLst>
                  <a:gd name="adj" fmla="val 5650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  <m:acc>
                            <m:accPr>
                              <m:chr m:val="̅"/>
                              <m:ctrlP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4400" b="1" i="1" smtClean="0">
                                      <a:solidFill>
                                        <a:srgbClr val="135F82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mtClean="0">
                                      <a:solidFill>
                                        <a:srgbClr val="135F82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sz="4400" b="1" i="1" smtClean="0">
                                      <a:solidFill>
                                        <a:srgbClr val="135F82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 smtClean="0">
                                      <a:solidFill>
                                        <a:srgbClr val="135F82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400" b="1" i="1" smtClean="0">
                                          <a:solidFill>
                                            <a:srgbClr val="135F82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 smtClean="0">
                                          <a:solidFill>
                                            <a:srgbClr val="135F82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𝒁</m:t>
                                      </m:r>
                                    </m:e>
                                    <m:sub>
                                      <m:r>
                                        <a:rPr lang="en-US" sz="4400" b="1" i="1" smtClean="0">
                                          <a:solidFill>
                                            <a:srgbClr val="135F82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ounded 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7650" y="8850397"/>
                <a:ext cx="4216409" cy="1837304"/>
              </a:xfrm>
              <a:prstGeom prst="roundRect">
                <a:avLst>
                  <a:gd name="adj" fmla="val 5650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17089" grpId="0" animBg="1"/>
      <p:bldP spid="49" grpId="0" animBg="1"/>
      <p:bldP spid="50" grpId="0" animBg="1"/>
      <p:bldP spid="51" grpId="0" animBg="1"/>
      <p:bldP spid="31" grpId="0"/>
      <p:bldP spid="54" grpId="0" animBg="1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ổng hợp những hình ảnh về thắc mắc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001000"/>
            <a:ext cx="571499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Callout 4"/>
              <p:cNvSpPr/>
              <p:nvPr/>
            </p:nvSpPr>
            <p:spPr>
              <a:xfrm>
                <a:off x="8229600" y="1752600"/>
                <a:ext cx="16154400" cy="5181600"/>
              </a:xfrm>
              <a:prstGeom prst="cloudCallout">
                <a:avLst>
                  <a:gd name="adj1" fmla="val -57896"/>
                  <a:gd name="adj2" fmla="val 92500"/>
                </a:avLst>
              </a:prstGeom>
              <a:solidFill>
                <a:schemeClr val="bg1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𝒊</m:t>
                        </m:r>
                      </m:e>
                    </m:d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𝒊</m:t>
                    </m:r>
                  </m:oMath>
                </a14:m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đương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𝒊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𝒊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𝒊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𝒊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5" name="Cloud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1752600"/>
                <a:ext cx="16154400" cy="5181600"/>
              </a:xfrm>
              <a:prstGeom prst="cloudCallout">
                <a:avLst>
                  <a:gd name="adj1" fmla="val -57896"/>
                  <a:gd name="adj2" fmla="val 92500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201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76953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 SỐ PHỨC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553200" y="4446052"/>
            <a:ext cx="124983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46330" y="4446051"/>
              <a:ext cx="12775313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 PHÉP CHIA SỐ PHỨC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776403" y="1492269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8" y="6712816"/>
            <a:ext cx="13717957" cy="907184"/>
            <a:chOff x="7459670" y="7086600"/>
            <a:chExt cx="13719546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208676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TỔNG VÀ TÍCH HAI SỐ PHỨC LIÊN HỢP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2942" y="8229600"/>
            <a:ext cx="9050011" cy="929775"/>
            <a:chOff x="7459670" y="8524495"/>
            <a:chExt cx="9051064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741827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PHÉP CHIA HAI SỐ PHỨC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2945" y="9906000"/>
            <a:ext cx="5199599" cy="942109"/>
            <a:chOff x="7459670" y="9982200"/>
            <a:chExt cx="5200202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356741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TỔNG VÀ TÍCH HAI SỐ PHỨC LIÊN HỢP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14400" y="8000082"/>
            <a:ext cx="16228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phức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/>
              <p:cNvSpPr/>
              <p:nvPr/>
            </p:nvSpPr>
            <p:spPr>
              <a:xfrm>
                <a:off x="838200" y="3059009"/>
                <a:ext cx="21948825" cy="460454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</a:t>
                </a:r>
                <a:r>
                  <a:rPr lang="vi-VN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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môđun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ctr"/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Như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vậy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 ,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nếu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rPr>
                      <m:t>𝒛</m:t>
                    </m:r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rPr>
                      <m:t>𝒂</m:t>
                    </m:r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rPr>
                      <m:t>𝒃𝒊</m:t>
                    </m:r>
                  </m:oMath>
                </a14:m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rPr>
                      <m:t>𝒛</m:t>
                    </m:r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  <m:t>𝒛</m:t>
                        </m:r>
                      </m:e>
                    </m:acc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rPr>
                      <m:t>𝟐</m:t>
                    </m:r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rPr>
                      <m:t>𝒂</m:t>
                    </m:r>
                    <m:r>
                      <a:rPr lang="en-US" sz="4400" b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rPr>
                      <m:t>;</m:t>
                    </m:r>
                    <m:r>
                      <a:rPr lang="en-US" sz="4400" b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rPr>
                      <m:t>𝐳</m:t>
                    </m:r>
                    <m:r>
                      <a:rPr lang="en-US" sz="4400" b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rPr>
                      <m:t>.</m:t>
                    </m:r>
                    <m:acc>
                      <m:accPr>
                        <m:chr m:val="̅"/>
                        <m:ctrlP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  <m:t>𝒛</m:t>
                        </m:r>
                      </m:e>
                    </m:acc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rgbClr val="135F82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135F82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Wingdings" panose="05000000000000000000" pitchFamily="2" charset="2"/>
                              </a:rPr>
                              <m:t>𝒛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41" name="Rounded 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59009"/>
                <a:ext cx="21948825" cy="4604540"/>
              </a:xfrm>
              <a:prstGeom prst="roundRect">
                <a:avLst>
                  <a:gd name="adj" fmla="val 4611"/>
                </a:avLst>
              </a:prstGeom>
              <a:blipFill>
                <a:blip r:embed="rId3"/>
                <a:stretch>
                  <a:fillRect l="-804" r="-749"/>
                </a:stretch>
              </a:blipFill>
              <a:ln w="28575">
                <a:solidFill>
                  <a:srgbClr val="AB7C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914400" y="2691551"/>
            <a:ext cx="3478409" cy="800219"/>
            <a:chOff x="1405233" y="4038600"/>
            <a:chExt cx="3478409" cy="800219"/>
          </a:xfrm>
        </p:grpSpPr>
        <p:sp>
          <p:nvSpPr>
            <p:cNvPr id="44" name="Freeform 20"/>
            <p:cNvSpPr>
              <a:spLocks/>
            </p:cNvSpPr>
            <p:nvPr/>
          </p:nvSpPr>
          <p:spPr bwMode="auto">
            <a:xfrm>
              <a:off x="1405233" y="4076041"/>
              <a:ext cx="3478409" cy="762778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61194" y="4038600"/>
              <a:ext cx="3047629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59" name="Group 54"/>
          <p:cNvGrpSpPr/>
          <p:nvPr/>
        </p:nvGrpSpPr>
        <p:grpSpPr>
          <a:xfrm>
            <a:off x="838200" y="9113195"/>
            <a:ext cx="21948825" cy="4298005"/>
            <a:chOff x="1268078" y="3405486"/>
            <a:chExt cx="21948825" cy="4298005"/>
          </a:xfrm>
        </p:grpSpPr>
        <p:sp>
          <p:nvSpPr>
            <p:cNvPr id="60" name="Rounded Rectangle 59"/>
            <p:cNvSpPr/>
            <p:nvPr/>
          </p:nvSpPr>
          <p:spPr>
            <a:xfrm>
              <a:off x="1268078" y="3790951"/>
              <a:ext cx="21948825" cy="391254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0591610"/>
                  </p:ext>
                </p:extLst>
              </p:nvPr>
            </p:nvGraphicFramePr>
            <p:xfrm>
              <a:off x="3657600" y="10515600"/>
              <a:ext cx="18108588" cy="2638266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4527147">
                      <a:extLst>
                        <a:ext uri="{9D8B030D-6E8A-4147-A177-3AD203B41FA5}">
                          <a16:colId xmlns:a16="http://schemas.microsoft.com/office/drawing/2014/main" val="3351294060"/>
                        </a:ext>
                      </a:extLst>
                    </a:gridCol>
                    <a:gridCol w="4527147">
                      <a:extLst>
                        <a:ext uri="{9D8B030D-6E8A-4147-A177-3AD203B41FA5}">
                          <a16:colId xmlns:a16="http://schemas.microsoft.com/office/drawing/2014/main" val="2882370321"/>
                        </a:ext>
                      </a:extLst>
                    </a:gridCol>
                    <a:gridCol w="4527147">
                      <a:extLst>
                        <a:ext uri="{9D8B030D-6E8A-4147-A177-3AD203B41FA5}">
                          <a16:colId xmlns:a16="http://schemas.microsoft.com/office/drawing/2014/main" val="2318748936"/>
                        </a:ext>
                      </a:extLst>
                    </a:gridCol>
                    <a:gridCol w="4527147">
                      <a:extLst>
                        <a:ext uri="{9D8B030D-6E8A-4147-A177-3AD203B41FA5}">
                          <a16:colId xmlns:a16="http://schemas.microsoft.com/office/drawing/2014/main" val="3541803127"/>
                        </a:ext>
                      </a:extLst>
                    </a:gridCol>
                  </a:tblGrid>
                  <a:tr h="87942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solidFill>
                                      <a:srgbClr val="135F82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oMath>
                            </m:oMathPara>
                          </a14:m>
                          <a:endParaRPr lang="en-US" sz="4400" b="1" i="1" dirty="0">
                            <a:solidFill>
                              <a:srgbClr val="135F8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D2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4400" b="1" i="1" smtClean="0">
                                        <a:solidFill>
                                          <a:srgbClr val="135F82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 smtClean="0">
                                        <a:solidFill>
                                          <a:srgbClr val="135F82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𝒛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4400" b="1" i="1" dirty="0">
                            <a:solidFill>
                              <a:srgbClr val="135F8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D2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solidFill>
                                      <a:srgbClr val="135F82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𝒛</m:t>
                                </m:r>
                                <m:r>
                                  <a:rPr lang="en-US" sz="4400" b="1" i="1" smtClean="0">
                                    <a:solidFill>
                                      <a:srgbClr val="135F82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4400" b="1" i="1" smtClean="0">
                                        <a:solidFill>
                                          <a:srgbClr val="135F82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 smtClean="0">
                                        <a:solidFill>
                                          <a:srgbClr val="135F82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𝒛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4400" b="1" i="1" dirty="0">
                            <a:solidFill>
                              <a:srgbClr val="135F8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D2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solidFill>
                                      <a:srgbClr val="135F82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𝒛</m:t>
                                </m:r>
                                <m:r>
                                  <a:rPr lang="en-US" sz="4400" b="1" i="1" smtClean="0">
                                    <a:solidFill>
                                      <a:srgbClr val="135F82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.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4400" b="1" i="1" smtClean="0">
                                        <a:solidFill>
                                          <a:srgbClr val="135F82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 smtClean="0">
                                        <a:solidFill>
                                          <a:srgbClr val="135F82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𝒛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4400" b="1" i="1" dirty="0">
                            <a:solidFill>
                              <a:srgbClr val="135F8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D2B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0639599"/>
                      </a:ext>
                    </a:extLst>
                  </a:tr>
                  <a:tr h="87942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solidFill>
                                      <a:srgbClr val="135F82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4400" b="1" i="1" smtClean="0">
                                    <a:solidFill>
                                      <a:srgbClr val="135F82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  <m:r>
                                  <a:rPr lang="en-US" sz="4400" b="1" i="1" smtClean="0">
                                    <a:solidFill>
                                      <a:srgbClr val="135F82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4400" b="1" i="1" smtClean="0">
                                    <a:solidFill>
                                      <a:srgbClr val="135F82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sz="4400" b="1" i="1" dirty="0">
                            <a:solidFill>
                              <a:srgbClr val="135F8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D2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400" b="1" i="1" dirty="0">
                            <a:solidFill>
                              <a:srgbClr val="135F8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D2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400" b="1" i="1">
                            <a:solidFill>
                              <a:srgbClr val="135F8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D2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400" b="1" i="1">
                            <a:solidFill>
                              <a:srgbClr val="135F8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D2B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8792685"/>
                      </a:ext>
                    </a:extLst>
                  </a:tr>
                  <a:tr h="879422">
                    <a:tc>
                      <a:txBody>
                        <a:bodyPr/>
                        <a:lstStyle/>
                        <a:p>
                          <a:endParaRPr lang="en-US" sz="4400" b="1" i="1">
                            <a:solidFill>
                              <a:srgbClr val="135F8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D2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solidFill>
                                      <a:srgbClr val="135F82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  <m:r>
                                  <a:rPr lang="en-US" sz="4400" b="1" i="1" smtClean="0">
                                    <a:solidFill>
                                      <a:srgbClr val="135F82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4400" b="1" i="1" smtClean="0">
                                    <a:solidFill>
                                      <a:srgbClr val="135F82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  <m:r>
                                  <a:rPr lang="en-US" sz="4400" b="1" i="1" smtClean="0">
                                    <a:solidFill>
                                      <a:srgbClr val="135F82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sz="4400" b="1" i="1" dirty="0">
                            <a:solidFill>
                              <a:srgbClr val="135F8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D2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400" b="1" i="1" dirty="0">
                            <a:solidFill>
                              <a:srgbClr val="135F8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D2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400" b="1" i="1" dirty="0">
                            <a:solidFill>
                              <a:srgbClr val="135F8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D2B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11277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0591610"/>
                  </p:ext>
                </p:extLst>
              </p:nvPr>
            </p:nvGraphicFramePr>
            <p:xfrm>
              <a:off x="3657600" y="10515600"/>
              <a:ext cx="18108588" cy="2638266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4527147">
                      <a:extLst>
                        <a:ext uri="{9D8B030D-6E8A-4147-A177-3AD203B41FA5}">
                          <a16:colId xmlns:a16="http://schemas.microsoft.com/office/drawing/2014/main" val="3351294060"/>
                        </a:ext>
                      </a:extLst>
                    </a:gridCol>
                    <a:gridCol w="4527147">
                      <a:extLst>
                        <a:ext uri="{9D8B030D-6E8A-4147-A177-3AD203B41FA5}">
                          <a16:colId xmlns:a16="http://schemas.microsoft.com/office/drawing/2014/main" val="2882370321"/>
                        </a:ext>
                      </a:extLst>
                    </a:gridCol>
                    <a:gridCol w="4527147">
                      <a:extLst>
                        <a:ext uri="{9D8B030D-6E8A-4147-A177-3AD203B41FA5}">
                          <a16:colId xmlns:a16="http://schemas.microsoft.com/office/drawing/2014/main" val="2318748936"/>
                        </a:ext>
                      </a:extLst>
                    </a:gridCol>
                    <a:gridCol w="4527147">
                      <a:extLst>
                        <a:ext uri="{9D8B030D-6E8A-4147-A177-3AD203B41FA5}">
                          <a16:colId xmlns:a16="http://schemas.microsoft.com/office/drawing/2014/main" val="3541803127"/>
                        </a:ext>
                      </a:extLst>
                    </a:gridCol>
                  </a:tblGrid>
                  <a:tr h="8794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9" t="-1389" r="-300135" b="-2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269" t="-1389" r="-200135" b="-2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539" t="-1389" r="-100404" b="-2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135" t="-1389" r="-269" b="-202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0639599"/>
                      </a:ext>
                    </a:extLst>
                  </a:tr>
                  <a:tr h="8794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9" t="-100690" r="-300135" b="-1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400" b="1" i="1" dirty="0">
                            <a:solidFill>
                              <a:srgbClr val="135F8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D2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400" b="1" i="1">
                            <a:solidFill>
                              <a:srgbClr val="135F8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D2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400" b="1" i="1">
                            <a:solidFill>
                              <a:srgbClr val="135F8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D2B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8792685"/>
                      </a:ext>
                    </a:extLst>
                  </a:tr>
                  <a:tr h="879422">
                    <a:tc>
                      <a:txBody>
                        <a:bodyPr/>
                        <a:lstStyle/>
                        <a:p>
                          <a:endParaRPr lang="en-US" sz="4400" b="1" i="1">
                            <a:solidFill>
                              <a:srgbClr val="135F8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D2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269" t="-202083" r="-200135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400" b="1" i="1" dirty="0">
                            <a:solidFill>
                              <a:srgbClr val="135F8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D2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400" b="1" i="1" dirty="0">
                            <a:solidFill>
                              <a:srgbClr val="135F8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D2B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11277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Rectangle 12"/>
          <p:cNvSpPr/>
          <p:nvPr/>
        </p:nvSpPr>
        <p:spPr>
          <a:xfrm>
            <a:off x="4008613" y="9669959"/>
            <a:ext cx="166249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105400" y="12295139"/>
                <a:ext cx="188301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m:oMathPara>
                </a14:m>
                <a:endParaRPr lang="en-US" sz="4400" b="1" i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2295139"/>
                <a:ext cx="188301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9372600" y="11450012"/>
                <a:ext cx="199202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m:oMathPara>
                </a14:m>
                <a:endParaRPr lang="en-US" sz="4400" b="1" i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0" y="11450012"/>
                <a:ext cx="199202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14184020" y="11436518"/>
                <a:ext cx="110959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</m:oMath>
                  </m:oMathPara>
                </a14:m>
                <a:endParaRPr lang="en-US" sz="4400" b="1" i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020" y="11436518"/>
                <a:ext cx="110959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14605610" y="12295138"/>
                <a:ext cx="6880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</m:t>
                      </m:r>
                    </m:oMath>
                  </m:oMathPara>
                </a14:m>
                <a:endParaRPr lang="en-US" sz="4400" b="1" i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5610" y="12295138"/>
                <a:ext cx="688009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19187160" y="11450012"/>
                <a:ext cx="6880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</m:oMath>
                  </m:oMathPara>
                </a14:m>
                <a:endParaRPr lang="en-US" sz="4400" b="1" i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7160" y="11450012"/>
                <a:ext cx="688009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19018042" y="12289728"/>
                <a:ext cx="10262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𝟐𝟓</m:t>
                      </m:r>
                    </m:oMath>
                  </m:oMathPara>
                </a14:m>
                <a:endParaRPr lang="en-US" sz="4400" b="1" i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8042" y="12289728"/>
                <a:ext cx="1026243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ction Button: Back or Previous 14">
            <a:hlinkClick r:id="rId11" action="ppaction://hlinksldjump" highlightClick="1"/>
          </p:cNvPr>
          <p:cNvSpPr/>
          <p:nvPr/>
        </p:nvSpPr>
        <p:spPr>
          <a:xfrm>
            <a:off x="22910813" y="12289728"/>
            <a:ext cx="1473187" cy="1426272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1" grpId="0" build="p" animBg="1"/>
      <p:bldP spid="13" grpId="0"/>
      <p:bldP spid="14" grpId="0"/>
      <p:bldP spid="90" grpId="0"/>
      <p:bldP spid="91" grpId="0"/>
      <p:bldP spid="92" grpId="0"/>
      <p:bldP spid="93" grpId="0"/>
      <p:bldP spid="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PHÉP CHIA HAI SỐ PHỨC</a:t>
              </a:r>
            </a:p>
          </p:txBody>
        </p:sp>
      </p:grpSp>
      <p:grpSp>
        <p:nvGrpSpPr>
          <p:cNvPr id="59" name="Group 54"/>
          <p:cNvGrpSpPr/>
          <p:nvPr/>
        </p:nvGrpSpPr>
        <p:grpSpPr>
          <a:xfrm>
            <a:off x="381000" y="2492238"/>
            <a:ext cx="23401396" cy="2696028"/>
            <a:chOff x="1268078" y="3405486"/>
            <a:chExt cx="23401396" cy="269602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Rounded Rectangle 59"/>
                <p:cNvSpPr/>
                <p:nvPr/>
              </p:nvSpPr>
              <p:spPr>
                <a:xfrm>
                  <a:off x="1268078" y="3790952"/>
                  <a:ext cx="23401396" cy="2310562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                      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phức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</m:oMath>
                  </a14:m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thỏa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mãn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  <a:p>
                  <a:pPr algn="just"/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a)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𝒊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</m:oMath>
                  </a14:m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			b)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a14:m>
                  <a:endPara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60" name="Rounded 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8" y="3790952"/>
                  <a:ext cx="23401396" cy="2310562"/>
                </a:xfrm>
                <a:prstGeom prst="roundRect">
                  <a:avLst>
                    <a:gd name="adj" fmla="val 5347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" name="Rounded Rectangle 50"/>
          <p:cNvSpPr/>
          <p:nvPr/>
        </p:nvSpPr>
        <p:spPr>
          <a:xfrm>
            <a:off x="381000" y="6093501"/>
            <a:ext cx="23401396" cy="6479500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44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44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44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60"/>
          <p:cNvGrpSpPr/>
          <p:nvPr/>
        </p:nvGrpSpPr>
        <p:grpSpPr>
          <a:xfrm>
            <a:off x="391986" y="5693391"/>
            <a:ext cx="3568119" cy="800220"/>
            <a:chOff x="1224541" y="6305967"/>
            <a:chExt cx="3568119" cy="885308"/>
          </a:xfrm>
        </p:grpSpPr>
        <p:sp>
          <p:nvSpPr>
            <p:cNvPr id="53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Round Diagonal Corner Rectangle 54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68277" y="6777402"/>
                <a:ext cx="10075013" cy="4294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 algn="just">
                  <a:buAutoNum type="alphaLcParenR"/>
                </a:pP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𝒊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⇔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solidFill>
                    <a:srgbClr val="135F8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                            ⇔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m:oMathPara>
                </a14:m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𝒊</m:t>
                    </m:r>
                  </m:oMath>
                </a14:m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277" y="6777402"/>
                <a:ext cx="10075013" cy="4294381"/>
              </a:xfrm>
              <a:prstGeom prst="rect">
                <a:avLst/>
              </a:prstGeom>
              <a:blipFill>
                <a:blip r:embed="rId4"/>
                <a:stretch>
                  <a:fillRect l="-2480" t="-3125" b="-1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3068975" y="6792642"/>
                <a:ext cx="10075013" cy="5104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m:oMathPara>
                </a14:m>
                <a:endParaRPr lang="en-US" sz="4400" b="1" i="1" dirty="0">
                  <a:solidFill>
                    <a:srgbClr val="135F82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⇔</m:t>
                      </m:r>
                      <m:d>
                        <m:dPr>
                          <m:ctrlPr>
                            <a:rPr lang="en-US" sz="4400" b="1" i="1" dirty="0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dirty="0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 dirty="0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dirty="0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dirty="0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  <m:d>
                        <m:dPr>
                          <m:ctrlPr>
                            <a:rPr lang="en-US" sz="4400" b="1" i="1" dirty="0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dirty="0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 dirty="0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dirty="0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dirty="0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=(</m:t>
                      </m:r>
                      <m:r>
                        <a:rPr lang="en-US" sz="44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44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𝒊</m:t>
                      </m:r>
                      <m:r>
                        <a:rPr lang="en-US" sz="44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)(</m:t>
                      </m:r>
                      <m:r>
                        <a:rPr lang="en-US" sz="44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4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𝒊</m:t>
                      </m:r>
                      <m:r>
                        <a:rPr lang="en-US" sz="44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en-US" sz="4400" b="1" i="1" dirty="0">
                  <a:solidFill>
                    <a:srgbClr val="135F8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⇔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𝟏𝟏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𝒊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⇔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𝒛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m:oMathPara>
                </a14:m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algn="just"/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𝒊</m:t>
                    </m:r>
                  </m:oMath>
                </a14:m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8975" y="6792642"/>
                <a:ext cx="10075013" cy="5104859"/>
              </a:xfrm>
              <a:prstGeom prst="rect">
                <a:avLst/>
              </a:prstGeom>
              <a:blipFill>
                <a:blip r:embed="rId5"/>
                <a:stretch>
                  <a:fillRect l="-2480" t="-2387" b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51" idx="0"/>
            <a:endCxn id="51" idx="2"/>
          </p:cNvCxnSpPr>
          <p:nvPr/>
        </p:nvCxnSpPr>
        <p:spPr>
          <a:xfrm>
            <a:off x="12081698" y="6093501"/>
            <a:ext cx="0" cy="64795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09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uiExpand="1" build="p" animBg="1"/>
      <p:bldP spid="6" grpId="0" build="p"/>
      <p:bldP spid="5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PHÉP CHIA HAI SỐ PHỨC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>
              <a:xfrm>
                <a:off x="982228" y="3141536"/>
                <a:ext cx="21868726" cy="4173663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just"/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Chia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𝒅𝒊</m:t>
                    </m:r>
                  </m:oMath>
                </a14:m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phức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𝒃𝒊</m:t>
                    </m:r>
                  </m:oMath>
                </a14:m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khác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0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phức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𝒛</m:t>
                    </m:r>
                  </m:oMath>
                </a14:m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sao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  <m:r>
                          <a:rPr lang="en-US" sz="4400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  <m:r>
                          <a:rPr lang="en-US" sz="4400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  <m:r>
                          <a:rPr lang="en-US" sz="4400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𝒊</m:t>
                        </m:r>
                      </m:e>
                    </m:d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𝒛</m:t>
                    </m:r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𝒄</m:t>
                    </m:r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𝒅𝒊</m:t>
                    </m:r>
                  </m:oMath>
                </a14:m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pPr algn="just"/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phức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𝒛</m:t>
                    </m:r>
                  </m:oMath>
                </a14:m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thương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phép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𝒄</m:t>
                    </m:r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𝒅𝒊</m:t>
                    </m:r>
                  </m:oMath>
                </a14:m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𝒃𝒊</m:t>
                    </m:r>
                  </m:oMath>
                </a14:m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và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endPara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𝒛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𝒄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𝒅𝒊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𝒃𝒊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28" y="3141536"/>
                <a:ext cx="21868726" cy="4173663"/>
              </a:xfrm>
              <a:prstGeom prst="roundRect">
                <a:avLst>
                  <a:gd name="adj" fmla="val 4110"/>
                </a:avLst>
              </a:prstGeom>
              <a:blipFill>
                <a:blip r:embed="rId3"/>
                <a:stretch>
                  <a:fillRect l="-1085" r="-1058"/>
                </a:stretch>
              </a:blipFill>
              <a:ln w="28575">
                <a:solidFill>
                  <a:srgbClr val="0999C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65"/>
          <p:cNvGrpSpPr/>
          <p:nvPr/>
        </p:nvGrpSpPr>
        <p:grpSpPr>
          <a:xfrm>
            <a:off x="723901" y="2765728"/>
            <a:ext cx="4411573" cy="842375"/>
            <a:chOff x="166396" y="8712046"/>
            <a:chExt cx="4411573" cy="824978"/>
          </a:xfrm>
        </p:grpSpPr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84522" y="8755081"/>
              <a:ext cx="4193447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932118" y="8712046"/>
              <a:ext cx="358143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40" name="Group 167"/>
          <p:cNvGrpSpPr/>
          <p:nvPr/>
        </p:nvGrpSpPr>
        <p:grpSpPr>
          <a:xfrm>
            <a:off x="304800" y="8158498"/>
            <a:ext cx="3794127" cy="927101"/>
            <a:chOff x="4867276" y="9361488"/>
            <a:chExt cx="3794125" cy="927101"/>
          </a:xfrm>
        </p:grpSpPr>
        <p:sp>
          <p:nvSpPr>
            <p:cNvPr id="45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82228" y="9387699"/>
                <a:ext cx="2186872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 algn="just">
                  <a:buAutoNum type="alphaLcParenR"/>
                </a:pP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thương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, ta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𝒃𝒊</m:t>
                    </m:r>
                  </m:oMath>
                </a14:m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28" y="9387699"/>
                <a:ext cx="21868726" cy="1446550"/>
              </a:xfrm>
              <a:prstGeom prst="rect">
                <a:avLst/>
              </a:prstGeom>
              <a:blipFill>
                <a:blip r:embed="rId4"/>
                <a:stretch>
                  <a:fillRect l="-1143" t="-9283" r="-1115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935037" y="11661136"/>
            <a:ext cx="8915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19286" y="11349384"/>
                <a:ext cx="2144370" cy="13313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𝒛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40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𝒛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40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000" b="1" i="1">
                                      <a:solidFill>
                                        <a:srgbClr val="135F82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solidFill>
                                        <a:srgbClr val="135F82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𝒛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286" y="11349384"/>
                <a:ext cx="2144370" cy="13313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064572" y="9067800"/>
                <a:ext cx="1889428" cy="1389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𝒄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𝒅𝒊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𝒃𝒊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572" y="9067800"/>
                <a:ext cx="1889428" cy="13896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 animBg="1"/>
      <p:bldP spid="5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PHÉP CHIA HAI SỐ PHỨC</a:t>
              </a:r>
            </a:p>
          </p:txBody>
        </p:sp>
      </p:grpSp>
      <p:grpSp>
        <p:nvGrpSpPr>
          <p:cNvPr id="41" name="Group 54"/>
          <p:cNvGrpSpPr/>
          <p:nvPr/>
        </p:nvGrpSpPr>
        <p:grpSpPr>
          <a:xfrm>
            <a:off x="533400" y="2286000"/>
            <a:ext cx="23088600" cy="3124201"/>
            <a:chOff x="1268078" y="3405486"/>
            <a:chExt cx="23088600" cy="31242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ounded Rectangle 41"/>
                <p:cNvSpPr/>
                <p:nvPr/>
              </p:nvSpPr>
              <p:spPr>
                <a:xfrm>
                  <a:off x="1268078" y="3790951"/>
                  <a:ext cx="23088600" cy="2738736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Thực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hiện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phép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chia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đây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  <a:p>
                  <a:pPr algn="just"/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			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</a:t>
                  </a:r>
                </a:p>
              </p:txBody>
            </p:sp>
          </mc:Choice>
          <mc:Fallback xmlns="">
            <p:sp>
              <p:nvSpPr>
                <p:cNvPr id="42" name="Rounded 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8" y="3790951"/>
                  <a:ext cx="23088600" cy="2738736"/>
                </a:xfrm>
                <a:prstGeom prst="roundRect">
                  <a:avLst>
                    <a:gd name="adj" fmla="val 5347"/>
                  </a:avLst>
                </a:prstGeom>
                <a:blipFill>
                  <a:blip r:embed="rId3"/>
                  <a:stretch>
                    <a:fillRect l="-844"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5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3" name="Rounded Rectangle 82"/>
          <p:cNvSpPr/>
          <p:nvPr/>
        </p:nvSpPr>
        <p:spPr>
          <a:xfrm>
            <a:off x="533400" y="6593259"/>
            <a:ext cx="23088600" cy="6589341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84" name="Group 60"/>
          <p:cNvGrpSpPr/>
          <p:nvPr/>
        </p:nvGrpSpPr>
        <p:grpSpPr>
          <a:xfrm>
            <a:off x="533400" y="5800862"/>
            <a:ext cx="3438688" cy="868869"/>
            <a:chOff x="1224541" y="6305967"/>
            <a:chExt cx="3568119" cy="885308"/>
          </a:xfrm>
        </p:grpSpPr>
        <p:sp>
          <p:nvSpPr>
            <p:cNvPr id="85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Round Diagonal Corner Rectangle 86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238977" y="7076909"/>
                <a:ext cx="22042242" cy="4266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 algn="just">
                  <a:buAutoNum type="alphaLcParenR"/>
                </a:pP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(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)(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(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)(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)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𝟏𝟏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m:oMathPara>
                </a14:m>
                <a:endParaRPr lang="en-US" sz="4400" b="1" i="1" dirty="0">
                  <a:solidFill>
                    <a:srgbClr val="135F8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(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)(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(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)(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)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𝟏𝟑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𝟏𝟑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𝟏𝟑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m:oMathPara>
                </a14:m>
                <a:endParaRPr lang="en-US" sz="4400" b="1" i="1" dirty="0">
                  <a:solidFill>
                    <a:srgbClr val="135F8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977" y="7076909"/>
                <a:ext cx="22042242" cy="4266168"/>
              </a:xfrm>
              <a:prstGeom prst="rect">
                <a:avLst/>
              </a:prstGeom>
              <a:blipFill>
                <a:blip r:embed="rId4"/>
                <a:stretch>
                  <a:fillRect l="-1134" t="-3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06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uiExpand="1" build="p" animBg="1"/>
      <p:bldP spid="8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745"/>
            <a:ext cx="12663710" cy="830997"/>
            <a:chOff x="-288924" y="1892982"/>
            <a:chExt cx="1266371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5745" y="1892982"/>
              <a:ext cx="10229041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 CHIA HAI SỐ PHỨC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533400" y="2286000"/>
            <a:ext cx="23088600" cy="1798501"/>
            <a:chOff x="1268078" y="3405486"/>
            <a:chExt cx="23088600" cy="17985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ounded Rectangle 61"/>
                <p:cNvSpPr/>
                <p:nvPr/>
              </p:nvSpPr>
              <p:spPr>
                <a:xfrm>
                  <a:off x="1268078" y="3790951"/>
                  <a:ext cx="23088600" cy="1413036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Kết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quả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phép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chia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𝟔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là: </a:t>
                  </a:r>
                </a:p>
              </p:txBody>
            </p:sp>
          </mc:Choice>
          <mc:Fallback xmlns="">
            <p:sp>
              <p:nvSpPr>
                <p:cNvPr id="62" name="Rounded 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8" y="3790951"/>
                  <a:ext cx="23088600" cy="1413036"/>
                </a:xfrm>
                <a:prstGeom prst="roundRect">
                  <a:avLst>
                    <a:gd name="adj" fmla="val 5347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le 50"/>
              <p:cNvSpPr/>
              <p:nvPr/>
            </p:nvSpPr>
            <p:spPr>
              <a:xfrm>
                <a:off x="533400" y="7267943"/>
                <a:ext cx="23308506" cy="4238258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b="1" u="sng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1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𝟔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den>
                      </m:f>
                      <m:r>
                        <a:rPr lang="en-US" sz="4400" b="1" i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𝒊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m:oMathPara>
                </a14:m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A.</a:t>
                </a:r>
              </a:p>
              <a:p>
                <a:pPr algn="just"/>
                <a:r>
                  <a:rPr lang="en-US" sz="4400" b="1" u="sng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u="sng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CASIO.</a:t>
                </a:r>
              </a:p>
            </p:txBody>
          </p:sp>
        </mc:Choice>
        <mc:Fallback xmlns="">
          <p:sp>
            <p:nvSpPr>
              <p:cNvPr id="51" name="Rounded 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7267943"/>
                <a:ext cx="23308506" cy="4238258"/>
              </a:xfrm>
              <a:prstGeom prst="roundRect">
                <a:avLst>
                  <a:gd name="adj" fmla="val 3132"/>
                </a:avLst>
              </a:prstGeom>
              <a:blipFill>
                <a:blip r:embed="rId4"/>
                <a:stretch>
                  <a:fillRect l="-809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60"/>
          <p:cNvGrpSpPr/>
          <p:nvPr/>
        </p:nvGrpSpPr>
        <p:grpSpPr>
          <a:xfrm>
            <a:off x="533400" y="6475545"/>
            <a:ext cx="3471440" cy="868869"/>
            <a:chOff x="1224541" y="6305967"/>
            <a:chExt cx="3568119" cy="885308"/>
          </a:xfrm>
        </p:grpSpPr>
        <p:sp>
          <p:nvSpPr>
            <p:cNvPr id="57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3" name="Round Diagonal Corner Rectangle 92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0273" y="4654792"/>
            <a:ext cx="5439528" cy="1250826"/>
            <a:chOff x="1174797" y="6477000"/>
            <a:chExt cx="5439528" cy="12508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133600" y="6500577"/>
                  <a:ext cx="4480725" cy="122724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135F82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135F82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rgbClr val="135F82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135F82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135F82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rgbClr val="135F82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𝒊</m:t>
                        </m:r>
                      </m:oMath>
                    </m:oMathPara>
                  </a14:m>
                  <a:endPara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00" y="6500577"/>
                  <a:ext cx="4480725" cy="1227249"/>
                </a:xfrm>
                <a:prstGeom prst="rect">
                  <a:avLst/>
                </a:prstGeom>
                <a:blipFill>
                  <a:blip r:embed="rId5"/>
                  <a:stretch>
                    <a:fillRect b="-198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628B1D4-F960-4F9B-B8D4-6FA42D869DE7}"/>
                </a:ext>
              </a:extLst>
            </p:cNvPr>
            <p:cNvSpPr/>
            <p:nvPr/>
          </p:nvSpPr>
          <p:spPr>
            <a:xfrm>
              <a:off x="1174797" y="6477000"/>
              <a:ext cx="1325863" cy="123529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57150">
              <a:solidFill>
                <a:srgbClr val="FEC60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290286" y="4646926"/>
            <a:ext cx="5710013" cy="1250826"/>
            <a:chOff x="1174797" y="6477000"/>
            <a:chExt cx="5710013" cy="12508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2166300" y="6500577"/>
                  <a:ext cx="4718510" cy="122724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135F82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135F82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rgbClr val="135F82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135F82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135F82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rgbClr val="135F82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𝒊</m:t>
                        </m:r>
                      </m:oMath>
                    </m:oMathPara>
                  </a14:m>
                  <a:endPara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6300" y="6500577"/>
                  <a:ext cx="4718510" cy="1227249"/>
                </a:xfrm>
                <a:prstGeom prst="rect">
                  <a:avLst/>
                </a:prstGeom>
                <a:blipFill>
                  <a:blip r:embed="rId6"/>
                  <a:stretch>
                    <a:fillRect b="-24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628B1D4-F960-4F9B-B8D4-6FA42D869DE7}"/>
                </a:ext>
              </a:extLst>
            </p:cNvPr>
            <p:cNvSpPr/>
            <p:nvPr/>
          </p:nvSpPr>
          <p:spPr>
            <a:xfrm>
              <a:off x="1174797" y="6477000"/>
              <a:ext cx="1325863" cy="123529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57150">
              <a:solidFill>
                <a:srgbClr val="FEC60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2710231" y="4669197"/>
            <a:ext cx="5196769" cy="1250826"/>
            <a:chOff x="1174797" y="6477000"/>
            <a:chExt cx="5196769" cy="12508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2105302" y="6500577"/>
                  <a:ext cx="4266264" cy="122724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135F82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rgbClr val="135F82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sz="4000" b="1" i="1">
                                <a:solidFill>
                                  <a:srgbClr val="135F82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40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b="1" i="1">
                                <a:solidFill>
                                  <a:srgbClr val="135F82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rgbClr val="135F82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000" b="1" i="1">
                                <a:solidFill>
                                  <a:srgbClr val="135F82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40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𝒊</m:t>
                        </m:r>
                      </m:oMath>
                    </m:oMathPara>
                  </a14:m>
                  <a:endParaRPr lang="en-US" sz="40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5302" y="6500577"/>
                  <a:ext cx="4266264" cy="122724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628B1D4-F960-4F9B-B8D4-6FA42D869DE7}"/>
                </a:ext>
              </a:extLst>
            </p:cNvPr>
            <p:cNvSpPr/>
            <p:nvPr/>
          </p:nvSpPr>
          <p:spPr>
            <a:xfrm>
              <a:off x="1174797" y="6477000"/>
              <a:ext cx="1325863" cy="123529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57150">
              <a:solidFill>
                <a:srgbClr val="FEC60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8452944" y="4692774"/>
            <a:ext cx="5169056" cy="1250826"/>
            <a:chOff x="1174797" y="6477000"/>
            <a:chExt cx="5169056" cy="12508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2152790" y="6500577"/>
                  <a:ext cx="4191063" cy="122724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135F82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135F82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135F82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135F82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135F82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135F82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135F8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𝒊</m:t>
                        </m:r>
                      </m:oMath>
                    </m:oMathPara>
                  </a14:m>
                  <a:endPara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2790" y="6500577"/>
                  <a:ext cx="4191063" cy="1227249"/>
                </a:xfrm>
                <a:prstGeom prst="rect">
                  <a:avLst/>
                </a:prstGeom>
                <a:blipFill>
                  <a:blip r:embed="rId8"/>
                  <a:stretch>
                    <a:fillRect b="-19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628B1D4-F960-4F9B-B8D4-6FA42D869DE7}"/>
                </a:ext>
              </a:extLst>
            </p:cNvPr>
            <p:cNvSpPr/>
            <p:nvPr/>
          </p:nvSpPr>
          <p:spPr>
            <a:xfrm>
              <a:off x="1174797" y="6477000"/>
              <a:ext cx="1325863" cy="123529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57150">
              <a:solidFill>
                <a:srgbClr val="FEC60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95" name="Oval 94">
            <a:extLst>
              <a:ext uri="{FF2B5EF4-FFF2-40B4-BE49-F238E27FC236}">
                <a16:creationId xmlns:a16="http://schemas.microsoft.com/office/drawing/2014/main" id="{23943D16-91DA-4272-825A-B453D21227ED}"/>
              </a:ext>
            </a:extLst>
          </p:cNvPr>
          <p:cNvSpPr/>
          <p:nvPr/>
        </p:nvSpPr>
        <p:spPr>
          <a:xfrm>
            <a:off x="533400" y="4632104"/>
            <a:ext cx="1325862" cy="123529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4809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139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uiExpand="1" build="p" animBg="1"/>
      <p:bldP spid="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441777" y="2432880"/>
            <a:ext cx="23393400" cy="3640154"/>
            <a:chOff x="1175570" y="2468560"/>
            <a:chExt cx="23396107" cy="30804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/>
                <p:cNvSpPr/>
                <p:nvPr/>
              </p:nvSpPr>
              <p:spPr>
                <a:xfrm>
                  <a:off x="1175570" y="3164405"/>
                  <a:ext cx="23396107" cy="2384607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(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 – SGK tr138)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Thực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hiện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phép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chia </a:t>
                  </a:r>
                  <a:r>
                    <a:rPr lang="en-US" sz="4400" b="1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  <a:p>
                  <a:pPr algn="just"/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c)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d)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den>
                      </m:f>
                    </m:oMath>
                  </a14:m>
                  <a:endPara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5570" y="3164405"/>
                  <a:ext cx="23396107" cy="2384607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3"/>
                  <a:stretch>
                    <a:fillRect l="-859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2"/>
            <p:cNvGrpSpPr/>
            <p:nvPr/>
          </p:nvGrpSpPr>
          <p:grpSpPr>
            <a:xfrm>
              <a:off x="1175570" y="2468560"/>
              <a:ext cx="5225352" cy="896427"/>
              <a:chOff x="1175570" y="1834705"/>
              <a:chExt cx="5699894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9" y="1958752"/>
                <a:ext cx="4640035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ounded Rectangle 38"/>
          <p:cNvSpPr/>
          <p:nvPr/>
        </p:nvSpPr>
        <p:spPr>
          <a:xfrm>
            <a:off x="458898" y="6504116"/>
            <a:ext cx="23391702" cy="7211884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Group 60"/>
          <p:cNvGrpSpPr/>
          <p:nvPr/>
        </p:nvGrpSpPr>
        <p:grpSpPr>
          <a:xfrm>
            <a:off x="457200" y="6248400"/>
            <a:ext cx="3305109" cy="796001"/>
            <a:chOff x="1224542" y="6305967"/>
            <a:chExt cx="3305491" cy="845462"/>
          </a:xfrm>
        </p:grpSpPr>
        <p:sp>
          <p:nvSpPr>
            <p:cNvPr id="41" name="Freeform 20"/>
            <p:cNvSpPr>
              <a:spLocks/>
            </p:cNvSpPr>
            <p:nvPr/>
          </p:nvSpPr>
          <p:spPr bwMode="auto">
            <a:xfrm rot="16200000" flipV="1">
              <a:off x="2748828" y="5370222"/>
              <a:ext cx="828631" cy="2733779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091562" y="6305967"/>
              <a:ext cx="2278188" cy="817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Round Diagonal Corner Rectangle 42"/>
            <p:cNvSpPr/>
            <p:nvPr/>
          </p:nvSpPr>
          <p:spPr>
            <a:xfrm flipV="1">
              <a:off x="1224542" y="6322799"/>
              <a:ext cx="777240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/>
          </p:nvSpPr>
          <p:spPr bwMode="auto">
            <a:xfrm>
              <a:off x="1376941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57199" y="7086600"/>
                <a:ext cx="12207423" cy="6619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buAutoNum type="alphaLcParenR"/>
                </a:pPr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(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)(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(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)(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)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𝟕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𝟏𝟑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𝟏𝟑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𝟏𝟑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m:oMathPara>
                </a14:m>
                <a:endParaRPr lang="en-US" sz="4400" b="1" i="1" dirty="0">
                  <a:solidFill>
                    <a:srgbClr val="135F8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(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)(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(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)(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solidFill>
                    <a:srgbClr val="135F8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+(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)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𝟕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𝟕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𝟕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m:oMathPara>
                </a14:m>
                <a:endParaRPr lang="en-US" sz="4400" b="1" i="1" dirty="0">
                  <a:solidFill>
                    <a:srgbClr val="135F8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algn="just"/>
                <a:endParaRPr lang="en-US" sz="4400" b="1" i="1" dirty="0">
                  <a:solidFill>
                    <a:srgbClr val="135F8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7086600"/>
                <a:ext cx="12207423" cy="6619954"/>
              </a:xfrm>
              <a:prstGeom prst="rect">
                <a:avLst/>
              </a:prstGeom>
              <a:blipFill>
                <a:blip r:embed="rId4"/>
                <a:stretch>
                  <a:fillRect l="-2047" t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2801600" y="7162800"/>
                <a:ext cx="11185977" cy="6343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Ta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(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(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)(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)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𝟏𝟓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𝟏𝟎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solidFill>
                    <a:srgbClr val="135F8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                                                    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𝟏𝟑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𝟏𝟑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m:oMathPara>
                </a14:m>
                <a:endParaRPr lang="en-US" sz="4400" b="1" i="1" dirty="0">
                  <a:solidFill>
                    <a:srgbClr val="135F8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Ta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𝒊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𝒊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𝒊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44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𝒊</m:t>
                      </m:r>
                    </m:oMath>
                  </m:oMathPara>
                </a14:m>
                <a:endParaRPr lang="en-US" sz="4400" b="1" i="1" dirty="0">
                  <a:solidFill>
                    <a:srgbClr val="135F8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algn="just"/>
                <a:endParaRPr lang="en-US" sz="4400" b="1" i="1" dirty="0">
                  <a:solidFill>
                    <a:srgbClr val="135F8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00" y="7162800"/>
                <a:ext cx="11185977" cy="6343468"/>
              </a:xfrm>
              <a:prstGeom prst="rect">
                <a:avLst/>
              </a:prstGeom>
              <a:blipFill>
                <a:blip r:embed="rId5"/>
                <a:stretch>
                  <a:fillRect l="-2180" t="-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>
            <a:off x="12664622" y="6504116"/>
            <a:ext cx="0" cy="71545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15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 animBg="1"/>
      <p:bldP spid="20" grpId="0" build="p"/>
      <p:bldP spid="2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2412</TotalTime>
  <Words>1547</Words>
  <PresentationFormat>Custom</PresentationFormat>
  <Paragraphs>251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Tahoma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2021-09-12T20:00:49Z</dcterms:modified>
</cp:coreProperties>
</file>