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4"/>
  </p:notesMasterIdLst>
  <p:sldIdLst>
    <p:sldId id="260" r:id="rId2"/>
    <p:sldId id="257" r:id="rId3"/>
    <p:sldId id="262" r:id="rId4"/>
    <p:sldId id="272" r:id="rId5"/>
    <p:sldId id="258" r:id="rId6"/>
    <p:sldId id="261" r:id="rId7"/>
    <p:sldId id="263" r:id="rId8"/>
    <p:sldId id="264" r:id="rId9"/>
    <p:sldId id="285" r:id="rId10"/>
    <p:sldId id="267" r:id="rId11"/>
    <p:sldId id="268" r:id="rId12"/>
    <p:sldId id="270" r:id="rId13"/>
    <p:sldId id="271" r:id="rId14"/>
    <p:sldId id="273" r:id="rId15"/>
    <p:sldId id="274" r:id="rId16"/>
    <p:sldId id="279" r:id="rId17"/>
    <p:sldId id="286" r:id="rId18"/>
    <p:sldId id="287" r:id="rId19"/>
    <p:sldId id="278" r:id="rId20"/>
    <p:sldId id="280" r:id="rId21"/>
    <p:sldId id="288" r:id="rId22"/>
    <p:sldId id="289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Mali" panose="020B0604020202020204" charset="-34"/>
      <p:regular r:id="rId30"/>
      <p:bold r:id="rId31"/>
      <p:italic r:id="rId32"/>
      <p:boldItalic r:id="rId33"/>
    </p:embeddedFont>
    <p:embeddedFont>
      <p:font typeface="Mali SemiBold" panose="020B0604020202020204" charset="-34"/>
      <p:regular r:id="rId34"/>
      <p:bold r:id="rId35"/>
      <p:italic r:id="rId36"/>
      <p:boldItalic r:id="rId37"/>
    </p:embeddedFont>
    <p:embeddedFont>
      <p:font typeface="Nunito" pitchFamily="2" charset="0"/>
      <p:regular r:id="rId38"/>
      <p:bold r:id="rId39"/>
      <p:italic r:id="rId40"/>
      <p:boldItalic r:id="rId41"/>
    </p:embeddedFont>
    <p:embeddedFont>
      <p:font typeface="Nunito Light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C8C6CF-1DC6-4504-871A-BBF90EA452A2}">
  <a:tblStyle styleId="{1FC8C6CF-1DC6-4504-871A-BBF90EA452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341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732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15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06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061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74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032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61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742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97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13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527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30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16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31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075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61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53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✘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169" name="Google Shape;169;p5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170" name="Google Shape;170;p5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171" name="Google Shape;171;p5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2" name="Google Shape;17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3" name="Google Shape;173;p5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5" name="Google Shape;17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6" name="Google Shape;176;p5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78" name="Google Shape;17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9" name="Google Shape;179;p5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180" name="Google Shape;180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1" name="Google Shape;18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2" name="Google Shape;182;p5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183" name="Google Shape;183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4" name="Google Shape;184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5" name="Google Shape;185;p5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186" name="Google Shape;186;p5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87" name="Google Shape;187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88" name="Google Shape;188;p5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189" name="Google Shape;189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0" name="Google Shape;190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1" name="Google Shape;191;p5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192" name="Google Shape;192;p5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3" name="Google Shape;193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4" name="Google Shape;194;p5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195" name="Google Shape;195;p5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6" name="Google Shape;196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97" name="Google Shape;197;p5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198" name="Google Shape;198;p5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99" name="Google Shape;199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0" name="Google Shape;200;p5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01" name="Google Shape;201;p5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2" name="Google Shape;202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3" name="Google Shape;203;p5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04" name="Google Shape;204;p5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5" name="Google Shape;205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6" name="Google Shape;206;p5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07" name="Google Shape;207;p5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08" name="Google Shape;208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09" name="Google Shape;209;p5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210" name="Google Shape;210;p5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11" name="Google Shape;211;p5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12" name="Google Shape;212;p5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213" name="Google Shape;213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4" name="Google Shape;21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5" name="Google Shape;215;p5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7" name="Google Shape;21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8" name="Google Shape;218;p5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0" name="Google Shape;2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1" name="Google Shape;221;p5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3" name="Google Shape;2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4" name="Google Shape;224;p5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6" name="Google Shape;2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7" name="Google Shape;227;p5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29" name="Google Shape;2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0" name="Google Shape;230;p5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2" name="Google Shape;232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3" name="Google Shape;233;p5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234" name="Google Shape;234;p5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5" name="Google Shape;2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6" name="Google Shape;236;p5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8" name="Google Shape;2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9" name="Google Shape;239;p5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1" name="Google Shape;24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2" name="Google Shape;242;p5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4" name="Google Shape;24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5" name="Google Shape;245;p5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47" name="Google Shape;24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8" name="Google Shape;248;p5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0" name="Google Shape;25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1" name="Google Shape;251;p5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252" name="Google Shape;252;p5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3" name="Google Shape;25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4" name="Google Shape;254;p5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56" name="Google Shape;25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AND_BODY_1"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6"/>
          <p:cNvPicPr preferRelativeResize="0"/>
          <p:nvPr/>
        </p:nvPicPr>
        <p:blipFill rotWithShape="1">
          <a:blip r:embed="rId2">
            <a:alphaModFix/>
          </a:blip>
          <a:srcRect r="50097"/>
          <a:stretch/>
        </p:blipFill>
        <p:spPr>
          <a:xfrm>
            <a:off x="0" y="0"/>
            <a:ext cx="4563024" cy="5143500"/>
          </a:xfrm>
          <a:prstGeom prst="rect">
            <a:avLst/>
          </a:prstGeom>
          <a:noFill/>
          <a:ln>
            <a:noFill/>
          </a:ln>
          <a:effectLst>
            <a:outerShdw blurRad="114300" dist="9525" algn="bl" rotWithShape="0">
              <a:schemeClr val="dk1">
                <a:alpha val="30000"/>
              </a:schemeClr>
            </a:outerShdw>
          </a:effectLst>
        </p:spPr>
      </p:pic>
      <p:sp>
        <p:nvSpPr>
          <p:cNvPr id="259" name="Google Shape;259;p6"/>
          <p:cNvSpPr/>
          <p:nvPr/>
        </p:nvSpPr>
        <p:spPr>
          <a:xfrm rot="197195">
            <a:off x="267937" y="14512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524200" y="983900"/>
            <a:ext cx="3446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"/>
          <p:cNvSpPr txBox="1">
            <a:spLocks noGrp="1"/>
          </p:cNvSpPr>
          <p:nvPr>
            <p:ph type="body" idx="1"/>
          </p:nvPr>
        </p:nvSpPr>
        <p:spPr>
          <a:xfrm>
            <a:off x="524200" y="1809750"/>
            <a:ext cx="3446100" cy="262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2" name="Google Shape;262;p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6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264" name="Google Shape;264;p6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265" name="Google Shape;265;p6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266" name="Google Shape;266;p6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67" name="Google Shape;26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68" name="Google Shape;268;p6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69" name="Google Shape;269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0" name="Google Shape;27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1" name="Google Shape;271;p6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72" name="Google Shape;272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3" name="Google Shape;27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4" name="Google Shape;274;p6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75" name="Google Shape;275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6" name="Google Shape;27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7" name="Google Shape;277;p6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78" name="Google Shape;278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79" name="Google Shape;279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0" name="Google Shape;280;p6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281" name="Google Shape;281;p6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2" name="Google Shape;282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3" name="Google Shape;283;p6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284" name="Google Shape;284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5" name="Google Shape;285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6" name="Google Shape;286;p6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287" name="Google Shape;287;p6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88" name="Google Shape;288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89" name="Google Shape;289;p6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290" name="Google Shape;290;p6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1" name="Google Shape;291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2" name="Google Shape;292;p6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293" name="Google Shape;293;p6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4" name="Google Shape;294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5" name="Google Shape;295;p6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296" name="Google Shape;296;p6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297" name="Google Shape;297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98" name="Google Shape;298;p6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299" name="Google Shape;299;p6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0" name="Google Shape;300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1" name="Google Shape;301;p6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02" name="Google Shape;302;p6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3" name="Google Shape;303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04" name="Google Shape;304;p6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05" name="Google Shape;305;p6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06" name="Google Shape;306;p6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07" name="Google Shape;307;p6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308" name="Google Shape;308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9" name="Google Shape;30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0" name="Google Shape;310;p6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2" name="Google Shape;31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3" name="Google Shape;313;p6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5" name="Google Shape;31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6" name="Google Shape;316;p6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8" name="Google Shape;31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9" name="Google Shape;319;p6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1" name="Google Shape;32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2" name="Google Shape;322;p6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4" name="Google Shape;324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5" name="Google Shape;325;p6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326" name="Google Shape;326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7" name="Google Shape;3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8" name="Google Shape;328;p6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329" name="Google Shape;329;p6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0" name="Google Shape;330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1" name="Google Shape;331;p6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332" name="Google Shape;332;p6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3" name="Google Shape;333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4" name="Google Shape;334;p6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6" name="Google Shape;336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7" name="Google Shape;337;p6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338" name="Google Shape;338;p6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39" name="Google Shape;339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" name="Google Shape;340;p6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341" name="Google Shape;341;p6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2" name="Google Shape;342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" name="Google Shape;343;p6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5" name="Google Shape;345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" name="Google Shape;346;p6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347" name="Google Shape;347;p6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8" name="Google Shape;348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9" name="Google Shape;349;p6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350" name="Google Shape;350;p6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1" name="Google Shape;351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8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0" name="Google Shape;450;p8"/>
          <p:cNvSpPr txBox="1">
            <a:spLocks noGrp="1"/>
          </p:cNvSpPr>
          <p:nvPr>
            <p:ph type="body" idx="2"/>
          </p:nvPr>
        </p:nvSpPr>
        <p:spPr>
          <a:xfrm>
            <a:off x="3257803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1" name="Google Shape;451;p8"/>
          <p:cNvSpPr txBox="1">
            <a:spLocks noGrp="1"/>
          </p:cNvSpPr>
          <p:nvPr>
            <p:ph type="body" idx="3"/>
          </p:nvPr>
        </p:nvSpPr>
        <p:spPr>
          <a:xfrm>
            <a:off x="5686607" y="1352550"/>
            <a:ext cx="2044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2" name="Google Shape;452;p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454" name="Google Shape;454;p8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55" name="Google Shape;455;p8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456" name="Google Shape;456;p8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57" name="Google Shape;45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58" name="Google Shape;458;p8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59" name="Google Shape;459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0" name="Google Shape;46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1" name="Google Shape;461;p8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3" name="Google Shape;46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4" name="Google Shape;464;p8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65" name="Google Shape;465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6" name="Google Shape;46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67" name="Google Shape;467;p8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68" name="Google Shape;468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69" name="Google Shape;469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0" name="Google Shape;470;p8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471" name="Google Shape;471;p8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2" name="Google Shape;472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3" name="Google Shape;473;p8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74" name="Google Shape;474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5" name="Google Shape;475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6" name="Google Shape;476;p8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477" name="Google Shape;477;p8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78" name="Google Shape;478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79" name="Google Shape;479;p8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480" name="Google Shape;480;p8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1" name="Google Shape;481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2" name="Google Shape;482;p8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483" name="Google Shape;483;p8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4" name="Google Shape;484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5" name="Google Shape;485;p8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486" name="Google Shape;486;p8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87" name="Google Shape;487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88" name="Google Shape;488;p8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489" name="Google Shape;489;p8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0" name="Google Shape;490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1" name="Google Shape;491;p8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492" name="Google Shape;492;p8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3" name="Google Shape;493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94" name="Google Shape;494;p8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495" name="Google Shape;495;p8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96" name="Google Shape;496;p8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97" name="Google Shape;497;p8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98" name="Google Shape;498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9" name="Google Shape;49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0" name="Google Shape;500;p8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01" name="Google Shape;501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2" name="Google Shape;50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3" name="Google Shape;503;p8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04" name="Google Shape;504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5" name="Google Shape;50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6" name="Google Shape;506;p8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507" name="Google Shape;507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8" name="Google Shape;50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9" name="Google Shape;509;p8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510" name="Google Shape;510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1" name="Google Shape;5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2" name="Google Shape;512;p8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513" name="Google Shape;513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4" name="Google Shape;5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5" name="Google Shape;515;p8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516" name="Google Shape;516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17" name="Google Shape;51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8" name="Google Shape;518;p8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519" name="Google Shape;519;p8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0" name="Google Shape;5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1" name="Google Shape;521;p8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522" name="Google Shape;522;p8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3" name="Google Shape;52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4" name="Google Shape;524;p8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525" name="Google Shape;525;p8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6" name="Google Shape;52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7" name="Google Shape;527;p8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528" name="Google Shape;528;p8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29" name="Google Shape;52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8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531" name="Google Shape;531;p8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2" name="Google Shape;532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8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534" name="Google Shape;534;p8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5" name="Google Shape;53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6" name="Google Shape;536;p8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537" name="Google Shape;537;p8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8" name="Google Shape;53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8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41" name="Google Shape;54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42" name="Google Shape;542;p8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9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6" name="Google Shape;546;p9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547" name="Google Shape;547;p9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548" name="Google Shape;548;p9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549" name="Google Shape;549;p9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0" name="Google Shape;55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1" name="Google Shape;551;p9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52" name="Google Shape;552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3" name="Google Shape;55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4" name="Google Shape;554;p9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55" name="Google Shape;555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6" name="Google Shape;55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57" name="Google Shape;557;p9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58" name="Google Shape;558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59" name="Google Shape;55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0" name="Google Shape;560;p9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61" name="Google Shape;561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2" name="Google Shape;562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3" name="Google Shape;563;p9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564" name="Google Shape;564;p9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5" name="Google Shape;565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6" name="Google Shape;566;p9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67" name="Google Shape;567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68" name="Google Shape;568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69" name="Google Shape;569;p9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570" name="Google Shape;570;p9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1" name="Google Shape;571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2" name="Google Shape;572;p9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573" name="Google Shape;573;p9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4" name="Google Shape;574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5" name="Google Shape;575;p9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576" name="Google Shape;576;p9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77" name="Google Shape;577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78" name="Google Shape;578;p9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579" name="Google Shape;579;p9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0" name="Google Shape;580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1" name="Google Shape;581;p9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582" name="Google Shape;582;p9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3" name="Google Shape;583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4" name="Google Shape;584;p9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585" name="Google Shape;585;p9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6" name="Google Shape;586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87" name="Google Shape;587;p9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588" name="Google Shape;588;p9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589" name="Google Shape;589;p9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90" name="Google Shape;590;p9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591" name="Google Shape;591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2" name="Google Shape;59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3" name="Google Shape;593;p9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594" name="Google Shape;594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5" name="Google Shape;59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6" name="Google Shape;596;p9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597" name="Google Shape;597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8" name="Google Shape;59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9" name="Google Shape;599;p9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600" name="Google Shape;600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1" name="Google Shape;60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2" name="Google Shape;602;p9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603" name="Google Shape;603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4" name="Google Shape;60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5" name="Google Shape;605;p9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606" name="Google Shape;606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07" name="Google Shape;607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8" name="Google Shape;608;p9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609" name="Google Shape;609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1" name="Google Shape;611;p9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612" name="Google Shape;612;p9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3" name="Google Shape;61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4" name="Google Shape;614;p9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615" name="Google Shape;615;p9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6" name="Google Shape;616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7" name="Google Shape;617;p9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618" name="Google Shape;618;p9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9" name="Google Shape;619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0" name="Google Shape;620;p9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621" name="Google Shape;621;p9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2" name="Google Shape;622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3" name="Google Shape;623;p9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624" name="Google Shape;624;p9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5" name="Google Shape;625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6" name="Google Shape;626;p9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627" name="Google Shape;627;p9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28" name="Google Shape;628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9" name="Google Shape;629;p9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630" name="Google Shape;630;p9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1" name="Google Shape;631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9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633" name="Google Shape;633;p9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34" name="Google Shape;634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5" name="Google Shape;635;p9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"/>
          <p:cNvSpPr txBox="1">
            <a:spLocks noGrp="1"/>
          </p:cNvSpPr>
          <p:nvPr>
            <p:ph type="body" idx="1"/>
          </p:nvPr>
        </p:nvSpPr>
        <p:spPr>
          <a:xfrm>
            <a:off x="457200" y="3872904"/>
            <a:ext cx="8229600" cy="31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38" name="Google Shape;638;p10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9" name="Google Shape;639;p10"/>
          <p:cNvGrpSpPr/>
          <p:nvPr/>
        </p:nvGrpSpPr>
        <p:grpSpPr>
          <a:xfrm flipH="1">
            <a:off x="3794023" y="4335120"/>
            <a:ext cx="1555943" cy="4055797"/>
            <a:chOff x="1494773" y="4335120"/>
            <a:chExt cx="1555943" cy="4055797"/>
          </a:xfrm>
        </p:grpSpPr>
        <p:grpSp>
          <p:nvGrpSpPr>
            <p:cNvPr id="640" name="Google Shape;640;p10"/>
            <p:cNvGrpSpPr/>
            <p:nvPr/>
          </p:nvGrpSpPr>
          <p:grpSpPr>
            <a:xfrm flipH="1">
              <a:off x="2783668" y="4335120"/>
              <a:ext cx="267048" cy="4055797"/>
              <a:chOff x="1447800" y="152400"/>
              <a:chExt cx="318597" cy="4838699"/>
            </a:xfrm>
          </p:grpSpPr>
          <p:sp>
            <p:nvSpPr>
              <p:cNvPr id="641" name="Google Shape;641;p10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2" name="Google Shape;64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3" name="Google Shape;643;p10"/>
            <p:cNvGrpSpPr/>
            <p:nvPr/>
          </p:nvGrpSpPr>
          <p:grpSpPr>
            <a:xfrm flipH="1">
              <a:off x="2599550" y="4335120"/>
              <a:ext cx="267048" cy="4055797"/>
              <a:chOff x="1600200" y="152400"/>
              <a:chExt cx="318597" cy="4838699"/>
            </a:xfrm>
          </p:grpSpPr>
          <p:sp>
            <p:nvSpPr>
              <p:cNvPr id="644" name="Google Shape;644;p10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5" name="Google Shape;645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10"/>
            <p:cNvGrpSpPr/>
            <p:nvPr/>
          </p:nvGrpSpPr>
          <p:grpSpPr>
            <a:xfrm flipH="1">
              <a:off x="2415362" y="4335120"/>
              <a:ext cx="267048" cy="4055797"/>
              <a:chOff x="533400" y="152400"/>
              <a:chExt cx="318597" cy="4838699"/>
            </a:xfrm>
          </p:grpSpPr>
          <p:sp>
            <p:nvSpPr>
              <p:cNvPr id="647" name="Google Shape;647;p10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48" name="Google Shape;64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10"/>
            <p:cNvGrpSpPr/>
            <p:nvPr/>
          </p:nvGrpSpPr>
          <p:grpSpPr>
            <a:xfrm flipH="1">
              <a:off x="2231244" y="4335120"/>
              <a:ext cx="267048" cy="4055797"/>
              <a:chOff x="685800" y="152400"/>
              <a:chExt cx="318597" cy="4838699"/>
            </a:xfrm>
          </p:grpSpPr>
          <p:sp>
            <p:nvSpPr>
              <p:cNvPr id="650" name="Google Shape;650;p10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1" name="Google Shape;651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2" name="Google Shape;652;p10"/>
            <p:cNvGrpSpPr/>
            <p:nvPr/>
          </p:nvGrpSpPr>
          <p:grpSpPr>
            <a:xfrm flipH="1">
              <a:off x="2047127" y="4335120"/>
              <a:ext cx="267048" cy="4055797"/>
              <a:chOff x="838200" y="152400"/>
              <a:chExt cx="318597" cy="4838699"/>
            </a:xfrm>
          </p:grpSpPr>
          <p:sp>
            <p:nvSpPr>
              <p:cNvPr id="653" name="Google Shape;653;p10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4" name="Google Shape;65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5" name="Google Shape;655;p10"/>
            <p:cNvGrpSpPr/>
            <p:nvPr/>
          </p:nvGrpSpPr>
          <p:grpSpPr>
            <a:xfrm flipH="1">
              <a:off x="1863009" y="4335120"/>
              <a:ext cx="267048" cy="4055797"/>
              <a:chOff x="990600" y="152400"/>
              <a:chExt cx="318597" cy="4838699"/>
            </a:xfrm>
          </p:grpSpPr>
          <p:sp>
            <p:nvSpPr>
              <p:cNvPr id="656" name="Google Shape;656;p10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57" name="Google Shape;65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58" name="Google Shape;658;p10"/>
            <p:cNvGrpSpPr/>
            <p:nvPr/>
          </p:nvGrpSpPr>
          <p:grpSpPr>
            <a:xfrm flipH="1">
              <a:off x="1679037" y="4335120"/>
              <a:ext cx="267048" cy="4055797"/>
              <a:chOff x="3663063" y="152400"/>
              <a:chExt cx="318597" cy="4838699"/>
            </a:xfrm>
          </p:grpSpPr>
          <p:sp>
            <p:nvSpPr>
              <p:cNvPr id="659" name="Google Shape;659;p10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0" name="Google Shape;660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1" name="Google Shape;661;p10"/>
            <p:cNvGrpSpPr/>
            <p:nvPr/>
          </p:nvGrpSpPr>
          <p:grpSpPr>
            <a:xfrm flipH="1">
              <a:off x="1494773" y="4335120"/>
              <a:ext cx="267048" cy="4055797"/>
              <a:chOff x="1295400" y="152400"/>
              <a:chExt cx="318597" cy="4838699"/>
            </a:xfrm>
          </p:grpSpPr>
          <p:sp>
            <p:nvSpPr>
              <p:cNvPr id="662" name="Google Shape;662;p10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63" name="Google Shape;66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/>
          <p:nvPr/>
        </p:nvSpPr>
        <p:spPr>
          <a:xfrm rot="10800000">
            <a:off x="4134996" y="3240150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127051" y="1339702"/>
            <a:ext cx="6943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ĐẾN VỚI TIẾT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7683" y="478465"/>
            <a:ext cx="11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Chú</a:t>
            </a:r>
            <a:r>
              <a:rPr lang="en-US" sz="2400" b="1" dirty="0">
                <a:solidFill>
                  <a:srgbClr val="C00000"/>
                </a:solidFill>
              </a:rPr>
              <a:t> ý: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81437"/>
            <a:ext cx="686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lục</a:t>
            </a:r>
            <a:r>
              <a:rPr lang="en-US" sz="2000" dirty="0"/>
              <a:t>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rất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Đa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giác</a:t>
            </a:r>
            <a:r>
              <a:rPr lang="en-US" sz="2000" dirty="0">
                <a:solidFill>
                  <a:srgbClr val="0070C0"/>
                </a:solidFill>
              </a:rPr>
              <a:t>         -&gt;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                      -&gt;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-&gt;</a:t>
            </a:r>
            <a:r>
              <a:rPr lang="en-US" sz="2000" dirty="0"/>
              <a:t>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đỉnh</a:t>
            </a:r>
            <a:r>
              <a:rPr lang="en-US" sz="2000" dirty="0"/>
              <a:t>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18" y="1625426"/>
            <a:ext cx="435935" cy="414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446" y="1650783"/>
            <a:ext cx="1405857" cy="389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9738" r="16559" b="11707"/>
          <a:stretch/>
        </p:blipFill>
        <p:spPr>
          <a:xfrm>
            <a:off x="2041451" y="2658140"/>
            <a:ext cx="4848447" cy="2244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52893" y="531628"/>
            <a:ext cx="2509284" cy="637953"/>
          </a:xfrm>
          <a:prstGeom prst="wedgeRoundRectCallout">
            <a:avLst>
              <a:gd name="adj1" fmla="val 60099"/>
              <a:gd name="adj2" fmla="val 4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Cùng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suy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luận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0" t="23272" r="3837" b="1899"/>
          <a:stretch/>
        </p:blipFill>
        <p:spPr>
          <a:xfrm>
            <a:off x="473149" y="1626782"/>
            <a:ext cx="2668772" cy="2509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487479" y="1567349"/>
            <a:ext cx="4348716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lục</a:t>
            </a:r>
            <a:r>
              <a:rPr lang="en-US" sz="2200" dirty="0"/>
              <a:t> </a:t>
            </a:r>
            <a:r>
              <a:rPr lang="en-US" sz="2200" dirty="0" err="1"/>
              <a:t>giác</a:t>
            </a:r>
            <a:r>
              <a:rPr lang="en-US" sz="2200" dirty="0"/>
              <a:t> </a:t>
            </a:r>
            <a:r>
              <a:rPr lang="en-US" sz="2200" dirty="0" err="1"/>
              <a:t>đều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tâm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xứng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lục</a:t>
            </a:r>
            <a:r>
              <a:rPr lang="en-US" sz="2200" dirty="0"/>
              <a:t> </a:t>
            </a:r>
            <a:r>
              <a:rPr lang="en-US" sz="2200" dirty="0" err="1"/>
              <a:t>giác</a:t>
            </a:r>
            <a:r>
              <a:rPr lang="en-US" sz="2200" dirty="0"/>
              <a:t> </a:t>
            </a:r>
            <a:r>
              <a:rPr lang="en-US" sz="2200" dirty="0" err="1"/>
              <a:t>đều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mấy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xứng</a:t>
            </a:r>
            <a:r>
              <a:rPr lang="en-US" sz="2200" dirty="0"/>
              <a:t>?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vẽ</a:t>
            </a:r>
            <a:r>
              <a:rPr lang="en-US" sz="2200" dirty="0"/>
              <a:t> </a:t>
            </a:r>
            <a:r>
              <a:rPr lang="en-US" sz="2200" dirty="0" err="1"/>
              <a:t>tất</a:t>
            </a:r>
            <a:r>
              <a:rPr lang="en-US" sz="2200" dirty="0"/>
              <a:t> </a:t>
            </a:r>
            <a:r>
              <a:rPr lang="en-US" sz="2200" dirty="0" err="1"/>
              <a:t>cả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xứng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42" y="531628"/>
            <a:ext cx="938450" cy="96513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9"/>
          <p:cNvSpPr/>
          <p:nvPr/>
        </p:nvSpPr>
        <p:spPr>
          <a:xfrm>
            <a:off x="403271" y="3472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807;p20"/>
          <p:cNvSpPr txBox="1">
            <a:spLocks/>
          </p:cNvSpPr>
          <p:nvPr/>
        </p:nvSpPr>
        <p:spPr>
          <a:xfrm>
            <a:off x="998643" y="471693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Hoạt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động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3: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Vẽ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tự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do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376736" y="1466577"/>
            <a:ext cx="2291615" cy="680722"/>
          </a:xfrm>
          <a:prstGeom prst="wedgeRoundRectCallout">
            <a:avLst>
              <a:gd name="adj1" fmla="val 60099"/>
              <a:gd name="adj2" fmla="val 4750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hành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6736" y="2648961"/>
            <a:ext cx="6524007" cy="140756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trục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đối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xứng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theo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mẫu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hoặc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một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mẫu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tùy</a:t>
            </a:r>
            <a:r>
              <a:rPr lang="en-US" sz="2400" dirty="0">
                <a:solidFill>
                  <a:srgbClr val="000000"/>
                </a:solidFill>
              </a:rPr>
              <a:t> ý.</a:t>
            </a:r>
          </a:p>
        </p:txBody>
      </p:sp>
      <p:sp>
        <p:nvSpPr>
          <p:cNvPr id="9" name="Google Shape;1183;p42"/>
          <p:cNvSpPr txBox="1"/>
          <p:nvPr/>
        </p:nvSpPr>
        <p:spPr>
          <a:xfrm>
            <a:off x="6264658" y="818577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F1C232"/>
                </a:solidFill>
              </a:rPr>
              <a:t>😉</a:t>
            </a:r>
            <a:endParaRPr sz="9600" dirty="0">
              <a:solidFill>
                <a:srgbClr val="F1C232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0"/>
          <p:cNvSpPr/>
          <p:nvPr/>
        </p:nvSpPr>
        <p:spPr>
          <a:xfrm>
            <a:off x="396862" y="399981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68513" y="399270"/>
            <a:ext cx="7572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Bước</a:t>
            </a:r>
            <a:r>
              <a:rPr lang="en-US" sz="2000" b="1" dirty="0">
                <a:solidFill>
                  <a:srgbClr val="C00000"/>
                </a:solidFill>
              </a:rPr>
              <a:t> 1: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T.8a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Vùng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làm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GeoGebra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Bước</a:t>
            </a:r>
            <a:r>
              <a:rPr lang="en-US" sz="2000" b="1" dirty="0">
                <a:solidFill>
                  <a:srgbClr val="C00000"/>
                </a:solidFill>
              </a:rPr>
              <a:t> 2: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bức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 err="1"/>
              <a:t>Chú</a:t>
            </a:r>
            <a:r>
              <a:rPr lang="en-US" sz="2000" b="1" i="1" dirty="0"/>
              <a:t> ý: </a:t>
            </a:r>
            <a:r>
              <a:rPr lang="en-US" sz="2000" dirty="0" err="1"/>
              <a:t>Ẩn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13" y="2338262"/>
            <a:ext cx="3415007" cy="23712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964357" y="4703188"/>
            <a:ext cx="162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>
                <a:solidFill>
                  <a:srgbClr val="C00000"/>
                </a:solidFill>
              </a:rPr>
              <a:t>Hình</a:t>
            </a:r>
            <a:r>
              <a:rPr lang="en-US" sz="1800" i="1" dirty="0">
                <a:solidFill>
                  <a:srgbClr val="C00000"/>
                </a:solidFill>
              </a:rPr>
              <a:t> T.8a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 b="9870"/>
          <a:stretch/>
        </p:blipFill>
        <p:spPr>
          <a:xfrm>
            <a:off x="5122510" y="2338262"/>
            <a:ext cx="3261203" cy="216784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941452" y="4703188"/>
            <a:ext cx="162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>
                <a:solidFill>
                  <a:srgbClr val="C00000"/>
                </a:solidFill>
              </a:rPr>
              <a:t>Hình</a:t>
            </a:r>
            <a:r>
              <a:rPr lang="en-US" sz="1800" i="1" dirty="0">
                <a:solidFill>
                  <a:srgbClr val="C00000"/>
                </a:solidFill>
              </a:rPr>
              <a:t> T.8b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4791" y="435935"/>
            <a:ext cx="367886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Một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số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tính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năng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hỗ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trợ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791" y="1068481"/>
            <a:ext cx="7230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Hiển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thị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giao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diện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Tiếng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Việt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Các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tùy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chọn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-&gt; </a:t>
            </a:r>
            <a:r>
              <a:rPr lang="en-US" sz="2000" dirty="0" err="1">
                <a:solidFill>
                  <a:srgbClr val="0070C0"/>
                </a:solidFill>
              </a:rPr>
              <a:t>Ngôn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ngữ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Tiếng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Việt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34" y="2084144"/>
            <a:ext cx="3285243" cy="29987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755" y="431515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Ẩn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/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hiện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đối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tượng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755" y="945223"/>
            <a:ext cx="708916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-&gt; </a:t>
            </a:r>
            <a:r>
              <a:rPr lang="en-US" sz="2000" dirty="0" err="1"/>
              <a:t>Chọn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50" y="1088959"/>
            <a:ext cx="2194803" cy="277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755" y="1585955"/>
            <a:ext cx="4202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Kết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quả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ẩn</a:t>
            </a:r>
            <a:r>
              <a:rPr lang="en-US" sz="2000" dirty="0"/>
              <a:t> (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hiển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ở </a:t>
            </a:r>
            <a:r>
              <a:rPr lang="en-US" sz="2000" dirty="0" err="1"/>
              <a:t>Vùng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nữa</a:t>
            </a:r>
            <a:r>
              <a:rPr lang="en-US" sz="2000" dirty="0"/>
              <a:t>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38" y="1585955"/>
            <a:ext cx="2395785" cy="302272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8"/>
          <p:cNvSpPr txBox="1">
            <a:spLocks noGrp="1"/>
          </p:cNvSpPr>
          <p:nvPr>
            <p:ph type="title"/>
          </p:nvPr>
        </p:nvSpPr>
        <p:spPr>
          <a:xfrm>
            <a:off x="701410" y="399979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3.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Xóa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đối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tượng</a:t>
            </a:r>
            <a:endParaRPr sz="2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32" name="Google Shape;1032;p38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05716" y="1031359"/>
            <a:ext cx="6997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Cách</a:t>
            </a:r>
            <a:r>
              <a:rPr lang="en-US" sz="2000" i="1" dirty="0"/>
              <a:t> 1.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Delete.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err="1"/>
              <a:t>Cách</a:t>
            </a:r>
            <a:r>
              <a:rPr lang="en-US" sz="2000" i="1" dirty="0"/>
              <a:t> 2.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24" y="1642410"/>
            <a:ext cx="866054" cy="271450"/>
          </a:xfrm>
          <a:prstGeom prst="rect">
            <a:avLst/>
          </a:prstGeom>
        </p:spPr>
      </p:pic>
      <p:sp>
        <p:nvSpPr>
          <p:cNvPr id="8" name="Google Shape;1030;p38"/>
          <p:cNvSpPr txBox="1">
            <a:spLocks/>
          </p:cNvSpPr>
          <p:nvPr/>
        </p:nvSpPr>
        <p:spPr>
          <a:xfrm>
            <a:off x="653562" y="1987652"/>
            <a:ext cx="2589368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4.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Đổi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tên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đối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tượng</a:t>
            </a:r>
            <a:endParaRPr lang="vi-VN" sz="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716" y="2506319"/>
            <a:ext cx="649151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nút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6" b="-1381"/>
          <a:stretch/>
        </p:blipFill>
        <p:spPr>
          <a:xfrm>
            <a:off x="6757652" y="2649517"/>
            <a:ext cx="1030126" cy="258692"/>
          </a:xfrm>
          <a:prstGeom prst="rect">
            <a:avLst/>
          </a:prstGeom>
        </p:spPr>
      </p:pic>
      <p:sp>
        <p:nvSpPr>
          <p:cNvPr id="11" name="Google Shape;1030;p38"/>
          <p:cNvSpPr txBox="1">
            <a:spLocks/>
          </p:cNvSpPr>
          <p:nvPr/>
        </p:nvSpPr>
        <p:spPr>
          <a:xfrm>
            <a:off x="653562" y="3061482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n-US" sz="2000" b="1" dirty="0">
                <a:solidFill>
                  <a:schemeClr val="accent2"/>
                </a:solidFill>
                <a:latin typeface="+mn-lt"/>
              </a:rPr>
              <a:t>5.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Ẩn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/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hiện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hệ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trục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độ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và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lưới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ô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vuông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ở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vùng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làm</a:t>
            </a:r>
            <a:r>
              <a:rPr lang="en-US" sz="20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+mn-lt"/>
              </a:rPr>
              <a:t>việc</a:t>
            </a:r>
            <a:endParaRPr lang="vi-VN" sz="20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716" y="3580149"/>
            <a:ext cx="7182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Vùng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chuột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ẩn</a:t>
            </a:r>
            <a:r>
              <a:rPr lang="en-US" sz="2000" dirty="0"/>
              <a:t>/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lưới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tọa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H.T.11)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9" y="436284"/>
            <a:ext cx="6419048" cy="2038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3" y="2610593"/>
            <a:ext cx="6406654" cy="1748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96364" y="4495562"/>
            <a:ext cx="2402958" cy="372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>
                <a:solidFill>
                  <a:srgbClr val="0070C0"/>
                </a:solidFill>
              </a:rPr>
              <a:t>Hình</a:t>
            </a:r>
            <a:r>
              <a:rPr lang="en-US" sz="1800" i="1" dirty="0">
                <a:solidFill>
                  <a:srgbClr val="0070C0"/>
                </a:solidFill>
              </a:rPr>
              <a:t> T.11</a:t>
            </a:r>
          </a:p>
        </p:txBody>
      </p:sp>
    </p:spTree>
    <p:extLst>
      <p:ext uri="{BB962C8B-B14F-4D97-AF65-F5344CB8AC3E}">
        <p14:creationId xmlns:p14="http://schemas.microsoft.com/office/powerpoint/2010/main" val="11243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976045" y="399979"/>
            <a:ext cx="7551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6.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Lưu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lại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kết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quả</a:t>
            </a:r>
            <a:endParaRPr lang="en-US" sz="2000" b="1" dirty="0">
              <a:solidFill>
                <a:schemeClr val="bg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, ta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Hồ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-&gt; </a:t>
            </a:r>
            <a:r>
              <a:rPr lang="en-US" sz="2000" dirty="0" err="1">
                <a:solidFill>
                  <a:srgbClr val="0070C0"/>
                </a:solidFill>
              </a:rPr>
              <a:t>Lưu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lại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-&gt;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(H.T.12).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ggb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69" y="1969824"/>
            <a:ext cx="1782856" cy="258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06" y="2053459"/>
            <a:ext cx="4374425" cy="2416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1582" y="4551891"/>
            <a:ext cx="283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>
                <a:solidFill>
                  <a:srgbClr val="002060"/>
                </a:solidFill>
              </a:rPr>
              <a:t>Hình</a:t>
            </a:r>
            <a:r>
              <a:rPr lang="en-US" sz="1800" i="1" dirty="0">
                <a:solidFill>
                  <a:srgbClr val="002060"/>
                </a:solidFill>
              </a:rPr>
              <a:t> T.12</a:t>
            </a:r>
          </a:p>
        </p:txBody>
      </p:sp>
    </p:spTree>
    <p:extLst>
      <p:ext uri="{BB962C8B-B14F-4D97-AF65-F5344CB8AC3E}">
        <p14:creationId xmlns:p14="http://schemas.microsoft.com/office/powerpoint/2010/main" val="16537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102213" y="464143"/>
            <a:ext cx="7726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Chúng</a:t>
            </a:r>
            <a:r>
              <a:rPr lang="en-US" sz="2000" dirty="0"/>
              <a:t> ta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Hồ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sơ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-&gt; </a:t>
            </a:r>
            <a:r>
              <a:rPr lang="en-US" sz="2000" dirty="0" err="1">
                <a:solidFill>
                  <a:srgbClr val="0070C0"/>
                </a:solidFill>
              </a:rPr>
              <a:t>Xuất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bản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-&gt; </a:t>
            </a:r>
            <a:r>
              <a:rPr lang="en-US" sz="2000" dirty="0" err="1">
                <a:solidFill>
                  <a:srgbClr val="0070C0"/>
                </a:solidFill>
              </a:rPr>
              <a:t>Hiển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thị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đồ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thị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dạng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hình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png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eps</a:t>
            </a:r>
            <a:r>
              <a:rPr lang="en-US" sz="2000" dirty="0">
                <a:solidFill>
                  <a:srgbClr val="0070C0"/>
                </a:solidFill>
              </a:rPr>
              <a:t>, ...).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ngầm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png</a:t>
            </a:r>
            <a:r>
              <a:rPr lang="en-US" sz="2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04" y="1941471"/>
            <a:ext cx="3893905" cy="298364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5758" y="635666"/>
            <a:ext cx="5775568" cy="3234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 rot="190728">
            <a:off x="2360429" y="1031358"/>
            <a:ext cx="50185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,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.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GeoGebra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thế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 </a:t>
            </a:r>
            <a:r>
              <a:rPr lang="en-US" sz="2000" dirty="0" err="1"/>
              <a:t>Chúng</a:t>
            </a:r>
            <a:r>
              <a:rPr lang="en-US" sz="2000" dirty="0"/>
              <a:t> ta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2077" y="1104457"/>
            <a:ext cx="4039043" cy="403904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7924" y="457199"/>
            <a:ext cx="5582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LUYỆN TẬP - VẬN DỤNG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4" y="1116474"/>
            <a:ext cx="700364" cy="700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0846" y="1116474"/>
            <a:ext cx="6772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GeoGebra</a:t>
            </a:r>
            <a:r>
              <a:rPr lang="en-US" sz="2000" dirty="0"/>
              <a:t>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xứng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" y="2206637"/>
            <a:ext cx="1913861" cy="25430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94" y="2206638"/>
            <a:ext cx="2032027" cy="2543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08" y="2206637"/>
            <a:ext cx="2073409" cy="254307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056" y="513708"/>
            <a:ext cx="479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HƯỚNG DẪN VỀ NHÀ</a:t>
            </a:r>
          </a:p>
        </p:txBody>
      </p:sp>
      <p:sp>
        <p:nvSpPr>
          <p:cNvPr id="6" name="Oval 5"/>
          <p:cNvSpPr/>
          <p:nvPr/>
        </p:nvSpPr>
        <p:spPr>
          <a:xfrm>
            <a:off x="1654141" y="1520574"/>
            <a:ext cx="616449" cy="61644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4975" y="1294544"/>
            <a:ext cx="526036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hành</a:t>
            </a:r>
            <a:r>
              <a:rPr lang="fr-FR" sz="2000" dirty="0"/>
              <a:t> </a:t>
            </a:r>
            <a:r>
              <a:rPr lang="fr-FR" sz="2000" dirty="0" err="1"/>
              <a:t>luyện</a:t>
            </a:r>
            <a:r>
              <a:rPr lang="fr-FR" sz="2000" dirty="0"/>
              <a:t> </a:t>
            </a:r>
            <a:r>
              <a:rPr lang="fr-FR" sz="2000" dirty="0" err="1"/>
              <a:t>tập</a:t>
            </a:r>
            <a:r>
              <a:rPr lang="fr-FR" sz="2000" dirty="0"/>
              <a:t> </a:t>
            </a: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hiện</a:t>
            </a:r>
            <a:r>
              <a:rPr lang="fr-FR" sz="2000" dirty="0"/>
              <a:t>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thao</a:t>
            </a:r>
            <a:r>
              <a:rPr lang="fr-FR" sz="2000" dirty="0"/>
              <a:t> </a:t>
            </a:r>
            <a:r>
              <a:rPr lang="fr-FR" sz="2000" dirty="0" err="1"/>
              <a:t>tác</a:t>
            </a:r>
            <a:r>
              <a:rPr lang="fr-FR" sz="2000" dirty="0"/>
              <a:t> </a:t>
            </a:r>
            <a:r>
              <a:rPr lang="fr-FR" sz="2000" dirty="0" err="1"/>
              <a:t>vẽ</a:t>
            </a:r>
            <a:r>
              <a:rPr lang="fr-FR" sz="2000" dirty="0"/>
              <a:t> </a:t>
            </a:r>
            <a:r>
              <a:rPr lang="fr-FR" sz="2000" dirty="0" err="1"/>
              <a:t>hình</a:t>
            </a:r>
            <a:r>
              <a:rPr lang="fr-FR" sz="2000" dirty="0"/>
              <a:t> </a:t>
            </a:r>
            <a:r>
              <a:rPr lang="fr-FR" sz="2000" dirty="0" err="1"/>
              <a:t>đã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1654141" y="2669567"/>
            <a:ext cx="616449" cy="61644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4975" y="2656568"/>
            <a:ext cx="526036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ôn</a:t>
            </a:r>
            <a:r>
              <a:rPr lang="en-US" sz="2000" b="1" dirty="0"/>
              <a:t> </a:t>
            </a:r>
            <a:r>
              <a:rPr lang="en-US" sz="2000" b="1" dirty="0" err="1"/>
              <a:t>tập</a:t>
            </a:r>
            <a:r>
              <a:rPr lang="en-US" sz="2000" b="1" dirty="0"/>
              <a:t> </a:t>
            </a:r>
            <a:r>
              <a:rPr lang="en-US" sz="2000" b="1" dirty="0" err="1"/>
              <a:t>cuối</a:t>
            </a:r>
            <a:r>
              <a:rPr lang="en-US" sz="2000" b="1" dirty="0"/>
              <a:t> </a:t>
            </a:r>
            <a:r>
              <a:rPr lang="en-US" sz="2000" b="1" dirty="0" err="1"/>
              <a:t>năm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196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304" y="1284270"/>
            <a:ext cx="7448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ĐÃ LẮNG NGHE BÀI GIẢNG!</a:t>
            </a:r>
          </a:p>
        </p:txBody>
      </p:sp>
      <p:sp>
        <p:nvSpPr>
          <p:cNvPr id="4" name="Google Shape;1172;p41"/>
          <p:cNvSpPr/>
          <p:nvPr/>
        </p:nvSpPr>
        <p:spPr>
          <a:xfrm>
            <a:off x="873304" y="402853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74;p41"/>
          <p:cNvSpPr/>
          <p:nvPr/>
        </p:nvSpPr>
        <p:spPr>
          <a:xfrm>
            <a:off x="1318539" y="911114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47CA9-D4BE-92E1-4AC7-618EA9FCD179}"/>
              </a:ext>
            </a:extLst>
          </p:cNvPr>
          <p:cNvSpPr txBox="1"/>
          <p:nvPr/>
        </p:nvSpPr>
        <p:spPr>
          <a:xfrm>
            <a:off x="2311685" y="3166732"/>
            <a:ext cx="691544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38910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1"/>
          <p:cNvSpPr/>
          <p:nvPr/>
        </p:nvSpPr>
        <p:spPr>
          <a:xfrm>
            <a:off x="4542104" y="399979"/>
            <a:ext cx="1087510" cy="110198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7" name="Google Shape;817;p21"/>
          <p:cNvSpPr/>
          <p:nvPr/>
        </p:nvSpPr>
        <p:spPr>
          <a:xfrm rot="1473133">
            <a:off x="3369555" y="914961"/>
            <a:ext cx="635821" cy="61936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8" name="Google Shape;818;p21"/>
          <p:cNvSpPr/>
          <p:nvPr/>
        </p:nvSpPr>
        <p:spPr>
          <a:xfrm>
            <a:off x="4225822" y="241623"/>
            <a:ext cx="278386" cy="27051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819" name="Google Shape;819;p21"/>
          <p:cNvSpPr/>
          <p:nvPr/>
        </p:nvSpPr>
        <p:spPr>
          <a:xfrm rot="2486979">
            <a:off x="4128071" y="1557513"/>
            <a:ext cx="198048" cy="19245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232" y="1653739"/>
            <a:ext cx="6709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VẼ HÌNH ĐƠN GIẢN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VỚI PHẦN MỀM GEOGEBRA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3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+mn-lt"/>
              </a:rPr>
              <a:t>NỘI DUNG BÀI HỌC</a:t>
            </a:r>
            <a:endParaRPr sz="3200" b="1" dirty="0">
              <a:latin typeface="+mn-lt"/>
            </a:endParaRPr>
          </a:p>
        </p:txBody>
      </p:sp>
      <p:grpSp>
        <p:nvGrpSpPr>
          <p:cNvPr id="945" name="Google Shape;945;p31"/>
          <p:cNvGrpSpPr/>
          <p:nvPr/>
        </p:nvGrpSpPr>
        <p:grpSpPr>
          <a:xfrm rot="2694471">
            <a:off x="550236" y="1772667"/>
            <a:ext cx="3352208" cy="1475433"/>
            <a:chOff x="1047099" y="2241353"/>
            <a:chExt cx="3040276" cy="1338140"/>
          </a:xfrm>
        </p:grpSpPr>
        <p:sp>
          <p:nvSpPr>
            <p:cNvPr id="946" name="Google Shape;946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7" name="Google Shape;947;p31"/>
            <p:cNvSpPr/>
            <p:nvPr/>
          </p:nvSpPr>
          <p:spPr>
            <a:xfrm rot="18931700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2"/>
                  </a:solidFill>
                  <a:latin typeface="+mn-lt"/>
                  <a:ea typeface="Nunito"/>
                  <a:cs typeface="Nunito"/>
                  <a:sym typeface="Nunito"/>
                </a:rPr>
                <a:t>1</a:t>
              </a:r>
              <a:endParaRPr sz="1800" b="1" dirty="0">
                <a:solidFill>
                  <a:schemeClr val="dk2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8" name="Google Shape;948;p31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Vẽ</a:t>
              </a:r>
              <a:r>
                <a:rPr lang="en-US" sz="20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hình</a:t>
              </a:r>
              <a:r>
                <a:rPr lang="en-US" sz="20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thoi</a:t>
              </a:r>
              <a:endParaRPr sz="2000" b="1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0" name="Google Shape;950;p31"/>
          <p:cNvGrpSpPr/>
          <p:nvPr/>
        </p:nvGrpSpPr>
        <p:grpSpPr>
          <a:xfrm rot="2695152">
            <a:off x="593502" y="2959997"/>
            <a:ext cx="3352208" cy="1552296"/>
            <a:chOff x="2957320" y="2171642"/>
            <a:chExt cx="3040276" cy="1407851"/>
          </a:xfrm>
        </p:grpSpPr>
        <p:sp>
          <p:nvSpPr>
            <p:cNvPr id="951" name="Google Shape;951;p31"/>
            <p:cNvSpPr/>
            <p:nvPr/>
          </p:nvSpPr>
          <p:spPr>
            <a:xfrm rot="2700000">
              <a:off x="4196595" y="1011411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2" name="Google Shape;952;p31"/>
            <p:cNvSpPr/>
            <p:nvPr/>
          </p:nvSpPr>
          <p:spPr>
            <a:xfrm rot="18951250"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lt2"/>
                  </a:solidFill>
                  <a:latin typeface="+mn-lt"/>
                  <a:ea typeface="Nunito"/>
                  <a:cs typeface="Nunito"/>
                  <a:sym typeface="Nunito"/>
                </a:rPr>
                <a:t>2</a:t>
              </a:r>
              <a:endParaRPr sz="2000" b="1" dirty="0">
                <a:solidFill>
                  <a:schemeClr val="lt2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3" name="Google Shape;953;p31"/>
            <p:cNvSpPr txBox="1"/>
            <p:nvPr/>
          </p:nvSpPr>
          <p:spPr>
            <a:xfrm rot="18900000">
              <a:off x="3381997" y="2171642"/>
              <a:ext cx="2529780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Vẽ</a:t>
              </a:r>
              <a:r>
                <a:rPr lang="en-US" sz="20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hình</a:t>
              </a:r>
              <a:r>
                <a:rPr lang="en-US" sz="20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lục</a:t>
              </a:r>
              <a:r>
                <a:rPr lang="en-US" sz="20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giác</a:t>
              </a:r>
              <a:r>
                <a:rPr lang="en-US" sz="20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đều</a:t>
              </a:r>
              <a:endParaRPr sz="2000" b="1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55" name="Google Shape;955;p31"/>
          <p:cNvGrpSpPr/>
          <p:nvPr/>
        </p:nvGrpSpPr>
        <p:grpSpPr>
          <a:xfrm rot="2698401">
            <a:off x="4364709" y="1787440"/>
            <a:ext cx="3352208" cy="1478906"/>
            <a:chOff x="4877339" y="2238203"/>
            <a:chExt cx="3040276" cy="1341290"/>
          </a:xfrm>
        </p:grpSpPr>
        <p:sp>
          <p:nvSpPr>
            <p:cNvPr id="956" name="Google Shape;956;p31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7" name="Google Shape;957;p31"/>
            <p:cNvSpPr/>
            <p:nvPr/>
          </p:nvSpPr>
          <p:spPr>
            <a:xfrm rot="18975870"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1"/>
                  </a:solidFill>
                  <a:latin typeface="+mn-lt"/>
                  <a:ea typeface="Nunito"/>
                  <a:cs typeface="Nunito"/>
                  <a:sym typeface="Nunito"/>
                </a:rPr>
                <a:t>3</a:t>
              </a:r>
              <a:endParaRPr sz="2000" b="1" dirty="0">
                <a:solidFill>
                  <a:schemeClr val="accen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58" name="Google Shape;958;p31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Vẽ</a:t>
              </a:r>
              <a:r>
                <a:rPr lang="en-US" sz="20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hình</a:t>
              </a:r>
              <a:r>
                <a:rPr lang="en-US" sz="20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20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tự</a:t>
              </a:r>
              <a:r>
                <a:rPr lang="en-US" sz="20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do</a:t>
              </a:r>
              <a:endParaRPr sz="2000" b="1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9" name="Google Shape;945;p31"/>
          <p:cNvGrpSpPr/>
          <p:nvPr/>
        </p:nvGrpSpPr>
        <p:grpSpPr>
          <a:xfrm rot="2714146">
            <a:off x="4389400" y="2960532"/>
            <a:ext cx="3352208" cy="1557043"/>
            <a:chOff x="1047099" y="2167337"/>
            <a:chExt cx="3040276" cy="1412156"/>
          </a:xfrm>
        </p:grpSpPr>
        <p:sp>
          <p:nvSpPr>
            <p:cNvPr id="20" name="Google Shape;946;p31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1" name="Google Shape;947;p31"/>
            <p:cNvSpPr/>
            <p:nvPr/>
          </p:nvSpPr>
          <p:spPr>
            <a:xfrm rot="18931700"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2"/>
                  </a:solidFill>
                  <a:latin typeface="+mn-lt"/>
                  <a:ea typeface="Nunito"/>
                  <a:cs typeface="Nunito"/>
                  <a:sym typeface="Nunito"/>
                </a:rPr>
                <a:t>4</a:t>
              </a:r>
              <a:endParaRPr sz="1800" b="1" dirty="0">
                <a:solidFill>
                  <a:schemeClr val="dk2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  <p:sp>
          <p:nvSpPr>
            <p:cNvPr id="22" name="Google Shape;948;p31"/>
            <p:cNvSpPr txBox="1"/>
            <p:nvPr/>
          </p:nvSpPr>
          <p:spPr>
            <a:xfrm rot="18900000">
              <a:off x="1470740" y="2167337"/>
              <a:ext cx="254195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Một</a:t>
              </a:r>
              <a:r>
                <a:rPr lang="en-US" sz="18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số</a:t>
              </a:r>
              <a:r>
                <a:rPr lang="en-US" sz="18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tính</a:t>
              </a:r>
              <a:r>
                <a:rPr lang="en-US" sz="18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năng</a:t>
              </a:r>
              <a:r>
                <a:rPr lang="en-US" sz="18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hỗ</a:t>
              </a:r>
              <a:r>
                <a:rPr lang="en-US" sz="1800" b="1" dirty="0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 </a:t>
              </a:r>
              <a:r>
                <a:rPr lang="en-US" sz="1800" b="1" dirty="0" err="1">
                  <a:solidFill>
                    <a:schemeClr val="lt1"/>
                  </a:solidFill>
                  <a:latin typeface="+mn-lt"/>
                  <a:ea typeface="Nunito"/>
                  <a:cs typeface="Nunito"/>
                  <a:sym typeface="Nunito"/>
                </a:rPr>
                <a:t>trợ</a:t>
              </a:r>
              <a:endParaRPr sz="1800" b="1" dirty="0">
                <a:solidFill>
                  <a:schemeClr val="lt1"/>
                </a:solidFill>
                <a:latin typeface="+mn-lt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325340" y="747255"/>
            <a:ext cx="6957325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Khởi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GeoGebra</a:t>
            </a:r>
            <a:r>
              <a:rPr lang="en-US" sz="2000" dirty="0"/>
              <a:t>.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 </a:t>
            </a:r>
            <a:r>
              <a:rPr lang="en-US" sz="2000" dirty="0" err="1"/>
              <a:t>GeoGebra</a:t>
            </a:r>
            <a:r>
              <a:rPr lang="en-US" sz="2000" dirty="0"/>
              <a:t>,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,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hiển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39" y="2433906"/>
            <a:ext cx="6957326" cy="139146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98" y="3989514"/>
            <a:ext cx="1312113" cy="115398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0"/>
          <p:cNvSpPr txBox="1">
            <a:spLocks noGrp="1"/>
          </p:cNvSpPr>
          <p:nvPr>
            <p:ph type="title"/>
          </p:nvPr>
        </p:nvSpPr>
        <p:spPr>
          <a:xfrm>
            <a:off x="680144" y="44164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động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1: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Vẽ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thoi</a:t>
            </a:r>
            <a:endParaRPr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243470" y="1222743"/>
            <a:ext cx="5433238" cy="3232298"/>
          </a:xfrm>
          <a:prstGeom prst="wedgeEllipseCallout">
            <a:avLst>
              <a:gd name="adj1" fmla="val -43690"/>
              <a:gd name="adj2" fmla="val 4565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9021" y="1805299"/>
            <a:ext cx="4300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thoi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song </a:t>
            </a:r>
            <a:r>
              <a:rPr lang="en-US" sz="2000" dirty="0" err="1"/>
              <a:t>song</a:t>
            </a:r>
            <a:r>
              <a:rPr lang="en-US" sz="2000" dirty="0"/>
              <a:t>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nhỉ</a:t>
            </a:r>
            <a:r>
              <a:rPr lang="en-US" sz="20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0" y="2774795"/>
            <a:ext cx="2795034" cy="2795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6805" y="524181"/>
            <a:ext cx="37532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accent2"/>
                </a:solidFill>
              </a:rPr>
              <a:t>Bước</a:t>
            </a:r>
            <a:r>
              <a:rPr lang="en-US" sz="2000" b="1" dirty="0">
                <a:solidFill>
                  <a:schemeClr val="accent2"/>
                </a:solidFill>
              </a:rPr>
              <a:t> 1: </a:t>
            </a:r>
            <a:r>
              <a:rPr lang="en-US" sz="2000" dirty="0" err="1"/>
              <a:t>Vẽ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ABB’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accent2"/>
                </a:solidFill>
              </a:rPr>
              <a:t>Bước</a:t>
            </a:r>
            <a:r>
              <a:rPr lang="en-US" sz="2000" b="1" dirty="0">
                <a:solidFill>
                  <a:schemeClr val="accent2"/>
                </a:solidFill>
              </a:rPr>
              <a:t> 2: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A’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A qua BB’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xứng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 t="47325" r="34183" b="21973"/>
          <a:stretch/>
        </p:blipFill>
        <p:spPr>
          <a:xfrm>
            <a:off x="4439977" y="2023371"/>
            <a:ext cx="340241" cy="350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35540" y="2444384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40" y="2444384"/>
                <a:ext cx="52770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260252" y="2505939"/>
            <a:ext cx="380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Chọn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65" y="2477870"/>
            <a:ext cx="2497355" cy="456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19224" y="2437601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24" y="2437601"/>
                <a:ext cx="52770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35540" y="2963077"/>
            <a:ext cx="3806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03154" y="2901521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154" y="2901521"/>
                <a:ext cx="52770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642284" y="2963076"/>
            <a:ext cx="2692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BB’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6805" y="3363186"/>
            <a:ext cx="41432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accent2"/>
                </a:solidFill>
              </a:rPr>
              <a:t>Bước</a:t>
            </a:r>
            <a:r>
              <a:rPr lang="en-US" sz="2000" b="1" dirty="0">
                <a:solidFill>
                  <a:schemeClr val="accent2"/>
                </a:solidFill>
              </a:rPr>
              <a:t> 3: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A’B </a:t>
            </a:r>
            <a:r>
              <a:rPr lang="en-US" sz="2000" dirty="0" err="1"/>
              <a:t>và</a:t>
            </a:r>
            <a:r>
              <a:rPr lang="en-US" sz="2000" dirty="0"/>
              <a:t> A’B’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00" y="1074933"/>
            <a:ext cx="3953331" cy="2230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ounded Rectangular Callout 13"/>
          <p:cNvSpPr/>
          <p:nvPr/>
        </p:nvSpPr>
        <p:spPr>
          <a:xfrm>
            <a:off x="5000095" y="3867433"/>
            <a:ext cx="3797849" cy="1016790"/>
          </a:xfrm>
          <a:prstGeom prst="wedgeRoundRectCallout">
            <a:avLst>
              <a:gd name="adj1" fmla="val 56872"/>
              <a:gd name="adj2" fmla="val -50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Kết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quả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  <a:r>
              <a:rPr lang="en-US" sz="2000" dirty="0">
                <a:solidFill>
                  <a:srgbClr val="000000"/>
                </a:solidFill>
              </a:rPr>
              <a:t>Ta </a:t>
            </a:r>
            <a:r>
              <a:rPr lang="en-US" sz="2000" dirty="0" err="1">
                <a:solidFill>
                  <a:srgbClr val="000000"/>
                </a:solidFill>
              </a:rPr>
              <a:t>được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hình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thoi</a:t>
            </a:r>
            <a:r>
              <a:rPr lang="en-US" sz="2000" dirty="0">
                <a:solidFill>
                  <a:srgbClr val="000000"/>
                </a:solidFill>
              </a:rPr>
              <a:t> ABA’B’ </a:t>
            </a:r>
            <a:r>
              <a:rPr lang="en-US" sz="2000" dirty="0" err="1">
                <a:solidFill>
                  <a:srgbClr val="000000"/>
                </a:solidFill>
              </a:rPr>
              <a:t>có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trục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đối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xứng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là</a:t>
            </a:r>
            <a:r>
              <a:rPr lang="en-US" sz="2000" dirty="0">
                <a:solidFill>
                  <a:srgbClr val="000000"/>
                </a:solidFill>
              </a:rPr>
              <a:t> BB’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07;p20"/>
          <p:cNvSpPr txBox="1">
            <a:spLocks noGrp="1"/>
          </p:cNvSpPr>
          <p:nvPr>
            <p:ph type="title"/>
          </p:nvPr>
        </p:nvSpPr>
        <p:spPr>
          <a:xfrm>
            <a:off x="680144" y="441640"/>
            <a:ext cx="5848247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Hoạt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động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2: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Vẽ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hình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lục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giác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đều</a:t>
            </a:r>
            <a:endParaRPr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083" y="1127051"/>
            <a:ext cx="7198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Bước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1: </a:t>
            </a:r>
            <a:r>
              <a:rPr lang="en-US" sz="2000" dirty="0" err="1"/>
              <a:t>Vẽ</a:t>
            </a:r>
            <a:r>
              <a:rPr lang="en-US" sz="2000" dirty="0"/>
              <a:t>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ABB’.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Bước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2: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A’ </a:t>
            </a:r>
            <a:r>
              <a:rPr lang="en-US" sz="2000" dirty="0" err="1"/>
              <a:t>của</a:t>
            </a:r>
            <a:r>
              <a:rPr lang="en-US" sz="2000" dirty="0"/>
              <a:t> A qua B’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70C0"/>
                </a:solidFill>
              </a:rPr>
              <a:t>Đối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xứng</a:t>
            </a:r>
            <a:r>
              <a:rPr lang="en-US" sz="2000" dirty="0">
                <a:solidFill>
                  <a:srgbClr val="0070C0"/>
                </a:solidFill>
              </a:rPr>
              <a:t>        -&gt; </a:t>
            </a:r>
            <a:r>
              <a:rPr lang="en-US" sz="2000" dirty="0" err="1"/>
              <a:t>Chọn</a:t>
            </a:r>
            <a:r>
              <a:rPr lang="en-US" sz="2000" dirty="0"/>
              <a:t>                        </a:t>
            </a:r>
            <a:r>
              <a:rPr lang="en-US" sz="2000" dirty="0">
                <a:solidFill>
                  <a:srgbClr val="0070C0"/>
                </a:solidFill>
              </a:rPr>
              <a:t>-&gt;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(</a:t>
            </a:r>
            <a:r>
              <a:rPr lang="en-US" sz="2000" dirty="0" err="1"/>
              <a:t>điểm</a:t>
            </a:r>
            <a:r>
              <a:rPr lang="en-US" sz="2000" dirty="0"/>
              <a:t> A) </a:t>
            </a:r>
            <a:r>
              <a:rPr lang="en-US" sz="2000" dirty="0">
                <a:solidFill>
                  <a:srgbClr val="0070C0"/>
                </a:solidFill>
              </a:rPr>
              <a:t>-&gt;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(</a:t>
            </a:r>
            <a:r>
              <a:rPr lang="en-US" sz="2000" dirty="0" err="1"/>
              <a:t>điểm</a:t>
            </a:r>
            <a:r>
              <a:rPr lang="en-US" sz="2000" dirty="0"/>
              <a:t> B’).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Bước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3: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B’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B qua B’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</a:rPr>
              <a:t>Bước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4: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B’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xứng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B qua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AB’.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3" t="47325" r="34183" b="21973"/>
          <a:stretch/>
        </p:blipFill>
        <p:spPr>
          <a:xfrm>
            <a:off x="4194374" y="2140329"/>
            <a:ext cx="340241" cy="350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95" y="2140329"/>
            <a:ext cx="1676190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16105" y="527420"/>
            <a:ext cx="3364786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qua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BB’.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A’, A’B’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B’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B’</a:t>
            </a:r>
            <a:r>
              <a:rPr lang="en-US" sz="20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36" y="527420"/>
            <a:ext cx="5113264" cy="3353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24339" y="3880770"/>
            <a:ext cx="1726058" cy="37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/>
              <a:t>Hình</a:t>
            </a:r>
            <a:r>
              <a:rPr lang="en-US" sz="1800" i="1" dirty="0"/>
              <a:t> T.7</a:t>
            </a:r>
          </a:p>
        </p:txBody>
      </p:sp>
    </p:spTree>
    <p:extLst>
      <p:ext uri="{BB962C8B-B14F-4D97-AF65-F5344CB8AC3E}">
        <p14:creationId xmlns:p14="http://schemas.microsoft.com/office/powerpoint/2010/main" val="17984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905</Words>
  <Application>Microsoft Office PowerPoint</Application>
  <PresentationFormat>On-screen Show (16:9)</PresentationFormat>
  <Paragraphs>90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Mali</vt:lpstr>
      <vt:lpstr>Nunito</vt:lpstr>
      <vt:lpstr>Wingdings</vt:lpstr>
      <vt:lpstr>Mali SemiBold</vt:lpstr>
      <vt:lpstr>Arial</vt:lpstr>
      <vt:lpstr>Calibri</vt:lpstr>
      <vt:lpstr>Cambria Math</vt:lpstr>
      <vt:lpstr>Nunito Light</vt:lpstr>
      <vt:lpstr>Ely template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Hoạt động 1: Vẽ hình thoi</vt:lpstr>
      <vt:lpstr>PowerPoint Presentation</vt:lpstr>
      <vt:lpstr>Hoạt động 2: Vẽ hình lục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Xóa đối tượng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modified xsi:type="dcterms:W3CDTF">2023-08-31T09:32:44Z</dcterms:modified>
</cp:coreProperties>
</file>