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360" r:id="rId3"/>
    <p:sldId id="257" r:id="rId4"/>
    <p:sldId id="301" r:id="rId5"/>
    <p:sldId id="350" r:id="rId6"/>
    <p:sldId id="361" r:id="rId7"/>
    <p:sldId id="365" r:id="rId8"/>
    <p:sldId id="358" r:id="rId9"/>
    <p:sldId id="362" r:id="rId10"/>
    <p:sldId id="363" r:id="rId11"/>
    <p:sldId id="364" r:id="rId12"/>
    <p:sldId id="359" r:id="rId13"/>
    <p:sldId id="30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00"/>
    <a:srgbClr val="3333FF"/>
    <a:srgbClr val="3333CC"/>
    <a:srgbClr val="FFCCFF"/>
    <a:srgbClr val="FF0066"/>
    <a:srgbClr val="CC0066"/>
    <a:srgbClr val="FF00FF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60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32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28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24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63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76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18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0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5486401" y="943428"/>
            <a:ext cx="1335314" cy="1242252"/>
          </a:xfrm>
          <a:prstGeom prst="ellipse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99108" y="2185680"/>
            <a:ext cx="7858240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GIẢI QUYẾT VẤN ĐỀ VỚI </a:t>
            </a:r>
            <a:endParaRPr lang="en-US" sz="4000" b="1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SỰ </a:t>
            </a:r>
            <a:r>
              <a:rPr lang="en-US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TRỢ GIÚP CỦA MÁY TÍNH 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94263" y="491318"/>
          <a:ext cx="7630621" cy="587399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559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1001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1.</a:t>
                      </a:r>
                      <a:r>
                        <a:rPr lang="vi-VN" sz="2200" b="0" dirty="0" smtClean="0"/>
                        <a:t> </a:t>
                      </a:r>
                      <a:r>
                        <a:rPr lang="vi-VN" sz="2200" b="1" dirty="0" smtClean="0"/>
                        <a:t>Làm ướt hai bàn tay bằng nước; lấy xà phòng vào lòng bàn tay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1824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2.</a:t>
                      </a:r>
                      <a:r>
                        <a:rPr lang="vi-VN" sz="2200" b="1" dirty="0" smtClean="0"/>
                        <a:t> Chà hai lòng bàn tay vào nhau, miết mạnh các kẽ ngón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38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3.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Chà lòng bàn tay này lên mu và kẽ ngoài các ngón tay của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269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4.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Xoay các đầu ngón tay này vào lòng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005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5.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Rửa sạch tay dưới vòi nước; làm khô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5992" y="552672"/>
            <a:ext cx="2854020" cy="11051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-1" b="4732"/>
          <a:stretch/>
        </p:blipFill>
        <p:spPr>
          <a:xfrm>
            <a:off x="5466637" y="1733266"/>
            <a:ext cx="1953605" cy="9962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2690" y="2804973"/>
            <a:ext cx="1847920" cy="116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4080" y="4041943"/>
            <a:ext cx="1726530" cy="10998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/>
          <a:srcRect t="2225"/>
          <a:stretch/>
        </p:blipFill>
        <p:spPr>
          <a:xfrm>
            <a:off x="5015681" y="5237343"/>
            <a:ext cx="2952775" cy="1054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23083" y="525777"/>
            <a:ext cx="4490112" cy="113221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200" b="1" dirty="0">
                <a:solidFill>
                  <a:srgbClr val="FFFF00"/>
                </a:solidFill>
              </a:rPr>
              <a:t>Bước 1.</a:t>
            </a:r>
            <a:r>
              <a:rPr lang="vi-VN" sz="2200" dirty="0"/>
              <a:t> </a:t>
            </a:r>
            <a:r>
              <a:rPr lang="vi-VN" sz="2200" b="1" dirty="0"/>
              <a:t>Làm ướt hai bàn tay bằng nước; lấy xà phòng vào lòng bàn tay</a:t>
            </a:r>
            <a:endParaRPr lang="en-US" sz="2200" b="1" dirty="0"/>
          </a:p>
        </p:txBody>
      </p:sp>
      <p:sp>
        <p:nvSpPr>
          <p:cNvPr id="15" name="Rectangle 14"/>
          <p:cNvSpPr/>
          <p:nvPr/>
        </p:nvSpPr>
        <p:spPr>
          <a:xfrm>
            <a:off x="423083" y="5237343"/>
            <a:ext cx="4490112" cy="10952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200" b="1" dirty="0">
                <a:solidFill>
                  <a:srgbClr val="FFFF00"/>
                </a:solidFill>
              </a:rPr>
              <a:t>Bước </a:t>
            </a:r>
            <a:r>
              <a:rPr lang="en-US" sz="2200" b="1" dirty="0" smtClean="0">
                <a:solidFill>
                  <a:srgbClr val="FFFF00"/>
                </a:solidFill>
              </a:rPr>
              <a:t>5</a:t>
            </a:r>
            <a:r>
              <a:rPr lang="vi-VN" sz="2200" b="1" dirty="0" smtClean="0">
                <a:solidFill>
                  <a:srgbClr val="FFFF00"/>
                </a:solidFill>
              </a:rPr>
              <a:t>.</a:t>
            </a:r>
            <a:r>
              <a:rPr lang="en-US" sz="2200" b="1" dirty="0" smtClean="0">
                <a:solidFill>
                  <a:srgbClr val="FFFF00"/>
                </a:solidFill>
              </a:rPr>
              <a:t> </a:t>
            </a:r>
            <a:r>
              <a:rPr lang="vi-VN" sz="2200" b="1" dirty="0"/>
              <a:t>Rửa sạch tay dưới vòi nước; làm khô tay</a:t>
            </a:r>
            <a:r>
              <a:rPr lang="vi-VN" sz="2200" b="1" dirty="0" smtClean="0"/>
              <a:t>.</a:t>
            </a:r>
            <a:r>
              <a:rPr lang="vi-VN" sz="2200" dirty="0" smtClean="0"/>
              <a:t> </a:t>
            </a:r>
            <a:endParaRPr lang="en-US" sz="2200" b="1" dirty="0"/>
          </a:p>
        </p:txBody>
      </p:sp>
      <p:sp>
        <p:nvSpPr>
          <p:cNvPr id="16" name="Rectangle 15"/>
          <p:cNvSpPr/>
          <p:nvPr/>
        </p:nvSpPr>
        <p:spPr>
          <a:xfrm>
            <a:off x="4913194" y="539224"/>
            <a:ext cx="3055261" cy="108505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200" b="1" dirty="0"/>
          </a:p>
        </p:txBody>
      </p:sp>
      <p:sp>
        <p:nvSpPr>
          <p:cNvPr id="17" name="Rectangle 16"/>
          <p:cNvSpPr/>
          <p:nvPr/>
        </p:nvSpPr>
        <p:spPr>
          <a:xfrm>
            <a:off x="4913194" y="5254388"/>
            <a:ext cx="3055261" cy="10645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2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8700850" y="2904307"/>
            <a:ext cx="2823279" cy="106221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endParaRPr lang="en-US" sz="2200" b="1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urved Connector 9"/>
          <p:cNvCxnSpPr>
            <a:stCxn id="19" idx="0"/>
          </p:cNvCxnSpPr>
          <p:nvPr/>
        </p:nvCxnSpPr>
        <p:spPr>
          <a:xfrm rot="16200000" flipV="1">
            <a:off x="8205103" y="996920"/>
            <a:ext cx="1815095" cy="1999680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19" idx="2"/>
          </p:cNvCxnSpPr>
          <p:nvPr/>
        </p:nvCxnSpPr>
        <p:spPr>
          <a:xfrm rot="5400000">
            <a:off x="8213672" y="3865661"/>
            <a:ext cx="1797957" cy="1999680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30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94263" y="491318"/>
          <a:ext cx="7630621" cy="587399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559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0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1001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1.</a:t>
                      </a:r>
                      <a:r>
                        <a:rPr lang="vi-VN" sz="2200" b="0" dirty="0" smtClean="0"/>
                        <a:t> </a:t>
                      </a:r>
                      <a:r>
                        <a:rPr lang="vi-VN" sz="2200" b="1" dirty="0" smtClean="0"/>
                        <a:t>Làm ướt hai bàn tay bằng nước; lấy xà phòng vào lòng bàn tay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1824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2.</a:t>
                      </a:r>
                      <a:r>
                        <a:rPr lang="vi-VN" sz="2200" b="1" dirty="0" smtClean="0"/>
                        <a:t> Chà hai lòng bàn tay vào nhau, miết mạnh các kẽ ngón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38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3.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Chà lòng bàn tay này lên mu và kẽ ngoài các ngón tay của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269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4.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Xoay các đầu ngón tay này vào lòng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005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5.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Rửa sạch tay dưới vòi nước; làm khô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3333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5992" y="552672"/>
            <a:ext cx="2854020" cy="11051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-1" b="4732"/>
          <a:stretch/>
        </p:blipFill>
        <p:spPr>
          <a:xfrm>
            <a:off x="5466637" y="1733266"/>
            <a:ext cx="1953605" cy="9962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2690" y="2804973"/>
            <a:ext cx="1847920" cy="116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4080" y="4041943"/>
            <a:ext cx="1726530" cy="10998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/>
          <a:srcRect t="2225"/>
          <a:stretch/>
        </p:blipFill>
        <p:spPr>
          <a:xfrm>
            <a:off x="5015681" y="5237343"/>
            <a:ext cx="2952775" cy="10542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09434" y="1705970"/>
            <a:ext cx="4517408" cy="10779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200" b="1" dirty="0">
                <a:solidFill>
                  <a:srgbClr val="FFFF00"/>
                </a:solidFill>
              </a:rPr>
              <a:t>Bước </a:t>
            </a:r>
            <a:r>
              <a:rPr lang="en-US" sz="2200" b="1" dirty="0" smtClean="0">
                <a:solidFill>
                  <a:srgbClr val="FFFF00"/>
                </a:solidFill>
              </a:rPr>
              <a:t>2</a:t>
            </a:r>
            <a:r>
              <a:rPr lang="vi-VN" sz="2200" b="1" dirty="0" smtClean="0">
                <a:solidFill>
                  <a:srgbClr val="FFFF00"/>
                </a:solidFill>
              </a:rPr>
              <a:t>.</a:t>
            </a:r>
            <a:r>
              <a:rPr lang="vi-VN" sz="2200" dirty="0" smtClean="0"/>
              <a:t> </a:t>
            </a:r>
            <a:r>
              <a:rPr lang="vi-VN" sz="2200" b="1" dirty="0"/>
              <a:t>Chà hai lòng bàn tay vào nhau, miết mạnh các kẽ ngón tay.</a:t>
            </a:r>
            <a:endParaRPr lang="en-US" sz="2200" b="1" dirty="0"/>
          </a:p>
        </p:txBody>
      </p:sp>
      <p:sp>
        <p:nvSpPr>
          <p:cNvPr id="15" name="Rectangle 14"/>
          <p:cNvSpPr/>
          <p:nvPr/>
        </p:nvSpPr>
        <p:spPr>
          <a:xfrm>
            <a:off x="409434" y="4019292"/>
            <a:ext cx="4517410" cy="11907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200" b="1" dirty="0">
                <a:solidFill>
                  <a:srgbClr val="FFFF00"/>
                </a:solidFill>
              </a:rPr>
              <a:t>Bước </a:t>
            </a:r>
            <a:r>
              <a:rPr lang="en-US" sz="2200" b="1" dirty="0" smtClean="0">
                <a:solidFill>
                  <a:srgbClr val="FFFF00"/>
                </a:solidFill>
              </a:rPr>
              <a:t>4</a:t>
            </a:r>
            <a:r>
              <a:rPr lang="vi-VN" sz="2200" b="1" dirty="0" smtClean="0">
                <a:solidFill>
                  <a:srgbClr val="FFFF00"/>
                </a:solidFill>
              </a:rPr>
              <a:t>.</a:t>
            </a:r>
            <a:r>
              <a:rPr lang="en-US" sz="2200" b="1" dirty="0" smtClean="0">
                <a:solidFill>
                  <a:srgbClr val="FFFF00"/>
                </a:solidFill>
              </a:rPr>
              <a:t> </a:t>
            </a:r>
            <a:r>
              <a:rPr lang="vi-VN" sz="2200" b="1" dirty="0"/>
              <a:t>Xoay các đầu ngón tay này vào lòng bàn tay kia và ngược lại</a:t>
            </a:r>
            <a:r>
              <a:rPr lang="vi-VN" sz="2200" b="1" dirty="0" smtClean="0"/>
              <a:t>.</a:t>
            </a:r>
            <a:endParaRPr lang="en-US" sz="2200" b="1" dirty="0"/>
          </a:p>
        </p:txBody>
      </p:sp>
      <p:sp>
        <p:nvSpPr>
          <p:cNvPr id="16" name="Rectangle 15"/>
          <p:cNvSpPr/>
          <p:nvPr/>
        </p:nvSpPr>
        <p:spPr>
          <a:xfrm>
            <a:off x="4954135" y="1739734"/>
            <a:ext cx="3014321" cy="104440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200" b="1" dirty="0"/>
          </a:p>
        </p:txBody>
      </p:sp>
      <p:sp>
        <p:nvSpPr>
          <p:cNvPr id="17" name="Rectangle 16"/>
          <p:cNvSpPr/>
          <p:nvPr/>
        </p:nvSpPr>
        <p:spPr>
          <a:xfrm>
            <a:off x="4954136" y="4054689"/>
            <a:ext cx="3014320" cy="11280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2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8980227" y="2904307"/>
            <a:ext cx="2543902" cy="106221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200" b="1" dirty="0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2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endParaRPr lang="en-US" sz="2200" b="1" dirty="0">
              <a:solidFill>
                <a:srgbClr val="3333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urved Connector 9"/>
          <p:cNvCxnSpPr>
            <a:stCxn id="19" idx="0"/>
          </p:cNvCxnSpPr>
          <p:nvPr/>
        </p:nvCxnSpPr>
        <p:spPr>
          <a:xfrm rot="16200000" flipV="1">
            <a:off x="8720588" y="1372716"/>
            <a:ext cx="939029" cy="2124153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19" idx="2"/>
          </p:cNvCxnSpPr>
          <p:nvPr/>
        </p:nvCxnSpPr>
        <p:spPr>
          <a:xfrm rot="5400000">
            <a:off x="8736454" y="3342881"/>
            <a:ext cx="892083" cy="2139366"/>
          </a:xfrm>
          <a:prstGeom prst="curvedConnector2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09431" y="2804973"/>
            <a:ext cx="4544705" cy="11907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200" b="1" dirty="0">
                <a:solidFill>
                  <a:srgbClr val="FFFF00"/>
                </a:solidFill>
              </a:rPr>
              <a:t>Bước </a:t>
            </a:r>
            <a:r>
              <a:rPr lang="en-US" sz="2200" b="1" dirty="0" smtClean="0">
                <a:solidFill>
                  <a:srgbClr val="FFFF00"/>
                </a:solidFill>
              </a:rPr>
              <a:t>3</a:t>
            </a:r>
            <a:r>
              <a:rPr lang="vi-VN" sz="2200" b="1" dirty="0" smtClean="0">
                <a:solidFill>
                  <a:srgbClr val="FFFF00"/>
                </a:solidFill>
              </a:rPr>
              <a:t>.</a:t>
            </a:r>
            <a:r>
              <a:rPr lang="en-US" sz="2200" b="1" dirty="0" smtClean="0">
                <a:solidFill>
                  <a:srgbClr val="FFFF00"/>
                </a:solidFill>
              </a:rPr>
              <a:t> </a:t>
            </a:r>
            <a:r>
              <a:rPr lang="vi-VN" sz="2200" b="1" dirty="0"/>
              <a:t>Chà lòng bàn tay này lên mu và kẽ ngoài các ngón tay của bàn tay kia và ngược lại.</a:t>
            </a:r>
            <a:endParaRPr lang="en-US" sz="2200" b="1" dirty="0"/>
          </a:p>
        </p:txBody>
      </p:sp>
      <p:sp>
        <p:nvSpPr>
          <p:cNvPr id="20" name="Rectangle 19"/>
          <p:cNvSpPr/>
          <p:nvPr/>
        </p:nvSpPr>
        <p:spPr>
          <a:xfrm>
            <a:off x="4939622" y="2858661"/>
            <a:ext cx="3027968" cy="109749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200" b="1" dirty="0"/>
          </a:p>
        </p:txBody>
      </p:sp>
      <p:cxnSp>
        <p:nvCxnSpPr>
          <p:cNvPr id="13" name="Straight Arrow Connector 12"/>
          <p:cNvCxnSpPr>
            <a:stCxn id="19" idx="1"/>
          </p:cNvCxnSpPr>
          <p:nvPr/>
        </p:nvCxnSpPr>
        <p:spPr>
          <a:xfrm flipH="1" flipV="1">
            <a:off x="8112812" y="3425588"/>
            <a:ext cx="867415" cy="982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74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57737" y="593505"/>
            <a:ext cx="4353220" cy="70154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4959" y="599725"/>
            <a:ext cx="723900" cy="69532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183642" y="1678674"/>
            <a:ext cx="8011236" cy="4492001"/>
            <a:chOff x="2183642" y="1678674"/>
            <a:chExt cx="8011236" cy="4492001"/>
          </a:xfrm>
        </p:grpSpPr>
        <p:grpSp>
          <p:nvGrpSpPr>
            <p:cNvPr id="17" name="Group 16"/>
            <p:cNvGrpSpPr/>
            <p:nvPr/>
          </p:nvGrpSpPr>
          <p:grpSpPr>
            <a:xfrm>
              <a:off x="2183642" y="1678674"/>
              <a:ext cx="8011236" cy="4492001"/>
              <a:chOff x="4166852" y="1132809"/>
              <a:chExt cx="8643298" cy="5069126"/>
            </a:xfrm>
          </p:grpSpPr>
          <p:sp>
            <p:nvSpPr>
              <p:cNvPr id="18" name="Rounded Rectangle 17"/>
              <p:cNvSpPr/>
              <p:nvPr/>
            </p:nvSpPr>
            <p:spPr>
              <a:xfrm>
                <a:off x="4166852" y="1132809"/>
                <a:ext cx="8643298" cy="5069126"/>
              </a:xfrm>
              <a:prstGeom prst="round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251581" y="2059881"/>
                <a:ext cx="8363532" cy="40601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3088" indent="-573088" algn="just">
                  <a:lnSpc>
                    <a:spcPct val="130000"/>
                  </a:lnSpc>
                  <a:spcAft>
                    <a:spcPts val="1000"/>
                  </a:spcAft>
                  <a:buClr>
                    <a:srgbClr val="FF0000"/>
                  </a:buClr>
                  <a:buFont typeface="Wingdings" panose="05000000000000000000" pitchFamily="2" charset="2"/>
                  <a:buChar char="v"/>
                </a:pPr>
                <a:r>
                  <a:rPr lang="en-US" sz="2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Em</a:t>
                </a:r>
                <a:r>
                  <a:rPr lang="en-US" sz="2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6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hãy</a:t>
                </a:r>
                <a:r>
                  <a:rPr lang="en-US" sz="2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nêu </a:t>
                </a:r>
                <a:r>
                  <a:rPr lang="vi-VN" sz="2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các bước thực hiện từng việc sau: </a:t>
                </a:r>
                <a:endParaRPr lang="en-US" sz="2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284163" algn="just">
                  <a:lnSpc>
                    <a:spcPct val="130000"/>
                  </a:lnSpc>
                  <a:spcAft>
                    <a:spcPts val="1000"/>
                  </a:spcAft>
                  <a:buClr>
                    <a:srgbClr val="FF0000"/>
                  </a:buClr>
                  <a:buFont typeface="Arial" panose="020B0604020202020204" pitchFamily="34" charset="0"/>
                  <a:buChar char="•"/>
                </a:pPr>
                <a:r>
                  <a:rPr lang="vi-VN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Đánh </a:t>
                </a:r>
                <a:r>
                  <a:rPr lang="vi-VN" sz="2600" dirty="0">
                    <a:latin typeface="Arial" panose="020B0604020202020204" pitchFamily="34" charset="0"/>
                    <a:cs typeface="Arial" panose="020B0604020202020204" pitchFamily="34" charset="0"/>
                  </a:rPr>
                  <a:t>răng; </a:t>
                </a:r>
                <a:endParaRPr lang="en-US" sz="2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284163" algn="just">
                  <a:lnSpc>
                    <a:spcPct val="130000"/>
                  </a:lnSpc>
                  <a:spcAft>
                    <a:spcPts val="1000"/>
                  </a:spcAft>
                  <a:buClr>
                    <a:srgbClr val="FF0000"/>
                  </a:buClr>
                  <a:buFont typeface="Arial" panose="020B0604020202020204" pitchFamily="34" charset="0"/>
                  <a:buChar char="•"/>
                </a:pPr>
                <a:r>
                  <a:rPr lang="vi-VN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Rửa </a:t>
                </a:r>
                <a:r>
                  <a:rPr lang="vi-VN" sz="2600" dirty="0">
                    <a:latin typeface="Arial" panose="020B0604020202020204" pitchFamily="34" charset="0"/>
                    <a:cs typeface="Arial" panose="020B0604020202020204" pitchFamily="34" charset="0"/>
                  </a:rPr>
                  <a:t>mặt; </a:t>
                </a:r>
                <a:endParaRPr lang="en-US" sz="26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627063" indent="-285750" algn="just">
                  <a:lnSpc>
                    <a:spcPct val="130000"/>
                  </a:lnSpc>
                  <a:spcAft>
                    <a:spcPts val="1000"/>
                  </a:spcAft>
                  <a:buClr>
                    <a:srgbClr val="FF0000"/>
                  </a:buClr>
                  <a:buFont typeface="Arial" panose="020B0604020202020204" pitchFamily="34" charset="0"/>
                  <a:buChar char="•"/>
                </a:pPr>
                <a:r>
                  <a:rPr lang="vi-VN" sz="2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Tính </a:t>
                </a:r>
                <a:r>
                  <a:rPr lang="vi-VN" sz="2600" dirty="0">
                    <a:latin typeface="Arial" panose="020B0604020202020204" pitchFamily="34" charset="0"/>
                    <a:cs typeface="Arial" panose="020B0604020202020204" pitchFamily="34" charset="0"/>
                  </a:rPr>
                  <a:t>chu vi và diện tích hình chữ nhật theo chiều dài a và chiều rộng b.</a:t>
                </a:r>
                <a:endParaRPr lang="en-US" sz="26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4400950" y="1864112"/>
              <a:ext cx="357662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HOẠT ĐỘNG NHÓM</a:t>
              </a:r>
              <a:endPara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959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4086101" y="1771800"/>
            <a:ext cx="6980999" cy="3055694"/>
          </a:xfrm>
          <a:prstGeom prst="horizontalScroll">
            <a:avLst/>
          </a:prstGeom>
          <a:solidFill>
            <a:srgbClr val="CC00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2800" dirty="0"/>
              <a:t>Một số công việc được thực hiện theo từng bước. Các bước được sắp xếp theo thứ tự. Mỗi bước là một việc nhỏ hơn.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9368" y="1641321"/>
            <a:ext cx="3216608" cy="4511429"/>
            <a:chOff x="1082437" y="1224464"/>
            <a:chExt cx="3216608" cy="4511429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82437" y="1224464"/>
              <a:ext cx="3216608" cy="4511429"/>
            </a:xfrm>
            <a:prstGeom prst="rect">
              <a:avLst/>
            </a:prstGeom>
          </p:spPr>
        </p:pic>
        <p:sp>
          <p:nvSpPr>
            <p:cNvPr id="4" name="Oval 3"/>
            <p:cNvSpPr/>
            <p:nvPr/>
          </p:nvSpPr>
          <p:spPr>
            <a:xfrm>
              <a:off x="3739488" y="1624083"/>
              <a:ext cx="450376" cy="464025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182206" y="1924335"/>
              <a:ext cx="297976" cy="302526"/>
            </a:xfrm>
            <a:prstGeom prst="ellipse">
              <a:avLst/>
            </a:prstGeom>
            <a:solidFill>
              <a:srgbClr val="CC00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ounded Rectangle 6"/>
          <p:cNvSpPr/>
          <p:nvPr/>
        </p:nvSpPr>
        <p:spPr>
          <a:xfrm>
            <a:off x="4516175" y="554757"/>
            <a:ext cx="3726873" cy="553786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6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658" y="774509"/>
            <a:ext cx="9944271" cy="523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27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1837631" y="1476545"/>
            <a:ext cx="8431305" cy="26868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dirty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dirty="0" smtClean="0">
                <a:ln w="28575">
                  <a:noFill/>
                </a:ln>
                <a:solidFill>
                  <a:srgbClr val="00B05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27</a:t>
            </a:r>
            <a:endParaRPr lang="vi-VN" sz="4000" b="1" dirty="0">
              <a:ln w="28575">
                <a:noFill/>
              </a:ln>
              <a:solidFill>
                <a:srgbClr val="00B05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 BƯỚC THỰC HIỆN MỘT CÔNG VIỆC</a:t>
            </a:r>
            <a:endParaRPr lang="vi-VN" sz="4400" b="1" dirty="0">
              <a:ln w="28575">
                <a:noFill/>
              </a:ln>
              <a:solidFill>
                <a:srgbClr val="FF000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878164" y="515843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sz="32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10006"/>
              <a:ext cx="722412" cy="665379"/>
            </a:xfrm>
            <a:prstGeom prst="rect">
              <a:avLst/>
            </a:prstGeom>
          </p:spPr>
        </p:pic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717" y="2002972"/>
            <a:ext cx="6536659" cy="3439884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7518400" y="2002972"/>
            <a:ext cx="3962400" cy="3439884"/>
          </a:xfrm>
          <a:prstGeom prst="roundRect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30000"/>
              </a:lnSpc>
            </a:pP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An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tưới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ấy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viêc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878164" y="515843"/>
            <a:ext cx="4353220" cy="701545"/>
            <a:chOff x="4168573" y="1295284"/>
            <a:chExt cx="4353220" cy="701545"/>
          </a:xfrm>
        </p:grpSpPr>
        <p:sp>
          <p:nvSpPr>
            <p:cNvPr id="15" name="Rounded Rectangle 14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sz="32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10872"/>
              <a:ext cx="722412" cy="665379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3878" y="1640774"/>
            <a:ext cx="3468571" cy="38225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4824" y="1658994"/>
            <a:ext cx="3370273" cy="37324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89572" y="5474000"/>
            <a:ext cx="54136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tưới</a:t>
            </a:r>
            <a:r>
              <a:rPr lang="en-US" sz="2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endParaRPr lang="en-US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66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878164" y="515843"/>
            <a:ext cx="4353220" cy="701545"/>
            <a:chOff x="4168573" y="1295284"/>
            <a:chExt cx="4353220" cy="701545"/>
          </a:xfrm>
        </p:grpSpPr>
        <p:sp>
          <p:nvSpPr>
            <p:cNvPr id="15" name="Rounded Rectangle 14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sz="32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23654"/>
              <a:ext cx="722412" cy="665379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9993" y="1287955"/>
            <a:ext cx="4507723" cy="4967696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1394049" y="2672862"/>
            <a:ext cx="4619574" cy="1969477"/>
            <a:chOff x="1239301" y="2672862"/>
            <a:chExt cx="4619574" cy="1969477"/>
          </a:xfrm>
        </p:grpSpPr>
        <p:sp>
          <p:nvSpPr>
            <p:cNvPr id="5" name="Right Arrow 4"/>
            <p:cNvSpPr/>
            <p:nvPr/>
          </p:nvSpPr>
          <p:spPr>
            <a:xfrm>
              <a:off x="1239301" y="2672862"/>
              <a:ext cx="4619574" cy="1969477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288856" y="3244743"/>
              <a:ext cx="37809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Cách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công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việc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tưới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hoa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đúng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cách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13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3878164" y="515843"/>
            <a:ext cx="4353220" cy="701545"/>
            <a:chOff x="4168573" y="1295284"/>
            <a:chExt cx="4353220" cy="701545"/>
          </a:xfrm>
        </p:grpSpPr>
        <p:sp>
          <p:nvSpPr>
            <p:cNvPr id="15" name="Rounded Rectangle 14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 </a:t>
              </a:r>
              <a:r>
                <a:rPr lang="en-US" sz="3200" b="1" dirty="0" smtClean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0" y="1323654"/>
              <a:ext cx="722412" cy="665379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1394049" y="2672862"/>
            <a:ext cx="4619574" cy="1969477"/>
            <a:chOff x="1239301" y="2672862"/>
            <a:chExt cx="4619574" cy="1969477"/>
          </a:xfrm>
        </p:grpSpPr>
        <p:sp>
          <p:nvSpPr>
            <p:cNvPr id="5" name="Right Arrow 4"/>
            <p:cNvSpPr/>
            <p:nvPr/>
          </p:nvSpPr>
          <p:spPr>
            <a:xfrm>
              <a:off x="1239301" y="2672862"/>
              <a:ext cx="4619574" cy="1969477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288856" y="3244743"/>
              <a:ext cx="37809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giải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thích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tại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sao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cách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 </a:t>
              </a:r>
              <a:r>
                <a:rPr lang="en-US" sz="24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sai</a:t>
              </a:r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4633" y="1791374"/>
            <a:ext cx="3370273" cy="373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64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85032" y="644394"/>
            <a:ext cx="4353220" cy="70154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6220" y="663570"/>
            <a:ext cx="695325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9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9841"/>
              </p:ext>
            </p:extLst>
          </p:nvPr>
        </p:nvGraphicFramePr>
        <p:xfrm>
          <a:off x="394263" y="491318"/>
          <a:ext cx="7630621" cy="587399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555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5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1001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1.</a:t>
                      </a:r>
                      <a:r>
                        <a:rPr lang="vi-VN" sz="2200" b="0" dirty="0" smtClean="0"/>
                        <a:t> </a:t>
                      </a:r>
                      <a:r>
                        <a:rPr lang="vi-VN" sz="2200" b="1" dirty="0" smtClean="0"/>
                        <a:t>Làm ướt hai bàn tay bằng nước; lấy xà phòng vào lòng bàn tay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1824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2.</a:t>
                      </a:r>
                      <a:r>
                        <a:rPr lang="vi-VN" sz="2200" b="1" dirty="0" smtClean="0"/>
                        <a:t> Chà hai lòng bàn tay vào nhau, miết mạnh các kẽ ngón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38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3.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Chà lòng bàn tay này lên mu và kẽ ngoài các ngón tay của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0269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4.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Xoay các đầu ngón tay này vào lòng bàn tay kia và ngược lại.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0057">
                <a:tc>
                  <a:txBody>
                    <a:bodyPr/>
                    <a:lstStyle/>
                    <a:p>
                      <a:pPr algn="just"/>
                      <a:r>
                        <a:rPr lang="vi-VN" sz="2200" b="1" dirty="0" smtClean="0">
                          <a:solidFill>
                            <a:srgbClr val="FF0000"/>
                          </a:solidFill>
                        </a:rPr>
                        <a:t>Bước 5.</a:t>
                      </a:r>
                      <a:r>
                        <a:rPr lang="vi-VN" sz="2200" dirty="0" smtClean="0"/>
                        <a:t> </a:t>
                      </a:r>
                      <a:r>
                        <a:rPr lang="vi-VN" sz="2200" b="1" dirty="0" smtClean="0"/>
                        <a:t>Rửa sạch tay dưới vòi nước; làm khô tay.</a:t>
                      </a:r>
                      <a:endParaRPr lang="en-US" sz="2200" b="1" dirty="0"/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5992" y="552672"/>
            <a:ext cx="2854020" cy="11051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-1" b="4732"/>
          <a:stretch/>
        </p:blipFill>
        <p:spPr>
          <a:xfrm>
            <a:off x="5466637" y="1733266"/>
            <a:ext cx="1953605" cy="9962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2690" y="2804973"/>
            <a:ext cx="1847920" cy="1161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4080" y="4041943"/>
            <a:ext cx="1726530" cy="10998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/>
          <a:srcRect t="2225"/>
          <a:stretch/>
        </p:blipFill>
        <p:spPr>
          <a:xfrm>
            <a:off x="5015681" y="5237343"/>
            <a:ext cx="2952775" cy="1054275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8120416" y="1542086"/>
            <a:ext cx="3678855" cy="4080680"/>
            <a:chOff x="12923474" y="1108620"/>
            <a:chExt cx="7564808" cy="4074554"/>
          </a:xfrm>
        </p:grpSpPr>
        <p:sp>
          <p:nvSpPr>
            <p:cNvPr id="11" name="Rounded Rectangle 10"/>
            <p:cNvSpPr/>
            <p:nvPr/>
          </p:nvSpPr>
          <p:spPr>
            <a:xfrm>
              <a:off x="12923474" y="1108620"/>
              <a:ext cx="7564808" cy="4074554"/>
            </a:xfrm>
            <a:prstGeom prst="roundRect">
              <a:avLst/>
            </a:prstGeom>
            <a:solidFill>
              <a:srgbClr val="CC00CC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3010028" y="1867172"/>
              <a:ext cx="7312133" cy="3055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FFFF00"/>
                </a:buClr>
                <a:buSzPct val="130000"/>
                <a:buFont typeface="Wingdings" panose="05000000000000000000" pitchFamily="2" charset="2"/>
                <a:buChar char="v"/>
              </a:pPr>
              <a:r>
                <a:rPr lang="en-US" sz="23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vi-VN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 hãy</a:t>
              </a:r>
              <a:r>
                <a:rPr lang="en-US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vi-VN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 </a:t>
              </a:r>
              <a:r>
                <a:rPr lang="vi-VN" sz="2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biết trong năm bước rửa tay dưới đây, những bước nào</a:t>
              </a:r>
              <a:r>
                <a:rPr lang="vi-VN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endParaRPr lang="en-US" sz="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algn="just">
                <a:lnSpc>
                  <a:spcPct val="13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FFFF00"/>
                </a:buClr>
                <a:buSzPct val="130000"/>
                <a:buFont typeface="Arial" panose="020B0604020202020204" pitchFamily="34" charset="0"/>
                <a:buChar char="•"/>
              </a:pPr>
              <a:r>
                <a:rPr lang="vi-VN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Không </a:t>
              </a:r>
              <a:r>
                <a:rPr lang="vi-VN" sz="2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thể thay đổi thứ tự? </a:t>
              </a:r>
              <a:endParaRPr lang="en-US" sz="2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342900" indent="-342900" algn="just">
                <a:lnSpc>
                  <a:spcPct val="13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FFFF00"/>
                </a:buClr>
                <a:buSzPct val="130000"/>
                <a:buFont typeface="Arial" panose="020B0604020202020204" pitchFamily="34" charset="0"/>
                <a:buChar char="•"/>
              </a:pPr>
              <a:r>
                <a:rPr lang="vi-VN" sz="230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 </a:t>
              </a:r>
              <a:r>
                <a:rPr lang="vi-VN" sz="23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thể thay đổi thứ tự?</a:t>
              </a:r>
              <a:endParaRPr lang="en-US" sz="2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824" y="1237291"/>
            <a:ext cx="925013" cy="94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54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</TotalTime>
  <Words>590</Words>
  <Application>Microsoft Office PowerPoint</Application>
  <PresentationFormat>Widescreen</PresentationFormat>
  <Paragraphs>58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MrHong</cp:lastModifiedBy>
  <cp:revision>530</cp:revision>
  <dcterms:created xsi:type="dcterms:W3CDTF">2022-01-27T15:18:21Z</dcterms:created>
  <dcterms:modified xsi:type="dcterms:W3CDTF">2022-05-19T07:38:28Z</dcterms:modified>
</cp:coreProperties>
</file>