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8"/>
  </p:notesMasterIdLst>
  <p:sldIdLst>
    <p:sldId id="257" r:id="rId2"/>
    <p:sldId id="354" r:id="rId3"/>
    <p:sldId id="460" r:id="rId4"/>
    <p:sldId id="462" r:id="rId5"/>
    <p:sldId id="258" r:id="rId6"/>
    <p:sldId id="466" r:id="rId7"/>
    <p:sldId id="467" r:id="rId8"/>
    <p:sldId id="290" r:id="rId9"/>
    <p:sldId id="470" r:id="rId10"/>
    <p:sldId id="471" r:id="rId11"/>
    <p:sldId id="356" r:id="rId12"/>
    <p:sldId id="456" r:id="rId13"/>
    <p:sldId id="262" r:id="rId14"/>
    <p:sldId id="474" r:id="rId15"/>
    <p:sldId id="473" r:id="rId16"/>
    <p:sldId id="472" r:id="rId17"/>
    <p:sldId id="475" r:id="rId18"/>
    <p:sldId id="265" r:id="rId19"/>
    <p:sldId id="324" r:id="rId20"/>
    <p:sldId id="266" r:id="rId21"/>
    <p:sldId id="267" r:id="rId22"/>
    <p:sldId id="325" r:id="rId23"/>
    <p:sldId id="394" r:id="rId24"/>
    <p:sldId id="268" r:id="rId25"/>
    <p:sldId id="269" r:id="rId26"/>
    <p:sldId id="292" r:id="rId27"/>
    <p:sldId id="326" r:id="rId28"/>
    <p:sldId id="271" r:id="rId29"/>
    <p:sldId id="481" r:id="rId30"/>
    <p:sldId id="480" r:id="rId31"/>
    <p:sldId id="274" r:id="rId32"/>
    <p:sldId id="275" r:id="rId33"/>
    <p:sldId id="276" r:id="rId34"/>
    <p:sldId id="457" r:id="rId35"/>
    <p:sldId id="482" r:id="rId36"/>
    <p:sldId id="483" r:id="rId37"/>
    <p:sldId id="477" r:id="rId38"/>
    <p:sldId id="396" r:id="rId39"/>
    <p:sldId id="280" r:id="rId40"/>
    <p:sldId id="282" r:id="rId41"/>
    <p:sldId id="284" r:id="rId42"/>
    <p:sldId id="285" r:id="rId43"/>
    <p:sldId id="286" r:id="rId44"/>
    <p:sldId id="399" r:id="rId45"/>
    <p:sldId id="287" r:id="rId46"/>
    <p:sldId id="400" r:id="rId47"/>
    <p:sldId id="401" r:id="rId48"/>
    <p:sldId id="288" r:id="rId49"/>
    <p:sldId id="294" r:id="rId50"/>
    <p:sldId id="404" r:id="rId51"/>
    <p:sldId id="405" r:id="rId52"/>
    <p:sldId id="406" r:id="rId53"/>
    <p:sldId id="407" r:id="rId54"/>
    <p:sldId id="408" r:id="rId55"/>
    <p:sldId id="402" r:id="rId56"/>
    <p:sldId id="459" r:id="rId57"/>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614" autoAdjust="0"/>
  </p:normalViewPr>
  <p:slideViewPr>
    <p:cSldViewPr showGuides="1">
      <p:cViewPr>
        <p:scale>
          <a:sx n="100" d="100"/>
          <a:sy n="100" d="100"/>
        </p:scale>
        <p:origin x="-946" y="-34"/>
      </p:cViewPr>
      <p:guideLst>
        <p:guide orient="horz" pos="2153"/>
        <p:guide pos="287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D1BA83-A468-41C3-BB10-8357B08B3777}" type="datetimeFigureOut">
              <a:rPr lang="en-US" smtClean="0"/>
              <a:t>04/08/2021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FA65E-6490-4B7A-94F9-3C5299AC0BD3}" type="slidenum">
              <a:rPr lang="en-US" smtClean="0"/>
              <a:t>‹#›</a:t>
            </a:fld>
            <a:endParaRPr lang="en-US"/>
          </a:p>
        </p:txBody>
      </p:sp>
    </p:spTree>
    <p:extLst>
      <p:ext uri="{BB962C8B-B14F-4D97-AF65-F5344CB8AC3E}">
        <p14:creationId xmlns:p14="http://schemas.microsoft.com/office/powerpoint/2010/main" val="848556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2FA65E-6490-4B7A-94F9-3C5299AC0BD3}" type="slidenum">
              <a:rPr lang="en-US" smtClean="0"/>
              <a:t>17</a:t>
            </a:fld>
            <a:endParaRPr lang="en-US"/>
          </a:p>
        </p:txBody>
      </p:sp>
    </p:spTree>
    <p:extLst>
      <p:ext uri="{BB962C8B-B14F-4D97-AF65-F5344CB8AC3E}">
        <p14:creationId xmlns:p14="http://schemas.microsoft.com/office/powerpoint/2010/main" val="3337466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56700" cy="6858000"/>
          </a:xfrm>
          <a:prstGeom prst="rect">
            <a:avLst/>
          </a:prstGeom>
          <a:noFill/>
          <a:ln w="9525">
            <a:noFill/>
          </a:ln>
        </p:spPr>
      </p:pic>
      <p:sp>
        <p:nvSpPr>
          <p:cNvPr id="2051" name="Rectangle 3"/>
          <p:cNvSpPr>
            <a:spLocks noGrp="1" noChangeArrowheads="1"/>
          </p:cNvSpPr>
          <p:nvPr>
            <p:ph type="ctrTitle"/>
          </p:nvPr>
        </p:nvSpPr>
        <p:spPr>
          <a:xfrm>
            <a:off x="468313" y="1196975"/>
            <a:ext cx="8207375" cy="1082675"/>
          </a:xfrm>
        </p:spPr>
        <p:txBody>
          <a:bodyPr/>
          <a:lstStyle>
            <a:lvl1pPr algn="ctr">
              <a:defRPr>
                <a:solidFill>
                  <a:schemeClr val="bg1"/>
                </a:solidFill>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2422525"/>
            <a:ext cx="8212138" cy="1752600"/>
          </a:xfrm>
        </p:spPr>
        <p:txBody>
          <a:bodyPr/>
          <a:lstStyle>
            <a:lvl1pPr marL="0" indent="0" algn="ctr">
              <a:buFontTx/>
              <a:buNone/>
              <a:defRPr>
                <a:solidFill>
                  <a:schemeClr val="bg1"/>
                </a:solidFill>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lvl="0" fontAlgn="base"/>
            <a:endParaRPr lang="zh-CN" altLang="en-US" strike="noStrike" noProof="1"/>
          </a:p>
        </p:txBody>
      </p:sp>
      <p:sp>
        <p:nvSpPr>
          <p:cNvPr id="5" name="Footer Placeholder 4"/>
          <p:cNvSpPr>
            <a:spLocks noGrp="1"/>
          </p:cNvSpPr>
          <p:nvPr>
            <p:ph type="ftr" sz="quarter" idx="11"/>
          </p:nvPr>
        </p:nvSpPr>
        <p:spPr/>
        <p:txBody>
          <a:bodyPr/>
          <a:lstStyle/>
          <a:p>
            <a:pPr lvl="0" fontAlgn="base"/>
            <a:endParaRPr lang="zh-CN" altLang="en-US" strike="noStrike" noProof="1"/>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lvl="0" fontAlgn="base"/>
            <a:endParaRPr lang="zh-CN" altLang="en-US" strike="noStrike" noProof="1"/>
          </a:p>
        </p:txBody>
      </p:sp>
      <p:sp>
        <p:nvSpPr>
          <p:cNvPr id="8" name="Footer Placeholder 7"/>
          <p:cNvSpPr>
            <a:spLocks noGrp="1"/>
          </p:cNvSpPr>
          <p:nvPr>
            <p:ph type="ftr" sz="quarter" idx="11"/>
          </p:nvPr>
        </p:nvSpPr>
        <p:spPr/>
        <p:txBody>
          <a:bodyPr/>
          <a:lstStyle/>
          <a:p>
            <a:pPr lvl="0" fontAlgn="base"/>
            <a:endParaRPr lang="zh-CN" altLang="en-US" strike="noStrike" noProof="1"/>
          </a:p>
        </p:txBody>
      </p:sp>
      <p:sp>
        <p:nvSpPr>
          <p:cNvPr id="9" name="Slide Number Placeholder 8"/>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fontAlgn="base"/>
            <a:endParaRPr lang="zh-CN" altLang="en-US" strike="noStrike" noProof="1"/>
          </a:p>
        </p:txBody>
      </p:sp>
      <p:sp>
        <p:nvSpPr>
          <p:cNvPr id="4" name="Footer Placeholder 3"/>
          <p:cNvSpPr>
            <a:spLocks noGrp="1"/>
          </p:cNvSpPr>
          <p:nvPr>
            <p:ph type="ftr" sz="quarter" idx="11"/>
          </p:nvPr>
        </p:nvSpPr>
        <p:spPr/>
        <p:txBody>
          <a:bodyPr/>
          <a:lstStyle/>
          <a:p>
            <a:pPr lvl="0" fontAlgn="base"/>
            <a:endParaRPr lang="zh-CN" altLang="en-US" strike="noStrike" noProof="1"/>
          </a:p>
        </p:txBody>
      </p:sp>
      <p:sp>
        <p:nvSpPr>
          <p:cNvPr id="5" name="Slide Number Placeholder 4"/>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fontAlgn="base"/>
            <a:endParaRPr lang="zh-CN" altLang="en-US" strike="noStrike" noProof="1"/>
          </a:p>
        </p:txBody>
      </p:sp>
      <p:sp>
        <p:nvSpPr>
          <p:cNvPr id="3" name="Footer Placeholder 2"/>
          <p:cNvSpPr>
            <a:spLocks noGrp="1"/>
          </p:cNvSpPr>
          <p:nvPr>
            <p:ph type="ftr" sz="quarter" idx="11"/>
          </p:nvPr>
        </p:nvSpPr>
        <p:spPr/>
        <p:txBody>
          <a:bodyPr/>
          <a:lstStyle/>
          <a:p>
            <a:pPr lvl="0" fontAlgn="base"/>
            <a:endParaRPr lang="zh-CN" altLang="en-US" strike="noStrike" noProof="1"/>
          </a:p>
        </p:txBody>
      </p:sp>
      <p:sp>
        <p:nvSpPr>
          <p:cNvPr id="4" name="Slide Number Placeholder 3"/>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fontAlgn="base"/>
            <a:endParaRPr lang="zh-CN" altLang="en-US" strike="noStrike" noProof="1"/>
          </a:p>
        </p:txBody>
      </p:sp>
      <p:sp>
        <p:nvSpPr>
          <p:cNvPr id="6" name="Footer Placeholder 5"/>
          <p:cNvSpPr>
            <a:spLocks noGrp="1"/>
          </p:cNvSpPr>
          <p:nvPr>
            <p:ph type="ftr" sz="quarter" idx="11"/>
          </p:nvPr>
        </p:nvSpPr>
        <p:spPr/>
        <p:txBody>
          <a:bodyPr/>
          <a:lstStyle/>
          <a:p>
            <a:pPr lvl="0" fontAlgn="base"/>
            <a:endParaRPr lang="zh-CN" altLang="en-US" strike="noStrike" noProof="1"/>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3"/>
          <a:stretch>
            <a:fillRect/>
          </a:stretch>
        </p:blipFill>
        <p:spPr>
          <a:xfrm>
            <a:off x="0" y="0"/>
            <a:ext cx="91567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fontAlgn="base"/>
            <a:endParaRPr lang="zh-CN" altLang="en-US" strike="noStrike" noProof="1"/>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fontAlgn="base"/>
            <a:endParaRPr lang="zh-CN" altLang="en-US" strike="noStrike" noProof="1"/>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fontAlgn="base"/>
            <a:fld id="{9A0DB2DC-4C9A-4742-B13C-FB6460FD3503}" type="slidenum">
              <a:rPr lang="zh-CN" altLang="en-US" strike="noStrike" noProof="1" dirty="0">
                <a:latin typeface="Arial" panose="020B0604020202020204" pitchFamily="34" charset="0"/>
                <a:ea typeface="SimSun" panose="02010600030101010101" pitchFamily="2" charset="-122"/>
                <a:cs typeface="+mn-cs"/>
              </a:rPr>
              <a:t>‹#›</a:t>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image" Target="../media/image5.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s 3"/>
          <p:cNvSpPr/>
          <p:nvPr>
            <p:custDataLst>
              <p:tags r:id="rId1"/>
            </p:custDataLst>
          </p:nvPr>
        </p:nvSpPr>
        <p:spPr>
          <a:xfrm>
            <a:off x="-108520" y="1412776"/>
            <a:ext cx="9109075" cy="1631216"/>
          </a:xfrm>
          <a:prstGeom prst="rect">
            <a:avLst/>
          </a:prstGeom>
          <a:noFill/>
          <a:ln>
            <a:noFill/>
          </a:ln>
        </p:spPr>
        <p:txBody>
          <a:bodyPr wrap="square" rtlCol="0" anchor="t">
            <a:spAutoFit/>
            <a:scene3d>
              <a:camera prst="orthographicFront"/>
              <a:lightRig rig="threePt" dir="t"/>
            </a:scene3d>
          </a:bodyPr>
          <a:lstStyle/>
          <a:p>
            <a:r>
              <a:rPr lang="vi-VN" altLang="en-US" sz="2800" b="1" i="1" dirty="0" smtClean="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charset="0"/>
                <a:cs typeface="Times New Roman" panose="02020603050405020304" charset="0"/>
              </a:rPr>
              <a:t>  BÀI </a:t>
            </a:r>
            <a:r>
              <a:rPr lang="vi-VN" altLang="en-US" sz="2800" b="1" i="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charset="0"/>
                <a:cs typeface="Times New Roman" panose="02020603050405020304" charset="0"/>
              </a:rPr>
              <a:t>15: </a:t>
            </a:r>
          </a:p>
          <a:p>
            <a:pPr algn="ctr"/>
            <a:r>
              <a:rPr lang="vi-VN" altLang="en-US" sz="4400" b="1" dirty="0">
                <a:ln w="12700">
                  <a:solidFill>
                    <a:schemeClr val="accent1"/>
                  </a:solidFill>
                  <a:prstDash val="solid"/>
                </a:ln>
                <a:solidFill>
                  <a:srgbClr val="FFFF00"/>
                </a:solidFill>
                <a:effectLst>
                  <a:outerShdw dist="38100" dir="2640000" algn="bl" rotWithShape="0">
                    <a:schemeClr val="accent1"/>
                  </a:outerShdw>
                </a:effectLst>
                <a:latin typeface="Times New Roman" panose="02020603050405020304" charset="0"/>
                <a:cs typeface="Times New Roman" panose="02020603050405020304" charset="0"/>
              </a:rPr>
              <a:t>CHẤT TINH KHIẾT - HỖN HỢP</a:t>
            </a:r>
          </a:p>
          <a:p>
            <a:pPr algn="ctr"/>
            <a:r>
              <a:rPr lang="vi-VN" altLang="en-US" sz="2800" b="1" i="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charset="0"/>
                <a:cs typeface="Times New Roman" panose="02020603050405020304" charset="0"/>
              </a:rPr>
              <a:t> (3 TIẾT)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1000" fill="hold"/>
                                        <p:tgtEl>
                                          <p:spTgt spid="4">
                                            <p:txEl>
                                              <p:pRg st="1" end="1"/>
                                            </p:txEl>
                                          </p:spTgt>
                                        </p:tgtEl>
                                        <p:attrNameLst>
                                          <p:attrName>ppt_w</p:attrName>
                                        </p:attrNameLst>
                                      </p:cBhvr>
                                      <p:tavLst>
                                        <p:tav tm="0">
                                          <p:val>
                                            <p:strVal val="#ppt_w+.3"/>
                                          </p:val>
                                        </p:tav>
                                        <p:tav tm="100000">
                                          <p:val>
                                            <p:strVal val="#ppt_w"/>
                                          </p:val>
                                        </p:tav>
                                      </p:tavLst>
                                    </p:anim>
                                    <p:anim calcmode="lin" valueType="num">
                                      <p:cBhvr>
                                        <p:cTn id="13"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4">
                                            <p:txEl>
                                              <p:pRg st="1" end="1"/>
                                            </p:txEl>
                                          </p:spTgt>
                                        </p:tgtEl>
                                      </p:cBhvr>
                                    </p:animEffect>
                                  </p:childTnLst>
                                </p:cTn>
                              </p:par>
                              <p:par>
                                <p:cTn id="15" presetID="50" presetClass="entr" presetSubtype="0" decel="10000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1000" fill="hold"/>
                                        <p:tgtEl>
                                          <p:spTgt spid="4">
                                            <p:txEl>
                                              <p:pRg st="2" end="2"/>
                                            </p:txEl>
                                          </p:spTgt>
                                        </p:tgtEl>
                                        <p:attrNameLst>
                                          <p:attrName>ppt_w</p:attrName>
                                        </p:attrNameLst>
                                      </p:cBhvr>
                                      <p:tavLst>
                                        <p:tav tm="0">
                                          <p:val>
                                            <p:strVal val="#ppt_w+.3"/>
                                          </p:val>
                                        </p:tav>
                                        <p:tav tm="100000">
                                          <p:val>
                                            <p:strVal val="#ppt_w"/>
                                          </p:val>
                                        </p:tav>
                                      </p:tavLst>
                                    </p:anim>
                                    <p:anim calcmode="lin" valueType="num">
                                      <p:cBhvr>
                                        <p:cTn id="18" dur="1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9793407"/>
              </p:ext>
            </p:extLst>
          </p:nvPr>
        </p:nvGraphicFramePr>
        <p:xfrm>
          <a:off x="539552" y="692696"/>
          <a:ext cx="7921322" cy="5585832"/>
        </p:xfrm>
        <a:graphic>
          <a:graphicData uri="http://schemas.openxmlformats.org/drawingml/2006/table">
            <a:tbl>
              <a:tblPr firstRow="1" bandRow="1">
                <a:tableStyleId>{5940675A-B579-460E-94D1-54222C63F5DA}</a:tableStyleId>
              </a:tblPr>
              <a:tblGrid>
                <a:gridCol w="4320480"/>
                <a:gridCol w="3600842"/>
              </a:tblGrid>
              <a:tr h="648072">
                <a:tc>
                  <a:txBody>
                    <a:bodyPr/>
                    <a:lstStyle/>
                    <a:p>
                      <a:pPr algn="ctr">
                        <a:buNone/>
                      </a:pPr>
                      <a:r>
                        <a:rPr lang="en-US" sz="1600" b="1" dirty="0" smtClean="0"/>
                        <a:t>NỘI</a:t>
                      </a:r>
                      <a:r>
                        <a:rPr lang="en-US" sz="1600" b="1" baseline="0" dirty="0" smtClean="0"/>
                        <a:t> DUNG CÂU HỎI</a:t>
                      </a:r>
                      <a:endParaRPr lang="en-US" sz="1600" b="1" dirty="0">
                        <a:latin typeface="Times New Roman" panose="02020603050405020304" charset="0"/>
                        <a:ea typeface="Calibri Light" panose="020F0302020204030204" charset="0"/>
                        <a:cs typeface="Times New Roman" panose="02020603050405020304" charset="0"/>
                      </a:endParaRPr>
                    </a:p>
                  </a:txBody>
                  <a:tcPr marL="68580" marR="68580" marT="0" marB="0" anchor="ctr"/>
                </a:tc>
                <a:tc>
                  <a:txBody>
                    <a:bodyPr/>
                    <a:lstStyle/>
                    <a:p>
                      <a:pPr algn="ctr">
                        <a:buNone/>
                      </a:pPr>
                      <a:r>
                        <a:rPr lang="en-US" sz="1600" b="1" dirty="0" smtClean="0"/>
                        <a:t>TRẢ</a:t>
                      </a:r>
                      <a:r>
                        <a:rPr lang="en-US" sz="1600" b="1" baseline="0" dirty="0" smtClean="0"/>
                        <a:t> LỜI</a:t>
                      </a:r>
                      <a:endParaRPr lang="en-US" sz="1600" b="1" dirty="0">
                        <a:latin typeface="Times New Roman" panose="02020603050405020304" charset="0"/>
                        <a:ea typeface="Calibri Light" panose="020F0302020204030204" charset="0"/>
                        <a:cs typeface="Times New Roman" panose="02020603050405020304" charset="0"/>
                      </a:endParaRPr>
                    </a:p>
                  </a:txBody>
                  <a:tcPr marL="68580" marR="68580" marT="0" marB="0" anchor="ct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latin typeface="Times New Roman" panose="02020603050405020304" pitchFamily="18" charset="0"/>
                          <a:cs typeface="Times New Roman" panose="02020603050405020304" pitchFamily="18" charset="0"/>
                        </a:rPr>
                        <a:t>Bột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canh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là</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chất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tinh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khiết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không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hãy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liệt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kê</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các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thành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phần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tạo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nên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bột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canh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được</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dùng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làm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vị</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trong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bữa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ăn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đình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em</a:t>
                      </a:r>
                      <a:r>
                        <a:rPr lang="vi-VN" altLang="en-US" sz="1800" dirty="0" smtClean="0">
                          <a:latin typeface="Times New Roman" panose="02020603050405020304" pitchFamily="18" charset="0"/>
                          <a:cs typeface="Times New Roman" panose="02020603050405020304" pitchFamily="18" charset="0"/>
                        </a:rPr>
                        <a:t>.</a:t>
                      </a:r>
                      <a:endParaRPr lang="en-US" sz="1800" b="0" dirty="0">
                        <a:latin typeface="Times New Roman" panose="02020603050405020304" pitchFamily="18" charset="0"/>
                        <a:ea typeface="Calibri Light" panose="020F0302020204030204" charset="0"/>
                        <a:cs typeface="Times New Roman" panose="02020603050405020304" pitchFamily="18" charset="0"/>
                      </a:endParaRPr>
                    </a:p>
                  </a:txBody>
                  <a:tcPr marL="68580" marR="68580" marT="0" marB="0" anchor="b"/>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Bột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canh</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không</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phải</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là</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chất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tinh</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khiết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Bột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canh</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có</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thành</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phần</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gồm</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nhiều</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chất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như</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muối</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ăn</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đường</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mì</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chính</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bột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ngọt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hạt</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 </a:t>
                      </a:r>
                      <a:r>
                        <a:rPr lang="en-US" sz="1800" i="1" dirty="0" err="1" smtClean="0">
                          <a:solidFill>
                            <a:srgbClr val="00B050"/>
                          </a:solidFill>
                          <a:latin typeface="Times New Roman" panose="02020603050405020304" charset="0"/>
                          <a:ea typeface="SimSun" panose="02010600030101010101" pitchFamily="2" charset="-122"/>
                          <a:cs typeface="Times New Roman" panose="02020603050405020304" charset="0"/>
                        </a:rPr>
                        <a:t>tiêu</a:t>
                      </a:r>
                      <a:r>
                        <a:rPr lang="en-US" sz="1800" i="1" dirty="0" smtClean="0">
                          <a:solidFill>
                            <a:srgbClr val="00B050"/>
                          </a:solidFill>
                          <a:latin typeface="Times New Roman" panose="02020603050405020304" charset="0"/>
                          <a:ea typeface="SimSun" panose="02010600030101010101" pitchFamily="2" charset="-122"/>
                          <a:cs typeface="Times New Roman" panose="02020603050405020304" charset="0"/>
                        </a:rPr>
                        <a:t>,...</a:t>
                      </a:r>
                      <a:endParaRPr lang="en-US" sz="18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latin typeface="Times New Roman" panose="02020603050405020304" pitchFamily="18" charset="0"/>
                          <a:cs typeface="Times New Roman" panose="02020603050405020304" pitchFamily="18" charset="0"/>
                        </a:rPr>
                        <a:t>Nếu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đủ</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nguyên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liệu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làm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thế</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nào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để</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bột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canh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Nếu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bớt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một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thành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phần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của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bột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canh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thì</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vị</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có</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thay</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đổi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không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Giải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thích</a:t>
                      </a:r>
                      <a:endParaRPr lang="en-US" sz="1800" b="0" dirty="0">
                        <a:latin typeface="Times New Roman" panose="02020603050405020304" pitchFamily="18" charset="0"/>
                        <a:ea typeface="Calibri Light" panose="020F0302020204030204" charset="0"/>
                        <a:cs typeface="Times New Roman" panose="02020603050405020304" pitchFamily="18"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err="1" smtClean="0">
                          <a:solidFill>
                            <a:srgbClr val="00B050"/>
                          </a:solidFill>
                          <a:latin typeface="Times New Roman" panose="02020603050405020304" charset="0"/>
                          <a:cs typeface="Times New Roman" panose="02020603050405020304" charset="0"/>
                        </a:rPr>
                        <a:t>Khi</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trộn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lẫn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các</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nguyên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liệu</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với</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nhau</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theo</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tỉ</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lệ</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thích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hợp</a:t>
                      </a:r>
                      <a:r>
                        <a:rPr lang="en-US" sz="1800" i="1" dirty="0" smtClean="0">
                          <a:solidFill>
                            <a:srgbClr val="00B050"/>
                          </a:solidFill>
                          <a:latin typeface="Times New Roman" panose="02020603050405020304" charset="0"/>
                          <a:cs typeface="Times New Roman" panose="02020603050405020304" charset="0"/>
                        </a:rPr>
                        <a:t>, ta </a:t>
                      </a:r>
                      <a:r>
                        <a:rPr lang="en-US" sz="1800" i="1" dirty="0" err="1" smtClean="0">
                          <a:solidFill>
                            <a:srgbClr val="00B050"/>
                          </a:solidFill>
                          <a:latin typeface="Times New Roman" panose="02020603050405020304" charset="0"/>
                          <a:cs typeface="Times New Roman" panose="02020603050405020304" charset="0"/>
                        </a:rPr>
                        <a:t>được</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bột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canh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Nếu</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bớt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một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trong</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các</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thành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phẩn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thì</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vị</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của</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bột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canh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sẽ</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thay</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đổi</a:t>
                      </a:r>
                      <a:r>
                        <a:rPr lang="en-US" sz="1800" i="1" dirty="0" smtClean="0">
                          <a:solidFill>
                            <a:srgbClr val="00B050"/>
                          </a:solidFill>
                          <a:latin typeface="Times New Roman" panose="02020603050405020304" charset="0"/>
                          <a:cs typeface="Times New Roman" panose="02020603050405020304" charset="0"/>
                        </a:rPr>
                        <a:t> do </a:t>
                      </a:r>
                      <a:r>
                        <a:rPr lang="en-US" sz="1800" i="1" dirty="0" err="1" smtClean="0">
                          <a:solidFill>
                            <a:srgbClr val="00B050"/>
                          </a:solidFill>
                          <a:latin typeface="Times New Roman" panose="02020603050405020304" charset="0"/>
                          <a:cs typeface="Times New Roman" panose="02020603050405020304" charset="0"/>
                        </a:rPr>
                        <a:t>mỗi</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thành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phần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có</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tính</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chất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riêng</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tạo</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nên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vị</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đặc</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trưng</a:t>
                      </a:r>
                      <a:r>
                        <a:rPr lang="en-US" sz="1800" i="1" dirty="0" smtClean="0">
                          <a:solidFill>
                            <a:srgbClr val="00B050"/>
                          </a:solidFill>
                          <a:latin typeface="Times New Roman" panose="02020603050405020304" charset="0"/>
                          <a:cs typeface="Times New Roman" panose="02020603050405020304" charset="0"/>
                        </a:rPr>
                        <a:t>.</a:t>
                      </a:r>
                      <a:endParaRPr lang="en-US" sz="18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latin typeface="Times New Roman" panose="02020603050405020304" charset="0"/>
                          <a:cs typeface="Times New Roman" panose="02020603050405020304" charset="0"/>
                          <a:sym typeface="+mn-ea"/>
                        </a:rPr>
                        <a:t>Quan</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sát</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hình</a:t>
                      </a:r>
                      <a:r>
                        <a:rPr lang="en-US" sz="1800" dirty="0" smtClean="0">
                          <a:latin typeface="Times New Roman" panose="02020603050405020304" charset="0"/>
                          <a:cs typeface="Times New Roman" panose="02020603050405020304" charset="0"/>
                          <a:sym typeface="+mn-ea"/>
                        </a:rPr>
                        <a:t> 15.3, </a:t>
                      </a:r>
                      <a:r>
                        <a:rPr lang="en-US" sz="1800" dirty="0" err="1" smtClean="0">
                          <a:latin typeface="Times New Roman" panose="02020603050405020304" charset="0"/>
                          <a:cs typeface="Times New Roman" panose="02020603050405020304" charset="0"/>
                          <a:sym typeface="+mn-ea"/>
                        </a:rPr>
                        <a:t>em</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hãy</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cho</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biết</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nước</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khoáng</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thiên</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nhiên</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có</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phải</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là</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nước</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nguyên</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chất</a:t>
                      </a:r>
                      <a:r>
                        <a:rPr lang="en-US" sz="1800" dirty="0" smtClean="0">
                          <a:latin typeface="Times New Roman" panose="02020603050405020304" charset="0"/>
                          <a:cs typeface="Times New Roman" panose="02020603050405020304" charset="0"/>
                          <a:sym typeface="+mn-ea"/>
                        </a:rPr>
                        <a:t> </a:t>
                      </a:r>
                      <a:r>
                        <a:rPr lang="en-US" sz="1800" dirty="0" err="1" smtClean="0">
                          <a:latin typeface="Times New Roman" panose="02020603050405020304" charset="0"/>
                          <a:cs typeface="Times New Roman" panose="02020603050405020304" charset="0"/>
                          <a:sym typeface="+mn-ea"/>
                        </a:rPr>
                        <a:t>không</a:t>
                      </a:r>
                      <a:r>
                        <a:rPr lang="en-US" sz="1800" dirty="0" smtClean="0">
                          <a:latin typeface="Times New Roman" panose="02020603050405020304" charset="0"/>
                          <a:cs typeface="Times New Roman" panose="02020603050405020304" charset="0"/>
                          <a:sym typeface="+mn-ea"/>
                        </a:rPr>
                        <a:t>?</a:t>
                      </a:r>
                      <a:endParaRPr lang="en-US" sz="1800" b="0" dirty="0">
                        <a:latin typeface="Times New Roman" panose="02020603050405020304" charset="0"/>
                        <a:ea typeface="Calibri Light" panose="020F0302020204030204" charset="0"/>
                        <a:cs typeface="Times New Roman" panose="02020603050405020304" charset="0"/>
                      </a:endParaRPr>
                    </a:p>
                  </a:txBody>
                  <a:tcPr marL="68580" marR="68580" marT="0" marB="0" anchor="ctr"/>
                </a:tc>
                <a:tc>
                  <a:txBody>
                    <a:bodyPr/>
                    <a:lstStyle/>
                    <a:p>
                      <a:pPr algn="just"/>
                      <a:r>
                        <a:rPr lang="en-US" sz="1800" i="1" dirty="0" err="1" smtClean="0">
                          <a:solidFill>
                            <a:srgbClr val="00B050"/>
                          </a:solidFill>
                          <a:latin typeface="Times New Roman" panose="02020603050405020304" charset="0"/>
                          <a:cs typeface="Times New Roman" panose="02020603050405020304" charset="0"/>
                          <a:sym typeface="+mn-ea"/>
                        </a:rPr>
                        <a:t>Nước</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khoáng</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thiên</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nhiên</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không</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phải</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là</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nước</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nguyên</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chất</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Vì</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ngoài</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nước</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trong</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thành</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phần</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của</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nước</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khoáng</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còn</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chứa</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một</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số</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chất</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khoáng</a:t>
                      </a:r>
                      <a:r>
                        <a:rPr lang="en-US" sz="1800" i="1" dirty="0" smtClean="0">
                          <a:solidFill>
                            <a:srgbClr val="00B050"/>
                          </a:solidFill>
                          <a:latin typeface="Times New Roman" panose="02020603050405020304" charset="0"/>
                          <a:cs typeface="Times New Roman" panose="02020603050405020304" charset="0"/>
                          <a:sym typeface="+mn-ea"/>
                        </a:rPr>
                        <a:t> </a:t>
                      </a:r>
                      <a:r>
                        <a:rPr lang="en-US" sz="1800" i="1" dirty="0" err="1" smtClean="0">
                          <a:solidFill>
                            <a:srgbClr val="00B050"/>
                          </a:solidFill>
                          <a:latin typeface="Times New Roman" panose="02020603050405020304" charset="0"/>
                          <a:cs typeface="Times New Roman" panose="02020603050405020304" charset="0"/>
                          <a:sym typeface="+mn-ea"/>
                        </a:rPr>
                        <a:t>khác</a:t>
                      </a:r>
                      <a:r>
                        <a:rPr lang="en-US" sz="1800" i="1" dirty="0" smtClean="0">
                          <a:solidFill>
                            <a:srgbClr val="00B050"/>
                          </a:solidFill>
                          <a:latin typeface="Times New Roman" panose="02020603050405020304" charset="0"/>
                          <a:cs typeface="Times New Roman" panose="02020603050405020304" charset="0"/>
                          <a:sym typeface="+mn-ea"/>
                        </a:rPr>
                        <a:t>.</a:t>
                      </a:r>
                      <a:endParaRPr lang="en-US" sz="18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Em</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đã</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bao</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giờ</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xem</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thợ</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trộn</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vữa</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dựng</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chưa</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Em</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hãy</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tìm</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hiểu</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xem</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c</a:t>
                      </a:r>
                      <a:r>
                        <a:rPr lang="vi-VN" alt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ầ</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n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những</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vật</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liệu</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gì</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để</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tạo</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nên</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vữa</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1800" dirty="0" err="1" smtClean="0">
                          <a:solidFill>
                            <a:srgbClr val="000000"/>
                          </a:solidFill>
                          <a:latin typeface="Times New Roman" panose="02020603050405020304" charset="0"/>
                          <a:ea typeface="SimSun" panose="02010600030101010101" pitchFamily="2" charset="-122"/>
                          <a:cs typeface="Times New Roman" panose="02020603050405020304" charset="0"/>
                        </a:rPr>
                        <a:t>dựng</a:t>
                      </a:r>
                      <a:r>
                        <a:rPr lang="en-US" sz="1800" dirty="0" smtClean="0">
                          <a:solidFill>
                            <a:srgbClr val="000000"/>
                          </a:solidFill>
                          <a:latin typeface="Times New Roman" panose="02020603050405020304" charset="0"/>
                          <a:ea typeface="SimSun" panose="02010600030101010101" pitchFamily="2" charset="-122"/>
                          <a:cs typeface="Times New Roman" panose="0202060305040502030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0" dirty="0">
                        <a:latin typeface="Times New Roman" panose="02020603050405020304" charset="0"/>
                        <a:ea typeface="Calibri Light" panose="020F0302020204030204" charset="0"/>
                        <a:cs typeface="Times New Roman" panose="02020603050405020304" charset="0"/>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err="1" smtClean="0">
                          <a:solidFill>
                            <a:srgbClr val="00B050"/>
                          </a:solidFill>
                          <a:latin typeface="Times New Roman" panose="02020603050405020304" charset="0"/>
                          <a:cs typeface="Times New Roman" panose="02020603050405020304" charset="0"/>
                        </a:rPr>
                        <a:t>Những</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vật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liệu</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cần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thiết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để</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tạo</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nên</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vữa</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xây</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dựng</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gồm</a:t>
                      </a:r>
                      <a:r>
                        <a:rPr lang="en-US" sz="1800" i="1" dirty="0" smtClean="0">
                          <a:solidFill>
                            <a:srgbClr val="00B050"/>
                          </a:solidFill>
                          <a:latin typeface="Times New Roman" panose="02020603050405020304" charset="0"/>
                          <a:cs typeface="Times New Roman" panose="02020603050405020304" charset="0"/>
                        </a:rPr>
                        <a:t>: xi </a:t>
                      </a:r>
                      <a:r>
                        <a:rPr lang="en-US" sz="1800" i="1" dirty="0" err="1" smtClean="0">
                          <a:solidFill>
                            <a:srgbClr val="00B050"/>
                          </a:solidFill>
                          <a:latin typeface="Times New Roman" panose="02020603050405020304" charset="0"/>
                          <a:cs typeface="Times New Roman" panose="02020603050405020304" charset="0"/>
                        </a:rPr>
                        <a:t>măng</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cát</a:t>
                      </a:r>
                      <a:r>
                        <a:rPr lang="en-US" sz="1800" i="1" dirty="0" smtClean="0">
                          <a:solidFill>
                            <a:srgbClr val="00B050"/>
                          </a:solidFill>
                          <a:latin typeface="Times New Roman" panose="02020603050405020304" charset="0"/>
                          <a:cs typeface="Times New Roman" panose="02020603050405020304" charset="0"/>
                        </a:rPr>
                        <a:t>, </a:t>
                      </a:r>
                      <a:r>
                        <a:rPr lang="en-US" sz="1800" i="1" dirty="0" err="1" smtClean="0">
                          <a:solidFill>
                            <a:srgbClr val="00B050"/>
                          </a:solidFill>
                          <a:latin typeface="Times New Roman" panose="02020603050405020304" charset="0"/>
                          <a:cs typeface="Times New Roman" panose="02020603050405020304" charset="0"/>
                        </a:rPr>
                        <a:t>nước</a:t>
                      </a:r>
                      <a:r>
                        <a:rPr lang="en-US" sz="1800" i="1" dirty="0" smtClean="0">
                          <a:solidFill>
                            <a:srgbClr val="00B050"/>
                          </a:solidFill>
                          <a:latin typeface="Times New Roman" panose="02020603050405020304" charset="0"/>
                          <a:cs typeface="Times New Roman" panose="02020603050405020304" charset="0"/>
                        </a:rPr>
                        <a:t>.</a:t>
                      </a:r>
                    </a:p>
                    <a:p>
                      <a:pPr>
                        <a:buNone/>
                      </a:pPr>
                      <a:endParaRPr lang="en-US" sz="18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bl>
          </a:graphicData>
        </a:graphic>
      </p:graphicFrame>
      <p:sp>
        <p:nvSpPr>
          <p:cNvPr id="2" name="TextBox 1"/>
          <p:cNvSpPr txBox="1"/>
          <p:nvPr/>
        </p:nvSpPr>
        <p:spPr>
          <a:xfrm>
            <a:off x="1187624" y="251356"/>
            <a:ext cx="1037528" cy="369332"/>
          </a:xfrm>
          <a:prstGeom prst="rect">
            <a:avLst/>
          </a:prstGeom>
          <a:noFill/>
        </p:spPr>
        <p:txBody>
          <a:bodyPr wrap="none" rtlCol="0">
            <a:spAutoFit/>
          </a:bodyPr>
          <a:lstStyle/>
          <a:p>
            <a:r>
              <a:rPr lang="vi-VN" b="1" dirty="0" smtClean="0">
                <a:solidFill>
                  <a:srgbClr val="FF0000"/>
                </a:solidFill>
                <a:latin typeface="Times New Roman" panose="02020603050405020304" pitchFamily="18" charset="0"/>
                <a:cs typeface="Times New Roman" panose="02020603050405020304" pitchFamily="18" charset="0"/>
              </a:rPr>
              <a:t>ĐÁP ÁN</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08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3" name="Shape 1153"/>
          <p:cNvPicPr>
            <a:picLocks noGrp="1" noChangeAspect="1"/>
          </p:cNvPicPr>
          <p:nvPr>
            <p:ph sz="half" idx="1"/>
          </p:nvPr>
        </p:nvPicPr>
        <p:blipFill>
          <a:blip r:embed="rId2"/>
          <a:stretch>
            <a:fillRect/>
          </a:stretch>
        </p:blipFill>
        <p:spPr>
          <a:xfrm>
            <a:off x="899160" y="116840"/>
            <a:ext cx="3185160" cy="2014855"/>
          </a:xfrm>
          <a:prstGeom prst="rect">
            <a:avLst/>
          </a:prstGeom>
        </p:spPr>
      </p:pic>
      <p:graphicFrame>
        <p:nvGraphicFramePr>
          <p:cNvPr id="9" name="Content Placeholder 8"/>
          <p:cNvGraphicFramePr>
            <a:graphicFrameLocks noGrp="1"/>
          </p:cNvGraphicFramePr>
          <p:nvPr>
            <p:ph sz="half" idx="2"/>
            <p:extLst>
              <p:ext uri="{D42A27DB-BD31-4B8C-83A1-F6EECF244321}">
                <p14:modId xmlns:p14="http://schemas.microsoft.com/office/powerpoint/2010/main" val="2131806810"/>
              </p:ext>
            </p:extLst>
          </p:nvPr>
        </p:nvGraphicFramePr>
        <p:xfrm>
          <a:off x="899592" y="2204720"/>
          <a:ext cx="3312368" cy="3291840"/>
        </p:xfrm>
        <a:graphic>
          <a:graphicData uri="http://schemas.openxmlformats.org/drawingml/2006/table">
            <a:tbl>
              <a:tblPr firstRow="1" bandRow="1">
                <a:tableStyleId>{5940675A-B579-460E-94D1-54222C63F5DA}</a:tableStyleId>
              </a:tblPr>
              <a:tblGrid>
                <a:gridCol w="3312368"/>
              </a:tblGrid>
              <a:tr h="365760">
                <a:tc>
                  <a:txBody>
                    <a:bodyPr/>
                    <a:lstStyle/>
                    <a:p>
                      <a:pPr algn="ctr">
                        <a:buNone/>
                      </a:pPr>
                      <a:r>
                        <a:rPr lang="en-US" sz="2400" b="1" dirty="0">
                          <a:solidFill>
                            <a:srgbClr val="000000"/>
                          </a:solidFill>
                          <a:latin typeface="Times New Roman" panose="02020603050405020304" charset="0"/>
                          <a:cs typeface="Times New Roman" panose="02020603050405020304" charset="0"/>
                        </a:rPr>
                        <a:t>THÀNH </a:t>
                      </a:r>
                      <a:r>
                        <a:rPr lang="en-US" sz="2400" b="1" dirty="0" smtClean="0">
                          <a:solidFill>
                            <a:srgbClr val="000000"/>
                          </a:solidFill>
                          <a:latin typeface="Times New Roman" panose="02020603050405020304" charset="0"/>
                          <a:cs typeface="Times New Roman" panose="02020603050405020304" charset="0"/>
                        </a:rPr>
                        <a:t>PH</a:t>
                      </a:r>
                      <a:r>
                        <a:rPr lang="vi-VN" sz="2400" b="1" dirty="0" smtClean="0">
                          <a:solidFill>
                            <a:srgbClr val="000000"/>
                          </a:solidFill>
                          <a:latin typeface="Times New Roman" panose="02020603050405020304" charset="0"/>
                          <a:cs typeface="Times New Roman" panose="02020603050405020304" charset="0"/>
                        </a:rPr>
                        <a:t>Ầ</a:t>
                      </a:r>
                      <a:r>
                        <a:rPr lang="en-US" sz="2400" b="1" dirty="0" smtClean="0">
                          <a:solidFill>
                            <a:srgbClr val="000000"/>
                          </a:solidFill>
                          <a:latin typeface="Times New Roman" panose="02020603050405020304" charset="0"/>
                          <a:cs typeface="Times New Roman" panose="02020603050405020304" charset="0"/>
                        </a:rPr>
                        <a:t>N</a:t>
                      </a:r>
                      <a:endParaRPr lang="en-US" sz="2400" b="1"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FFFFFF"/>
                    </a:solidFill>
                  </a:tcPr>
                </a:tc>
              </a:tr>
              <a:tr h="2926080">
                <a:tc>
                  <a:txBody>
                    <a:bodyPr/>
                    <a:lstStyle/>
                    <a:p>
                      <a:pPr>
                        <a:buNone/>
                      </a:pPr>
                      <a:r>
                        <a:rPr lang="en-US" sz="2400" b="0" dirty="0" err="1" smtClean="0">
                          <a:solidFill>
                            <a:srgbClr val="000000"/>
                          </a:solidFill>
                          <a:latin typeface="Times New Roman" panose="02020603050405020304" charset="0"/>
                          <a:cs typeface="Times New Roman" panose="02020603050405020304" charset="0"/>
                        </a:rPr>
                        <a:t>Muối</a:t>
                      </a:r>
                      <a:r>
                        <a:rPr lang="en-US" sz="2400" b="0" baseline="0" dirty="0" smtClean="0">
                          <a:solidFill>
                            <a:srgbClr val="000000"/>
                          </a:solidFill>
                          <a:latin typeface="Times New Roman" panose="02020603050405020304" charset="0"/>
                          <a:cs typeface="Times New Roman" panose="02020603050405020304" charset="0"/>
                        </a:rPr>
                        <a:t> </a:t>
                      </a:r>
                      <a:r>
                        <a:rPr lang="en-US" sz="2400" b="0" baseline="0" dirty="0" err="1" smtClean="0">
                          <a:solidFill>
                            <a:srgbClr val="000000"/>
                          </a:solidFill>
                          <a:latin typeface="Times New Roman" panose="02020603050405020304" charset="0"/>
                          <a:cs typeface="Times New Roman" panose="02020603050405020304" charset="0"/>
                        </a:rPr>
                        <a:t>ăn</a:t>
                      </a:r>
                      <a:r>
                        <a:rPr lang="en-US" sz="2400" b="0" dirty="0" smtClean="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chất</a:t>
                      </a:r>
                      <a:r>
                        <a:rPr lang="en-US" sz="2400" b="0" dirty="0" smtClean="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điều</a:t>
                      </a:r>
                      <a:r>
                        <a:rPr lang="en-US" sz="2400" b="0" dirty="0" smtClean="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vị</a:t>
                      </a:r>
                      <a:r>
                        <a:rPr lang="en-US" sz="2400" b="0" dirty="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đường</a:t>
                      </a:r>
                      <a:r>
                        <a:rPr lang="en-US" sz="2400" b="0" dirty="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bột</a:t>
                      </a:r>
                      <a:r>
                        <a:rPr lang="en-US" sz="2400" b="0" dirty="0" smtClean="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tỏi</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bột</a:t>
                      </a:r>
                      <a:r>
                        <a:rPr lang="en-US" sz="2400" b="0" dirty="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tiêu</a:t>
                      </a:r>
                      <a:endParaRPr lang="vi-VN" sz="2400" b="0" dirty="0" smtClean="0">
                        <a:solidFill>
                          <a:srgbClr val="000000"/>
                        </a:solidFill>
                        <a:latin typeface="Times New Roman" panose="02020603050405020304" charset="0"/>
                        <a:cs typeface="Times New Roman" panose="02020603050405020304" charset="0"/>
                      </a:endParaRPr>
                    </a:p>
                    <a:p>
                      <a:r>
                        <a:rPr lang="vi-VN" sz="2400" dirty="0" smtClean="0">
                          <a:latin typeface="Times New Roman" panose="02020603050405020304" pitchFamily="18" charset="0"/>
                          <a:cs typeface="Times New Roman" panose="02020603050405020304" pitchFamily="18" charset="0"/>
                        </a:rPr>
                        <a:t>Hàm lượng muối ăn&gt; 74%</a:t>
                      </a:r>
                    </a:p>
                    <a:p>
                      <a:r>
                        <a:rPr lang="vi-VN" sz="2400" dirty="0" smtClean="0">
                          <a:latin typeface="Times New Roman" panose="02020603050405020304" pitchFamily="18" charset="0"/>
                          <a:cs typeface="Times New Roman" panose="02020603050405020304" pitchFamily="18" charset="0"/>
                        </a:rPr>
                        <a:t>Hàm lượng monoSodium glutamate</a:t>
                      </a:r>
                    </a:p>
                    <a:p>
                      <a:r>
                        <a:rPr lang="vi-VN" sz="2400" dirty="0" smtClean="0">
                          <a:latin typeface="Times New Roman" panose="02020603050405020304" pitchFamily="18" charset="0"/>
                          <a:cs typeface="Times New Roman" panose="02020603050405020304" pitchFamily="18" charset="0"/>
                        </a:rPr>
                        <a:t>&lt; 15%</a:t>
                      </a:r>
                      <a:endParaRPr lang="en-US" sz="2400" dirty="0" smtClean="0">
                        <a:latin typeface="Times New Roman" panose="02020603050405020304" pitchFamily="18" charset="0"/>
                        <a:cs typeface="Times New Roman" panose="02020603050405020304" pitchFamily="18" charset="0"/>
                      </a:endParaRPr>
                    </a:p>
                    <a:p>
                      <a:pPr>
                        <a:buNone/>
                      </a:pPr>
                      <a:endParaRPr lang="en-US" sz="2400" b="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lnL w="12700" cap="flat" cmpd="sng">
                      <a:solidFill>
                        <a:srgbClr val="080000"/>
                      </a:solidFill>
                      <a:prstDash val="solid"/>
                      <a:headEnd type="none" w="med" len="med"/>
                      <a:tailEnd type="none" w="med" len="med"/>
                    </a:lnL>
                    <a:lnR w="12700" cap="flat" cmpd="sng" algn="ctr">
                      <a:solidFill>
                        <a:srgbClr val="080000"/>
                      </a:solidFill>
                      <a:prstDash val="solid"/>
                      <a:roun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solidFill>
                      <a:srgbClr val="FFFFFF"/>
                    </a:solidFill>
                  </a:tcPr>
                </a:tc>
              </a:tr>
            </a:tbl>
          </a:graphicData>
        </a:graphic>
      </p:graphicFrame>
      <p:pic>
        <p:nvPicPr>
          <p:cNvPr id="1155" name="Shape 1155"/>
          <p:cNvPicPr/>
          <p:nvPr/>
        </p:nvPicPr>
        <p:blipFill>
          <a:blip r:embed="rId3"/>
          <a:stretch>
            <a:fillRect/>
          </a:stretch>
        </p:blipFill>
        <p:spPr>
          <a:xfrm>
            <a:off x="4643755" y="-27305"/>
            <a:ext cx="2020570" cy="1957705"/>
          </a:xfrm>
          <a:prstGeom prst="rect">
            <a:avLst/>
          </a:prstGeom>
        </p:spPr>
      </p:pic>
      <p:sp>
        <p:nvSpPr>
          <p:cNvPr id="5" name="Text Box 4"/>
          <p:cNvSpPr txBox="1"/>
          <p:nvPr/>
        </p:nvSpPr>
        <p:spPr>
          <a:xfrm>
            <a:off x="967740" y="5879465"/>
            <a:ext cx="2849245" cy="953135"/>
          </a:xfrm>
          <a:prstGeom prst="rect">
            <a:avLst/>
          </a:prstGeom>
          <a:noFill/>
        </p:spPr>
        <p:txBody>
          <a:bodyPr wrap="square" rtlCol="0">
            <a:spAutoFit/>
          </a:bodyPr>
          <a:lstStyle/>
          <a:p>
            <a:pPr algn="just"/>
            <a:r>
              <a:rPr lang="vi-VN" altLang="en-US" sz="2800" dirty="0">
                <a:latin typeface="Times New Roman" panose="02020603050405020304" charset="0"/>
                <a:cs typeface="Times New Roman" panose="02020603050405020304" charset="0"/>
              </a:rPr>
              <a:t>Quan sát hình 15.3</a:t>
            </a:r>
          </a:p>
        </p:txBody>
      </p:sp>
      <p:sp>
        <p:nvSpPr>
          <p:cNvPr id="8" name="TextBox 7"/>
          <p:cNvSpPr txBox="1"/>
          <p:nvPr/>
        </p:nvSpPr>
        <p:spPr>
          <a:xfrm>
            <a:off x="4724400" y="2429272"/>
            <a:ext cx="3312368" cy="369332"/>
          </a:xfrm>
          <a:prstGeom prst="rect">
            <a:avLst/>
          </a:prstGeom>
          <a:noFill/>
        </p:spPr>
        <p:txBody>
          <a:bodyPr wrap="square" rtlCol="0">
            <a:spAutoFit/>
          </a:bodyPr>
          <a:lstStyle/>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72617047"/>
              </p:ext>
            </p:extLst>
          </p:nvPr>
        </p:nvGraphicFramePr>
        <p:xfrm>
          <a:off x="4752657" y="2038707"/>
          <a:ext cx="3563759" cy="4042901"/>
        </p:xfrm>
        <a:graphic>
          <a:graphicData uri="http://schemas.openxmlformats.org/drawingml/2006/table">
            <a:tbl>
              <a:tblPr firstRow="1" firstCol="1" bandRow="1">
                <a:tableStyleId>{5C22544A-7EE6-4342-B048-85BDC9FD1C3A}</a:tableStyleId>
              </a:tblPr>
              <a:tblGrid>
                <a:gridCol w="1055696"/>
                <a:gridCol w="1339391"/>
                <a:gridCol w="1168672"/>
              </a:tblGrid>
              <a:tr h="213677">
                <a:tc>
                  <a:txBody>
                    <a:bodyPr/>
                    <a:lstStyle/>
                    <a:p>
                      <a:pPr>
                        <a:lnSpc>
                          <a:spcPct val="115000"/>
                        </a:lnSpc>
                        <a:spcAft>
                          <a:spcPts val="0"/>
                        </a:spcAft>
                      </a:pPr>
                      <a:r>
                        <a:rPr lang="vi-VN" sz="500" dirty="0">
                          <a:effectLst/>
                        </a:rPr>
                        <a:t> </a:t>
                      </a:r>
                      <a:endParaRPr lang="en-US" sz="1200" dirty="0">
                        <a:solidFill>
                          <a:srgbClr val="000000"/>
                        </a:solidFill>
                        <a:effectLst/>
                        <a:latin typeface="Courier New"/>
                        <a:ea typeface="Courier New"/>
                        <a:cs typeface="Times New Roman"/>
                      </a:endParaRPr>
                    </a:p>
                  </a:txBody>
                  <a:tcPr marL="6350" marR="6350" marT="0" marB="0"/>
                </a:tc>
                <a:tc gridSpan="2">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hMerge="1">
                  <a:txBody>
                    <a:bodyPr/>
                    <a:lstStyle/>
                    <a:p>
                      <a:endParaRPr lang="en-US"/>
                    </a:p>
                  </a:txBody>
                  <a:tcPr/>
                </a:tc>
              </a:tr>
              <a:tr h="0">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a:txBody>
                    <a:bodyPr/>
                    <a:lstStyle/>
                    <a:p>
                      <a:pPr indent="127000">
                        <a:lnSpc>
                          <a:spcPct val="140000"/>
                        </a:lnSpc>
                        <a:spcAft>
                          <a:spcPts val="0"/>
                        </a:spcAft>
                      </a:pPr>
                      <a:r>
                        <a:rPr lang="en-US" sz="500">
                          <a:effectLst/>
                        </a:rPr>
                        <a:t>.</a:t>
                      </a:r>
                      <a:endParaRPr lang="en-US" sz="1000">
                        <a:effectLst/>
                        <a:latin typeface="Times New Roman"/>
                        <a:ea typeface="Times New Roman"/>
                        <a:cs typeface="Times New Roman"/>
                      </a:endParaRPr>
                    </a:p>
                  </a:txBody>
                  <a:tcPr marL="6350" marR="6350" marT="0" marB="0" anchor="b"/>
                </a:tc>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r>
              <a:tr h="195645">
                <a:tc>
                  <a:txBody>
                    <a:bodyPr/>
                    <a:lstStyle/>
                    <a:p>
                      <a:pPr>
                        <a:lnSpc>
                          <a:spcPct val="115000"/>
                        </a:lnSpc>
                        <a:spcAft>
                          <a:spcPts val="0"/>
                        </a:spcAft>
                      </a:pPr>
                      <a:r>
                        <a:rPr lang="vi-VN" sz="500" dirty="0">
                          <a:effectLst/>
                        </a:rPr>
                        <a:t> </a:t>
                      </a:r>
                      <a:endParaRPr lang="en-US" sz="1200" dirty="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Bicarbonate (</a:t>
                      </a:r>
                      <a:r>
                        <a:rPr lang="en-US" sz="1400" dirty="0" smtClean="0">
                          <a:effectLst/>
                          <a:latin typeface="Times New Roman" panose="02020603050405020304" pitchFamily="18" charset="0"/>
                          <a:cs typeface="Times New Roman" panose="02020603050405020304" pitchFamily="18" charset="0"/>
                        </a:rPr>
                        <a:t>HCO</a:t>
                      </a:r>
                      <a:r>
                        <a:rPr lang="vi-VN" sz="1400" baseline="-25000" dirty="0" smtClean="0">
                          <a:effectLst/>
                          <a:latin typeface="Times New Roman" panose="02020603050405020304" pitchFamily="18" charset="0"/>
                          <a:cs typeface="Times New Roman" panose="02020603050405020304" pitchFamily="18" charset="0"/>
                        </a:rPr>
                        <a:t>3</a:t>
                      </a:r>
                      <a:r>
                        <a:rPr lang="vi-VN" sz="1400" baseline="30000" dirty="0" smtClean="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a:effectLst/>
                          <a:latin typeface="Times New Roman" panose="02020603050405020304" pitchFamily="18" charset="0"/>
                          <a:cs typeface="Times New Roman" panose="02020603050405020304" pitchFamily="18" charset="0"/>
                        </a:rPr>
                        <a:t>118- 150mg/l</a:t>
                      </a:r>
                      <a:endParaRPr lang="en-US" sz="140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666456">
                <a:tc>
                  <a:txBody>
                    <a:bodyPr/>
                    <a:lstStyle/>
                    <a:p>
                      <a:pPr indent="203200">
                        <a:lnSpc>
                          <a:spcPct val="140000"/>
                        </a:lnSpc>
                        <a:spcAft>
                          <a:spcPts val="0"/>
                        </a:spcAft>
                      </a:pPr>
                      <a:endParaRPr lang="en-US" sz="1000" dirty="0">
                        <a:effectLst/>
                        <a:latin typeface="Times New Roman"/>
                        <a:ea typeface="Times New Roman"/>
                        <a:cs typeface="Times New Roman"/>
                      </a:endParaRPr>
                    </a:p>
                  </a:txBody>
                  <a:tcPr marL="6350" marR="6350" marT="0" marB="0"/>
                </a:tc>
                <a:tc>
                  <a:txBody>
                    <a:bodyPr/>
                    <a:lstStyle/>
                    <a:p>
                      <a:pPr>
                        <a:lnSpc>
                          <a:spcPct val="140000"/>
                        </a:lnSpc>
                        <a:spcAft>
                          <a:spcPts val="0"/>
                        </a:spcAft>
                      </a:pPr>
                      <a:r>
                        <a:rPr lang="en-US" sz="1400" dirty="0" err="1">
                          <a:effectLst/>
                          <a:latin typeface="Times New Roman" panose="02020603050405020304" pitchFamily="18" charset="0"/>
                          <a:cs typeface="Times New Roman" panose="02020603050405020304" pitchFamily="18" charset="0"/>
                        </a:rPr>
                        <a:t>Sođum</a:t>
                      </a:r>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Na</a:t>
                      </a:r>
                      <a:r>
                        <a:rPr lang="vi-VN" sz="1400" baseline="0" dirty="0" smtClean="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a:effectLst/>
                          <a:latin typeface="Times New Roman" panose="02020603050405020304" pitchFamily="18" charset="0"/>
                          <a:cs typeface="Times New Roman" panose="02020603050405020304" pitchFamily="18" charset="0"/>
                        </a:rPr>
                        <a:t>20-27mg/l</a:t>
                      </a:r>
                      <a:endParaRPr lang="en-US" sz="140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163188">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dirty="0" smtClean="0">
                          <a:effectLst/>
                          <a:latin typeface="Times New Roman" panose="02020603050405020304" pitchFamily="18" charset="0"/>
                          <a:cs typeface="Times New Roman" panose="02020603050405020304" pitchFamily="18" charset="0"/>
                        </a:rPr>
                        <a:t>Cal</a:t>
                      </a:r>
                      <a:r>
                        <a:rPr lang="vi-VN" sz="1400" dirty="0" smtClean="0">
                          <a:effectLst/>
                          <a:latin typeface="Times New Roman" panose="02020603050405020304" pitchFamily="18" charset="0"/>
                          <a:cs typeface="Times New Roman" panose="02020603050405020304" pitchFamily="18" charset="0"/>
                        </a:rPr>
                        <a:t>ci</a:t>
                      </a:r>
                      <a:r>
                        <a:rPr lang="en-US" sz="1400" dirty="0" smtClean="0">
                          <a:effectLst/>
                          <a:latin typeface="Times New Roman" panose="02020603050405020304" pitchFamily="18" charset="0"/>
                          <a:cs typeface="Times New Roman" panose="02020603050405020304" pitchFamily="18" charset="0"/>
                        </a:rPr>
                        <a:t>um </a:t>
                      </a:r>
                      <a:r>
                        <a:rPr lang="en-US" sz="1400" dirty="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Ca</a:t>
                      </a:r>
                      <a:r>
                        <a:rPr lang="en-US" sz="1400" baseline="30000" dirty="0" smtClean="0">
                          <a:effectLst/>
                          <a:latin typeface="Times New Roman" panose="02020603050405020304" pitchFamily="18" charset="0"/>
                          <a:cs typeface="Times New Roman" panose="02020603050405020304" pitchFamily="18" charset="0"/>
                        </a:rPr>
                        <a:t>2</a:t>
                      </a:r>
                      <a:r>
                        <a:rPr lang="vi-VN" sz="1400" baseline="30000" dirty="0" smtClean="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10-16 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190236">
                <a:tc>
                  <a:txBody>
                    <a:bodyPr/>
                    <a:lstStyle/>
                    <a:p>
                      <a:pPr>
                        <a:lnSpc>
                          <a:spcPct val="115000"/>
                        </a:lnSpc>
                        <a:spcAft>
                          <a:spcPts val="0"/>
                        </a:spcAft>
                      </a:pPr>
                      <a:r>
                        <a:rPr lang="vi-VN" sz="500" dirty="0">
                          <a:effectLst/>
                        </a:rPr>
                        <a:t> </a:t>
                      </a:r>
                      <a:endParaRPr lang="en-US" sz="1200" dirty="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Magnesium (</a:t>
                      </a:r>
                      <a:r>
                        <a:rPr lang="en-US" sz="1400" dirty="0" smtClean="0">
                          <a:effectLst/>
                          <a:latin typeface="Times New Roman" panose="02020603050405020304" pitchFamily="18" charset="0"/>
                          <a:cs typeface="Times New Roman" panose="02020603050405020304" pitchFamily="18" charset="0"/>
                        </a:rPr>
                        <a:t>Mg</a:t>
                      </a:r>
                      <a:r>
                        <a:rPr lang="en-US" sz="1400" baseline="30000" dirty="0" smtClean="0">
                          <a:effectLst/>
                          <a:latin typeface="Times New Roman" panose="02020603050405020304" pitchFamily="18" charset="0"/>
                          <a:cs typeface="Times New Roman" panose="02020603050405020304" pitchFamily="18" charset="0"/>
                        </a:rPr>
                        <a:t>2</a:t>
                      </a:r>
                      <a:r>
                        <a:rPr lang="vi-VN" sz="1400" baseline="30000" dirty="0" smtClean="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10- 15mg/l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666456">
                <a:tc>
                  <a:txBody>
                    <a:bodyPr/>
                    <a:lstStyle/>
                    <a:p>
                      <a:pPr>
                        <a:lnSpc>
                          <a:spcPct val="140000"/>
                        </a:lnSpc>
                        <a:spcAft>
                          <a:spcPts val="0"/>
                        </a:spcAft>
                      </a:pPr>
                      <a:endParaRPr lang="en-US" sz="1000" dirty="0">
                        <a:effectLst/>
                        <a:latin typeface="Times New Roman"/>
                        <a:ea typeface="Times New Roman"/>
                        <a:cs typeface="Times New Roman"/>
                      </a:endParaRPr>
                    </a:p>
                  </a:txBody>
                  <a:tcPr marL="6350" marR="6350" marT="0" marB="0"/>
                </a:tc>
                <a:tc>
                  <a:txBody>
                    <a:bodyPr/>
                    <a:lstStyle/>
                    <a:p>
                      <a:pPr>
                        <a:lnSpc>
                          <a:spcPct val="140000"/>
                        </a:lnSpc>
                        <a:spcAft>
                          <a:spcPts val="0"/>
                        </a:spcAft>
                      </a:pPr>
                      <a:r>
                        <a:rPr lang="en-US" sz="1400" dirty="0" err="1">
                          <a:effectLst/>
                          <a:latin typeface="Times New Roman" panose="02020603050405020304" pitchFamily="18" charset="0"/>
                          <a:cs typeface="Times New Roman" panose="02020603050405020304" pitchFamily="18" charset="0"/>
                        </a:rPr>
                        <a:t>fotassium</a:t>
                      </a:r>
                      <a:r>
                        <a:rPr lang="en-US" sz="1400" dirty="0">
                          <a:effectLst/>
                          <a:latin typeface="Times New Roman" panose="02020603050405020304" pitchFamily="18" charset="0"/>
                          <a:cs typeface="Times New Roman" panose="02020603050405020304" pitchFamily="18" charset="0"/>
                        </a:rPr>
                        <a:t> (</a:t>
                      </a:r>
                      <a:r>
                        <a:rPr lang="en-US" sz="1400" dirty="0" smtClean="0">
                          <a:effectLst/>
                          <a:latin typeface="Times New Roman" panose="02020603050405020304" pitchFamily="18" charset="0"/>
                          <a:cs typeface="Times New Roman" panose="02020603050405020304" pitchFamily="18" charset="0"/>
                        </a:rPr>
                        <a:t>K</a:t>
                      </a:r>
                      <a:r>
                        <a:rPr lang="vi-VN" sz="1400" baseline="30000" dirty="0" smtClean="0">
                          <a:effectLst/>
                          <a:latin typeface="Times New Roman" panose="02020603050405020304" pitchFamily="18" charset="0"/>
                          <a:cs typeface="Times New Roman" panose="02020603050405020304" pitchFamily="18" charset="0"/>
                        </a:rPr>
                        <a: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4-6mg/l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176712">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Fluoride (F)</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&lt;05mg/l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r>
              <a:tr h="200153">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iodide </a:t>
                      </a:r>
                      <a:r>
                        <a:rPr lang="en-US" sz="1400" dirty="0" smtClean="0">
                          <a:effectLst/>
                          <a:latin typeface="Times New Roman" panose="02020603050405020304" pitchFamily="18" charset="0"/>
                          <a:cs typeface="Times New Roman" panose="02020603050405020304" pitchFamily="18" charset="0"/>
                        </a:rPr>
                        <a:t>(</a:t>
                      </a:r>
                      <a:r>
                        <a:rPr lang="vi-VN" sz="1400" dirty="0" smtClean="0">
                          <a:effectLst/>
                          <a:latin typeface="Times New Roman" panose="02020603050405020304" pitchFamily="18" charset="0"/>
                          <a:cs typeface="Times New Roman" panose="02020603050405020304" pitchFamily="18" charset="0"/>
                        </a:rPr>
                        <a:t>I</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&lt;0.1 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tc>
              </a:tr>
              <a:tr h="181220">
                <a:tc>
                  <a:txBody>
                    <a:bodyPr/>
                    <a:lstStyle/>
                    <a:p>
                      <a:pPr>
                        <a:lnSpc>
                          <a:spcPct val="115000"/>
                        </a:lnSpc>
                        <a:spcAft>
                          <a:spcPts val="0"/>
                        </a:spcAft>
                      </a:pPr>
                      <a:r>
                        <a:rPr lang="vi-VN" sz="500">
                          <a:effectLst/>
                        </a:rPr>
                        <a:t> </a:t>
                      </a:r>
                      <a:endParaRPr lang="en-US" sz="1200">
                        <a:solidFill>
                          <a:srgbClr val="000000"/>
                        </a:solidFill>
                        <a:effectLst/>
                        <a:latin typeface="Courier New"/>
                        <a:ea typeface="Courier New"/>
                        <a:cs typeface="Times New Roman"/>
                      </a:endParaRPr>
                    </a:p>
                  </a:txBody>
                  <a:tcPr marL="6350" marR="6350" marT="0" marB="0"/>
                </a:tc>
                <a:tc>
                  <a:txBody>
                    <a:bodyPr/>
                    <a:lstStyle/>
                    <a:p>
                      <a:pPr>
                        <a:lnSpc>
                          <a:spcPct val="140000"/>
                        </a:lnSpc>
                        <a:spcAft>
                          <a:spcPts val="0"/>
                        </a:spcAft>
                      </a:pPr>
                      <a:r>
                        <a:rPr lang="en-US" sz="1400">
                          <a:effectLst/>
                          <a:latin typeface="Times New Roman" panose="02020603050405020304" pitchFamily="18" charset="0"/>
                          <a:cs typeface="Times New Roman" panose="02020603050405020304" pitchFamily="18" charset="0"/>
                        </a:rPr>
                        <a:t>ĨDS</a:t>
                      </a:r>
                      <a:endParaRPr lang="en-US" sz="1400">
                        <a:effectLst/>
                        <a:latin typeface="Times New Roman" panose="02020603050405020304" pitchFamily="18" charset="0"/>
                        <a:ea typeface="Times New Roman"/>
                        <a:cs typeface="Times New Roman" panose="02020603050405020304" pitchFamily="18" charset="0"/>
                      </a:endParaRPr>
                    </a:p>
                  </a:txBody>
                  <a:tcPr marL="6350" marR="6350" marT="0" marB="0" anchor="b"/>
                </a:tc>
                <a:tc>
                  <a:txBody>
                    <a:bodyPr/>
                    <a:lstStyle/>
                    <a:p>
                      <a:pPr>
                        <a:lnSpc>
                          <a:spcPct val="140000"/>
                        </a:lnSpc>
                        <a:spcAft>
                          <a:spcPts val="0"/>
                        </a:spcAft>
                      </a:pPr>
                      <a:r>
                        <a:rPr lang="en-US" sz="1400" dirty="0">
                          <a:effectLst/>
                          <a:latin typeface="Times New Roman" panose="02020603050405020304" pitchFamily="18" charset="0"/>
                          <a:cs typeface="Times New Roman" panose="02020603050405020304" pitchFamily="18" charset="0"/>
                        </a:rPr>
                        <a:t>155 - 200 mg/l</a:t>
                      </a:r>
                      <a:endParaRPr lang="en-US" sz="1400" dirty="0">
                        <a:effectLst/>
                        <a:latin typeface="Times New Roman" panose="02020603050405020304" pitchFamily="18" charset="0"/>
                        <a:ea typeface="Times New Roman"/>
                        <a:cs typeface="Times New Roman" panose="02020603050405020304" pitchFamily="18" charset="0"/>
                      </a:endParaRPr>
                    </a:p>
                  </a:txBody>
                  <a:tcPr marL="6350" marR="6350" marT="0" marB="0" anchor="b"/>
                </a:tc>
              </a:tr>
            </a:tbl>
          </a:graphicData>
        </a:graphic>
      </p:graphicFrame>
      <p:sp>
        <p:nvSpPr>
          <p:cNvPr id="2" name="TextBox 1"/>
          <p:cNvSpPr txBox="1"/>
          <p:nvPr/>
        </p:nvSpPr>
        <p:spPr>
          <a:xfrm>
            <a:off x="2627784" y="2924944"/>
            <a:ext cx="184731" cy="369332"/>
          </a:xfrm>
          <a:prstGeom prst="rect">
            <a:avLst/>
          </a:prstGeom>
          <a:noFill/>
        </p:spPr>
        <p:txBody>
          <a:bodyPr wrap="none" rtlCol="0">
            <a:spAutoFit/>
          </a:bodyPr>
          <a:lstStyle/>
          <a:p>
            <a:endParaRPr lang="en-US" dirty="0"/>
          </a:p>
        </p:txBody>
      </p:sp>
      <p:cxnSp>
        <p:nvCxnSpPr>
          <p:cNvPr id="11" name="Straight Connector 10"/>
          <p:cNvCxnSpPr/>
          <p:nvPr/>
        </p:nvCxnSpPr>
        <p:spPr bwMode="auto">
          <a:xfrm flipH="1">
            <a:off x="3434531" y="3552790"/>
            <a:ext cx="92367" cy="62716"/>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cxnSp>
        <p:nvCxnSpPr>
          <p:cNvPr id="16" name="Straight Connector 15"/>
          <p:cNvCxnSpPr/>
          <p:nvPr/>
        </p:nvCxnSpPr>
        <p:spPr bwMode="auto">
          <a:xfrm>
            <a:off x="913734" y="4653136"/>
            <a:ext cx="108012" cy="63426"/>
          </a:xfrm>
          <a:prstGeom prst="line">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53"/>
                                        </p:tgtEl>
                                        <p:attrNameLst>
                                          <p:attrName>style.visibility</p:attrName>
                                        </p:attrNameLst>
                                      </p:cBhvr>
                                      <p:to>
                                        <p:strVal val="visible"/>
                                      </p:to>
                                    </p:set>
                                    <p:animEffect transition="in" filter="circle(in)">
                                      <p:cBhvr>
                                        <p:cTn id="7" dur="2000"/>
                                        <p:tgtEl>
                                          <p:spTgt spid="115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155"/>
                                        </p:tgtEl>
                                        <p:attrNameLst>
                                          <p:attrName>style.visibility</p:attrName>
                                        </p:attrNameLst>
                                      </p:cBhvr>
                                      <p:to>
                                        <p:strVal val="visible"/>
                                      </p:to>
                                    </p:set>
                                    <p:animEffect transition="in" filter="circle(in)">
                                      <p:cBhvr>
                                        <p:cTn id="17" dur="2000"/>
                                        <p:tgtEl>
                                          <p:spTgt spid="115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2"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ircle(in)">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5" grpId="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899160" y="2060575"/>
            <a:ext cx="7089140" cy="1814830"/>
          </a:xfrm>
          <a:prstGeom prst="rect">
            <a:avLst/>
          </a:prstGeom>
          <a:noFill/>
          <a:ln w="9525">
            <a:noFill/>
          </a:ln>
        </p:spPr>
        <p:txBody>
          <a:bodyPr wrap="square">
            <a:spAutoFit/>
          </a:bodyPr>
          <a:lstStyle/>
          <a:p>
            <a:pPr algn="just"/>
            <a:r>
              <a:rPr lang="en-US" sz="2800">
                <a:solidFill>
                  <a:srgbClr val="000000"/>
                </a:solidFill>
                <a:latin typeface="Times New Roman" panose="02020603050405020304" charset="0"/>
              </a:rPr>
              <a:t>Mỗi chất trong hỗn hợp được gọi là một thành phần hỗn hợp. Tính chất của hỗn hợp phụ thuộc vào thành phần hỗn hợp và hàm lượng của chúng. Các nguyên vật liệu trong tự nhiên</a:t>
            </a:r>
            <a:endParaRPr lang="en-US" sz="2800"/>
          </a:p>
        </p:txBody>
      </p:sp>
      <p:sp>
        <p:nvSpPr>
          <p:cNvPr id="4" name="Text Box 3"/>
          <p:cNvSpPr txBox="1"/>
          <p:nvPr/>
        </p:nvSpPr>
        <p:spPr>
          <a:xfrm>
            <a:off x="971550" y="764540"/>
            <a:ext cx="7038975" cy="953135"/>
          </a:xfrm>
          <a:prstGeom prst="rect">
            <a:avLst/>
          </a:prstGeom>
          <a:noFill/>
          <a:ln w="9525">
            <a:noFill/>
          </a:ln>
        </p:spPr>
        <p:txBody>
          <a:bodyPr wrap="square">
            <a:spAutoFit/>
          </a:bodyPr>
          <a:lstStyle/>
          <a:p>
            <a:pPr algn="just"/>
            <a:r>
              <a:rPr lang="en-US" sz="2800" b="1" dirty="0" err="1">
                <a:solidFill>
                  <a:srgbClr val="FF0000"/>
                </a:solidFill>
                <a:latin typeface="Times New Roman" panose="02020603050405020304" charset="0"/>
              </a:rPr>
              <a:t>Hỗn</a:t>
            </a:r>
            <a:r>
              <a:rPr lang="en-US" sz="2800" b="1" dirty="0">
                <a:solidFill>
                  <a:srgbClr val="FF0000"/>
                </a:solidFill>
                <a:latin typeface="Times New Roman" panose="02020603050405020304" charset="0"/>
              </a:rPr>
              <a:t> </a:t>
            </a:r>
            <a:r>
              <a:rPr lang="en-US" sz="2800" b="1" dirty="0" err="1">
                <a:solidFill>
                  <a:srgbClr val="FF0000"/>
                </a:solidFill>
                <a:latin typeface="Times New Roman" panose="02020603050405020304" charset="0"/>
              </a:rPr>
              <a:t>hợp</a:t>
            </a:r>
            <a:r>
              <a:rPr lang="en-US" sz="2800" b="1" dirty="0">
                <a:solidFill>
                  <a:srgbClr val="FF0000"/>
                </a:solidFill>
                <a:latin typeface="Times New Roman" panose="02020603050405020304" charset="0"/>
              </a:rPr>
              <a:t> </a:t>
            </a:r>
            <a:r>
              <a:rPr lang="en-US" sz="2800" dirty="0" err="1">
                <a:solidFill>
                  <a:srgbClr val="000000"/>
                </a:solidFill>
                <a:latin typeface="Times New Roman" panose="02020603050405020304" charset="0"/>
              </a:rPr>
              <a:t>được</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tạo</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ra</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khi</a:t>
            </a:r>
            <a:r>
              <a:rPr lang="en-US" sz="2800" dirty="0">
                <a:solidFill>
                  <a:srgbClr val="000000"/>
                </a:solidFill>
                <a:latin typeface="Times New Roman" panose="02020603050405020304" charset="0"/>
              </a:rPr>
              <a:t> </a:t>
            </a:r>
            <a:r>
              <a:rPr lang="en-US" sz="2800" dirty="0" err="1">
                <a:solidFill>
                  <a:srgbClr val="00B050"/>
                </a:solidFill>
                <a:latin typeface="Times New Roman" panose="02020603050405020304" charset="0"/>
              </a:rPr>
              <a:t>hai</a:t>
            </a:r>
            <a:r>
              <a:rPr lang="en-US" sz="2800" dirty="0">
                <a:solidFill>
                  <a:srgbClr val="000000"/>
                </a:solidFill>
                <a:latin typeface="Times New Roman" panose="02020603050405020304" charset="0"/>
              </a:rPr>
              <a:t> hay </a:t>
            </a:r>
            <a:r>
              <a:rPr lang="en-US" sz="2800" dirty="0" err="1">
                <a:solidFill>
                  <a:srgbClr val="00B050"/>
                </a:solidFill>
                <a:latin typeface="Times New Roman" panose="02020603050405020304" charset="0"/>
              </a:rPr>
              <a:t>nhiều</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trộn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lẫn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với</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nhau</a:t>
            </a:r>
            <a:r>
              <a:rPr lang="en-US" sz="1000" dirty="0">
                <a:solidFill>
                  <a:srgbClr val="000000"/>
                </a:solidFill>
                <a:latin typeface="Times New Roman" panose="02020603050405020304" charset="0"/>
              </a:rPr>
              <a:t>.</a:t>
            </a:r>
            <a:endParaRPr lang="en-US" dirty="0"/>
          </a:p>
        </p:txBody>
      </p:sp>
      <p:sp>
        <p:nvSpPr>
          <p:cNvPr id="5" name="Right Arrow 4"/>
          <p:cNvSpPr/>
          <p:nvPr/>
        </p:nvSpPr>
        <p:spPr>
          <a:xfrm>
            <a:off x="173990" y="908685"/>
            <a:ext cx="797560" cy="413385"/>
          </a:xfrm>
          <a:prstGeom prst="rightArrow">
            <a:avLst>
              <a:gd name="adj1" fmla="val 50000"/>
              <a:gd name="adj2" fmla="val 534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0"/>
                                        </p:tgtEl>
                                        <p:attrNameLst>
                                          <p:attrName>style.visibility</p:attrName>
                                        </p:attrNameLst>
                                      </p:cBhvr>
                                      <p:to>
                                        <p:strVal val="visible"/>
                                      </p:to>
                                    </p:set>
                                    <p:animEffect transition="in" filter="checkerboard(across)">
                                      <p:cBhvr>
                                        <p:cTn id="1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4" grpId="0"/>
      <p:bldP spid="4" grpId="1"/>
      <p:bldP spid="5" grpId="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94970" y="476885"/>
            <a:ext cx="8373110" cy="4524315"/>
          </a:xfrm>
          <a:prstGeom prst="rect">
            <a:avLst/>
          </a:prstGeom>
          <a:noFill/>
        </p:spPr>
        <p:txBody>
          <a:bodyPr wrap="square" rtlCol="0" anchor="t">
            <a:spAutoFit/>
          </a:bodyPr>
          <a:lstStyle/>
          <a:p>
            <a:r>
              <a:rPr lang="en-US" sz="3200" b="1" dirty="0">
                <a:solidFill>
                  <a:srgbClr val="FF0000"/>
                </a:solidFill>
                <a:latin typeface="Times New Roman" panose="02020603050405020304" charset="0"/>
                <a:cs typeface="Times New Roman" panose="02020603050405020304" charset="0"/>
              </a:rPr>
              <a:t>3. </a:t>
            </a:r>
            <a:r>
              <a:rPr lang="en-US" sz="3200" b="1" dirty="0" err="1">
                <a:solidFill>
                  <a:srgbClr val="FF0000"/>
                </a:solidFill>
                <a:latin typeface="Times New Roman" panose="02020603050405020304" charset="0"/>
                <a:cs typeface="Times New Roman" panose="02020603050405020304" charset="0"/>
              </a:rPr>
              <a:t>Hỗn</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hợp</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đồng</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nhất</a:t>
            </a:r>
            <a:r>
              <a:rPr lang="vi-VN" altLang="en-US" sz="3200" b="1" dirty="0">
                <a:solidFill>
                  <a:srgbClr val="FF0000"/>
                </a:solidFill>
                <a:latin typeface="Times New Roman" panose="02020603050405020304" charset="0"/>
                <a:cs typeface="Times New Roman" panose="02020603050405020304" charset="0"/>
              </a:rPr>
              <a:t> và h</a:t>
            </a:r>
            <a:r>
              <a:rPr lang="vi-VN" altLang="en-US" sz="3200" b="1" dirty="0">
                <a:solidFill>
                  <a:srgbClr val="FF0000"/>
                </a:solidFill>
                <a:latin typeface="Times New Roman" panose="02020603050405020304" charset="0"/>
                <a:cs typeface="Times New Roman" panose="02020603050405020304" charset="0"/>
                <a:sym typeface="+mn-ea"/>
              </a:rPr>
              <a:t>ỗn</a:t>
            </a:r>
            <a:r>
              <a:rPr lang="en-US" sz="3200" b="1" dirty="0">
                <a:solidFill>
                  <a:srgbClr val="FF0000"/>
                </a:solidFill>
                <a:latin typeface="Times New Roman" panose="02020603050405020304" charset="0"/>
                <a:cs typeface="Times New Roman" panose="02020603050405020304" charset="0"/>
                <a:sym typeface="+mn-ea"/>
              </a:rPr>
              <a:t> </a:t>
            </a:r>
            <a:r>
              <a:rPr lang="vi-VN" altLang="en-US" sz="3200" b="1" dirty="0">
                <a:solidFill>
                  <a:srgbClr val="FF0000"/>
                </a:solidFill>
                <a:latin typeface="Times New Roman" panose="02020603050405020304" charset="0"/>
                <a:cs typeface="Times New Roman" panose="02020603050405020304" charset="0"/>
                <a:sym typeface="+mn-ea"/>
              </a:rPr>
              <a:t>hợp không đồng nhất</a:t>
            </a:r>
            <a:endParaRPr lang="vi-VN" altLang="en-US" sz="3200" b="1" dirty="0">
              <a:solidFill>
                <a:srgbClr val="FF0000"/>
              </a:solidFill>
              <a:latin typeface="Times New Roman" panose="02020603050405020304" charset="0"/>
              <a:cs typeface="Times New Roman" panose="02020603050405020304" charset="0"/>
            </a:endParaRPr>
          </a:p>
          <a:p>
            <a:r>
              <a:rPr lang="en-US" sz="2800" i="1" dirty="0" err="1" smtClean="0">
                <a:solidFill>
                  <a:srgbClr val="00B050"/>
                </a:solidFill>
                <a:latin typeface="Times New Roman" panose="02020603050405020304" charset="0"/>
                <a:cs typeface="Times New Roman" panose="02020603050405020304" charset="0"/>
              </a:rPr>
              <a:t>Thí</a:t>
            </a:r>
            <a:r>
              <a:rPr lang="en-US" sz="2800" i="1" dirty="0" smtClean="0">
                <a:solidFill>
                  <a:srgbClr val="00B050"/>
                </a:solidFill>
                <a:latin typeface="Times New Roman" panose="02020603050405020304" charset="0"/>
                <a:cs typeface="Times New Roman" panose="02020603050405020304" charset="0"/>
              </a:rPr>
              <a:t> </a:t>
            </a:r>
            <a:r>
              <a:rPr lang="en-US" sz="2800" i="1" dirty="0" err="1">
                <a:solidFill>
                  <a:srgbClr val="00B050"/>
                </a:solidFill>
                <a:latin typeface="Times New Roman" panose="02020603050405020304" charset="0"/>
                <a:cs typeface="Times New Roman" panose="02020603050405020304" charset="0"/>
              </a:rPr>
              <a:t>nghiệm</a:t>
            </a:r>
            <a:r>
              <a:rPr lang="en-US" sz="2800" i="1" dirty="0">
                <a:solidFill>
                  <a:srgbClr val="00B050"/>
                </a:solidFill>
                <a:latin typeface="Times New Roman" panose="02020603050405020304" charset="0"/>
                <a:cs typeface="Times New Roman" panose="02020603050405020304" charset="0"/>
              </a:rPr>
              <a:t> </a:t>
            </a:r>
            <a:r>
              <a:rPr lang="en-US" sz="2800" i="1" dirty="0" smtClean="0">
                <a:solidFill>
                  <a:srgbClr val="00B050"/>
                </a:solidFill>
                <a:latin typeface="Times New Roman" panose="02020603050405020304" charset="0"/>
                <a:cs typeface="Times New Roman" panose="02020603050405020304" charset="0"/>
              </a:rPr>
              <a:t>1: </a:t>
            </a:r>
            <a:r>
              <a:rPr lang="en-US" sz="2800" dirty="0" err="1">
                <a:latin typeface="Times New Roman" panose="02020603050405020304" charset="0"/>
                <a:cs typeface="Times New Roman" panose="02020603050405020304" charset="0"/>
              </a:rPr>
              <a:t>Tạo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đồng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đồng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nhất</a:t>
            </a:r>
            <a:endParaRPr lang="en-US" dirty="0"/>
          </a:p>
          <a:p>
            <a:r>
              <a:rPr lang="en-US" sz="2800" i="1" dirty="0" err="1">
                <a:solidFill>
                  <a:srgbClr val="00B050"/>
                </a:solidFill>
                <a:latin typeface="Times New Roman" panose="02020603050405020304" charset="0"/>
                <a:cs typeface="Times New Roman" panose="02020603050405020304" charset="0"/>
              </a:rPr>
              <a:t>Bước</a:t>
            </a:r>
            <a:r>
              <a:rPr lang="en-US" sz="2800" i="1" dirty="0">
                <a:solidFill>
                  <a:srgbClr val="00B050"/>
                </a:solidFill>
                <a:latin typeface="Times New Roman" panose="02020603050405020304" charset="0"/>
                <a:cs typeface="Times New Roman" panose="02020603050405020304" charset="0"/>
              </a:rPr>
              <a:t> 1:</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Lấy</a:t>
            </a:r>
            <a:r>
              <a:rPr lang="en-US" sz="2800" dirty="0">
                <a:latin typeface="Times New Roman" panose="02020603050405020304" charset="0"/>
                <a:cs typeface="Times New Roman" panose="02020603050405020304" charset="0"/>
              </a:rPr>
              <a:t> 2 </a:t>
            </a:r>
            <a:r>
              <a:rPr lang="en-US" sz="2800" dirty="0" err="1">
                <a:latin typeface="Times New Roman" panose="02020603050405020304" charset="0"/>
                <a:cs typeface="Times New Roman" panose="02020603050405020304" charset="0"/>
              </a:rPr>
              <a:t>ống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nghiệm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thêm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đến</a:t>
            </a:r>
            <a:r>
              <a:rPr lang="en-US" sz="2800" dirty="0">
                <a:latin typeface="Times New Roman" panose="02020603050405020304" charset="0"/>
                <a:cs typeface="Times New Roman" panose="02020603050405020304" charset="0"/>
              </a:rPr>
              <a:t> 1/3 </a:t>
            </a:r>
            <a:r>
              <a:rPr lang="en-US" sz="2800" dirty="0" err="1">
                <a:latin typeface="Times New Roman" panose="02020603050405020304" charset="0"/>
                <a:cs typeface="Times New Roman" panose="02020603050405020304" charset="0"/>
              </a:rPr>
              <a:t>ống</a:t>
            </a:r>
            <a:r>
              <a:rPr lang="en-US" sz="2800" dirty="0">
                <a:latin typeface="Times New Roman" panose="02020603050405020304" charset="0"/>
                <a:cs typeface="Times New Roman" panose="02020603050405020304" charset="0"/>
              </a:rPr>
              <a:t>.</a:t>
            </a:r>
          </a:p>
          <a:p>
            <a:pPr algn="just"/>
            <a:r>
              <a:rPr lang="en-US" sz="2800" i="1" dirty="0" err="1">
                <a:solidFill>
                  <a:srgbClr val="00B050"/>
                </a:solidFill>
                <a:latin typeface="Times New Roman" panose="02020603050405020304" charset="0"/>
                <a:cs typeface="Times New Roman" panose="02020603050405020304" charset="0"/>
                <a:sym typeface="+mn-ea"/>
              </a:rPr>
              <a:t>Bước</a:t>
            </a:r>
            <a:r>
              <a:rPr lang="en-US" sz="2800" i="1" dirty="0">
                <a:solidFill>
                  <a:srgbClr val="00B050"/>
                </a:solidFill>
                <a:latin typeface="Times New Roman" panose="02020603050405020304" charset="0"/>
                <a:cs typeface="Times New Roman" panose="02020603050405020304" charset="0"/>
                <a:sym typeface="+mn-ea"/>
              </a:rPr>
              <a:t> 2:</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Lần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lượt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thìa</a:t>
            </a:r>
            <a:r>
              <a:rPr lang="en-US" sz="2800" dirty="0">
                <a:latin typeface="Times New Roman" panose="02020603050405020304" charset="0"/>
                <a:cs typeface="Times New Roman" panose="02020603050405020304" charset="0"/>
                <a:sym typeface="+mn-ea"/>
              </a:rPr>
              <a:t> ethanol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thứ</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thìa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dầu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ăn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thứ</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hai</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pPr algn="just"/>
            <a:r>
              <a:rPr lang="en-US" sz="2800" i="1" dirty="0" err="1">
                <a:solidFill>
                  <a:srgbClr val="00B050"/>
                </a:solidFill>
                <a:latin typeface="Times New Roman" panose="02020603050405020304" charset="0"/>
                <a:cs typeface="Times New Roman" panose="02020603050405020304" charset="0"/>
                <a:sym typeface="+mn-ea"/>
              </a:rPr>
              <a:t>Bước</a:t>
            </a:r>
            <a:r>
              <a:rPr lang="en-US" sz="2800" i="1" dirty="0">
                <a:solidFill>
                  <a:srgbClr val="00B050"/>
                </a:solidFill>
                <a:latin typeface="Times New Roman" panose="02020603050405020304" charset="0"/>
                <a:cs typeface="Times New Roman" panose="02020603050405020304" charset="0"/>
                <a:sym typeface="+mn-ea"/>
              </a:rPr>
              <a:t> 3:</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Lắc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đều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hai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để</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yên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quan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sát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hiện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tượng.Đặc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điểm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hỗn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hợp</a:t>
            </a:r>
            <a:r>
              <a:rPr lang="en-US" sz="2800" dirty="0">
                <a:latin typeface="Times New Roman" panose="02020603050405020304" charset="0"/>
                <a:cs typeface="Times New Roman" panose="02020603050405020304" charset="0"/>
                <a:sym typeface="+mn-ea"/>
              </a:rPr>
              <a:t> </a:t>
            </a:r>
            <a:r>
              <a:rPr lang="vi-VN" altLang="en-US" sz="2800" dirty="0">
                <a:latin typeface="Times New Roman" panose="02020603050405020304" charset="0"/>
                <a:cs typeface="Times New Roman" panose="02020603050405020304" charset="0"/>
                <a:sym typeface="+mn-ea"/>
              </a:rPr>
              <a:t>đồ</a:t>
            </a:r>
            <a:r>
              <a:rPr lang="en-US" sz="2800" dirty="0">
                <a:latin typeface="Times New Roman" panose="02020603050405020304" charset="0"/>
                <a:cs typeface="Times New Roman" panose="02020603050405020304" charset="0"/>
                <a:sym typeface="+mn-ea"/>
              </a:rPr>
              <a:t>ng </a:t>
            </a:r>
            <a:r>
              <a:rPr lang="en-US" sz="2800" dirty="0" err="1">
                <a:latin typeface="Times New Roman" panose="02020603050405020304" charset="0"/>
                <a:cs typeface="Times New Roman" panose="02020603050405020304" charset="0"/>
                <a:sym typeface="+mn-ea"/>
              </a:rPr>
              <a:t>nhất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không</a:t>
            </a:r>
            <a:r>
              <a:rPr lang="en-US" sz="2800" dirty="0">
                <a:latin typeface="Times New Roman" panose="02020603050405020304" charset="0"/>
                <a:cs typeface="Times New Roman" panose="02020603050405020304" charset="0"/>
                <a:sym typeface="+mn-ea"/>
              </a:rPr>
              <a:t> đ</a:t>
            </a:r>
            <a:r>
              <a:rPr lang="vi-VN" altLang="en-US" sz="2800" dirty="0">
                <a:latin typeface="Times New Roman" panose="02020603050405020304" charset="0"/>
                <a:cs typeface="Times New Roman" panose="02020603050405020304" charset="0"/>
                <a:sym typeface="+mn-ea"/>
              </a:rPr>
              <a:t>ồ</a:t>
            </a:r>
            <a:r>
              <a:rPr lang="en-US" sz="2800" dirty="0">
                <a:latin typeface="Times New Roman" panose="02020603050405020304" charset="0"/>
                <a:cs typeface="Times New Roman" panose="02020603050405020304" charset="0"/>
                <a:sym typeface="+mn-ea"/>
              </a:rPr>
              <a:t>ng </a:t>
            </a:r>
            <a:r>
              <a:rPr lang="en-US" sz="2800" dirty="0" err="1">
                <a:latin typeface="Times New Roman" panose="02020603050405020304" charset="0"/>
                <a:cs typeface="Times New Roman" panose="02020603050405020304" charset="0"/>
                <a:sym typeface="+mn-ea"/>
              </a:rPr>
              <a:t>nhất</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500"/>
                                        <p:tgtEl>
                                          <p:spTgt spid="4">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500"/>
                                        <p:tgtEl>
                                          <p:spTgt spid="4">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 name="Shape 1177"/>
          <p:cNvPicPr>
            <a:picLocks noGrp="1" noChangeAspect="1"/>
          </p:cNvPicPr>
          <p:nvPr>
            <p:ph sz="half" idx="1"/>
          </p:nvPr>
        </p:nvPicPr>
        <p:blipFill>
          <a:blip r:embed="rId2"/>
          <a:stretch>
            <a:fillRect/>
          </a:stretch>
        </p:blipFill>
        <p:spPr>
          <a:xfrm>
            <a:off x="683568" y="807720"/>
            <a:ext cx="3312368" cy="3773408"/>
          </a:xfrm>
          <a:prstGeom prst="rect">
            <a:avLst/>
          </a:prstGeom>
        </p:spPr>
      </p:pic>
      <p:sp>
        <p:nvSpPr>
          <p:cNvPr id="101" name="Text Box 100"/>
          <p:cNvSpPr txBox="1"/>
          <p:nvPr/>
        </p:nvSpPr>
        <p:spPr>
          <a:xfrm>
            <a:off x="755576" y="5013176"/>
            <a:ext cx="7704856" cy="521970"/>
          </a:xfrm>
          <a:prstGeom prst="rect">
            <a:avLst/>
          </a:prstGeom>
          <a:noFill/>
          <a:ln w="9525">
            <a:noFill/>
          </a:ln>
        </p:spPr>
        <p:txBody>
          <a:bodyPr wrap="square">
            <a:spAutoFit/>
          </a:bodyPr>
          <a:lstStyle/>
          <a:p>
            <a:r>
              <a:rPr lang="en-US" sz="2800" dirty="0">
                <a:solidFill>
                  <a:srgbClr val="000000"/>
                </a:solidFill>
                <a:latin typeface="Times New Roman" panose="02020603050405020304" charset="0"/>
                <a:cs typeface="Times New Roman" panose="02020603050405020304" charset="0"/>
              </a:rPr>
              <a:t> </a:t>
            </a:r>
            <a:r>
              <a:rPr lang="en-US" sz="2800" dirty="0" smtClean="0">
                <a:solidFill>
                  <a:srgbClr val="000000"/>
                </a:solidFill>
                <a:latin typeface="Times New Roman" panose="02020603050405020304" charset="0"/>
                <a:cs typeface="Times New Roman" panose="02020603050405020304" charset="0"/>
              </a:rPr>
              <a:t>   </a:t>
            </a:r>
            <a:r>
              <a:rPr lang="en-US" sz="2800" dirty="0" err="1" smtClean="0">
                <a:solidFill>
                  <a:srgbClr val="000000"/>
                </a:solidFill>
                <a:latin typeface="Times New Roman" panose="02020603050405020304" charset="0"/>
                <a:cs typeface="Times New Roman" panose="02020603050405020304" charset="0"/>
              </a:rPr>
              <a:t>Đồng</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nhất</a:t>
            </a:r>
            <a:r>
              <a:rPr lang="vi-VN" altLang="en-US" sz="2800" dirty="0">
                <a:solidFill>
                  <a:srgbClr val="000000"/>
                </a:solidFill>
                <a:latin typeface="Times New Roman" panose="02020603050405020304" charset="0"/>
                <a:cs typeface="Times New Roman" panose="02020603050405020304" charset="0"/>
              </a:rPr>
              <a:t>   </a:t>
            </a:r>
            <a:r>
              <a:rPr lang="en-US" altLang="en-US" sz="2800" dirty="0" smtClean="0">
                <a:solidFill>
                  <a:srgbClr val="000000"/>
                </a:solidFill>
                <a:latin typeface="Times New Roman" panose="02020603050405020304" charset="0"/>
                <a:cs typeface="Times New Roman" panose="02020603050405020304" charset="0"/>
              </a:rPr>
              <a:t>                         </a:t>
            </a:r>
            <a:r>
              <a:rPr lang="en-US" altLang="en-US" sz="2800" dirty="0">
                <a:solidFill>
                  <a:srgbClr val="000000"/>
                </a:solidFill>
                <a:latin typeface="Times New Roman" panose="02020603050405020304" charset="0"/>
                <a:cs typeface="Times New Roman" panose="02020603050405020304" charset="0"/>
              </a:rPr>
              <a:t> </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K</a:t>
            </a:r>
            <a:r>
              <a:rPr lang="en-US" sz="2800" dirty="0" err="1" smtClean="0">
                <a:solidFill>
                  <a:srgbClr val="000000"/>
                </a:solidFill>
                <a:latin typeface="Times New Roman" panose="02020603050405020304" charset="0"/>
                <a:cs typeface="Times New Roman" panose="02020603050405020304" charset="0"/>
              </a:rPr>
              <a:t>hông</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đồng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nhất</a:t>
            </a:r>
            <a:endParaRPr lang="en-US" sz="2800" dirty="0">
              <a:latin typeface="Times New Roman" panose="02020603050405020304" charset="0"/>
              <a:cs typeface="Times New Roman" panose="02020603050405020304" charset="0"/>
            </a:endParaRPr>
          </a:p>
        </p:txBody>
      </p:sp>
      <p:pic>
        <p:nvPicPr>
          <p:cNvPr id="1181" name="Shape 1181"/>
          <p:cNvPicPr>
            <a:picLocks noGrp="1" noChangeAspect="1"/>
          </p:cNvPicPr>
          <p:nvPr>
            <p:ph sz="half" idx="2"/>
          </p:nvPr>
        </p:nvPicPr>
        <p:blipFill>
          <a:blip r:embed="rId3"/>
          <a:stretch>
            <a:fillRect/>
          </a:stretch>
        </p:blipFill>
        <p:spPr>
          <a:xfrm>
            <a:off x="4716016" y="836712"/>
            <a:ext cx="3744416" cy="3816424"/>
          </a:xfrm>
          <a:prstGeom prst="rect">
            <a:avLst/>
          </a:prstGeom>
        </p:spPr>
      </p:pic>
    </p:spTree>
    <p:extLst>
      <p:ext uri="{BB962C8B-B14F-4D97-AF65-F5344CB8AC3E}">
        <p14:creationId xmlns:p14="http://schemas.microsoft.com/office/powerpoint/2010/main" val="390131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77"/>
                                        </p:tgtEl>
                                        <p:attrNameLst>
                                          <p:attrName>style.visibility</p:attrName>
                                        </p:attrNameLst>
                                      </p:cBhvr>
                                      <p:to>
                                        <p:strVal val="visible"/>
                                      </p:to>
                                    </p:set>
                                    <p:animEffect transition="in" filter="circle(in)">
                                      <p:cBhvr>
                                        <p:cTn id="7" dur="2000"/>
                                        <p:tgtEl>
                                          <p:spTgt spid="117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81"/>
                                        </p:tgtEl>
                                        <p:attrNameLst>
                                          <p:attrName>style.visibility</p:attrName>
                                        </p:attrNameLst>
                                      </p:cBhvr>
                                      <p:to>
                                        <p:strVal val="visible"/>
                                      </p:to>
                                    </p:set>
                                    <p:animEffect transition="in" filter="circle(in)">
                                      <p:cBhvr>
                                        <p:cTn id="12" dur="2000"/>
                                        <p:tgtEl>
                                          <p:spTgt spid="1181"/>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circle(in)">
                                      <p:cBhvr>
                                        <p:cTn id="17" dur="2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THẢO LUẬN</a:t>
            </a:r>
            <a:r>
              <a:rPr lang="en-US" i="1" dirty="0" smtClean="0">
                <a:solidFill>
                  <a:srgbClr val="92D050"/>
                </a:solidFill>
              </a:rPr>
              <a:t>(10 </a:t>
            </a:r>
            <a:r>
              <a:rPr lang="en-US" i="1" dirty="0" err="1" smtClean="0">
                <a:solidFill>
                  <a:srgbClr val="92D050"/>
                </a:solidFill>
              </a:rPr>
              <a:t>Phút</a:t>
            </a:r>
            <a:r>
              <a:rPr lang="en-US" i="1" dirty="0" smtClean="0">
                <a:solidFill>
                  <a:srgbClr val="92D050"/>
                </a:solidFill>
              </a:rPr>
              <a:t>)</a:t>
            </a:r>
            <a:endParaRPr lang="en-US" i="1" dirty="0">
              <a:solidFill>
                <a:srgbClr val="92D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15524020"/>
              </p:ext>
            </p:extLst>
          </p:nvPr>
        </p:nvGraphicFramePr>
        <p:xfrm>
          <a:off x="179512" y="1124744"/>
          <a:ext cx="8640960" cy="5048307"/>
        </p:xfrm>
        <a:graphic>
          <a:graphicData uri="http://schemas.openxmlformats.org/drawingml/2006/table">
            <a:tbl>
              <a:tblPr firstRow="1" firstCol="1" bandRow="1">
                <a:tableStyleId>{5C22544A-7EE6-4342-B048-85BDC9FD1C3A}</a:tableStyleId>
              </a:tblPr>
              <a:tblGrid>
                <a:gridCol w="5688632"/>
                <a:gridCol w="2952328"/>
              </a:tblGrid>
              <a:tr h="495913">
                <a:tc>
                  <a:txBody>
                    <a:bodyPr/>
                    <a:lstStyle/>
                    <a:p>
                      <a:pPr algn="ctr">
                        <a:lnSpc>
                          <a:spcPct val="107000"/>
                        </a:lnSpc>
                        <a:spcAft>
                          <a:spcPts val="600"/>
                        </a:spcAft>
                      </a:pPr>
                      <a:r>
                        <a:rPr lang="en-US" sz="2800" dirty="0">
                          <a:effectLst/>
                        </a:rPr>
                        <a:t>THÍ NGHIỆM</a:t>
                      </a:r>
                      <a:endParaRPr lang="en-US" sz="2800" dirty="0">
                        <a:effectLst/>
                        <a:latin typeface="Arial"/>
                        <a:ea typeface="Arial"/>
                        <a:cs typeface="Times New Roman"/>
                      </a:endParaRPr>
                    </a:p>
                  </a:txBody>
                  <a:tcPr marL="68580" marR="68580" marT="0" marB="0" anchor="ctr"/>
                </a:tc>
                <a:tc>
                  <a:txBody>
                    <a:bodyPr/>
                    <a:lstStyle/>
                    <a:p>
                      <a:pPr algn="ctr">
                        <a:lnSpc>
                          <a:spcPct val="107000"/>
                        </a:lnSpc>
                        <a:spcAft>
                          <a:spcPts val="600"/>
                        </a:spcAft>
                      </a:pPr>
                      <a:r>
                        <a:rPr lang="en-US" sz="2800" dirty="0">
                          <a:effectLst/>
                        </a:rPr>
                        <a:t>KẾT LUẬN</a:t>
                      </a:r>
                      <a:endParaRPr lang="en-US" sz="2800" dirty="0">
                        <a:effectLst/>
                        <a:latin typeface="Arial"/>
                        <a:ea typeface="Arial"/>
                        <a:cs typeface="Times New Roman"/>
                      </a:endParaRPr>
                    </a:p>
                  </a:txBody>
                  <a:tcPr marL="68580" marR="68580" marT="0" marB="0" anchor="ctr"/>
                </a:tc>
              </a:tr>
              <a:tr h="728223">
                <a:tc>
                  <a:txBody>
                    <a:bodyPr/>
                    <a:lstStyle/>
                    <a:p>
                      <a:pPr marL="0" lvl="0" indent="0" algn="just">
                        <a:lnSpc>
                          <a:spcPct val="107000"/>
                        </a:lnSpc>
                        <a:spcAft>
                          <a:spcPts val="600"/>
                        </a:spcAft>
                        <a:buClr>
                          <a:srgbClr val="000000"/>
                        </a:buClr>
                        <a:buSzPts val="1000"/>
                        <a:buFont typeface="+mj-lt"/>
                        <a:buNone/>
                      </a:pPr>
                      <a:r>
                        <a:rPr lang="en-US" sz="2800" dirty="0">
                          <a:solidFill>
                            <a:srgbClr val="FF0000"/>
                          </a:solidFill>
                          <a:effectLst/>
                        </a:rPr>
                        <a:t>1</a:t>
                      </a:r>
                      <a:r>
                        <a:rPr lang="en-US" sz="2800" kern="1200" dirty="0">
                          <a:solidFill>
                            <a:srgbClr val="FF0000"/>
                          </a:solidFill>
                          <a:effectLst/>
                          <a:latin typeface="+mn-lt"/>
                          <a:ea typeface="+mn-ea"/>
                          <a:cs typeface="+mn-cs"/>
                        </a:rPr>
                        <a:t>. </a:t>
                      </a:r>
                      <a:r>
                        <a:rPr lang="en-US" sz="2800" kern="1200" dirty="0">
                          <a:solidFill>
                            <a:srgbClr val="FFFF00"/>
                          </a:solidFill>
                          <a:effectLst/>
                          <a:latin typeface="+mn-lt"/>
                          <a:ea typeface="+mn-ea"/>
                          <a:cs typeface="+mn-cs"/>
                        </a:rPr>
                        <a:t>H</a:t>
                      </a:r>
                      <a:r>
                        <a:rPr lang="vi-VN" sz="2800" kern="1200" dirty="0">
                          <a:solidFill>
                            <a:srgbClr val="FFFF00"/>
                          </a:solidFill>
                          <a:effectLst/>
                          <a:latin typeface="+mn-lt"/>
                          <a:ea typeface="+mn-ea"/>
                          <a:cs typeface="+mn-cs"/>
                        </a:rPr>
                        <a:t>ãy cho biết các chất lỏng có hòa tan trong nhau khô</a:t>
                      </a:r>
                      <a:r>
                        <a:rPr lang="vi-VN" sz="2800" kern="1200" dirty="0" smtClean="0">
                          <a:solidFill>
                            <a:srgbClr val="FFFF00"/>
                          </a:solidFill>
                          <a:effectLst/>
                          <a:latin typeface="+mn-lt"/>
                          <a:ea typeface="+mn-ea"/>
                          <a:cs typeface="+mn-cs"/>
                        </a:rPr>
                        <a:t>ng</a:t>
                      </a:r>
                      <a:endParaRPr lang="en-US" sz="2800" kern="1200" dirty="0">
                        <a:solidFill>
                          <a:srgbClr val="FFFF00"/>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36195" algn="l"/>
                        </a:tabLst>
                      </a:pPr>
                      <a:endParaRPr lang="en-US" sz="2000" b="1" i="1" dirty="0">
                        <a:solidFill>
                          <a:srgbClr val="FF0000"/>
                        </a:solidFill>
                        <a:effectLst/>
                        <a:latin typeface="Segoe UI"/>
                        <a:ea typeface="Arial"/>
                        <a:cs typeface="Times New Roman"/>
                      </a:endParaRPr>
                    </a:p>
                  </a:txBody>
                  <a:tcPr marL="68580" marR="68580" marT="0" marB="0"/>
                </a:tc>
              </a:tr>
              <a:tr h="1512168">
                <a:tc>
                  <a:txBody>
                    <a:bodyPr/>
                    <a:lstStyle/>
                    <a:p>
                      <a:pPr marL="0" lvl="0" indent="0" algn="just">
                        <a:lnSpc>
                          <a:spcPct val="100000"/>
                        </a:lnSpc>
                        <a:spcBef>
                          <a:spcPts val="2400"/>
                        </a:spcBef>
                        <a:spcAft>
                          <a:spcPts val="600"/>
                        </a:spcAft>
                        <a:buClr>
                          <a:srgbClr val="000000"/>
                        </a:buClr>
                        <a:buSzPts val="1000"/>
                        <a:buFont typeface="+mj-lt"/>
                        <a:buNone/>
                      </a:pPr>
                      <a:r>
                        <a:rPr lang="en-US" sz="2800" b="1" kern="1200" dirty="0">
                          <a:solidFill>
                            <a:srgbClr val="FF0000"/>
                          </a:solidFill>
                          <a:effectLst/>
                          <a:latin typeface="+mn-lt"/>
                          <a:ea typeface="+mn-ea"/>
                          <a:cs typeface="+mn-cs"/>
                        </a:rPr>
                        <a:t>2. </a:t>
                      </a:r>
                      <a:r>
                        <a:rPr lang="vi-VN" sz="2800" b="1" kern="1200" dirty="0">
                          <a:solidFill>
                            <a:srgbClr val="FFFF00"/>
                          </a:solidFill>
                          <a:effectLst/>
                          <a:latin typeface="+mn-lt"/>
                          <a:ea typeface="+mn-ea"/>
                          <a:cs typeface="+mn-cs"/>
                        </a:rPr>
                        <a:t>Quan sát hình 15.4, em hãy nhận xét sự phân bố thành </a:t>
                      </a:r>
                      <a:r>
                        <a:rPr lang="vi-VN" sz="2800" b="1" kern="1200" dirty="0" smtClean="0">
                          <a:solidFill>
                            <a:srgbClr val="FFFF00"/>
                          </a:solidFill>
                          <a:effectLst/>
                          <a:latin typeface="+mn-lt"/>
                          <a:ea typeface="+mn-ea"/>
                          <a:cs typeface="+mn-cs"/>
                        </a:rPr>
                        <a:t>ph</a:t>
                      </a:r>
                      <a:r>
                        <a:rPr lang="en-US" sz="2800" b="1" kern="1200" dirty="0" smtClean="0">
                          <a:solidFill>
                            <a:srgbClr val="FFFF00"/>
                          </a:solidFill>
                          <a:effectLst/>
                          <a:latin typeface="+mn-lt"/>
                          <a:ea typeface="+mn-ea"/>
                          <a:cs typeface="+mn-cs"/>
                        </a:rPr>
                        <a:t>ầ</a:t>
                      </a:r>
                      <a:r>
                        <a:rPr lang="vi-VN" sz="2800" b="1" kern="1200" dirty="0" smtClean="0">
                          <a:solidFill>
                            <a:srgbClr val="FFFF00"/>
                          </a:solidFill>
                          <a:effectLst/>
                          <a:latin typeface="+mn-lt"/>
                          <a:ea typeface="+mn-ea"/>
                          <a:cs typeface="+mn-cs"/>
                        </a:rPr>
                        <a:t>n </a:t>
                      </a:r>
                      <a:r>
                        <a:rPr lang="vi-VN" sz="2800" b="1" kern="1200" dirty="0">
                          <a:solidFill>
                            <a:srgbClr val="FFFF00"/>
                          </a:solidFill>
                          <a:effectLst/>
                          <a:latin typeface="+mn-lt"/>
                          <a:ea typeface="+mn-ea"/>
                          <a:cs typeface="+mn-cs"/>
                        </a:rPr>
                        <a:t>các chất trong hỗn hợp đồng nhất và không đồng nhất.</a:t>
                      </a:r>
                      <a:endParaRPr lang="en-US" sz="2800" b="1" kern="1200" dirty="0">
                        <a:solidFill>
                          <a:srgbClr val="FFFF00"/>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36195" algn="l"/>
                        </a:tabLst>
                      </a:pPr>
                      <a:endParaRPr lang="en-US" sz="2000" b="1" i="1" dirty="0">
                        <a:solidFill>
                          <a:srgbClr val="FF0000"/>
                        </a:solidFill>
                        <a:effectLst/>
                        <a:latin typeface="Segoe UI"/>
                        <a:ea typeface="Arial"/>
                        <a:cs typeface="Times New Roman"/>
                      </a:endParaRPr>
                    </a:p>
                  </a:txBody>
                  <a:tcPr marL="68580" marR="68580" marT="0" marB="0"/>
                </a:tc>
              </a:tr>
              <a:tr h="1932384">
                <a:tc>
                  <a:txBody>
                    <a:bodyPr/>
                    <a:lstStyle/>
                    <a:p>
                      <a:pPr marL="0" lvl="0" indent="0" algn="just" defTabSz="914400" rtl="0" eaLnBrk="1" latinLnBrk="0" hangingPunct="1">
                        <a:lnSpc>
                          <a:spcPct val="107000"/>
                        </a:lnSpc>
                        <a:spcBef>
                          <a:spcPts val="2400"/>
                        </a:spcBef>
                        <a:spcAft>
                          <a:spcPts val="600"/>
                        </a:spcAft>
                        <a:buClr>
                          <a:srgbClr val="000000"/>
                        </a:buClr>
                        <a:buSzPts val="1000"/>
                        <a:buFont typeface="+mj-lt"/>
                        <a:buNone/>
                      </a:pPr>
                      <a:r>
                        <a:rPr lang="en-US" sz="2800" dirty="0">
                          <a:solidFill>
                            <a:srgbClr val="FF0000"/>
                          </a:solidFill>
                          <a:effectLst/>
                        </a:rPr>
                        <a:t>3</a:t>
                      </a:r>
                      <a:r>
                        <a:rPr lang="en-US" sz="2800" b="1" kern="1200" dirty="0">
                          <a:solidFill>
                            <a:srgbClr val="FF0000"/>
                          </a:solidFill>
                          <a:effectLst/>
                          <a:latin typeface="+mn-lt"/>
                          <a:ea typeface="+mn-ea"/>
                          <a:cs typeface="+mn-cs"/>
                        </a:rPr>
                        <a:t>. </a:t>
                      </a:r>
                      <a:r>
                        <a:rPr lang="vi-VN" sz="2800" b="1" kern="1200" dirty="0">
                          <a:solidFill>
                            <a:srgbClr val="FFFF00"/>
                          </a:solidFill>
                          <a:effectLst/>
                          <a:latin typeface="+mn-lt"/>
                          <a:ea typeface="+mn-ea"/>
                          <a:cs typeface="+mn-cs"/>
                        </a:rPr>
                        <a:t>Em hãy lấy ví dụ về hỗn hợp đồng nhất và hỗn hợp không đổng nhất</a:t>
                      </a:r>
                      <a:r>
                        <a:rPr lang="vi-VN" sz="2800" b="1" kern="1200" dirty="0" smtClean="0">
                          <a:solidFill>
                            <a:srgbClr val="FFFF00"/>
                          </a:solidFill>
                          <a:effectLst/>
                          <a:latin typeface="+mn-lt"/>
                          <a:ea typeface="+mn-ea"/>
                          <a:cs typeface="+mn-cs"/>
                        </a:rPr>
                        <a:t>.</a:t>
                      </a:r>
                      <a:endParaRPr lang="en-US" sz="2800" b="1" kern="1200" dirty="0">
                        <a:solidFill>
                          <a:srgbClr val="FFFF00"/>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523875" algn="l"/>
                        </a:tabLst>
                      </a:pPr>
                      <a:endParaRPr lang="en-US" sz="2000" b="1" i="1" dirty="0">
                        <a:solidFill>
                          <a:srgbClr val="FF0000"/>
                        </a:solidFill>
                        <a:effectLst/>
                        <a:latin typeface="Segoe UI"/>
                        <a:ea typeface="Arial"/>
                        <a:cs typeface="Times New Roman"/>
                      </a:endParaRPr>
                    </a:p>
                  </a:txBody>
                  <a:tcPr marL="68580" marR="68580" marT="0" marB="0"/>
                </a:tc>
              </a:tr>
            </a:tbl>
          </a:graphicData>
        </a:graphic>
      </p:graphicFrame>
    </p:spTree>
    <p:extLst>
      <p:ext uri="{BB962C8B-B14F-4D97-AF65-F5344CB8AC3E}">
        <p14:creationId xmlns:p14="http://schemas.microsoft.com/office/powerpoint/2010/main" val="420545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ĐÁP ÁN</a:t>
            </a:r>
            <a:endParaRPr lang="en-US" dirty="0">
              <a:solidFill>
                <a:srgbClr val="92D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3138197"/>
              </p:ext>
            </p:extLst>
          </p:nvPr>
        </p:nvGraphicFramePr>
        <p:xfrm>
          <a:off x="179512" y="1124744"/>
          <a:ext cx="8640960" cy="5290534"/>
        </p:xfrm>
        <a:graphic>
          <a:graphicData uri="http://schemas.openxmlformats.org/drawingml/2006/table">
            <a:tbl>
              <a:tblPr firstRow="1" firstCol="1" bandRow="1">
                <a:tableStyleId>{5C22544A-7EE6-4342-B048-85BDC9FD1C3A}</a:tableStyleId>
              </a:tblPr>
              <a:tblGrid>
                <a:gridCol w="3816424"/>
                <a:gridCol w="4824536"/>
              </a:tblGrid>
              <a:tr h="495913">
                <a:tc>
                  <a:txBody>
                    <a:bodyPr/>
                    <a:lstStyle/>
                    <a:p>
                      <a:pPr algn="ctr">
                        <a:lnSpc>
                          <a:spcPct val="107000"/>
                        </a:lnSpc>
                        <a:spcAft>
                          <a:spcPts val="600"/>
                        </a:spcAft>
                      </a:pPr>
                      <a:r>
                        <a:rPr lang="en-US" sz="2800" dirty="0">
                          <a:effectLst/>
                        </a:rPr>
                        <a:t>THÍ NGHIỆM</a:t>
                      </a:r>
                      <a:endParaRPr lang="en-US" sz="2800" dirty="0">
                        <a:effectLst/>
                        <a:latin typeface="Arial"/>
                        <a:ea typeface="Arial"/>
                        <a:cs typeface="Times New Roman"/>
                      </a:endParaRPr>
                    </a:p>
                  </a:txBody>
                  <a:tcPr marL="68580" marR="68580" marT="0" marB="0" anchor="ctr"/>
                </a:tc>
                <a:tc>
                  <a:txBody>
                    <a:bodyPr/>
                    <a:lstStyle/>
                    <a:p>
                      <a:pPr algn="ctr">
                        <a:lnSpc>
                          <a:spcPct val="107000"/>
                        </a:lnSpc>
                        <a:spcAft>
                          <a:spcPts val="600"/>
                        </a:spcAft>
                      </a:pPr>
                      <a:r>
                        <a:rPr lang="en-US" sz="2800" dirty="0">
                          <a:effectLst/>
                        </a:rPr>
                        <a:t>KẾT LUẬN</a:t>
                      </a:r>
                      <a:endParaRPr lang="en-US" sz="2800" dirty="0">
                        <a:effectLst/>
                        <a:latin typeface="Arial"/>
                        <a:ea typeface="Arial"/>
                        <a:cs typeface="Times New Roman"/>
                      </a:endParaRPr>
                    </a:p>
                  </a:txBody>
                  <a:tcPr marL="68580" marR="68580" marT="0" marB="0" anchor="ctr"/>
                </a:tc>
              </a:tr>
              <a:tr h="1304287">
                <a:tc>
                  <a:txBody>
                    <a:bodyPr/>
                    <a:lstStyle/>
                    <a:p>
                      <a:pPr marL="0" lvl="0" indent="0" algn="just">
                        <a:lnSpc>
                          <a:spcPct val="107000"/>
                        </a:lnSpc>
                        <a:spcAft>
                          <a:spcPts val="600"/>
                        </a:spcAft>
                        <a:buClr>
                          <a:srgbClr val="000000"/>
                        </a:buClr>
                        <a:buSzPts val="1000"/>
                        <a:buFont typeface="+mj-lt"/>
                        <a:buNone/>
                      </a:pPr>
                      <a:r>
                        <a:rPr lang="en-US" sz="1300" dirty="0" smtClean="0">
                          <a:solidFill>
                            <a:srgbClr val="FF0000"/>
                          </a:solidFill>
                          <a:effectLst/>
                        </a:rPr>
                        <a:t>1</a:t>
                      </a:r>
                      <a:r>
                        <a:rPr lang="en-US" sz="2000" kern="1200" dirty="0" smtClean="0">
                          <a:solidFill>
                            <a:srgbClr val="FF0000"/>
                          </a:solidFill>
                          <a:effectLst/>
                          <a:latin typeface="+mn-lt"/>
                          <a:ea typeface="+mn-ea"/>
                          <a:cs typeface="+mn-cs"/>
                        </a:rPr>
                        <a:t>. </a:t>
                      </a:r>
                      <a:r>
                        <a:rPr lang="en-US" sz="2000" kern="1200" dirty="0" smtClean="0">
                          <a:solidFill>
                            <a:srgbClr val="FFFF00"/>
                          </a:solidFill>
                          <a:effectLst/>
                          <a:latin typeface="+mn-lt"/>
                          <a:ea typeface="+mn-ea"/>
                          <a:cs typeface="+mn-cs"/>
                        </a:rPr>
                        <a:t>H</a:t>
                      </a:r>
                      <a:r>
                        <a:rPr lang="vi-VN" sz="2000" kern="1200" dirty="0" smtClean="0">
                          <a:solidFill>
                            <a:srgbClr val="FFFF00"/>
                          </a:solidFill>
                          <a:effectLst/>
                          <a:latin typeface="+mn-lt"/>
                          <a:ea typeface="+mn-ea"/>
                          <a:cs typeface="+mn-cs"/>
                        </a:rPr>
                        <a:t>ãy cho biết các chất lỏng có hòa tan trong nhau không</a:t>
                      </a:r>
                      <a:endParaRPr lang="en-US" sz="2000" kern="1200" dirty="0">
                        <a:solidFill>
                          <a:srgbClr val="FFFF00"/>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36195" algn="l"/>
                        </a:tabLst>
                      </a:pPr>
                      <a:r>
                        <a:rPr lang="vi-VN" sz="2000" i="1" dirty="0">
                          <a:solidFill>
                            <a:srgbClr val="FF0000"/>
                          </a:solidFill>
                          <a:effectLst/>
                        </a:rPr>
                        <a:t>Ống nghiệm thứ nhất: Rượu tan được trong </a:t>
                      </a:r>
                      <a:r>
                        <a:rPr lang="vi-VN" sz="2000" i="1" dirty="0" smtClean="0">
                          <a:solidFill>
                            <a:srgbClr val="FF0000"/>
                          </a:solidFill>
                          <a:effectLst/>
                        </a:rPr>
                        <a:t>nước;Ống </a:t>
                      </a:r>
                      <a:r>
                        <a:rPr lang="vi-VN" sz="2000" i="1" dirty="0">
                          <a:solidFill>
                            <a:srgbClr val="FF0000"/>
                          </a:solidFill>
                          <a:effectLst/>
                        </a:rPr>
                        <a:t>nghiệm thứ hai: Dầu ăn không tan trong nước, nổi lên trên do nhẹ hơn nước.</a:t>
                      </a:r>
                      <a:endParaRPr lang="en-US" sz="2000" b="1" i="1" dirty="0">
                        <a:solidFill>
                          <a:srgbClr val="FF0000"/>
                        </a:solidFill>
                        <a:effectLst/>
                        <a:latin typeface="Segoe UI"/>
                        <a:ea typeface="Arial"/>
                        <a:cs typeface="Times New Roman"/>
                      </a:endParaRPr>
                    </a:p>
                  </a:txBody>
                  <a:tcPr marL="68580" marR="68580" marT="0" marB="0"/>
                </a:tc>
              </a:tr>
              <a:tr h="1512168">
                <a:tc>
                  <a:txBody>
                    <a:bodyPr/>
                    <a:lstStyle/>
                    <a:p>
                      <a:pPr marL="0" lvl="0" indent="0" algn="just">
                        <a:lnSpc>
                          <a:spcPct val="100000"/>
                        </a:lnSpc>
                        <a:spcBef>
                          <a:spcPts val="2400"/>
                        </a:spcBef>
                        <a:spcAft>
                          <a:spcPts val="600"/>
                        </a:spcAft>
                        <a:buClr>
                          <a:srgbClr val="000000"/>
                        </a:buClr>
                        <a:buSzPts val="1000"/>
                        <a:buFont typeface="+mj-lt"/>
                        <a:buNone/>
                      </a:pPr>
                      <a:r>
                        <a:rPr lang="en-US" sz="2000" b="1" kern="1200" dirty="0">
                          <a:solidFill>
                            <a:srgbClr val="FF0000"/>
                          </a:solidFill>
                          <a:effectLst/>
                          <a:latin typeface="+mn-lt"/>
                          <a:ea typeface="+mn-ea"/>
                          <a:cs typeface="+mn-cs"/>
                        </a:rPr>
                        <a:t>2. </a:t>
                      </a:r>
                      <a:r>
                        <a:rPr lang="vi-VN" sz="2000" b="1" kern="1200" dirty="0">
                          <a:solidFill>
                            <a:srgbClr val="FFFF00"/>
                          </a:solidFill>
                          <a:effectLst/>
                          <a:latin typeface="+mn-lt"/>
                          <a:ea typeface="+mn-ea"/>
                          <a:cs typeface="+mn-cs"/>
                        </a:rPr>
                        <a:t>Quan sát hình 15.4, em hãy nhận xét sự phân bố thành phẩn các chất trong hỗn hợp đồng nhất và không đồng nhất.</a:t>
                      </a:r>
                      <a:endParaRPr lang="en-US" sz="2000" b="1" kern="1200" dirty="0">
                        <a:solidFill>
                          <a:srgbClr val="FFFF00"/>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36195" algn="l"/>
                        </a:tabLst>
                      </a:pPr>
                      <a:r>
                        <a:rPr lang="en-US" sz="2000" i="1" dirty="0" err="1">
                          <a:solidFill>
                            <a:srgbClr val="FF0000"/>
                          </a:solidFill>
                          <a:effectLst/>
                        </a:rPr>
                        <a:t>Trong</a:t>
                      </a:r>
                      <a:r>
                        <a:rPr lang="en-US" sz="2000" i="1" dirty="0">
                          <a:solidFill>
                            <a:srgbClr val="FF0000"/>
                          </a:solidFill>
                          <a:effectLst/>
                        </a:rPr>
                        <a:t> </a:t>
                      </a:r>
                      <a:r>
                        <a:rPr lang="en-US" sz="2000" i="1" dirty="0" err="1">
                          <a:solidFill>
                            <a:srgbClr val="FF0000"/>
                          </a:solidFill>
                          <a:effectLst/>
                        </a:rPr>
                        <a:t>hỗn</a:t>
                      </a:r>
                      <a:r>
                        <a:rPr lang="en-US" sz="2000" i="1" dirty="0">
                          <a:solidFill>
                            <a:srgbClr val="FF0000"/>
                          </a:solidFill>
                          <a:effectLst/>
                        </a:rPr>
                        <a:t> </a:t>
                      </a:r>
                      <a:r>
                        <a:rPr lang="en-US" sz="2000" i="1" dirty="0" err="1">
                          <a:solidFill>
                            <a:srgbClr val="FF0000"/>
                          </a:solidFill>
                          <a:effectLst/>
                        </a:rPr>
                        <a:t>hợp</a:t>
                      </a:r>
                      <a:r>
                        <a:rPr lang="en-US" sz="2000" i="1" dirty="0">
                          <a:solidFill>
                            <a:srgbClr val="FF0000"/>
                          </a:solidFill>
                          <a:effectLst/>
                        </a:rPr>
                        <a:t> </a:t>
                      </a:r>
                      <a:r>
                        <a:rPr lang="en-US" sz="2000" i="1" dirty="0" err="1">
                          <a:solidFill>
                            <a:srgbClr val="FF0000"/>
                          </a:solidFill>
                          <a:effectLst/>
                        </a:rPr>
                        <a:t>đồng</a:t>
                      </a:r>
                      <a:r>
                        <a:rPr lang="en-US" sz="2000" i="1" dirty="0">
                          <a:solidFill>
                            <a:srgbClr val="FF0000"/>
                          </a:solidFill>
                          <a:effectLst/>
                        </a:rPr>
                        <a:t> </a:t>
                      </a:r>
                      <a:r>
                        <a:rPr lang="en-US" sz="2000" i="1" dirty="0" err="1">
                          <a:solidFill>
                            <a:srgbClr val="FF0000"/>
                          </a:solidFill>
                          <a:effectLst/>
                        </a:rPr>
                        <a:t>nhất</a:t>
                      </a:r>
                      <a:r>
                        <a:rPr lang="en-US" sz="2000" i="1" dirty="0">
                          <a:solidFill>
                            <a:srgbClr val="FF0000"/>
                          </a:solidFill>
                          <a:effectLst/>
                        </a:rPr>
                        <a:t>, </a:t>
                      </a:r>
                      <a:r>
                        <a:rPr lang="en-US" sz="2000" i="1" dirty="0" err="1">
                          <a:solidFill>
                            <a:srgbClr val="FF0000"/>
                          </a:solidFill>
                          <a:effectLst/>
                        </a:rPr>
                        <a:t>các</a:t>
                      </a:r>
                      <a:r>
                        <a:rPr lang="en-US" sz="2000" i="1" dirty="0">
                          <a:solidFill>
                            <a:srgbClr val="FF0000"/>
                          </a:solidFill>
                          <a:effectLst/>
                        </a:rPr>
                        <a:t> </a:t>
                      </a:r>
                      <a:r>
                        <a:rPr lang="en-US" sz="2000" i="1" dirty="0" err="1">
                          <a:solidFill>
                            <a:srgbClr val="FF0000"/>
                          </a:solidFill>
                          <a:effectLst/>
                        </a:rPr>
                        <a:t>thành</a:t>
                      </a:r>
                      <a:r>
                        <a:rPr lang="en-US" sz="2000" i="1" dirty="0">
                          <a:solidFill>
                            <a:srgbClr val="FF0000"/>
                          </a:solidFill>
                          <a:effectLst/>
                        </a:rPr>
                        <a:t> </a:t>
                      </a:r>
                      <a:r>
                        <a:rPr lang="en-US" sz="2000" i="1" dirty="0" err="1">
                          <a:solidFill>
                            <a:srgbClr val="FF0000"/>
                          </a:solidFill>
                          <a:effectLst/>
                        </a:rPr>
                        <a:t>phần</a:t>
                      </a:r>
                      <a:r>
                        <a:rPr lang="en-US" sz="2000" i="1" dirty="0">
                          <a:solidFill>
                            <a:srgbClr val="FF0000"/>
                          </a:solidFill>
                          <a:effectLst/>
                        </a:rPr>
                        <a:t> </a:t>
                      </a:r>
                      <a:r>
                        <a:rPr lang="en-US" sz="2000" i="1" dirty="0" err="1">
                          <a:solidFill>
                            <a:srgbClr val="FF0000"/>
                          </a:solidFill>
                          <a:effectLst/>
                        </a:rPr>
                        <a:t>phân</a:t>
                      </a:r>
                      <a:r>
                        <a:rPr lang="en-US" sz="2000" i="1" dirty="0">
                          <a:solidFill>
                            <a:srgbClr val="FF0000"/>
                          </a:solidFill>
                          <a:effectLst/>
                        </a:rPr>
                        <a:t> </a:t>
                      </a:r>
                      <a:r>
                        <a:rPr lang="en-US" sz="2000" i="1" dirty="0" err="1">
                          <a:solidFill>
                            <a:srgbClr val="FF0000"/>
                          </a:solidFill>
                          <a:effectLst/>
                        </a:rPr>
                        <a:t>bố</a:t>
                      </a:r>
                      <a:r>
                        <a:rPr lang="en-US" sz="2000" i="1" dirty="0">
                          <a:solidFill>
                            <a:srgbClr val="FF0000"/>
                          </a:solidFill>
                          <a:effectLst/>
                        </a:rPr>
                        <a:t> </a:t>
                      </a:r>
                      <a:r>
                        <a:rPr lang="en-US" sz="2000" i="1" dirty="0" err="1">
                          <a:solidFill>
                            <a:srgbClr val="FF0000"/>
                          </a:solidFill>
                          <a:effectLst/>
                        </a:rPr>
                        <a:t>đồng</a:t>
                      </a:r>
                      <a:r>
                        <a:rPr lang="en-US" sz="2000" i="1" dirty="0">
                          <a:solidFill>
                            <a:srgbClr val="FF0000"/>
                          </a:solidFill>
                          <a:effectLst/>
                        </a:rPr>
                        <a:t> </a:t>
                      </a:r>
                      <a:r>
                        <a:rPr lang="en-US" sz="2000" i="1" dirty="0" err="1">
                          <a:solidFill>
                            <a:srgbClr val="FF0000"/>
                          </a:solidFill>
                          <a:effectLst/>
                        </a:rPr>
                        <a:t>đều</a:t>
                      </a:r>
                      <a:r>
                        <a:rPr lang="en-US" sz="2000" i="1" dirty="0">
                          <a:solidFill>
                            <a:srgbClr val="FF0000"/>
                          </a:solidFill>
                          <a:effectLst/>
                        </a:rPr>
                        <a:t> </a:t>
                      </a:r>
                      <a:r>
                        <a:rPr lang="en-US" sz="2000" i="1" dirty="0" err="1">
                          <a:solidFill>
                            <a:srgbClr val="FF0000"/>
                          </a:solidFill>
                          <a:effectLst/>
                        </a:rPr>
                        <a:t>nhau</a:t>
                      </a:r>
                      <a:r>
                        <a:rPr lang="en-US" sz="2000" i="1" dirty="0">
                          <a:solidFill>
                            <a:srgbClr val="FF0000"/>
                          </a:solidFill>
                          <a:effectLst/>
                        </a:rPr>
                        <a:t> ở </a:t>
                      </a:r>
                      <a:r>
                        <a:rPr lang="en-US" sz="2000" i="1" dirty="0" err="1">
                          <a:solidFill>
                            <a:srgbClr val="FF0000"/>
                          </a:solidFill>
                          <a:effectLst/>
                        </a:rPr>
                        <a:t>mọi</a:t>
                      </a:r>
                      <a:r>
                        <a:rPr lang="en-US" sz="2000" i="1" dirty="0">
                          <a:solidFill>
                            <a:srgbClr val="FF0000"/>
                          </a:solidFill>
                          <a:effectLst/>
                        </a:rPr>
                        <a:t> </a:t>
                      </a:r>
                      <a:r>
                        <a:rPr lang="en-US" sz="2000" i="1" dirty="0" err="1">
                          <a:solidFill>
                            <a:srgbClr val="FF0000"/>
                          </a:solidFill>
                          <a:effectLst/>
                        </a:rPr>
                        <a:t>vị</a:t>
                      </a:r>
                      <a:r>
                        <a:rPr lang="en-US" sz="2000" i="1" dirty="0">
                          <a:solidFill>
                            <a:srgbClr val="FF0000"/>
                          </a:solidFill>
                          <a:effectLst/>
                        </a:rPr>
                        <a:t> </a:t>
                      </a:r>
                      <a:r>
                        <a:rPr lang="en-US" sz="2000" i="1" dirty="0" err="1">
                          <a:solidFill>
                            <a:srgbClr val="FF0000"/>
                          </a:solidFill>
                          <a:effectLst/>
                        </a:rPr>
                        <a:t>trí</a:t>
                      </a:r>
                      <a:r>
                        <a:rPr lang="en-US" sz="2000" i="1" dirty="0">
                          <a:solidFill>
                            <a:srgbClr val="FF0000"/>
                          </a:solidFill>
                          <a:effectLst/>
                        </a:rPr>
                        <a:t>, </a:t>
                      </a:r>
                      <a:r>
                        <a:rPr lang="en-US" sz="2000" i="1" dirty="0" err="1">
                          <a:solidFill>
                            <a:srgbClr val="FF0000"/>
                          </a:solidFill>
                          <a:effectLst/>
                        </a:rPr>
                        <a:t>còn</a:t>
                      </a:r>
                      <a:r>
                        <a:rPr lang="en-US" sz="2000" i="1" dirty="0">
                          <a:solidFill>
                            <a:srgbClr val="FF0000"/>
                          </a:solidFill>
                          <a:effectLst/>
                        </a:rPr>
                        <a:t> </a:t>
                      </a:r>
                      <a:r>
                        <a:rPr lang="en-US" sz="2000" i="1" dirty="0" err="1">
                          <a:solidFill>
                            <a:srgbClr val="FF0000"/>
                          </a:solidFill>
                          <a:effectLst/>
                        </a:rPr>
                        <a:t>trong</a:t>
                      </a:r>
                      <a:r>
                        <a:rPr lang="en-US" sz="2000" i="1" dirty="0">
                          <a:solidFill>
                            <a:srgbClr val="FF0000"/>
                          </a:solidFill>
                          <a:effectLst/>
                        </a:rPr>
                        <a:t> </a:t>
                      </a:r>
                      <a:r>
                        <a:rPr lang="en-US" sz="2000" i="1" dirty="0" err="1">
                          <a:solidFill>
                            <a:srgbClr val="FF0000"/>
                          </a:solidFill>
                          <a:effectLst/>
                        </a:rPr>
                        <a:t>hỗn</a:t>
                      </a:r>
                      <a:r>
                        <a:rPr lang="en-US" sz="2000" i="1" dirty="0">
                          <a:solidFill>
                            <a:srgbClr val="FF0000"/>
                          </a:solidFill>
                          <a:effectLst/>
                        </a:rPr>
                        <a:t> </a:t>
                      </a:r>
                      <a:r>
                        <a:rPr lang="en-US" sz="2000" i="1" dirty="0" err="1">
                          <a:solidFill>
                            <a:srgbClr val="FF0000"/>
                          </a:solidFill>
                          <a:effectLst/>
                        </a:rPr>
                        <a:t>hợp</a:t>
                      </a:r>
                      <a:r>
                        <a:rPr lang="en-US" sz="2000" i="1" dirty="0">
                          <a:solidFill>
                            <a:srgbClr val="FF0000"/>
                          </a:solidFill>
                          <a:effectLst/>
                        </a:rPr>
                        <a:t> </a:t>
                      </a:r>
                      <a:r>
                        <a:rPr lang="en-US" sz="2000" i="1" dirty="0" err="1">
                          <a:solidFill>
                            <a:srgbClr val="FF0000"/>
                          </a:solidFill>
                          <a:effectLst/>
                        </a:rPr>
                        <a:t>không</a:t>
                      </a:r>
                      <a:r>
                        <a:rPr lang="en-US" sz="2000" i="1" dirty="0">
                          <a:solidFill>
                            <a:srgbClr val="FF0000"/>
                          </a:solidFill>
                          <a:effectLst/>
                        </a:rPr>
                        <a:t> </a:t>
                      </a:r>
                      <a:r>
                        <a:rPr lang="en-US" sz="2000" i="1" dirty="0" err="1">
                          <a:solidFill>
                            <a:srgbClr val="FF0000"/>
                          </a:solidFill>
                          <a:effectLst/>
                        </a:rPr>
                        <a:t>đồng</a:t>
                      </a:r>
                      <a:r>
                        <a:rPr lang="en-US" sz="2000" i="1" dirty="0">
                          <a:solidFill>
                            <a:srgbClr val="FF0000"/>
                          </a:solidFill>
                          <a:effectLst/>
                        </a:rPr>
                        <a:t> </a:t>
                      </a:r>
                      <a:r>
                        <a:rPr lang="en-US" sz="2000" i="1" dirty="0" err="1">
                          <a:solidFill>
                            <a:srgbClr val="FF0000"/>
                          </a:solidFill>
                          <a:effectLst/>
                        </a:rPr>
                        <a:t>nhất</a:t>
                      </a:r>
                      <a:r>
                        <a:rPr lang="en-US" sz="2000" i="1" dirty="0">
                          <a:solidFill>
                            <a:srgbClr val="FF0000"/>
                          </a:solidFill>
                          <a:effectLst/>
                        </a:rPr>
                        <a:t> </a:t>
                      </a:r>
                      <a:r>
                        <a:rPr lang="en-US" sz="2000" i="1" dirty="0" err="1">
                          <a:solidFill>
                            <a:srgbClr val="FF0000"/>
                          </a:solidFill>
                          <a:effectLst/>
                        </a:rPr>
                        <a:t>các</a:t>
                      </a:r>
                      <a:r>
                        <a:rPr lang="en-US" sz="2000" i="1" dirty="0">
                          <a:solidFill>
                            <a:srgbClr val="FF0000"/>
                          </a:solidFill>
                          <a:effectLst/>
                        </a:rPr>
                        <a:t> </a:t>
                      </a:r>
                      <a:r>
                        <a:rPr lang="en-US" sz="2000" i="1" dirty="0" err="1">
                          <a:solidFill>
                            <a:srgbClr val="FF0000"/>
                          </a:solidFill>
                          <a:effectLst/>
                        </a:rPr>
                        <a:t>thành</a:t>
                      </a:r>
                      <a:r>
                        <a:rPr lang="en-US" sz="2000" i="1" dirty="0">
                          <a:solidFill>
                            <a:srgbClr val="FF0000"/>
                          </a:solidFill>
                          <a:effectLst/>
                        </a:rPr>
                        <a:t> </a:t>
                      </a:r>
                      <a:r>
                        <a:rPr lang="en-US" sz="2000" i="1" dirty="0" err="1">
                          <a:solidFill>
                            <a:srgbClr val="FF0000"/>
                          </a:solidFill>
                          <a:effectLst/>
                        </a:rPr>
                        <a:t>phần</a:t>
                      </a:r>
                      <a:r>
                        <a:rPr lang="en-US" sz="2000" i="1" dirty="0">
                          <a:solidFill>
                            <a:srgbClr val="FF0000"/>
                          </a:solidFill>
                          <a:effectLst/>
                        </a:rPr>
                        <a:t> </a:t>
                      </a:r>
                      <a:r>
                        <a:rPr lang="en-US" sz="2000" i="1" dirty="0" err="1">
                          <a:solidFill>
                            <a:srgbClr val="FF0000"/>
                          </a:solidFill>
                          <a:effectLst/>
                        </a:rPr>
                        <a:t>phân</a:t>
                      </a:r>
                      <a:r>
                        <a:rPr lang="en-US" sz="2000" i="1" dirty="0">
                          <a:solidFill>
                            <a:srgbClr val="FF0000"/>
                          </a:solidFill>
                          <a:effectLst/>
                        </a:rPr>
                        <a:t> </a:t>
                      </a:r>
                      <a:r>
                        <a:rPr lang="en-US" sz="2000" i="1" dirty="0" err="1">
                          <a:solidFill>
                            <a:srgbClr val="FF0000"/>
                          </a:solidFill>
                          <a:effectLst/>
                        </a:rPr>
                        <a:t>bố</a:t>
                      </a:r>
                      <a:r>
                        <a:rPr lang="en-US" sz="2000" i="1" dirty="0">
                          <a:solidFill>
                            <a:srgbClr val="FF0000"/>
                          </a:solidFill>
                          <a:effectLst/>
                        </a:rPr>
                        <a:t> </a:t>
                      </a:r>
                      <a:r>
                        <a:rPr lang="en-US" sz="2000" i="1" dirty="0" err="1">
                          <a:solidFill>
                            <a:srgbClr val="FF0000"/>
                          </a:solidFill>
                          <a:effectLst/>
                        </a:rPr>
                        <a:t>không</a:t>
                      </a:r>
                      <a:r>
                        <a:rPr lang="en-US" sz="2000" i="1" dirty="0">
                          <a:solidFill>
                            <a:srgbClr val="FF0000"/>
                          </a:solidFill>
                          <a:effectLst/>
                        </a:rPr>
                        <a:t> </a:t>
                      </a:r>
                      <a:r>
                        <a:rPr lang="en-US" sz="2000" i="1" dirty="0" err="1">
                          <a:solidFill>
                            <a:srgbClr val="FF0000"/>
                          </a:solidFill>
                          <a:effectLst/>
                        </a:rPr>
                        <a:t>đồng</a:t>
                      </a:r>
                      <a:r>
                        <a:rPr lang="en-US" sz="2000" i="1" dirty="0">
                          <a:solidFill>
                            <a:srgbClr val="FF0000"/>
                          </a:solidFill>
                          <a:effectLst/>
                        </a:rPr>
                        <a:t> </a:t>
                      </a:r>
                      <a:r>
                        <a:rPr lang="en-US" sz="2000" i="1" dirty="0" err="1">
                          <a:solidFill>
                            <a:srgbClr val="FF0000"/>
                          </a:solidFill>
                          <a:effectLst/>
                        </a:rPr>
                        <a:t>đều</a:t>
                      </a:r>
                      <a:r>
                        <a:rPr lang="en-US" sz="2000" i="1" dirty="0">
                          <a:solidFill>
                            <a:srgbClr val="FF0000"/>
                          </a:solidFill>
                          <a:effectLst/>
                        </a:rPr>
                        <a:t>.</a:t>
                      </a:r>
                      <a:endParaRPr lang="en-US" sz="2000" b="1" i="1" dirty="0">
                        <a:solidFill>
                          <a:srgbClr val="FF0000"/>
                        </a:solidFill>
                        <a:effectLst/>
                        <a:latin typeface="Segoe UI"/>
                        <a:ea typeface="Arial"/>
                        <a:cs typeface="Times New Roman"/>
                      </a:endParaRPr>
                    </a:p>
                  </a:txBody>
                  <a:tcPr marL="68580" marR="68580" marT="0" marB="0"/>
                </a:tc>
              </a:tr>
              <a:tr h="1966334">
                <a:tc>
                  <a:txBody>
                    <a:bodyPr/>
                    <a:lstStyle/>
                    <a:p>
                      <a:pPr marL="0" lvl="0" indent="0" algn="just" defTabSz="914400" rtl="0" eaLnBrk="1" latinLnBrk="0" hangingPunct="1">
                        <a:lnSpc>
                          <a:spcPct val="107000"/>
                        </a:lnSpc>
                        <a:spcBef>
                          <a:spcPts val="2400"/>
                        </a:spcBef>
                        <a:spcAft>
                          <a:spcPts val="600"/>
                        </a:spcAft>
                        <a:buClr>
                          <a:srgbClr val="000000"/>
                        </a:buClr>
                        <a:buSzPts val="1000"/>
                        <a:buFont typeface="+mj-lt"/>
                        <a:buNone/>
                      </a:pPr>
                      <a:r>
                        <a:rPr lang="en-US" sz="1300" dirty="0">
                          <a:solidFill>
                            <a:srgbClr val="FF0000"/>
                          </a:solidFill>
                          <a:effectLst/>
                        </a:rPr>
                        <a:t>3</a:t>
                      </a:r>
                      <a:r>
                        <a:rPr lang="en-US" sz="2000" b="1" kern="1200" dirty="0">
                          <a:solidFill>
                            <a:srgbClr val="FF0000"/>
                          </a:solidFill>
                          <a:effectLst/>
                          <a:latin typeface="+mn-lt"/>
                          <a:ea typeface="+mn-ea"/>
                          <a:cs typeface="+mn-cs"/>
                        </a:rPr>
                        <a:t>. </a:t>
                      </a:r>
                      <a:r>
                        <a:rPr lang="vi-VN" sz="2000" b="1" kern="1200" dirty="0">
                          <a:solidFill>
                            <a:srgbClr val="FFFF00"/>
                          </a:solidFill>
                          <a:effectLst/>
                          <a:latin typeface="+mn-lt"/>
                          <a:ea typeface="+mn-ea"/>
                          <a:cs typeface="+mn-cs"/>
                        </a:rPr>
                        <a:t>Em hãy lấy ví dụ về hỗn hợp đồng nhất và hỗn hợp không đổng nhất.</a:t>
                      </a:r>
                      <a:endParaRPr lang="en-US" sz="2000" b="1" kern="1200" dirty="0">
                        <a:solidFill>
                          <a:srgbClr val="FFFF00"/>
                        </a:solidFill>
                        <a:effectLst/>
                        <a:latin typeface="+mn-lt"/>
                        <a:ea typeface="+mn-ea"/>
                        <a:cs typeface="+mn-cs"/>
                      </a:endParaRPr>
                    </a:p>
                    <a:p>
                      <a:pPr marL="0" lvl="0" indent="0" algn="just" defTabSz="914400" rtl="0" eaLnBrk="1" latinLnBrk="0" hangingPunct="1">
                        <a:lnSpc>
                          <a:spcPct val="107000"/>
                        </a:lnSpc>
                        <a:spcBef>
                          <a:spcPts val="2400"/>
                        </a:spcBef>
                        <a:spcAft>
                          <a:spcPts val="600"/>
                        </a:spcAft>
                        <a:buClr>
                          <a:srgbClr val="000000"/>
                        </a:buClr>
                        <a:buSzPts val="1000"/>
                        <a:buFont typeface="+mj-lt"/>
                        <a:buNone/>
                      </a:pPr>
                      <a:endParaRPr lang="en-US" sz="2000" b="1" kern="1200" dirty="0">
                        <a:solidFill>
                          <a:schemeClr val="dk1"/>
                        </a:solidFill>
                        <a:effectLst/>
                        <a:latin typeface="+mn-lt"/>
                        <a:ea typeface="+mn-ea"/>
                        <a:cs typeface="+mn-cs"/>
                      </a:endParaRPr>
                    </a:p>
                  </a:txBody>
                  <a:tcPr marL="68580" marR="68580" marT="0" marB="0"/>
                </a:tc>
                <a:tc>
                  <a:txBody>
                    <a:bodyPr/>
                    <a:lstStyle/>
                    <a:p>
                      <a:pPr indent="-355600" algn="just">
                        <a:lnSpc>
                          <a:spcPct val="100000"/>
                        </a:lnSpc>
                        <a:spcBef>
                          <a:spcPts val="2400"/>
                        </a:spcBef>
                        <a:spcAft>
                          <a:spcPts val="600"/>
                        </a:spcAft>
                        <a:tabLst>
                          <a:tab pos="523875" algn="l"/>
                        </a:tabLst>
                      </a:pPr>
                      <a:r>
                        <a:rPr lang="vi-VN" sz="2000" i="1" dirty="0">
                          <a:solidFill>
                            <a:srgbClr val="FF0000"/>
                          </a:solidFill>
                          <a:effectLst/>
                        </a:rPr>
                        <a:t>Hỗn hợp đổng nhất: nước đường, nước </a:t>
                      </a:r>
                      <a:r>
                        <a:rPr lang="vi-VN" sz="2000" i="1" dirty="0" smtClean="0">
                          <a:solidFill>
                            <a:srgbClr val="FF0000"/>
                          </a:solidFill>
                          <a:effectLst/>
                        </a:rPr>
                        <a:t>muối</a:t>
                      </a:r>
                      <a:r>
                        <a:rPr lang="en-US" sz="2000" i="1" dirty="0" smtClean="0">
                          <a:solidFill>
                            <a:srgbClr val="FF0000"/>
                          </a:solidFill>
                          <a:effectLst/>
                        </a:rPr>
                        <a:t>.</a:t>
                      </a:r>
                      <a:r>
                        <a:rPr lang="en-US" sz="2000" i="1" baseline="0" dirty="0" smtClean="0">
                          <a:solidFill>
                            <a:srgbClr val="FF0000"/>
                          </a:solidFill>
                          <a:effectLst/>
                        </a:rPr>
                        <a:t> </a:t>
                      </a:r>
                      <a:r>
                        <a:rPr lang="vi-VN" sz="2000" i="1" dirty="0" smtClean="0">
                          <a:solidFill>
                            <a:srgbClr val="FF0000"/>
                          </a:solidFill>
                          <a:effectLst/>
                        </a:rPr>
                        <a:t>Hỗn </a:t>
                      </a:r>
                      <a:r>
                        <a:rPr lang="vi-VN" sz="2000" i="1" dirty="0">
                          <a:solidFill>
                            <a:srgbClr val="FF0000"/>
                          </a:solidFill>
                          <a:effectLst/>
                        </a:rPr>
                        <a:t>hợp không đổng nhất: sữa đặc và nước, bột mì và nước,...</a:t>
                      </a:r>
                      <a:endParaRPr lang="en-US" sz="2000" b="1" i="1" dirty="0">
                        <a:solidFill>
                          <a:srgbClr val="FF0000"/>
                        </a:solidFill>
                        <a:effectLst/>
                        <a:latin typeface="Segoe UI"/>
                        <a:ea typeface="Arial"/>
                        <a:cs typeface="Times New Roman"/>
                      </a:endParaRPr>
                    </a:p>
                  </a:txBody>
                  <a:tcPr marL="68580" marR="68580" marT="0" marB="0"/>
                </a:tc>
              </a:tr>
            </a:tbl>
          </a:graphicData>
        </a:graphic>
      </p:graphicFrame>
    </p:spTree>
    <p:extLst>
      <p:ext uri="{BB962C8B-B14F-4D97-AF65-F5344CB8AC3E}">
        <p14:creationId xmlns:p14="http://schemas.microsoft.com/office/powerpoint/2010/main" val="407272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 name="Shape 1177"/>
          <p:cNvPicPr>
            <a:picLocks noGrp="1" noChangeAspect="1"/>
          </p:cNvPicPr>
          <p:nvPr>
            <p:ph sz="half" idx="1"/>
          </p:nvPr>
        </p:nvPicPr>
        <p:blipFill>
          <a:blip r:embed="rId3"/>
          <a:stretch>
            <a:fillRect/>
          </a:stretch>
        </p:blipFill>
        <p:spPr>
          <a:xfrm>
            <a:off x="611560" y="404664"/>
            <a:ext cx="3312368" cy="2664296"/>
          </a:xfrm>
          <a:prstGeom prst="rect">
            <a:avLst/>
          </a:prstGeom>
        </p:spPr>
      </p:pic>
      <p:sp>
        <p:nvSpPr>
          <p:cNvPr id="101" name="Text Box 100"/>
          <p:cNvSpPr txBox="1"/>
          <p:nvPr/>
        </p:nvSpPr>
        <p:spPr>
          <a:xfrm>
            <a:off x="729720" y="3212976"/>
            <a:ext cx="7704856" cy="521970"/>
          </a:xfrm>
          <a:prstGeom prst="rect">
            <a:avLst/>
          </a:prstGeom>
          <a:noFill/>
          <a:ln w="9525">
            <a:noFill/>
          </a:ln>
        </p:spPr>
        <p:txBody>
          <a:bodyPr wrap="square">
            <a:spAutoFit/>
          </a:bodyPr>
          <a:lstStyle/>
          <a:p>
            <a:r>
              <a:rPr lang="en-US" sz="2800" dirty="0">
                <a:solidFill>
                  <a:srgbClr val="000000"/>
                </a:solidFill>
                <a:latin typeface="Times New Roman" panose="02020603050405020304" charset="0"/>
                <a:cs typeface="Times New Roman" panose="02020603050405020304" charset="0"/>
              </a:rPr>
              <a:t> </a:t>
            </a:r>
            <a:r>
              <a:rPr lang="en-US" sz="2800" dirty="0" smtClean="0">
                <a:solidFill>
                  <a:srgbClr val="000000"/>
                </a:solidFill>
                <a:latin typeface="Times New Roman" panose="02020603050405020304" charset="0"/>
                <a:cs typeface="Times New Roman" panose="02020603050405020304" charset="0"/>
              </a:rPr>
              <a:t>   </a:t>
            </a:r>
            <a:r>
              <a:rPr lang="en-US" sz="2800" dirty="0" err="1" smtClean="0">
                <a:solidFill>
                  <a:srgbClr val="000000"/>
                </a:solidFill>
                <a:latin typeface="Times New Roman" panose="02020603050405020304" charset="0"/>
                <a:cs typeface="Times New Roman" panose="02020603050405020304" charset="0"/>
              </a:rPr>
              <a:t>Đồng</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nhất</a:t>
            </a:r>
            <a:r>
              <a:rPr lang="vi-VN" altLang="en-US" sz="2800" dirty="0">
                <a:solidFill>
                  <a:srgbClr val="000000"/>
                </a:solidFill>
                <a:latin typeface="Times New Roman" panose="02020603050405020304" charset="0"/>
                <a:cs typeface="Times New Roman" panose="02020603050405020304" charset="0"/>
              </a:rPr>
              <a:t>   </a:t>
            </a:r>
            <a:r>
              <a:rPr lang="en-US" altLang="en-US" sz="2800" dirty="0" smtClean="0">
                <a:solidFill>
                  <a:srgbClr val="000000"/>
                </a:solidFill>
                <a:latin typeface="Times New Roman" panose="02020603050405020304" charset="0"/>
                <a:cs typeface="Times New Roman" panose="02020603050405020304" charset="0"/>
              </a:rPr>
              <a:t>                         </a:t>
            </a:r>
            <a:r>
              <a:rPr lang="en-US" altLang="en-US" sz="2800" dirty="0">
                <a:solidFill>
                  <a:srgbClr val="000000"/>
                </a:solidFill>
                <a:latin typeface="Times New Roman" panose="02020603050405020304" charset="0"/>
                <a:cs typeface="Times New Roman" panose="02020603050405020304" charset="0"/>
              </a:rPr>
              <a:t> </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K</a:t>
            </a:r>
            <a:r>
              <a:rPr lang="en-US" sz="2800" dirty="0" err="1" smtClean="0">
                <a:solidFill>
                  <a:srgbClr val="000000"/>
                </a:solidFill>
                <a:latin typeface="Times New Roman" panose="02020603050405020304" charset="0"/>
                <a:cs typeface="Times New Roman" panose="02020603050405020304" charset="0"/>
              </a:rPr>
              <a:t>hông</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đồng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nhất</a:t>
            </a:r>
            <a:endParaRPr lang="en-US" sz="2800" dirty="0">
              <a:latin typeface="Times New Roman" panose="02020603050405020304" charset="0"/>
              <a:cs typeface="Times New Roman" panose="02020603050405020304" charset="0"/>
            </a:endParaRPr>
          </a:p>
        </p:txBody>
      </p:sp>
      <p:pic>
        <p:nvPicPr>
          <p:cNvPr id="1181" name="Shape 1181"/>
          <p:cNvPicPr>
            <a:picLocks noGrp="1" noChangeAspect="1"/>
          </p:cNvPicPr>
          <p:nvPr>
            <p:ph sz="half" idx="2"/>
          </p:nvPr>
        </p:nvPicPr>
        <p:blipFill>
          <a:blip r:embed="rId4"/>
          <a:stretch>
            <a:fillRect/>
          </a:stretch>
        </p:blipFill>
        <p:spPr>
          <a:xfrm>
            <a:off x="4608004" y="404664"/>
            <a:ext cx="3744416" cy="2448272"/>
          </a:xfrm>
          <a:prstGeom prst="rect">
            <a:avLst/>
          </a:prstGeom>
        </p:spPr>
      </p:pic>
      <p:sp>
        <p:nvSpPr>
          <p:cNvPr id="6" name="Flowchart: Alternate Process 5"/>
          <p:cNvSpPr/>
          <p:nvPr/>
        </p:nvSpPr>
        <p:spPr>
          <a:xfrm>
            <a:off x="553326" y="3861048"/>
            <a:ext cx="8136904" cy="2623185"/>
          </a:xfrm>
          <a:prstGeom prst="flowChartAlternateProcess">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vi-VN" altLang="en-US" b="1" dirty="0">
                <a:latin typeface="Times New Roman" panose="02020603050405020304" charset="0"/>
                <a:ea typeface="SimSun" panose="02010600030101010101" pitchFamily="2" charset="-122"/>
                <a:cs typeface="Times New Roman" panose="02020603050405020304" charset="0"/>
                <a:sym typeface="+mn-ea"/>
              </a:rPr>
              <a:t>  </a:t>
            </a:r>
            <a:r>
              <a:rPr lang="vi-VN" altLang="en-US" sz="2800" dirty="0">
                <a:solidFill>
                  <a:srgbClr val="FF0000"/>
                </a:solidFill>
                <a:latin typeface="Times New Roman" panose="02020603050405020304" charset="0"/>
                <a:ea typeface="SimSun" panose="02010600030101010101" pitchFamily="2" charset="-122"/>
                <a:cs typeface="Times New Roman" panose="02020603050405020304" charset="0"/>
                <a:sym typeface="+mn-ea"/>
              </a:rPr>
              <a:t>-</a:t>
            </a:r>
            <a:r>
              <a:rPr lang="vi-VN" alt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 </a:t>
            </a:r>
            <a:r>
              <a:rPr lang="en-US" sz="2800" b="1" dirty="0" err="1">
                <a:solidFill>
                  <a:srgbClr val="FF0000"/>
                </a:solidFill>
                <a:latin typeface="Times New Roman" panose="02020603050405020304" charset="0"/>
                <a:ea typeface="SimSun" panose="02010600030101010101" pitchFamily="2" charset="-122"/>
                <a:cs typeface="Times New Roman" panose="02020603050405020304" charset="0"/>
                <a:sym typeface="+mn-ea"/>
              </a:rPr>
              <a:t>Hỗn</a:t>
            </a:r>
            <a:r>
              <a:rPr 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 </a:t>
            </a:r>
            <a:r>
              <a:rPr lang="en-US" sz="2800" b="1" dirty="0" err="1">
                <a:solidFill>
                  <a:srgbClr val="FF0000"/>
                </a:solidFill>
                <a:latin typeface="Times New Roman" panose="02020603050405020304" charset="0"/>
                <a:ea typeface="SimSun" panose="02010600030101010101" pitchFamily="2" charset="-122"/>
                <a:cs typeface="Times New Roman" panose="02020603050405020304" charset="0"/>
                <a:sym typeface="+mn-ea"/>
              </a:rPr>
              <a:t>hợp</a:t>
            </a:r>
            <a:r>
              <a:rPr 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 đ</a:t>
            </a:r>
            <a:r>
              <a:rPr lang="vi-VN" alt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ồ</a:t>
            </a:r>
            <a:r>
              <a:rPr 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ng </a:t>
            </a:r>
            <a:r>
              <a:rPr lang="en-US" sz="2800" b="1" dirty="0" err="1">
                <a:solidFill>
                  <a:srgbClr val="FF0000"/>
                </a:solidFill>
                <a:latin typeface="Times New Roman" panose="02020603050405020304" charset="0"/>
                <a:ea typeface="SimSun" panose="02010600030101010101" pitchFamily="2" charset="-122"/>
                <a:cs typeface="Times New Roman" panose="02020603050405020304" charset="0"/>
                <a:sym typeface="+mn-ea"/>
              </a:rPr>
              <a:t>nhất</a:t>
            </a:r>
            <a:r>
              <a:rPr lang="en-US" sz="2800" b="1" dirty="0">
                <a:solidFill>
                  <a:srgbClr val="FF0000"/>
                </a:solidFill>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là</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hỗn</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hợp</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có</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i="1" dirty="0" err="1">
                <a:solidFill>
                  <a:srgbClr val="00B050"/>
                </a:solidFill>
                <a:latin typeface="Times New Roman" panose="02020603050405020304" charset="0"/>
                <a:ea typeface="SimSun" panose="02010600030101010101" pitchFamily="2" charset="-122"/>
                <a:cs typeface="Times New Roman" panose="02020603050405020304" charset="0"/>
                <a:sym typeface="+mn-ea"/>
              </a:rPr>
              <a:t>thành</a:t>
            </a:r>
            <a:r>
              <a:rPr lang="en-US" sz="2800" i="1" dirty="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800" i="1" dirty="0" err="1">
                <a:solidFill>
                  <a:srgbClr val="00B050"/>
                </a:solidFill>
                <a:latin typeface="Times New Roman" panose="02020603050405020304" charset="0"/>
                <a:ea typeface="SimSun" panose="02010600030101010101" pitchFamily="2" charset="-122"/>
                <a:cs typeface="Times New Roman" panose="02020603050405020304" charset="0"/>
                <a:sym typeface="+mn-ea"/>
              </a:rPr>
              <a:t>phần</a:t>
            </a:r>
            <a:r>
              <a:rPr lang="en-US" sz="2800" i="1" dirty="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800" i="1" dirty="0" err="1">
                <a:solidFill>
                  <a:srgbClr val="00B050"/>
                </a:solidFill>
                <a:latin typeface="Times New Roman" panose="02020603050405020304" charset="0"/>
                <a:ea typeface="SimSun" panose="02010600030101010101" pitchFamily="2" charset="-122"/>
                <a:cs typeface="Times New Roman" panose="02020603050405020304" charset="0"/>
                <a:sym typeface="+mn-ea"/>
              </a:rPr>
              <a:t>giống</a:t>
            </a:r>
            <a:r>
              <a:rPr lang="en-US" sz="2800" i="1" dirty="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800" i="1" dirty="0" err="1">
                <a:solidFill>
                  <a:srgbClr val="00B050"/>
                </a:solidFill>
                <a:latin typeface="Times New Roman" panose="02020603050405020304" charset="0"/>
                <a:ea typeface="SimSun" panose="02010600030101010101" pitchFamily="2" charset="-122"/>
                <a:cs typeface="Times New Roman" panose="02020603050405020304" charset="0"/>
                <a:sym typeface="+mn-ea"/>
              </a:rPr>
              <a:t>nhau</a:t>
            </a:r>
            <a:r>
              <a:rPr lang="en-US" sz="2800" i="1" dirty="0">
                <a:solidFill>
                  <a:srgbClr val="FF0000"/>
                </a:solidFill>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tại</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mọi</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vị</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trí</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trong</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toàn</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bộ</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hỗn</a:t>
            </a:r>
            <a:r>
              <a:rPr lang="en-US" sz="2800" dirty="0">
                <a:latin typeface="Times New Roman" panose="02020603050405020304" charset="0"/>
                <a:ea typeface="SimSun" panose="02010600030101010101" pitchFamily="2" charset="-122"/>
                <a:cs typeface="Times New Roman" panose="02020603050405020304" charset="0"/>
                <a:sym typeface="+mn-ea"/>
              </a:rPr>
              <a:t> </a:t>
            </a:r>
            <a:r>
              <a:rPr lang="en-US" sz="2800" dirty="0" err="1">
                <a:latin typeface="Times New Roman" panose="02020603050405020304" charset="0"/>
                <a:ea typeface="SimSun" panose="02010600030101010101" pitchFamily="2" charset="-122"/>
                <a:cs typeface="Times New Roman" panose="02020603050405020304" charset="0"/>
                <a:sym typeface="+mn-ea"/>
              </a:rPr>
              <a:t>hợp</a:t>
            </a:r>
            <a:endParaRPr lang="en-US" sz="2800" dirty="0">
              <a:latin typeface="Times New Roman" panose="02020603050405020304" charset="0"/>
              <a:ea typeface="SimSun" panose="02010600030101010101" pitchFamily="2" charset="-122"/>
              <a:cs typeface="Times New Roman" panose="02020603050405020304" charset="0"/>
            </a:endParaRPr>
          </a:p>
          <a:p>
            <a:pPr algn="just"/>
            <a:r>
              <a:rPr lang="vi-VN" altLang="en-US" sz="2800" b="1" dirty="0">
                <a:solidFill>
                  <a:srgbClr val="FF0000"/>
                </a:solidFill>
                <a:latin typeface="Times New Roman" panose="02020603050405020304" charset="0"/>
                <a:sym typeface="+mn-ea"/>
              </a:rPr>
              <a:t>- </a:t>
            </a:r>
            <a:r>
              <a:rPr lang="en-US" sz="2800" b="1" dirty="0" err="1">
                <a:solidFill>
                  <a:srgbClr val="FF0000"/>
                </a:solidFill>
                <a:latin typeface="Times New Roman" panose="02020603050405020304" charset="0"/>
                <a:sym typeface="+mn-ea"/>
              </a:rPr>
              <a:t>Hỗn</a:t>
            </a:r>
            <a:r>
              <a:rPr lang="en-US" sz="2800" b="1" dirty="0">
                <a:solidFill>
                  <a:srgbClr val="FF0000"/>
                </a:solidFill>
                <a:latin typeface="Times New Roman" panose="02020603050405020304" charset="0"/>
                <a:sym typeface="+mn-ea"/>
              </a:rPr>
              <a:t> </a:t>
            </a:r>
            <a:r>
              <a:rPr lang="en-US" sz="2800" b="1" dirty="0" err="1">
                <a:solidFill>
                  <a:srgbClr val="FF0000"/>
                </a:solidFill>
                <a:latin typeface="Times New Roman" panose="02020603050405020304" charset="0"/>
                <a:sym typeface="+mn-ea"/>
              </a:rPr>
              <a:t>hợp</a:t>
            </a:r>
            <a:r>
              <a:rPr lang="en-US" sz="2800" b="1" dirty="0">
                <a:solidFill>
                  <a:srgbClr val="FF0000"/>
                </a:solidFill>
                <a:latin typeface="Times New Roman" panose="02020603050405020304" charset="0"/>
                <a:sym typeface="+mn-ea"/>
              </a:rPr>
              <a:t> </a:t>
            </a:r>
            <a:r>
              <a:rPr lang="en-US" sz="2800" b="1" dirty="0" err="1">
                <a:solidFill>
                  <a:srgbClr val="FF0000"/>
                </a:solidFill>
                <a:latin typeface="Times New Roman" panose="02020603050405020304" charset="0"/>
                <a:sym typeface="+mn-ea"/>
              </a:rPr>
              <a:t>không</a:t>
            </a:r>
            <a:r>
              <a:rPr lang="en-US" sz="2800" b="1" dirty="0">
                <a:solidFill>
                  <a:srgbClr val="FF0000"/>
                </a:solidFill>
                <a:latin typeface="Times New Roman" panose="02020603050405020304" charset="0"/>
                <a:sym typeface="+mn-ea"/>
              </a:rPr>
              <a:t> đ</a:t>
            </a:r>
            <a:r>
              <a:rPr lang="vi-VN" altLang="en-US" sz="2800" b="1" dirty="0">
                <a:solidFill>
                  <a:srgbClr val="FF0000"/>
                </a:solidFill>
                <a:latin typeface="Times New Roman" panose="02020603050405020304" charset="0"/>
                <a:sym typeface="+mn-ea"/>
              </a:rPr>
              <a:t>ồ</a:t>
            </a:r>
            <a:r>
              <a:rPr lang="en-US" sz="2800" b="1" dirty="0">
                <a:solidFill>
                  <a:srgbClr val="FF0000"/>
                </a:solidFill>
                <a:latin typeface="Times New Roman" panose="02020603050405020304" charset="0"/>
                <a:sym typeface="+mn-ea"/>
              </a:rPr>
              <a:t>ng </a:t>
            </a:r>
            <a:r>
              <a:rPr lang="en-US" sz="2800" b="1" dirty="0" err="1">
                <a:solidFill>
                  <a:srgbClr val="FF0000"/>
                </a:solidFill>
                <a:latin typeface="Times New Roman" panose="02020603050405020304" charset="0"/>
                <a:sym typeface="+mn-ea"/>
              </a:rPr>
              <a:t>nhất</a:t>
            </a:r>
            <a:r>
              <a:rPr lang="en-US" sz="2800" b="1" dirty="0">
                <a:solidFill>
                  <a:srgbClr val="FF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là</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hỗn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hợp</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có</a:t>
            </a:r>
            <a:r>
              <a:rPr lang="en-US" sz="2800" dirty="0">
                <a:solidFill>
                  <a:srgbClr val="000000"/>
                </a:solidFill>
                <a:latin typeface="Times New Roman" panose="02020603050405020304" charset="0"/>
                <a:sym typeface="+mn-ea"/>
              </a:rPr>
              <a:t> </a:t>
            </a:r>
            <a:r>
              <a:rPr lang="en-US" sz="2800" i="1" dirty="0" err="1">
                <a:solidFill>
                  <a:srgbClr val="00B050"/>
                </a:solidFill>
                <a:latin typeface="Times New Roman" panose="02020603050405020304" charset="0"/>
                <a:sym typeface="+mn-ea"/>
              </a:rPr>
              <a:t>thành</a:t>
            </a:r>
            <a:r>
              <a:rPr lang="en-US" sz="2800" i="1" dirty="0">
                <a:solidFill>
                  <a:srgbClr val="00B050"/>
                </a:solidFill>
                <a:latin typeface="Times New Roman" panose="02020603050405020304" charset="0"/>
                <a:sym typeface="+mn-ea"/>
              </a:rPr>
              <a:t> </a:t>
            </a:r>
            <a:r>
              <a:rPr lang="en-US" sz="2800" i="1" dirty="0" err="1">
                <a:solidFill>
                  <a:srgbClr val="00B050"/>
                </a:solidFill>
                <a:latin typeface="Times New Roman" panose="02020603050405020304" charset="0"/>
                <a:sym typeface="+mn-ea"/>
              </a:rPr>
              <a:t>phần</a:t>
            </a:r>
            <a:r>
              <a:rPr lang="en-US" sz="2800" i="1" dirty="0">
                <a:solidFill>
                  <a:srgbClr val="00B050"/>
                </a:solidFill>
                <a:latin typeface="Times New Roman" panose="02020603050405020304" charset="0"/>
                <a:sym typeface="+mn-ea"/>
              </a:rPr>
              <a:t> </a:t>
            </a:r>
            <a:r>
              <a:rPr lang="en-US" sz="2800" i="1" dirty="0" err="1">
                <a:solidFill>
                  <a:srgbClr val="00B050"/>
                </a:solidFill>
                <a:latin typeface="Times New Roman" panose="02020603050405020304" charset="0"/>
                <a:sym typeface="+mn-ea"/>
              </a:rPr>
              <a:t>không</a:t>
            </a:r>
            <a:r>
              <a:rPr lang="en-US" sz="2800" i="1" dirty="0">
                <a:solidFill>
                  <a:srgbClr val="00B050"/>
                </a:solidFill>
                <a:latin typeface="Times New Roman" panose="02020603050405020304" charset="0"/>
                <a:sym typeface="+mn-ea"/>
              </a:rPr>
              <a:t> </a:t>
            </a:r>
            <a:r>
              <a:rPr lang="en-US" sz="2800" i="1" dirty="0" err="1">
                <a:solidFill>
                  <a:srgbClr val="00B050"/>
                </a:solidFill>
                <a:latin typeface="Times New Roman" panose="02020603050405020304" charset="0"/>
                <a:sym typeface="+mn-ea"/>
              </a:rPr>
              <a:t>giống</a:t>
            </a:r>
            <a:r>
              <a:rPr lang="en-US" sz="2800" i="1" dirty="0">
                <a:solidFill>
                  <a:srgbClr val="00B050"/>
                </a:solidFill>
                <a:latin typeface="Times New Roman" panose="02020603050405020304" charset="0"/>
                <a:sym typeface="+mn-ea"/>
              </a:rPr>
              <a:t> </a:t>
            </a:r>
            <a:r>
              <a:rPr lang="en-US" sz="2800" i="1" dirty="0" err="1">
                <a:solidFill>
                  <a:srgbClr val="00B050"/>
                </a:solidFill>
                <a:latin typeface="Times New Roman" panose="02020603050405020304" charset="0"/>
                <a:sym typeface="+mn-ea"/>
              </a:rPr>
              <a:t>nhau</a:t>
            </a:r>
            <a:r>
              <a:rPr lang="en-US" sz="2800" dirty="0">
                <a:solidFill>
                  <a:srgbClr val="00B05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trong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toàn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bộ</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hỗn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hợp</a:t>
            </a:r>
            <a:r>
              <a:rPr lang="en-US" sz="2800" dirty="0">
                <a:solidFill>
                  <a:srgbClr val="000000"/>
                </a:solidFill>
                <a:latin typeface="Times New Roman" panose="02020603050405020304" charset="0"/>
                <a:sym typeface="+mn-ea"/>
              </a:rPr>
              <a:t>.</a:t>
            </a:r>
            <a:endParaRPr lang="en-US" sz="2800" dirty="0"/>
          </a:p>
        </p:txBody>
      </p:sp>
    </p:spTree>
    <p:extLst>
      <p:ext uri="{BB962C8B-B14F-4D97-AF65-F5344CB8AC3E}">
        <p14:creationId xmlns:p14="http://schemas.microsoft.com/office/powerpoint/2010/main" val="243328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77"/>
                                        </p:tgtEl>
                                        <p:attrNameLst>
                                          <p:attrName>style.visibility</p:attrName>
                                        </p:attrNameLst>
                                      </p:cBhvr>
                                      <p:to>
                                        <p:strVal val="visible"/>
                                      </p:to>
                                    </p:set>
                                    <p:animEffect transition="in" filter="circle(in)">
                                      <p:cBhvr>
                                        <p:cTn id="7" dur="2000"/>
                                        <p:tgtEl>
                                          <p:spTgt spid="117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81"/>
                                        </p:tgtEl>
                                        <p:attrNameLst>
                                          <p:attrName>style.visibility</p:attrName>
                                        </p:attrNameLst>
                                      </p:cBhvr>
                                      <p:to>
                                        <p:strVal val="visible"/>
                                      </p:to>
                                    </p:set>
                                    <p:animEffect transition="in" filter="circle(in)">
                                      <p:cBhvr>
                                        <p:cTn id="12" dur="2000"/>
                                        <p:tgtEl>
                                          <p:spTgt spid="1181"/>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1"/>
                                        </p:tgtEl>
                                        <p:attrNameLst>
                                          <p:attrName>style.visibility</p:attrName>
                                        </p:attrNameLst>
                                      </p:cBhvr>
                                      <p:to>
                                        <p:strVal val="visible"/>
                                      </p:to>
                                    </p:set>
                                    <p:animEffect transition="in" filter="circle(in)">
                                      <p:cBhvr>
                                        <p:cTn id="17" dur="2000"/>
                                        <p:tgtEl>
                                          <p:spTgt spid="10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checkerboard(across)">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checkerboard(across)">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79070" y="260350"/>
            <a:ext cx="7894955" cy="4893647"/>
          </a:xfrm>
          <a:prstGeom prst="rect">
            <a:avLst/>
          </a:prstGeom>
          <a:noFill/>
        </p:spPr>
        <p:txBody>
          <a:bodyPr wrap="square" rtlCol="0" anchor="t">
            <a:spAutoFit/>
          </a:bodyPr>
          <a:lstStyle/>
          <a:p>
            <a:r>
              <a:rPr lang="en-US" sz="3200" b="1" dirty="0">
                <a:solidFill>
                  <a:srgbClr val="FF0000"/>
                </a:solidFill>
                <a:latin typeface="Times New Roman" panose="02020603050405020304" charset="0"/>
                <a:cs typeface="Times New Roman" panose="02020603050405020304" charset="0"/>
              </a:rPr>
              <a:t>4. </a:t>
            </a:r>
            <a:r>
              <a:rPr lang="en-US" sz="3200" b="1" dirty="0" err="1">
                <a:solidFill>
                  <a:srgbClr val="FF0000"/>
                </a:solidFill>
                <a:latin typeface="Times New Roman" panose="02020603050405020304" charset="0"/>
                <a:cs typeface="Times New Roman" panose="02020603050405020304" charset="0"/>
              </a:rPr>
              <a:t>Chất</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rắn</a:t>
            </a:r>
            <a:r>
              <a:rPr lang="en-US" sz="3200" b="1" dirty="0">
                <a:solidFill>
                  <a:srgbClr val="FF0000"/>
                </a:solidFill>
                <a:latin typeface="Times New Roman" panose="02020603050405020304" charset="0"/>
                <a:cs typeface="Times New Roman" panose="02020603050405020304" charset="0"/>
              </a:rPr>
              <a:t> tan </a:t>
            </a:r>
            <a:r>
              <a:rPr lang="en-US" sz="3200" b="1" dirty="0" err="1">
                <a:solidFill>
                  <a:srgbClr val="FF0000"/>
                </a:solidFill>
                <a:latin typeface="Times New Roman" panose="02020603050405020304" charset="0"/>
                <a:cs typeface="Times New Roman" panose="02020603050405020304" charset="0"/>
              </a:rPr>
              <a:t>và</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không</a:t>
            </a:r>
            <a:r>
              <a:rPr lang="en-US" sz="3200" b="1" dirty="0">
                <a:solidFill>
                  <a:srgbClr val="FF0000"/>
                </a:solidFill>
                <a:latin typeface="Times New Roman" panose="02020603050405020304" charset="0"/>
                <a:cs typeface="Times New Roman" panose="02020603050405020304" charset="0"/>
              </a:rPr>
              <a:t> tan </a:t>
            </a:r>
            <a:r>
              <a:rPr lang="en-US" sz="3200" b="1" dirty="0" err="1">
                <a:solidFill>
                  <a:srgbClr val="FF0000"/>
                </a:solidFill>
                <a:latin typeface="Times New Roman" panose="02020603050405020304" charset="0"/>
                <a:cs typeface="Times New Roman" panose="02020603050405020304" charset="0"/>
              </a:rPr>
              <a:t>trong</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nước</a:t>
            </a:r>
            <a:endParaRPr lang="en-US" sz="3200" b="1" dirty="0">
              <a:solidFill>
                <a:srgbClr val="FF0000"/>
              </a:solidFill>
              <a:latin typeface="Times New Roman" panose="02020603050405020304" charset="0"/>
              <a:cs typeface="Times New Roman" panose="02020603050405020304" charset="0"/>
            </a:endParaRPr>
          </a:p>
          <a:p>
            <a:r>
              <a:rPr lang="en-US" sz="2800" dirty="0" smtClean="0">
                <a:solidFill>
                  <a:srgbClr val="FF0000"/>
                </a:solidFill>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Em</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hãy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kể</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số</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rắn</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số</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rắn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biết</a:t>
            </a:r>
            <a:endParaRPr lang="en-US" sz="2800" dirty="0">
              <a:latin typeface="Times New Roman" panose="02020603050405020304" charset="0"/>
              <a:cs typeface="Times New Roman" panose="02020603050405020304" charset="0"/>
            </a:endParaRPr>
          </a:p>
          <a:p>
            <a:r>
              <a:rPr lang="vi-VN" altLang="en-US" sz="2800" b="1" i="1" dirty="0">
                <a:solidFill>
                  <a:srgbClr val="FF0000"/>
                </a:solidFill>
                <a:latin typeface="Times New Roman" panose="02020603050405020304" charset="0"/>
                <a:cs typeface="Times New Roman" panose="02020603050405020304" charset="0"/>
              </a:rPr>
              <a:t>Trả lời:</a:t>
            </a:r>
            <a:endParaRPr lang="en-US" sz="2800" b="1" i="1" dirty="0">
              <a:solidFill>
                <a:srgbClr val="FF0000"/>
              </a:solidFill>
              <a:latin typeface="Times New Roman" panose="02020603050405020304" charset="0"/>
              <a:cs typeface="Times New Roman" panose="02020603050405020304" charset="0"/>
            </a:endParaRPr>
          </a:p>
          <a:p>
            <a:r>
              <a:rPr lang="vi-VN" alt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Chất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rắn</a:t>
            </a:r>
            <a:r>
              <a:rPr lang="en-US" sz="2800" i="1" dirty="0">
                <a:latin typeface="Times New Roman" panose="02020603050405020304" charset="0"/>
                <a:cs typeface="Times New Roman" panose="02020603050405020304" charset="0"/>
              </a:rPr>
              <a:t> tan </a:t>
            </a:r>
            <a:r>
              <a:rPr lang="en-US" sz="2800" i="1" dirty="0" err="1">
                <a:latin typeface="Times New Roman" panose="02020603050405020304" charset="0"/>
                <a:cs typeface="Times New Roman" panose="02020603050405020304" charset="0"/>
              </a:rPr>
              <a:t>được</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trong</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nước</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muối</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ăn</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đường</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mì</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chính</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bột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ngọt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phân</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bón</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hoá</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học</a:t>
            </a:r>
            <a:r>
              <a:rPr lang="en-US" sz="2800" i="1" dirty="0">
                <a:latin typeface="Times New Roman" panose="02020603050405020304" charset="0"/>
                <a:cs typeface="Times New Roman" panose="02020603050405020304" charset="0"/>
              </a:rPr>
              <a:t>,...</a:t>
            </a:r>
          </a:p>
          <a:p>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Chất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rắn</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không</a:t>
            </a:r>
            <a:r>
              <a:rPr lang="en-US" sz="2800" i="1" dirty="0">
                <a:latin typeface="Times New Roman" panose="02020603050405020304" charset="0"/>
                <a:cs typeface="Times New Roman" panose="02020603050405020304" charset="0"/>
              </a:rPr>
              <a:t> tan </a:t>
            </a:r>
            <a:r>
              <a:rPr lang="en-US" sz="2800" i="1" dirty="0" err="1">
                <a:latin typeface="Times New Roman" panose="02020603050405020304" charset="0"/>
                <a:cs typeface="Times New Roman" panose="02020603050405020304" charset="0"/>
              </a:rPr>
              <a:t>được</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trong</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nước</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sắt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cát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đá</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vôi</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bột</a:t>
            </a:r>
            <a:r>
              <a:rPr lang="en-US" sz="2800" i="1" dirty="0">
                <a:latin typeface="Times New Roman" panose="02020603050405020304" charset="0"/>
                <a:cs typeface="Times New Roman" panose="02020603050405020304" charset="0"/>
              </a:rPr>
              <a:t> </a:t>
            </a:r>
            <a:r>
              <a:rPr lang="en-US" sz="2800" i="1" dirty="0" err="1">
                <a:latin typeface="Times New Roman" panose="02020603050405020304" charset="0"/>
                <a:cs typeface="Times New Roman" panose="02020603050405020304" charset="0"/>
              </a:rPr>
              <a:t>mì</a:t>
            </a:r>
            <a:r>
              <a:rPr lang="en-US" sz="2800" i="1" dirty="0">
                <a:latin typeface="Times New Roman" panose="02020603050405020304" charset="0"/>
                <a:cs typeface="Times New Roman" panose="02020603050405020304" charset="0"/>
              </a:rPr>
              <a:t>,...</a:t>
            </a:r>
          </a:p>
          <a:p>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heckerboard(across)">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checkerboard(across)">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checkerboard(across)">
                                      <p:cBhvr>
                                        <p:cTn id="25"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405646" y="1124744"/>
            <a:ext cx="7355205" cy="3539430"/>
          </a:xfrm>
          <a:prstGeom prst="rect">
            <a:avLst/>
          </a:prstGeom>
          <a:noFill/>
        </p:spPr>
        <p:txBody>
          <a:bodyPr wrap="square" rtlCol="0" anchor="t">
            <a:spAutoFit/>
          </a:bodyPr>
          <a:lstStyle/>
          <a:p>
            <a:r>
              <a:rPr lang="en-US" sz="2800" i="1" dirty="0" err="1" smtClean="0">
                <a:solidFill>
                  <a:srgbClr val="00B050"/>
                </a:solidFill>
                <a:latin typeface="Times New Roman" panose="02020603050405020304" charset="0"/>
                <a:cs typeface="Times New Roman" panose="02020603050405020304" charset="0"/>
                <a:sym typeface="+mn-ea"/>
              </a:rPr>
              <a:t>Bước</a:t>
            </a:r>
            <a:r>
              <a:rPr lang="en-US" sz="2800" i="1" dirty="0" smtClean="0">
                <a:solidFill>
                  <a:srgbClr val="00B050"/>
                </a:solidFill>
                <a:latin typeface="Times New Roman" panose="02020603050405020304" charset="0"/>
                <a:cs typeface="Times New Roman" panose="02020603050405020304" charset="0"/>
                <a:sym typeface="+mn-ea"/>
              </a:rPr>
              <a:t> </a:t>
            </a:r>
            <a:r>
              <a:rPr lang="en-US" sz="2800" i="1" dirty="0">
                <a:solidFill>
                  <a:srgbClr val="00B050"/>
                </a:solidFill>
                <a:latin typeface="Times New Roman" panose="02020603050405020304" charset="0"/>
                <a:cs typeface="Times New Roman" panose="02020603050405020304" charset="0"/>
                <a:sym typeface="+mn-ea"/>
              </a:rPr>
              <a:t>1: </a:t>
            </a:r>
            <a:r>
              <a:rPr lang="en-US" sz="2800" dirty="0" err="1">
                <a:latin typeface="Times New Roman" panose="02020603050405020304" charset="0"/>
                <a:cs typeface="Times New Roman" panose="02020603050405020304" charset="0"/>
                <a:sym typeface="+mn-ea"/>
              </a:rPr>
              <a:t>Quan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sát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trạng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thái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màu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sắc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của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các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rắn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tiến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hành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thí</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r>
              <a:rPr lang="en-US" sz="2800" i="1" dirty="0" err="1">
                <a:solidFill>
                  <a:srgbClr val="00B050"/>
                </a:solidFill>
                <a:latin typeface="Times New Roman" panose="02020603050405020304" charset="0"/>
                <a:cs typeface="Times New Roman" panose="02020603050405020304" charset="0"/>
                <a:sym typeface="+mn-ea"/>
              </a:rPr>
              <a:t>Bước</a:t>
            </a:r>
            <a:r>
              <a:rPr lang="en-US" sz="2800" i="1" dirty="0">
                <a:solidFill>
                  <a:srgbClr val="00B050"/>
                </a:solidFill>
                <a:latin typeface="Times New Roman" panose="02020603050405020304" charset="0"/>
                <a:cs typeface="Times New Roman" panose="02020603050405020304" charset="0"/>
                <a:sym typeface="+mn-ea"/>
              </a:rPr>
              <a:t> 2: </a:t>
            </a:r>
            <a:r>
              <a:rPr lang="en-US" sz="2800" dirty="0" err="1">
                <a:latin typeface="Times New Roman" panose="02020603050405020304" charset="0"/>
                <a:cs typeface="Times New Roman" panose="02020603050405020304" charset="0"/>
                <a:sym typeface="+mn-ea"/>
              </a:rPr>
              <a:t>Lấy</a:t>
            </a:r>
            <a:r>
              <a:rPr lang="en-US" sz="2800" dirty="0">
                <a:latin typeface="Times New Roman" panose="02020603050405020304" charset="0"/>
                <a:cs typeface="Times New Roman" panose="02020603050405020304" charset="0"/>
                <a:sym typeface="+mn-ea"/>
              </a:rPr>
              <a:t> 6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sạch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được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đánh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số</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từ</a:t>
            </a:r>
            <a:r>
              <a:rPr lang="en-US" sz="2800" dirty="0">
                <a:latin typeface="Times New Roman" panose="02020603050405020304" charset="0"/>
                <a:cs typeface="Times New Roman" panose="02020603050405020304" charset="0"/>
                <a:sym typeface="+mn-ea"/>
              </a:rPr>
              <a:t> 1 - 6, </a:t>
            </a:r>
            <a:r>
              <a:rPr lang="en-US" sz="2800" dirty="0" err="1">
                <a:latin typeface="Times New Roman" panose="02020603050405020304" charset="0"/>
                <a:cs typeface="Times New Roman" panose="02020603050405020304" charset="0"/>
                <a:sym typeface="+mn-ea"/>
              </a:rPr>
              <a:t>cho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mỗi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1/4 </a:t>
            </a:r>
            <a:r>
              <a:rPr lang="en-US" sz="2800" dirty="0" err="1">
                <a:latin typeface="Times New Roman" panose="02020603050405020304" charset="0"/>
                <a:cs typeface="Times New Roman" panose="02020603050405020304" charset="0"/>
                <a:sym typeface="+mn-ea"/>
              </a:rPr>
              <a:t>thể</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tích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cất</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r>
              <a:rPr lang="en-US" sz="2800" i="1" dirty="0" err="1">
                <a:solidFill>
                  <a:srgbClr val="00B050"/>
                </a:solidFill>
                <a:latin typeface="Times New Roman" panose="02020603050405020304" charset="0"/>
                <a:cs typeface="Times New Roman" panose="02020603050405020304" charset="0"/>
                <a:sym typeface="+mn-ea"/>
              </a:rPr>
              <a:t>Bước</a:t>
            </a:r>
            <a:r>
              <a:rPr lang="en-US" sz="2800" i="1" dirty="0">
                <a:solidFill>
                  <a:srgbClr val="00B050"/>
                </a:solidFill>
                <a:latin typeface="Times New Roman" panose="02020603050405020304" charset="0"/>
                <a:cs typeface="Times New Roman" panose="02020603050405020304" charset="0"/>
                <a:sym typeface="+mn-ea"/>
              </a:rPr>
              <a:t> 3: </a:t>
            </a:r>
            <a:r>
              <a:rPr lang="en-US" sz="2800" dirty="0">
                <a:latin typeface="Times New Roman" panose="02020603050405020304" charset="0"/>
                <a:cs typeface="Times New Roman" panose="02020603050405020304" charset="0"/>
                <a:sym typeface="+mn-ea"/>
              </a:rPr>
              <a:t>Cho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6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trên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lần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lượt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thìa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nhỏ</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muối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ăn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bột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mì</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cát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thuốc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tím</a:t>
            </a:r>
            <a:r>
              <a:rPr lang="en-US" sz="2800" dirty="0">
                <a:latin typeface="Times New Roman" panose="02020603050405020304" charset="0"/>
                <a:cs typeface="Times New Roman" panose="02020603050405020304" charset="0"/>
                <a:sym typeface="+mn-ea"/>
              </a:rPr>
              <a:t>, iodine. </a:t>
            </a:r>
            <a:r>
              <a:rPr lang="en-US" sz="2800" dirty="0" err="1">
                <a:latin typeface="Times New Roman" panose="02020603050405020304" charset="0"/>
                <a:cs typeface="Times New Roman" panose="02020603050405020304" charset="0"/>
                <a:sym typeface="+mn-ea"/>
              </a:rPr>
              <a:t>Lắc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đều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các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ống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nghiệm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quan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sát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hiện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tượng</a:t>
            </a:r>
            <a:r>
              <a:rPr lang="en-US" sz="2800" dirty="0">
                <a:latin typeface="Times New Roman" panose="02020603050405020304" charset="0"/>
                <a:cs typeface="Times New Roman" panose="02020603050405020304" charset="0"/>
                <a:sym typeface="+mn-ea"/>
              </a:rPr>
              <a:t>.</a:t>
            </a:r>
            <a:endParaRPr lang="en-US" sz="2800" dirty="0"/>
          </a:p>
        </p:txBody>
      </p:sp>
      <p:sp>
        <p:nvSpPr>
          <p:cNvPr id="2" name="Text Box 1"/>
          <p:cNvSpPr txBox="1"/>
          <p:nvPr/>
        </p:nvSpPr>
        <p:spPr>
          <a:xfrm>
            <a:off x="323215" y="332740"/>
            <a:ext cx="8585200" cy="954107"/>
          </a:xfrm>
          <a:prstGeom prst="rect">
            <a:avLst/>
          </a:prstGeom>
          <a:noFill/>
        </p:spPr>
        <p:txBody>
          <a:bodyPr wrap="square" rtlCol="0" anchor="t">
            <a:spAutoFit/>
          </a:bodyPr>
          <a:lstStyle/>
          <a:p>
            <a:pPr algn="just"/>
            <a:r>
              <a:rPr lang="en-US" sz="2800" i="1" dirty="0" err="1">
                <a:solidFill>
                  <a:srgbClr val="FF0000"/>
                </a:solidFill>
                <a:latin typeface="Times New Roman" panose="02020603050405020304" charset="0"/>
                <a:cs typeface="Times New Roman" panose="02020603050405020304" charset="0"/>
                <a:sym typeface="+mn-ea"/>
              </a:rPr>
              <a:t>Thí</a:t>
            </a:r>
            <a:r>
              <a:rPr lang="en-US" sz="2800" i="1" dirty="0">
                <a:solidFill>
                  <a:srgbClr val="FF0000"/>
                </a:solidFill>
                <a:latin typeface="Times New Roman" panose="02020603050405020304" charset="0"/>
                <a:cs typeface="Times New Roman" panose="02020603050405020304" charset="0"/>
                <a:sym typeface="+mn-ea"/>
              </a:rPr>
              <a:t> </a:t>
            </a:r>
            <a:r>
              <a:rPr lang="en-US" sz="2800" i="1" dirty="0" err="1">
                <a:solidFill>
                  <a:srgbClr val="FF0000"/>
                </a:solidFill>
                <a:latin typeface="Times New Roman" panose="02020603050405020304" charset="0"/>
                <a:cs typeface="Times New Roman" panose="02020603050405020304" charset="0"/>
                <a:sym typeface="+mn-ea"/>
              </a:rPr>
              <a:t>nghiệm</a:t>
            </a:r>
            <a:r>
              <a:rPr lang="en-US" sz="2800" i="1" dirty="0">
                <a:solidFill>
                  <a:srgbClr val="FF0000"/>
                </a:solidFill>
                <a:latin typeface="Times New Roman" panose="02020603050405020304" charset="0"/>
                <a:cs typeface="Times New Roman" panose="02020603050405020304" charset="0"/>
                <a:sym typeface="+mn-ea"/>
              </a:rPr>
              <a:t> 2: </a:t>
            </a:r>
            <a:r>
              <a:rPr lang="en-US" sz="2800" dirty="0" err="1">
                <a:latin typeface="Times New Roman" panose="02020603050405020304" charset="0"/>
                <a:cs typeface="Times New Roman" panose="02020603050405020304" charset="0"/>
                <a:sym typeface="+mn-ea"/>
              </a:rPr>
              <a:t>Hoà</a:t>
            </a:r>
            <a:r>
              <a:rPr lang="en-US" sz="2800" dirty="0">
                <a:latin typeface="Times New Roman" panose="02020603050405020304" charset="0"/>
                <a:cs typeface="Times New Roman" panose="02020603050405020304" charset="0"/>
                <a:sym typeface="+mn-ea"/>
              </a:rPr>
              <a:t> tan </a:t>
            </a:r>
            <a:r>
              <a:rPr lang="en-US" sz="2800" dirty="0" err="1">
                <a:latin typeface="Times New Roman" panose="02020603050405020304" charset="0"/>
                <a:cs typeface="Times New Roman" panose="02020603050405020304" charset="0"/>
                <a:sym typeface="+mn-ea"/>
              </a:rPr>
              <a:t>các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rắn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endParaRPr lang="en-US" sz="2800" dirty="0">
              <a:latin typeface="Times New Roman" panose="02020603050405020304" charset="0"/>
              <a:cs typeface="Times New Roman" panose="02020603050405020304" charset="0"/>
            </a:endParaRPr>
          </a:p>
          <a:p>
            <a:pPr algn="just"/>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heckerboard(across)">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checkerboard(across)">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checkerboard(across)">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35560" y="1412875"/>
            <a:ext cx="3096260" cy="2448560"/>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vi-VN" altLang="en-US" sz="2800" dirty="0">
                <a:latin typeface="Times New Roman" panose="02020603050405020304" charset="0"/>
                <a:cs typeface="Times New Roman" panose="02020603050405020304" charset="0"/>
              </a:rPr>
              <a:t>CHẤT TINH KHIẾT - HỖN HỢP ( 3 TIẾT)</a:t>
            </a:r>
          </a:p>
        </p:txBody>
      </p:sp>
      <p:sp>
        <p:nvSpPr>
          <p:cNvPr id="8" name="Flowchart: Alternate Process 7"/>
          <p:cNvSpPr/>
          <p:nvPr/>
        </p:nvSpPr>
        <p:spPr>
          <a:xfrm>
            <a:off x="5220072" y="80010"/>
            <a:ext cx="3619128" cy="208026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vi-VN" altLang="en-US" sz="2400" b="1" dirty="0">
              <a:solidFill>
                <a:srgbClr val="FF0000"/>
              </a:solidFill>
              <a:latin typeface="Times New Roman" panose="02020603050405020304" charset="0"/>
              <a:cs typeface="Times New Roman" panose="02020603050405020304" charset="0"/>
              <a:sym typeface="+mn-ea"/>
            </a:endParaRPr>
          </a:p>
          <a:p>
            <a:pPr algn="ctr"/>
            <a:r>
              <a:rPr lang="vi-VN" altLang="en-US" sz="2400" b="1" dirty="0">
                <a:solidFill>
                  <a:srgbClr val="FF0000"/>
                </a:solidFill>
                <a:latin typeface="Times New Roman" panose="02020603050405020304" charset="0"/>
                <a:cs typeface="Times New Roman" panose="02020603050405020304" charset="0"/>
                <a:sym typeface="+mn-ea"/>
              </a:rPr>
              <a:t>TIẾT 1</a:t>
            </a:r>
          </a:p>
          <a:p>
            <a:r>
              <a:rPr lang="vi-VN" sz="2000" b="1" dirty="0" smtClean="0">
                <a:solidFill>
                  <a:srgbClr val="FF0000"/>
                </a:solidFill>
                <a:latin typeface="Times New Roman" panose="02020603050405020304" charset="0"/>
                <a:cs typeface="Times New Roman" panose="02020603050405020304" charset="0"/>
                <a:sym typeface="+mn-ea"/>
              </a:rPr>
              <a:t>1.</a:t>
            </a:r>
            <a:r>
              <a:rPr lang="en-US" sz="2000" b="1" dirty="0" err="1" smtClean="0">
                <a:solidFill>
                  <a:schemeClr val="tx1"/>
                </a:solidFill>
                <a:latin typeface="Times New Roman" panose="02020603050405020304" charset="0"/>
                <a:cs typeface="Times New Roman" panose="02020603050405020304" charset="0"/>
                <a:sym typeface="+mn-ea"/>
              </a:rPr>
              <a:t>Chất</a:t>
            </a:r>
            <a:r>
              <a:rPr lang="en-US" sz="2000" b="1" dirty="0" smtClean="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tinh</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smtClean="0">
                <a:solidFill>
                  <a:schemeClr val="tx1"/>
                </a:solidFill>
                <a:latin typeface="Times New Roman" panose="02020603050405020304" charset="0"/>
                <a:cs typeface="Times New Roman" panose="02020603050405020304" charset="0"/>
                <a:sym typeface="+mn-ea"/>
              </a:rPr>
              <a:t>khiết</a:t>
            </a:r>
            <a:endParaRPr lang="vi-VN" sz="2000" b="1" dirty="0" smtClean="0">
              <a:solidFill>
                <a:schemeClr val="tx1"/>
              </a:solidFill>
              <a:latin typeface="Times New Roman" panose="02020603050405020304" charset="0"/>
              <a:cs typeface="Times New Roman" panose="02020603050405020304" charset="0"/>
              <a:sym typeface="+mn-ea"/>
            </a:endParaRPr>
          </a:p>
          <a:p>
            <a:r>
              <a:rPr lang="en-US" sz="2000" b="1" dirty="0" smtClean="0">
                <a:solidFill>
                  <a:srgbClr val="FF0000"/>
                </a:solidFill>
                <a:latin typeface="Times New Roman" panose="02020603050405020304" charset="0"/>
                <a:cs typeface="Times New Roman" panose="02020603050405020304" charset="0"/>
                <a:sym typeface="+mn-ea"/>
              </a:rPr>
              <a:t>2</a:t>
            </a:r>
            <a:r>
              <a:rPr lang="en-US" sz="2000" b="1" dirty="0">
                <a:solidFill>
                  <a:srgbClr val="FF0000"/>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Hỗn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hợp</a:t>
            </a:r>
            <a:endParaRPr lang="en-US" sz="2000" b="1" dirty="0">
              <a:solidFill>
                <a:schemeClr val="tx1"/>
              </a:solidFill>
              <a:latin typeface="Times New Roman" panose="02020603050405020304" charset="0"/>
              <a:cs typeface="Times New Roman" panose="02020603050405020304" charset="0"/>
            </a:endParaRPr>
          </a:p>
          <a:p>
            <a:r>
              <a:rPr lang="en-US" sz="2000" b="1" dirty="0">
                <a:solidFill>
                  <a:srgbClr val="FF0000"/>
                </a:solidFill>
                <a:latin typeface="Times New Roman" panose="02020603050405020304" charset="0"/>
                <a:cs typeface="Times New Roman" panose="02020603050405020304" charset="0"/>
                <a:sym typeface="+mn-ea"/>
              </a:rPr>
              <a:t>3. </a:t>
            </a:r>
            <a:r>
              <a:rPr lang="en-US" sz="2000" b="1" dirty="0" err="1">
                <a:solidFill>
                  <a:schemeClr val="tx1"/>
                </a:solidFill>
                <a:latin typeface="Times New Roman" panose="02020603050405020304" charset="0"/>
                <a:cs typeface="Times New Roman" panose="02020603050405020304" charset="0"/>
                <a:sym typeface="+mn-ea"/>
              </a:rPr>
              <a:t>Hỗn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hợp</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đồng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nhất</a:t>
            </a:r>
            <a:endParaRPr lang="en-US" sz="2000" b="1" dirty="0">
              <a:solidFill>
                <a:schemeClr val="tx1"/>
              </a:solidFill>
              <a:latin typeface="Times New Roman" panose="02020603050405020304" charset="0"/>
              <a:cs typeface="Times New Roman" panose="02020603050405020304" charset="0"/>
            </a:endParaRPr>
          </a:p>
          <a:p>
            <a:r>
              <a:rPr lang="vi-VN" altLang="en-US" sz="2000" b="1" dirty="0">
                <a:solidFill>
                  <a:schemeClr val="tx1"/>
                </a:solidFill>
                <a:latin typeface="Times New Roman" panose="02020603050405020304" charset="0"/>
                <a:cs typeface="Times New Roman" panose="02020603050405020304" charset="0"/>
              </a:rPr>
              <a:t>và hỗn hợp không đồng nhất</a:t>
            </a:r>
          </a:p>
          <a:p>
            <a:endParaRPr lang="vi-VN" altLang="en-US" sz="2000" b="1" dirty="0">
              <a:solidFill>
                <a:schemeClr val="tx1"/>
              </a:solidFill>
              <a:latin typeface="Times New Roman" panose="02020603050405020304" charset="0"/>
              <a:cs typeface="Times New Roman" panose="02020603050405020304" charset="0"/>
            </a:endParaRPr>
          </a:p>
          <a:p>
            <a:pPr algn="ctr"/>
            <a:endParaRPr lang="vi-VN" altLang="en-US" sz="2000" b="1" dirty="0">
              <a:solidFill>
                <a:schemeClr val="tx1"/>
              </a:solidFill>
              <a:latin typeface="Times New Roman" panose="02020603050405020304" charset="0"/>
              <a:cs typeface="Times New Roman" panose="02020603050405020304" charset="0"/>
            </a:endParaRPr>
          </a:p>
        </p:txBody>
      </p:sp>
      <p:sp>
        <p:nvSpPr>
          <p:cNvPr id="10" name="Flowchart: Alternate Process 9"/>
          <p:cNvSpPr/>
          <p:nvPr/>
        </p:nvSpPr>
        <p:spPr>
          <a:xfrm>
            <a:off x="4716017" y="2247900"/>
            <a:ext cx="4317494" cy="2780665"/>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000" b="1" dirty="0">
              <a:solidFill>
                <a:schemeClr val="tx1"/>
              </a:solidFill>
              <a:latin typeface="Times New Roman" panose="02020603050405020304" charset="0"/>
              <a:cs typeface="Times New Roman" panose="02020603050405020304" charset="0"/>
              <a:sym typeface="+mn-ea"/>
            </a:endParaRPr>
          </a:p>
          <a:p>
            <a:pPr algn="ctr"/>
            <a:endParaRPr lang="en-US" sz="2000" b="1" dirty="0">
              <a:solidFill>
                <a:schemeClr val="tx1"/>
              </a:solidFill>
              <a:latin typeface="Times New Roman" panose="02020603050405020304" charset="0"/>
              <a:cs typeface="Times New Roman" panose="02020603050405020304" charset="0"/>
              <a:sym typeface="+mn-ea"/>
            </a:endParaRPr>
          </a:p>
          <a:p>
            <a:pPr algn="ctr"/>
            <a:endParaRPr lang="en-US" sz="2000" b="1" dirty="0">
              <a:solidFill>
                <a:schemeClr val="tx1"/>
              </a:solidFill>
              <a:latin typeface="Times New Roman" panose="02020603050405020304" charset="0"/>
              <a:cs typeface="Times New Roman" panose="02020603050405020304" charset="0"/>
              <a:sym typeface="+mn-ea"/>
            </a:endParaRPr>
          </a:p>
          <a:p>
            <a:pPr algn="ctr"/>
            <a:r>
              <a:rPr lang="vi-VN" altLang="en-US" sz="2400" b="1" dirty="0">
                <a:solidFill>
                  <a:srgbClr val="FF0000"/>
                </a:solidFill>
                <a:latin typeface="Times New Roman" panose="02020603050405020304" charset="0"/>
                <a:cs typeface="Times New Roman" panose="02020603050405020304" charset="0"/>
                <a:sym typeface="+mn-ea"/>
              </a:rPr>
              <a:t>TIẾT 2</a:t>
            </a:r>
            <a:endParaRPr lang="en-US" sz="2400" b="1" dirty="0">
              <a:solidFill>
                <a:schemeClr val="tx1"/>
              </a:solidFill>
              <a:latin typeface="Times New Roman" panose="02020603050405020304" charset="0"/>
              <a:cs typeface="Times New Roman" panose="02020603050405020304" charset="0"/>
              <a:sym typeface="+mn-ea"/>
            </a:endParaRPr>
          </a:p>
          <a:p>
            <a:r>
              <a:rPr lang="en-US" sz="2000" b="1" dirty="0">
                <a:solidFill>
                  <a:schemeClr val="tx1"/>
                </a:solidFill>
                <a:latin typeface="Times New Roman" panose="02020603050405020304" charset="0"/>
                <a:cs typeface="Times New Roman" panose="02020603050405020304" charset="0"/>
                <a:sym typeface="+mn-ea"/>
              </a:rPr>
              <a:t>4.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rắn</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và</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không</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chemeClr val="tx1"/>
                </a:solidFill>
                <a:latin typeface="Times New Roman" panose="02020603050405020304" charset="0"/>
                <a:cs typeface="Times New Roman" panose="02020603050405020304" charset="0"/>
                <a:sym typeface="+mn-ea"/>
              </a:rPr>
              <a:t>5. </a:t>
            </a:r>
            <a:r>
              <a:rPr lang="en-US" sz="2000" b="1" dirty="0" err="1">
                <a:solidFill>
                  <a:schemeClr val="tx1"/>
                </a:solidFill>
                <a:latin typeface="Times New Roman" panose="02020603050405020304" charset="0"/>
                <a:cs typeface="Times New Roman" panose="02020603050405020304" charset="0"/>
                <a:sym typeface="+mn-ea"/>
              </a:rPr>
              <a:t>Các</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yếu</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tố</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ảnh</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hưởng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đến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lượng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rắn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hòa</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endParaRPr>
          </a:p>
          <a:p>
            <a:r>
              <a:rPr lang="en-US" sz="2000" b="1" dirty="0">
                <a:solidFill>
                  <a:schemeClr val="tx1"/>
                </a:solidFill>
                <a:latin typeface="Times New Roman" panose="02020603050405020304" charset="0"/>
                <a:cs typeface="Times New Roman" panose="02020603050405020304" charset="0"/>
                <a:sym typeface="+mn-ea"/>
              </a:rPr>
              <a:t>6.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khí</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chemeClr val="tx1"/>
                </a:solidFill>
                <a:latin typeface="Times New Roman" panose="02020603050405020304" charset="0"/>
                <a:cs typeface="Times New Roman" panose="02020603050405020304" charset="0"/>
                <a:sym typeface="+mn-ea"/>
              </a:rPr>
              <a:t>7. Dung </a:t>
            </a:r>
            <a:r>
              <a:rPr lang="en-US" sz="2000" b="1" dirty="0" err="1">
                <a:solidFill>
                  <a:schemeClr val="tx1"/>
                </a:solidFill>
                <a:latin typeface="Times New Roman" panose="02020603050405020304" charset="0"/>
                <a:cs typeface="Times New Roman" panose="02020603050405020304" charset="0"/>
                <a:sym typeface="+mn-ea"/>
              </a:rPr>
              <a:t>dịch</a:t>
            </a:r>
            <a:r>
              <a:rPr lang="en-US" sz="2000" b="1" dirty="0">
                <a:solidFill>
                  <a:schemeClr val="tx1"/>
                </a:solidFill>
                <a:latin typeface="Times New Roman" panose="02020603050405020304" charset="0"/>
                <a:cs typeface="Times New Roman" panose="02020603050405020304" charset="0"/>
                <a:sym typeface="+mn-ea"/>
              </a:rPr>
              <a:t> - Dung </a:t>
            </a:r>
            <a:r>
              <a:rPr lang="en-US" sz="2000" b="1" dirty="0" err="1">
                <a:solidFill>
                  <a:schemeClr val="tx1"/>
                </a:solidFill>
                <a:latin typeface="Times New Roman" panose="02020603050405020304" charset="0"/>
                <a:cs typeface="Times New Roman" panose="02020603050405020304" charset="0"/>
                <a:sym typeface="+mn-ea"/>
              </a:rPr>
              <a:t>môi</a:t>
            </a:r>
            <a:r>
              <a:rPr lang="en-US" sz="2000" b="1" dirty="0">
                <a:solidFill>
                  <a:schemeClr val="tx1"/>
                </a:solidFill>
                <a:latin typeface="Times New Roman" panose="02020603050405020304" charset="0"/>
                <a:cs typeface="Times New Roman" panose="02020603050405020304" charset="0"/>
                <a:sym typeface="+mn-ea"/>
              </a:rPr>
              <a:t> -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tan</a:t>
            </a:r>
            <a:endParaRPr lang="en-US" sz="2000" b="1" dirty="0">
              <a:solidFill>
                <a:schemeClr val="tx1"/>
              </a:solidFill>
              <a:latin typeface="Times New Roman" panose="02020603050405020304" charset="0"/>
              <a:cs typeface="Times New Roman" panose="02020603050405020304" charset="0"/>
            </a:endParaRPr>
          </a:p>
          <a:p>
            <a:pPr algn="ctr"/>
            <a:endParaRPr lang="en-US" sz="2400" b="1" dirty="0">
              <a:solidFill>
                <a:srgbClr val="FF0000"/>
              </a:solidFill>
              <a:latin typeface="Times New Roman" panose="02020603050405020304" charset="0"/>
              <a:cs typeface="Times New Roman" panose="02020603050405020304" charset="0"/>
            </a:endParaRPr>
          </a:p>
          <a:p>
            <a:pPr algn="ctr"/>
            <a:endParaRPr lang="en-US" sz="2400" b="1" dirty="0">
              <a:solidFill>
                <a:schemeClr val="tx1"/>
              </a:solidFill>
              <a:latin typeface="Times New Roman" panose="02020603050405020304" charset="0"/>
              <a:cs typeface="Times New Roman" panose="02020603050405020304" charset="0"/>
              <a:sym typeface="+mn-ea"/>
            </a:endParaRPr>
          </a:p>
        </p:txBody>
      </p:sp>
      <p:sp>
        <p:nvSpPr>
          <p:cNvPr id="9" name="Flowchart: Alternate Process 8"/>
          <p:cNvSpPr/>
          <p:nvPr/>
        </p:nvSpPr>
        <p:spPr>
          <a:xfrm>
            <a:off x="5515610" y="5125432"/>
            <a:ext cx="3395980" cy="174244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vi-VN" altLang="en-US" sz="2400" b="1" dirty="0">
              <a:solidFill>
                <a:srgbClr val="FF0000"/>
              </a:solidFill>
              <a:latin typeface="Times New Roman" panose="02020603050405020304" charset="0"/>
              <a:cs typeface="Times New Roman" panose="02020603050405020304" charset="0"/>
              <a:sym typeface="+mn-ea"/>
            </a:endParaRPr>
          </a:p>
          <a:p>
            <a:pPr algn="ctr"/>
            <a:r>
              <a:rPr lang="vi-VN" altLang="en-US" sz="2400" b="1" dirty="0">
                <a:solidFill>
                  <a:srgbClr val="FF0000"/>
                </a:solidFill>
                <a:latin typeface="Times New Roman" panose="02020603050405020304" charset="0"/>
                <a:cs typeface="Times New Roman" panose="02020603050405020304" charset="0"/>
                <a:sym typeface="+mn-ea"/>
              </a:rPr>
              <a:t>TIẾT 3</a:t>
            </a:r>
          </a:p>
          <a:p>
            <a:r>
              <a:rPr lang="en-US" sz="2000" b="1" dirty="0">
                <a:solidFill>
                  <a:srgbClr val="FF0000"/>
                </a:solidFill>
                <a:latin typeface="Times New Roman" panose="02020603050405020304" charset="0"/>
                <a:cs typeface="Times New Roman" panose="02020603050405020304" charset="0"/>
                <a:sym typeface="+mn-ea"/>
              </a:rPr>
              <a:t>8. </a:t>
            </a:r>
            <a:r>
              <a:rPr lang="en-US" sz="2000" b="1" dirty="0" err="1">
                <a:solidFill>
                  <a:schemeClr val="tx1"/>
                </a:solidFill>
                <a:latin typeface="Times New Roman" panose="02020603050405020304" charset="0"/>
                <a:cs typeface="Times New Roman" panose="02020603050405020304" charset="0"/>
                <a:sym typeface="+mn-ea"/>
              </a:rPr>
              <a:t>Huyền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phù</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rgbClr val="FF0000"/>
                </a:solidFill>
                <a:latin typeface="Times New Roman" panose="02020603050405020304" charset="0"/>
                <a:cs typeface="Times New Roman" panose="02020603050405020304" charset="0"/>
                <a:sym typeface="+mn-ea"/>
              </a:rPr>
              <a:t>9. </a:t>
            </a:r>
            <a:r>
              <a:rPr lang="en-US" sz="2000" b="1" dirty="0" err="1">
                <a:solidFill>
                  <a:schemeClr val="tx1"/>
                </a:solidFill>
                <a:latin typeface="Times New Roman" panose="02020603050405020304" charset="0"/>
                <a:cs typeface="Times New Roman" panose="02020603050405020304" charset="0"/>
                <a:sym typeface="+mn-ea"/>
              </a:rPr>
              <a:t>Nhũ</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smtClean="0">
                <a:solidFill>
                  <a:schemeClr val="tx1"/>
                </a:solidFill>
                <a:latin typeface="Times New Roman" panose="02020603050405020304" charset="0"/>
                <a:cs typeface="Times New Roman" panose="02020603050405020304" charset="0"/>
                <a:sym typeface="+mn-ea"/>
              </a:rPr>
              <a:t>tư</a:t>
            </a:r>
            <a:r>
              <a:rPr lang="vi-VN" sz="2000" b="1" dirty="0">
                <a:solidFill>
                  <a:schemeClr val="tx1"/>
                </a:solidFill>
                <a:latin typeface="Times New Roman" panose="02020603050405020304" charset="0"/>
                <a:cs typeface="Times New Roman" panose="02020603050405020304" charset="0"/>
                <a:sym typeface="+mn-ea"/>
              </a:rPr>
              <a:t>ơ</a:t>
            </a:r>
            <a:r>
              <a:rPr lang="en-US" sz="2000" b="1" dirty="0" smtClean="0">
                <a:solidFill>
                  <a:schemeClr val="tx1"/>
                </a:solidFill>
                <a:latin typeface="Times New Roman" panose="02020603050405020304" charset="0"/>
                <a:cs typeface="Times New Roman" panose="02020603050405020304" charset="0"/>
                <a:sym typeface="+mn-ea"/>
              </a:rPr>
              <a:t>ng</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rgbClr val="FF0000"/>
                </a:solidFill>
                <a:latin typeface="Times New Roman" panose="02020603050405020304" charset="0"/>
                <a:cs typeface="Times New Roman" panose="02020603050405020304" charset="0"/>
                <a:sym typeface="+mn-ea"/>
              </a:rPr>
              <a:t>10. </a:t>
            </a:r>
            <a:r>
              <a:rPr lang="en-US" sz="2000" b="1" dirty="0" err="1">
                <a:solidFill>
                  <a:schemeClr val="tx1"/>
                </a:solidFill>
                <a:latin typeface="Times New Roman" panose="02020603050405020304" charset="0"/>
                <a:cs typeface="Times New Roman" panose="02020603050405020304" charset="0"/>
                <a:sym typeface="+mn-ea"/>
              </a:rPr>
              <a:t>Phân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biệt</a:t>
            </a:r>
            <a:r>
              <a:rPr lang="en-US" sz="2000" b="1" dirty="0">
                <a:solidFill>
                  <a:schemeClr val="tx1"/>
                </a:solidFill>
                <a:latin typeface="Times New Roman" panose="02020603050405020304" charset="0"/>
                <a:cs typeface="Times New Roman" panose="02020603050405020304" charset="0"/>
                <a:sym typeface="+mn-ea"/>
              </a:rPr>
              <a:t> dung </a:t>
            </a:r>
            <a:r>
              <a:rPr lang="en-US" sz="2000" b="1" dirty="0" err="1">
                <a:solidFill>
                  <a:schemeClr val="tx1"/>
                </a:solidFill>
                <a:latin typeface="Times New Roman" panose="02020603050405020304" charset="0"/>
                <a:cs typeface="Times New Roman" panose="02020603050405020304" charset="0"/>
                <a:sym typeface="+mn-ea"/>
              </a:rPr>
              <a:t>dịch</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huyền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phù</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và</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nhũ</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smtClean="0">
                <a:solidFill>
                  <a:schemeClr val="tx1"/>
                </a:solidFill>
                <a:latin typeface="Times New Roman" panose="02020603050405020304" charset="0"/>
                <a:cs typeface="Times New Roman" panose="02020603050405020304" charset="0"/>
                <a:sym typeface="+mn-ea"/>
              </a:rPr>
              <a:t>tương</a:t>
            </a:r>
            <a:endParaRPr lang="en-US" sz="2000" b="1" dirty="0">
              <a:solidFill>
                <a:schemeClr val="tx1"/>
              </a:solidFill>
              <a:latin typeface="Times New Roman" panose="02020603050405020304" charset="0"/>
              <a:cs typeface="Times New Roman" panose="02020603050405020304" charset="0"/>
            </a:endParaRPr>
          </a:p>
          <a:p>
            <a:pPr algn="ctr"/>
            <a:endParaRPr lang="en-US" altLang="en-US" sz="2000" b="1" dirty="0">
              <a:solidFill>
                <a:schemeClr val="tx1"/>
              </a:solidFill>
              <a:latin typeface="Times New Roman" panose="02020603050405020304" charset="0"/>
              <a:cs typeface="Times New Roman" panose="02020603050405020304" charset="0"/>
            </a:endParaRPr>
          </a:p>
        </p:txBody>
      </p:sp>
      <p:cxnSp>
        <p:nvCxnSpPr>
          <p:cNvPr id="5" name="Straight Arrow Connector 4"/>
          <p:cNvCxnSpPr/>
          <p:nvPr/>
        </p:nvCxnSpPr>
        <p:spPr>
          <a:xfrm flipV="1">
            <a:off x="3203575" y="1339850"/>
            <a:ext cx="1944370" cy="1153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131820" y="2493010"/>
            <a:ext cx="1584196" cy="6479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167380" y="2564765"/>
            <a:ext cx="2268220" cy="30962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Flowchart: Alternate Process 10"/>
          <p:cNvSpPr/>
          <p:nvPr/>
        </p:nvSpPr>
        <p:spPr>
          <a:xfrm>
            <a:off x="4716016" y="2249428"/>
            <a:ext cx="4317494" cy="2780665"/>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000" b="1" dirty="0">
              <a:solidFill>
                <a:schemeClr val="tx1"/>
              </a:solidFill>
              <a:latin typeface="Times New Roman" panose="02020603050405020304" charset="0"/>
              <a:cs typeface="Times New Roman" panose="02020603050405020304" charset="0"/>
              <a:sym typeface="+mn-ea"/>
            </a:endParaRPr>
          </a:p>
          <a:p>
            <a:pPr algn="ctr"/>
            <a:endParaRPr lang="en-US" sz="2000" b="1" dirty="0">
              <a:solidFill>
                <a:schemeClr val="tx1"/>
              </a:solidFill>
              <a:latin typeface="Times New Roman" panose="02020603050405020304" charset="0"/>
              <a:cs typeface="Times New Roman" panose="02020603050405020304" charset="0"/>
              <a:sym typeface="+mn-ea"/>
            </a:endParaRPr>
          </a:p>
          <a:p>
            <a:pPr algn="ctr"/>
            <a:endParaRPr lang="en-US" sz="2000" b="1" dirty="0">
              <a:solidFill>
                <a:schemeClr val="tx1"/>
              </a:solidFill>
              <a:latin typeface="Times New Roman" panose="02020603050405020304" charset="0"/>
              <a:cs typeface="Times New Roman" panose="02020603050405020304" charset="0"/>
              <a:sym typeface="+mn-ea"/>
            </a:endParaRPr>
          </a:p>
          <a:p>
            <a:pPr algn="ctr"/>
            <a:r>
              <a:rPr lang="vi-VN" altLang="en-US" sz="2400" b="1" dirty="0">
                <a:solidFill>
                  <a:srgbClr val="FF0000"/>
                </a:solidFill>
                <a:latin typeface="Times New Roman" panose="02020603050405020304" charset="0"/>
                <a:cs typeface="Times New Roman" panose="02020603050405020304" charset="0"/>
                <a:sym typeface="+mn-ea"/>
              </a:rPr>
              <a:t>TIẾT 2</a:t>
            </a:r>
            <a:endParaRPr lang="en-US" sz="2400" b="1" dirty="0">
              <a:solidFill>
                <a:schemeClr val="tx1"/>
              </a:solidFill>
              <a:latin typeface="Times New Roman" panose="02020603050405020304" charset="0"/>
              <a:cs typeface="Times New Roman" panose="02020603050405020304" charset="0"/>
              <a:sym typeface="+mn-ea"/>
            </a:endParaRPr>
          </a:p>
          <a:p>
            <a:r>
              <a:rPr lang="en-US" sz="2000" b="1" dirty="0">
                <a:solidFill>
                  <a:srgbClr val="FF0000"/>
                </a:solidFill>
                <a:latin typeface="Times New Roman" panose="02020603050405020304" charset="0"/>
                <a:cs typeface="Times New Roman" panose="02020603050405020304" charset="0"/>
                <a:sym typeface="+mn-ea"/>
              </a:rPr>
              <a:t>4.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rắn</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và</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không</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rgbClr val="FF0000"/>
                </a:solidFill>
                <a:latin typeface="Times New Roman" panose="02020603050405020304" charset="0"/>
                <a:cs typeface="Times New Roman" panose="02020603050405020304" charset="0"/>
                <a:sym typeface="+mn-ea"/>
              </a:rPr>
              <a:t>5. </a:t>
            </a:r>
            <a:r>
              <a:rPr lang="en-US" sz="2000" b="1" dirty="0" err="1">
                <a:solidFill>
                  <a:schemeClr val="tx1"/>
                </a:solidFill>
                <a:latin typeface="Times New Roman" panose="02020603050405020304" charset="0"/>
                <a:cs typeface="Times New Roman" panose="02020603050405020304" charset="0"/>
                <a:sym typeface="+mn-ea"/>
              </a:rPr>
              <a:t>Các</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yếu</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tố</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ảnh</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hưởng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đến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lượng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rắn</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hòa</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endParaRPr>
          </a:p>
          <a:p>
            <a:r>
              <a:rPr lang="en-US" sz="2000" b="1" dirty="0">
                <a:solidFill>
                  <a:srgbClr val="FF0000"/>
                </a:solidFill>
                <a:latin typeface="Times New Roman" panose="02020603050405020304" charset="0"/>
                <a:cs typeface="Times New Roman" panose="02020603050405020304" charset="0"/>
                <a:sym typeface="+mn-ea"/>
              </a:rPr>
              <a:t>6.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khí</a:t>
            </a:r>
            <a:r>
              <a:rPr lang="en-US" sz="2000" b="1" dirty="0">
                <a:solidFill>
                  <a:schemeClr val="tx1"/>
                </a:solidFill>
                <a:latin typeface="Times New Roman" panose="02020603050405020304" charset="0"/>
                <a:cs typeface="Times New Roman" panose="02020603050405020304" charset="0"/>
                <a:sym typeface="+mn-ea"/>
              </a:rPr>
              <a:t> tan </a:t>
            </a:r>
            <a:r>
              <a:rPr lang="en-US" sz="2000" b="1" dirty="0" err="1">
                <a:solidFill>
                  <a:schemeClr val="tx1"/>
                </a:solidFill>
                <a:latin typeface="Times New Roman" panose="02020603050405020304" charset="0"/>
                <a:cs typeface="Times New Roman" panose="02020603050405020304" charset="0"/>
                <a:sym typeface="+mn-ea"/>
              </a:rPr>
              <a:t>trong</a:t>
            </a:r>
            <a:r>
              <a:rPr lang="en-US" sz="2000" b="1" dirty="0">
                <a:solidFill>
                  <a:schemeClr val="tx1"/>
                </a:solidFill>
                <a:latin typeface="Times New Roman" panose="02020603050405020304" charset="0"/>
                <a:cs typeface="Times New Roman" panose="02020603050405020304" charset="0"/>
                <a:sym typeface="+mn-ea"/>
              </a:rPr>
              <a:t> </a:t>
            </a:r>
            <a:r>
              <a:rPr lang="en-US" sz="2000" b="1" dirty="0" err="1">
                <a:solidFill>
                  <a:schemeClr val="tx1"/>
                </a:solidFill>
                <a:latin typeface="Times New Roman" panose="02020603050405020304" charset="0"/>
                <a:cs typeface="Times New Roman" panose="02020603050405020304" charset="0"/>
                <a:sym typeface="+mn-ea"/>
              </a:rPr>
              <a:t>nước</a:t>
            </a:r>
            <a:endParaRPr lang="en-US" sz="2000" b="1" dirty="0">
              <a:solidFill>
                <a:schemeClr val="tx1"/>
              </a:solidFill>
              <a:latin typeface="Times New Roman" panose="02020603050405020304" charset="0"/>
              <a:cs typeface="Times New Roman" panose="02020603050405020304" charset="0"/>
              <a:sym typeface="+mn-ea"/>
            </a:endParaRPr>
          </a:p>
          <a:p>
            <a:r>
              <a:rPr lang="en-US" sz="2000" b="1" dirty="0">
                <a:solidFill>
                  <a:srgbClr val="FF0000"/>
                </a:solidFill>
                <a:latin typeface="Times New Roman" panose="02020603050405020304" charset="0"/>
                <a:cs typeface="Times New Roman" panose="02020603050405020304" charset="0"/>
                <a:sym typeface="+mn-ea"/>
              </a:rPr>
              <a:t>7. </a:t>
            </a:r>
            <a:r>
              <a:rPr lang="en-US" sz="2000" b="1" dirty="0">
                <a:solidFill>
                  <a:schemeClr val="tx1"/>
                </a:solidFill>
                <a:latin typeface="Times New Roman" panose="02020603050405020304" charset="0"/>
                <a:cs typeface="Times New Roman" panose="02020603050405020304" charset="0"/>
                <a:sym typeface="+mn-ea"/>
              </a:rPr>
              <a:t>Dung </a:t>
            </a:r>
            <a:r>
              <a:rPr lang="en-US" sz="2000" b="1" dirty="0" err="1">
                <a:solidFill>
                  <a:schemeClr val="tx1"/>
                </a:solidFill>
                <a:latin typeface="Times New Roman" panose="02020603050405020304" charset="0"/>
                <a:cs typeface="Times New Roman" panose="02020603050405020304" charset="0"/>
                <a:sym typeface="+mn-ea"/>
              </a:rPr>
              <a:t>dịch</a:t>
            </a:r>
            <a:r>
              <a:rPr lang="en-US" sz="2000" b="1" dirty="0">
                <a:solidFill>
                  <a:schemeClr val="tx1"/>
                </a:solidFill>
                <a:latin typeface="Times New Roman" panose="02020603050405020304" charset="0"/>
                <a:cs typeface="Times New Roman" panose="02020603050405020304" charset="0"/>
                <a:sym typeface="+mn-ea"/>
              </a:rPr>
              <a:t> - Dung </a:t>
            </a:r>
            <a:r>
              <a:rPr lang="en-US" sz="2000" b="1" dirty="0" err="1">
                <a:solidFill>
                  <a:schemeClr val="tx1"/>
                </a:solidFill>
                <a:latin typeface="Times New Roman" panose="02020603050405020304" charset="0"/>
                <a:cs typeface="Times New Roman" panose="02020603050405020304" charset="0"/>
                <a:sym typeface="+mn-ea"/>
              </a:rPr>
              <a:t>môi</a:t>
            </a:r>
            <a:r>
              <a:rPr lang="en-US" sz="2000" b="1" dirty="0">
                <a:solidFill>
                  <a:schemeClr val="tx1"/>
                </a:solidFill>
                <a:latin typeface="Times New Roman" panose="02020603050405020304" charset="0"/>
                <a:cs typeface="Times New Roman" panose="02020603050405020304" charset="0"/>
                <a:sym typeface="+mn-ea"/>
              </a:rPr>
              <a:t> - </a:t>
            </a:r>
            <a:r>
              <a:rPr lang="en-US" sz="2000" b="1" dirty="0" err="1">
                <a:solidFill>
                  <a:schemeClr val="tx1"/>
                </a:solidFill>
                <a:latin typeface="Times New Roman" panose="02020603050405020304" charset="0"/>
                <a:cs typeface="Times New Roman" panose="02020603050405020304" charset="0"/>
                <a:sym typeface="+mn-ea"/>
              </a:rPr>
              <a:t>Chất</a:t>
            </a:r>
            <a:r>
              <a:rPr lang="en-US" sz="2000" b="1" dirty="0">
                <a:solidFill>
                  <a:schemeClr val="tx1"/>
                </a:solidFill>
                <a:latin typeface="Times New Roman" panose="02020603050405020304" charset="0"/>
                <a:cs typeface="Times New Roman" panose="02020603050405020304" charset="0"/>
                <a:sym typeface="+mn-ea"/>
              </a:rPr>
              <a:t> tan</a:t>
            </a:r>
            <a:endParaRPr lang="en-US" sz="2000" b="1" dirty="0">
              <a:solidFill>
                <a:schemeClr val="tx1"/>
              </a:solidFill>
              <a:latin typeface="Times New Roman" panose="02020603050405020304" charset="0"/>
              <a:cs typeface="Times New Roman" panose="02020603050405020304" charset="0"/>
            </a:endParaRPr>
          </a:p>
          <a:p>
            <a:pPr algn="ctr"/>
            <a:endParaRPr lang="en-US" sz="2400" b="1" dirty="0">
              <a:solidFill>
                <a:srgbClr val="FF0000"/>
              </a:solidFill>
              <a:latin typeface="Times New Roman" panose="02020603050405020304" charset="0"/>
              <a:cs typeface="Times New Roman" panose="02020603050405020304" charset="0"/>
            </a:endParaRPr>
          </a:p>
          <a:p>
            <a:pPr algn="ctr"/>
            <a:endParaRPr lang="en-US" sz="2400" b="1" dirty="0">
              <a:solidFill>
                <a:schemeClr val="tx1"/>
              </a:solidFill>
              <a:latin typeface="Times New Roman" panose="02020603050405020304" charset="0"/>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heckerboard(across)">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circle(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heckerboard(across)">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heckerboard(across)">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8" grpId="0" bldLvl="0" animBg="1"/>
      <p:bldP spid="8" grpId="1" animBg="1"/>
      <p:bldP spid="10" grpId="0" bldLvl="0" animBg="1"/>
      <p:bldP spid="10" grpId="1" animBg="1"/>
      <p:bldP spid="9" grpId="0" animBg="1"/>
      <p:bldP spid="9" grpId="1" animBg="1"/>
      <p:bldP spid="11" grpId="0" bldLvl="0" animBg="1"/>
      <p:bldP spid="11"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5" name="Shape 1195"/>
          <p:cNvPicPr>
            <a:picLocks noGrp="1" noChangeAspect="1"/>
          </p:cNvPicPr>
          <p:nvPr>
            <p:ph idx="1"/>
          </p:nvPr>
        </p:nvPicPr>
        <p:blipFill>
          <a:blip r:embed="rId2"/>
          <a:stretch>
            <a:fillRect/>
          </a:stretch>
        </p:blipFill>
        <p:spPr>
          <a:xfrm>
            <a:off x="806450" y="1557020"/>
            <a:ext cx="7157085" cy="3782695"/>
          </a:xfrm>
          <a:prstGeom prst="rect">
            <a:avLst/>
          </a:prstGeom>
        </p:spPr>
      </p:pic>
      <p:sp>
        <p:nvSpPr>
          <p:cNvPr id="107" name="Text Box 106"/>
          <p:cNvSpPr txBox="1"/>
          <p:nvPr/>
        </p:nvSpPr>
        <p:spPr>
          <a:xfrm>
            <a:off x="611505" y="980440"/>
            <a:ext cx="7454900" cy="460375"/>
          </a:xfrm>
          <a:prstGeom prst="rect">
            <a:avLst/>
          </a:prstGeom>
          <a:noFill/>
          <a:ln w="9525">
            <a:noFill/>
          </a:ln>
        </p:spPr>
        <p:txBody>
          <a:bodyPr wrap="square">
            <a:spAutoFit/>
          </a:bodyPr>
          <a:lstStyle/>
          <a:p>
            <a:r>
              <a:rPr lang="en-US" sz="2400">
                <a:solidFill>
                  <a:srgbClr val="000000"/>
                </a:solidFill>
                <a:latin typeface="Times New Roman" panose="02020603050405020304" charset="0"/>
                <a:cs typeface="Times New Roman" panose="02020603050405020304" charset="0"/>
              </a:rPr>
              <a:t>Muối	</a:t>
            </a:r>
            <a:r>
              <a:rPr lang="vi-VN" altLang="en-US" sz="2400">
                <a:solidFill>
                  <a:srgbClr val="000000"/>
                </a:solidFill>
                <a:latin typeface="Times New Roman" panose="02020603050405020304" charset="0"/>
                <a:cs typeface="Times New Roman" panose="02020603050405020304" charset="0"/>
              </a:rPr>
              <a:t>                     </a:t>
            </a:r>
            <a:r>
              <a:rPr lang="en-US" sz="2400">
                <a:solidFill>
                  <a:srgbClr val="000000"/>
                </a:solidFill>
                <a:latin typeface="Times New Roman" panose="02020603050405020304" charset="0"/>
                <a:cs typeface="Times New Roman" panose="02020603050405020304" charset="0"/>
              </a:rPr>
              <a:t>Bôt	</a:t>
            </a:r>
            <a:r>
              <a:rPr lang="vi-VN" altLang="en-US" sz="2400">
                <a:solidFill>
                  <a:srgbClr val="000000"/>
                </a:solidFill>
                <a:latin typeface="Times New Roman" panose="02020603050405020304" charset="0"/>
                <a:cs typeface="Times New Roman" panose="02020603050405020304" charset="0"/>
              </a:rPr>
              <a:t>                           </a:t>
            </a:r>
            <a:r>
              <a:rPr lang="en-US" sz="2400">
                <a:solidFill>
                  <a:srgbClr val="000000"/>
                </a:solidFill>
                <a:latin typeface="Times New Roman" panose="02020603050405020304" charset="0"/>
                <a:cs typeface="Times New Roman" panose="02020603050405020304" charset="0"/>
              </a:rPr>
              <a:t>Thuốc</a:t>
            </a:r>
            <a:endParaRPr lang="en-US" sz="2400">
              <a:latin typeface="Times New Roman" panose="02020603050405020304" charset="0"/>
              <a:cs typeface="Times New Roman" panose="02020603050405020304" charset="0"/>
            </a:endParaRPr>
          </a:p>
        </p:txBody>
      </p:sp>
      <p:sp>
        <p:nvSpPr>
          <p:cNvPr id="7" name="Text Box 6"/>
          <p:cNvSpPr txBox="1"/>
          <p:nvPr/>
        </p:nvSpPr>
        <p:spPr>
          <a:xfrm>
            <a:off x="1835150" y="5733415"/>
            <a:ext cx="5080000" cy="953135"/>
          </a:xfrm>
          <a:prstGeom prst="rect">
            <a:avLst/>
          </a:prstGeom>
          <a:noFill/>
          <a:ln w="9525">
            <a:noFill/>
          </a:ln>
        </p:spPr>
        <p:txBody>
          <a:bodyPr>
            <a:spAutoFit/>
          </a:bodyPr>
          <a:lstStyle/>
          <a:p>
            <a:pPr algn="r"/>
            <a:r>
              <a:rPr lang="en-US" sz="2800" b="1"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Hình</a:t>
            </a:r>
            <a:r>
              <a:rPr lang="en-US" sz="2800" dirty="0">
                <a:solidFill>
                  <a:srgbClr val="000000"/>
                </a:solidFill>
                <a:latin typeface="Times New Roman" panose="02020603050405020304" charset="0"/>
                <a:cs typeface="Times New Roman" panose="02020603050405020304" charset="0"/>
              </a:rPr>
              <a:t> 1</a:t>
            </a:r>
            <a:r>
              <a:rPr lang="vi-VN" altLang="en-US" sz="2800" dirty="0">
                <a:solidFill>
                  <a:srgbClr val="000000"/>
                </a:solidFill>
                <a:latin typeface="Times New Roman" panose="02020603050405020304" charset="0"/>
                <a:cs typeface="Times New Roman" panose="02020603050405020304" charset="0"/>
              </a:rPr>
              <a:t>5.1 </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Hoà</a:t>
            </a:r>
            <a:r>
              <a:rPr lang="vi-VN" altLang="en-US" sz="2800" dirty="0">
                <a:solidFill>
                  <a:srgbClr val="000000"/>
                </a:solidFill>
                <a:latin typeface="Times New Roman" panose="02020603050405020304" charset="0"/>
                <a:cs typeface="Times New Roman" panose="02020603050405020304" charset="0"/>
              </a:rPr>
              <a:t> </a:t>
            </a:r>
            <a:r>
              <a:rPr lang="en-US" sz="2800" dirty="0">
                <a:solidFill>
                  <a:srgbClr val="000000"/>
                </a:solidFill>
                <a:latin typeface="Times New Roman" panose="02020603050405020304" charset="0"/>
                <a:cs typeface="Times New Roman" panose="02020603050405020304" charset="0"/>
              </a:rPr>
              <a:t>tan </a:t>
            </a:r>
            <a:r>
              <a:rPr lang="en-US" sz="2800" dirty="0" err="1" smtClean="0">
                <a:solidFill>
                  <a:srgbClr val="000000"/>
                </a:solidFill>
                <a:latin typeface="Times New Roman" panose="02020603050405020304" charset="0"/>
                <a:cs typeface="Times New Roman" panose="02020603050405020304" charset="0"/>
              </a:rPr>
              <a:t>chất</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rắn</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trong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nước</a:t>
            </a:r>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95"/>
                                        </p:tgtEl>
                                        <p:attrNameLst>
                                          <p:attrName>style.visibility</p:attrName>
                                        </p:attrNameLst>
                                      </p:cBhvr>
                                      <p:to>
                                        <p:strVal val="visible"/>
                                      </p:to>
                                    </p:set>
                                    <p:animEffect transition="in" filter="circle(in)">
                                      <p:cBhvr>
                                        <p:cTn id="7" dur="2000"/>
                                        <p:tgtEl>
                                          <p:spTgt spid="119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checkerboard(across)">
                                      <p:cBhvr>
                                        <p:cTn id="12" dur="500"/>
                                        <p:tgtEl>
                                          <p:spTgt spid="10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07" grpId="1"/>
      <p:bldP spid="7" grpId="0"/>
      <p:bldP spid="7"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sz="half" idx="1"/>
            <p:extLst>
              <p:ext uri="{D42A27DB-BD31-4B8C-83A1-F6EECF244321}">
                <p14:modId xmlns:p14="http://schemas.microsoft.com/office/powerpoint/2010/main" val="1733102132"/>
              </p:ext>
            </p:extLst>
          </p:nvPr>
        </p:nvGraphicFramePr>
        <p:xfrm>
          <a:off x="538480" y="1600200"/>
          <a:ext cx="7938135" cy="4549775"/>
        </p:xfrm>
        <a:graphic>
          <a:graphicData uri="http://schemas.openxmlformats.org/drawingml/2006/table">
            <a:tbl>
              <a:tblPr firstRow="1" bandRow="1">
                <a:tableStyleId>{5940675A-B579-460E-94D1-54222C63F5DA}</a:tableStyleId>
              </a:tblPr>
              <a:tblGrid>
                <a:gridCol w="1541145"/>
                <a:gridCol w="1644650"/>
                <a:gridCol w="2493010"/>
                <a:gridCol w="2259330"/>
              </a:tblGrid>
              <a:tr h="994410">
                <a:tc>
                  <a:txBody>
                    <a:bodyPr/>
                    <a:lstStyle/>
                    <a:p>
                      <a:pPr algn="ctr">
                        <a:buNone/>
                      </a:pPr>
                      <a:r>
                        <a:rPr lang="en-US" sz="2800" b="1" dirty="0" err="1">
                          <a:solidFill>
                            <a:srgbClr val="000000"/>
                          </a:solidFill>
                          <a:latin typeface="Times New Roman" panose="02020603050405020304" charset="0"/>
                          <a:cs typeface="Times New Roman" panose="02020603050405020304" charset="0"/>
                        </a:rPr>
                        <a:t>Ống</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nghiệm</a:t>
                      </a:r>
                      <a:endParaRPr lang="en-US" sz="2800" b="1"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c>
                  <a:txBody>
                    <a:bodyPr/>
                    <a:lstStyle/>
                    <a:p>
                      <a:pPr algn="ctr">
                        <a:buNone/>
                      </a:pPr>
                      <a:r>
                        <a:rPr lang="en-US" sz="2800" b="1" dirty="0" err="1">
                          <a:solidFill>
                            <a:srgbClr val="000000"/>
                          </a:solidFill>
                          <a:latin typeface="Times New Roman" panose="02020603050405020304" charset="0"/>
                          <a:cs typeface="Times New Roman" panose="02020603050405020304" charset="0"/>
                        </a:rPr>
                        <a:t>Chất</a:t>
                      </a:r>
                      <a:r>
                        <a:rPr lang="en-US" sz="2800" b="1" dirty="0">
                          <a:solidFill>
                            <a:srgbClr val="000000"/>
                          </a:solidFill>
                          <a:latin typeface="Times New Roman" panose="02020603050405020304" charset="0"/>
                          <a:cs typeface="Times New Roman" panose="02020603050405020304" charset="0"/>
                        </a:rPr>
                        <a:t> tan</a:t>
                      </a:r>
                      <a:endParaRPr lang="en-US" sz="2800" b="1"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c>
                  <a:txBody>
                    <a:bodyPr/>
                    <a:lstStyle/>
                    <a:p>
                      <a:pPr algn="ctr">
                        <a:buNone/>
                      </a:pPr>
                      <a:r>
                        <a:rPr lang="en-US" sz="2800" b="1" dirty="0" err="1">
                          <a:solidFill>
                            <a:srgbClr val="000000"/>
                          </a:solidFill>
                          <a:latin typeface="Times New Roman" panose="02020603050405020304" charset="0"/>
                          <a:cs typeface="Times New Roman" panose="02020603050405020304" charset="0"/>
                        </a:rPr>
                        <a:t>Hiện</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tượng</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quan</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sát</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được</a:t>
                      </a:r>
                      <a:endParaRPr lang="en-US" sz="2800" b="1"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c>
                  <a:txBody>
                    <a:bodyPr/>
                    <a:lstStyle/>
                    <a:p>
                      <a:pPr algn="ctr">
                        <a:buNone/>
                      </a:pPr>
                      <a:r>
                        <a:rPr lang="en-US" sz="2800" b="1" dirty="0" err="1">
                          <a:solidFill>
                            <a:srgbClr val="000000"/>
                          </a:solidFill>
                          <a:latin typeface="Times New Roman" panose="02020603050405020304" charset="0"/>
                          <a:cs typeface="Times New Roman" panose="02020603050405020304" charset="0"/>
                        </a:rPr>
                        <a:t>Giải</a:t>
                      </a:r>
                      <a:r>
                        <a:rPr lang="en-US" sz="2800" b="1" dirty="0">
                          <a:solidFill>
                            <a:srgbClr val="000000"/>
                          </a:solidFill>
                          <a:latin typeface="Times New Roman" panose="02020603050405020304" charset="0"/>
                          <a:cs typeface="Times New Roman" panose="02020603050405020304" charset="0"/>
                        </a:rPr>
                        <a:t> </a:t>
                      </a:r>
                      <a:r>
                        <a:rPr lang="en-US" sz="2800" b="1" dirty="0" err="1">
                          <a:solidFill>
                            <a:srgbClr val="000000"/>
                          </a:solidFill>
                          <a:latin typeface="Times New Roman" panose="02020603050405020304" charset="0"/>
                          <a:cs typeface="Times New Roman" panose="02020603050405020304" charset="0"/>
                        </a:rPr>
                        <a:t>thích</a:t>
                      </a:r>
                      <a:endParaRPr lang="en-US" sz="2800" b="1"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r>
              <a:tr h="993140">
                <a:tc>
                  <a:txBody>
                    <a:bodyPr/>
                    <a:lstStyle/>
                    <a:p>
                      <a:pPr algn="ctr">
                        <a:buNone/>
                      </a:pPr>
                      <a:r>
                        <a:rPr lang="en-US" sz="2800" dirty="0">
                          <a:solidFill>
                            <a:srgbClr val="000000"/>
                          </a:solidFill>
                          <a:latin typeface="Times New Roman" panose="02020603050405020304" charset="0"/>
                          <a:cs typeface="Times New Roman" panose="02020603050405020304" charset="0"/>
                        </a:rPr>
                        <a:t>1</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dirty="0" err="1">
                          <a:solidFill>
                            <a:srgbClr val="000000"/>
                          </a:solidFill>
                          <a:latin typeface="Times New Roman" panose="02020603050405020304" charset="0"/>
                          <a:cs typeface="Times New Roman" panose="02020603050405020304" charset="0"/>
                        </a:rPr>
                        <a:t>Muối</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ăn</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Dung dịch đ</a:t>
                      </a:r>
                      <a:r>
                        <a:rPr lang="vi-VN" altLang="en-US" sz="2800">
                          <a:solidFill>
                            <a:srgbClr val="000000"/>
                          </a:solidFill>
                          <a:latin typeface="Times New Roman" panose="02020603050405020304" charset="0"/>
                          <a:cs typeface="Times New Roman" panose="02020603050405020304" charset="0"/>
                        </a:rPr>
                        <a:t>ồ</a:t>
                      </a:r>
                      <a:r>
                        <a:rPr lang="en-US" sz="2800">
                          <a:solidFill>
                            <a:srgbClr val="000000"/>
                          </a:solidFill>
                          <a:latin typeface="Times New Roman" panose="02020603050405020304" charset="0"/>
                          <a:cs typeface="Times New Roman" panose="02020603050405020304" charset="0"/>
                        </a:rPr>
                        <a:t>ng nhất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dirty="0" err="1" smtClean="0">
                          <a:solidFill>
                            <a:srgbClr val="000000"/>
                          </a:solidFill>
                          <a:latin typeface="Times New Roman" panose="02020603050405020304" charset="0"/>
                          <a:cs typeface="Times New Roman" panose="02020603050405020304" charset="0"/>
                        </a:rPr>
                        <a:t>Muối</a:t>
                      </a:r>
                      <a:r>
                        <a:rPr lang="en-US" sz="2800" dirty="0" smtClean="0">
                          <a:solidFill>
                            <a:srgbClr val="000000"/>
                          </a:solidFill>
                          <a:latin typeface="Times New Roman" panose="02020603050405020304" charset="0"/>
                          <a:cs typeface="Times New Roman" panose="02020603050405020304" charset="0"/>
                        </a:rPr>
                        <a:t> </a:t>
                      </a:r>
                      <a:r>
                        <a:rPr lang="en-US" sz="2800" dirty="0">
                          <a:solidFill>
                            <a:srgbClr val="000000"/>
                          </a:solidFill>
                          <a:latin typeface="Times New Roman" panose="02020603050405020304" charset="0"/>
                          <a:cs typeface="Times New Roman" panose="02020603050405020304" charset="0"/>
                        </a:rPr>
                        <a:t>tan </a:t>
                      </a:r>
                      <a:r>
                        <a:rPr lang="en-US" sz="2800" dirty="0" err="1">
                          <a:solidFill>
                            <a:srgbClr val="000000"/>
                          </a:solidFill>
                          <a:latin typeface="Times New Roman" panose="02020603050405020304" charset="0"/>
                          <a:cs typeface="Times New Roman" panose="02020603050405020304" charset="0"/>
                        </a:rPr>
                        <a:t>trong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nước</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497205">
                <a:tc>
                  <a:txBody>
                    <a:bodyPr/>
                    <a:lstStyle/>
                    <a:p>
                      <a:pPr algn="ctr">
                        <a:buNone/>
                      </a:pPr>
                      <a:r>
                        <a:rPr lang="en-US" sz="2800" dirty="0">
                          <a:solidFill>
                            <a:srgbClr val="000000"/>
                          </a:solidFill>
                          <a:latin typeface="Times New Roman" panose="02020603050405020304" charset="0"/>
                          <a:cs typeface="Times New Roman" panose="02020603050405020304" charset="0"/>
                        </a:rPr>
                        <a:t>2</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510540">
                <a:tc>
                  <a:txBody>
                    <a:bodyPr/>
                    <a:lstStyle/>
                    <a:p>
                      <a:pPr algn="ctr">
                        <a:buNone/>
                      </a:pPr>
                      <a:r>
                        <a:rPr lang="en-US" sz="2800" dirty="0">
                          <a:solidFill>
                            <a:srgbClr val="000000"/>
                          </a:solidFill>
                          <a:latin typeface="Times New Roman" panose="02020603050405020304" charset="0"/>
                          <a:cs typeface="Times New Roman" panose="02020603050405020304" charset="0"/>
                        </a:rPr>
                        <a:t>3</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508635">
                <a:tc>
                  <a:txBody>
                    <a:bodyPr/>
                    <a:lstStyle/>
                    <a:p>
                      <a:pPr algn="ctr">
                        <a:buNone/>
                      </a:pPr>
                      <a:r>
                        <a:rPr lang="en-US" sz="2800" dirty="0">
                          <a:solidFill>
                            <a:srgbClr val="000000"/>
                          </a:solidFill>
                          <a:latin typeface="Times New Roman" panose="02020603050405020304" charset="0"/>
                          <a:cs typeface="Times New Roman" panose="02020603050405020304" charset="0"/>
                        </a:rPr>
                        <a:t>4</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509270">
                <a:tc>
                  <a:txBody>
                    <a:bodyPr/>
                    <a:lstStyle/>
                    <a:p>
                      <a:pPr algn="ctr">
                        <a:buNone/>
                      </a:pPr>
                      <a:r>
                        <a:rPr lang="en-US" sz="2800" dirty="0">
                          <a:solidFill>
                            <a:srgbClr val="000000"/>
                          </a:solidFill>
                          <a:latin typeface="Times New Roman" panose="02020603050405020304" charset="0"/>
                          <a:cs typeface="Times New Roman" panose="02020603050405020304" charset="0"/>
                        </a:rPr>
                        <a:t>5</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dirty="0">
                          <a:solidFill>
                            <a:srgbClr val="000000"/>
                          </a:solidFill>
                          <a:latin typeface="Times New Roman" panose="02020603050405020304" charset="0"/>
                          <a:cs typeface="Times New Roman" panose="02020603050405020304" charset="0"/>
                        </a:rPr>
                        <a:t>?</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536575">
                <a:tc>
                  <a:txBody>
                    <a:bodyPr/>
                    <a:lstStyle/>
                    <a:p>
                      <a:pPr algn="ctr">
                        <a:buNone/>
                      </a:pPr>
                      <a:r>
                        <a:rPr lang="en-US" sz="2800" dirty="0">
                          <a:solidFill>
                            <a:srgbClr val="000000"/>
                          </a:solidFill>
                          <a:latin typeface="Times New Roman" panose="02020603050405020304" charset="0"/>
                          <a:cs typeface="Times New Roman" panose="02020603050405020304" charset="0"/>
                        </a:rPr>
                        <a:t>6</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r>
            </a:tbl>
          </a:graphicData>
        </a:graphic>
      </p:graphicFrame>
      <p:sp>
        <p:nvSpPr>
          <p:cNvPr id="107" name="Text Box 106"/>
          <p:cNvSpPr txBox="1"/>
          <p:nvPr/>
        </p:nvSpPr>
        <p:spPr>
          <a:xfrm>
            <a:off x="827405" y="404495"/>
            <a:ext cx="6957695" cy="953135"/>
          </a:xfrm>
          <a:prstGeom prst="rect">
            <a:avLst/>
          </a:prstGeom>
          <a:noFill/>
          <a:ln w="9525">
            <a:noFill/>
          </a:ln>
        </p:spPr>
        <p:txBody>
          <a:bodyPr wrap="square">
            <a:spAutoFit/>
          </a:bodyPr>
          <a:lstStyle/>
          <a:p>
            <a:pPr algn="just"/>
            <a:r>
              <a:rPr lang="en-US" sz="2800" dirty="0" err="1">
                <a:latin typeface="Times New Roman" panose="02020603050405020304" charset="0"/>
                <a:ea typeface="SimSun" panose="02010600030101010101" pitchFamily="2" charset="-122"/>
                <a:cs typeface="Times New Roman" panose="02020603050405020304" charset="0"/>
              </a:rPr>
              <a:t>Từ</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thí</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nghiệm</a:t>
            </a:r>
            <a:r>
              <a:rPr lang="en-US" sz="2800" dirty="0">
                <a:latin typeface="Times New Roman" panose="02020603050405020304" charset="0"/>
                <a:ea typeface="SimSun" panose="02010600030101010101" pitchFamily="2" charset="-122"/>
                <a:cs typeface="Times New Roman" panose="02020603050405020304" charset="0"/>
              </a:rPr>
              <a:t> 2, </a:t>
            </a:r>
            <a:r>
              <a:rPr lang="en-US" sz="2800" dirty="0" err="1">
                <a:latin typeface="Times New Roman" panose="02020603050405020304" charset="0"/>
                <a:ea typeface="SimSun" panose="02010600030101010101" pitchFamily="2" charset="-122"/>
                <a:cs typeface="Times New Roman" panose="02020603050405020304" charset="0"/>
              </a:rPr>
              <a:t>em</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hãy</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hoàn</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thành</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thông</a:t>
            </a:r>
            <a:r>
              <a:rPr lang="en-US" sz="2800" dirty="0">
                <a:latin typeface="Times New Roman" panose="02020603050405020304" charset="0"/>
                <a:ea typeface="SimSun" panose="02010600030101010101" pitchFamily="2" charset="-122"/>
                <a:cs typeface="Times New Roman" panose="02020603050405020304" charset="0"/>
              </a:rPr>
              <a:t> tin </a:t>
            </a:r>
            <a:r>
              <a:rPr lang="en-US" sz="2800" dirty="0" err="1">
                <a:latin typeface="Times New Roman" panose="02020603050405020304" charset="0"/>
                <a:ea typeface="SimSun" panose="02010600030101010101" pitchFamily="2" charset="-122"/>
                <a:cs typeface="Times New Roman" panose="02020603050405020304" charset="0"/>
              </a:rPr>
              <a:t>theo</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mẫu</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bảng</a:t>
            </a:r>
            <a:r>
              <a:rPr lang="en-US" sz="2800" dirty="0">
                <a:latin typeface="Times New Roman" panose="02020603050405020304" charset="0"/>
                <a:ea typeface="SimSun" panose="02010600030101010101" pitchFamily="2" charset="-122"/>
                <a:cs typeface="Times New Roman" panose="02020603050405020304" charset="0"/>
              </a:rPr>
              <a:t> </a:t>
            </a:r>
            <a:r>
              <a:rPr lang="vi-VN" altLang="en-US" sz="2800" dirty="0">
                <a:latin typeface="Times New Roman" panose="02020603050405020304" charset="0"/>
                <a:ea typeface="SimSun" panose="02010600030101010101" pitchFamily="2" charset="-122"/>
                <a:cs typeface="Times New Roman" panose="02020603050405020304" charset="0"/>
              </a:rPr>
              <a:t>15.1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checkerboard(across)">
                                      <p:cBhvr>
                                        <p:cTn id="7" dur="5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621838334"/>
              </p:ext>
            </p:extLst>
          </p:nvPr>
        </p:nvGraphicFramePr>
        <p:xfrm>
          <a:off x="251460" y="908685"/>
          <a:ext cx="8424996" cy="4511040"/>
        </p:xfrm>
        <a:graphic>
          <a:graphicData uri="http://schemas.openxmlformats.org/drawingml/2006/table">
            <a:tbl>
              <a:tblPr firstRow="1" bandRow="1">
                <a:tableStyleId>{5940675A-B579-460E-94D1-54222C63F5DA}</a:tableStyleId>
              </a:tblPr>
              <a:tblGrid>
                <a:gridCol w="1284605"/>
                <a:gridCol w="1379751"/>
                <a:gridCol w="2808312"/>
                <a:gridCol w="2952328"/>
              </a:tblGrid>
              <a:tr h="823595">
                <a:tc>
                  <a:txBody>
                    <a:bodyPr/>
                    <a:lstStyle/>
                    <a:p>
                      <a:pPr algn="ctr">
                        <a:buNone/>
                      </a:pPr>
                      <a:r>
                        <a:rPr lang="vi-VN" altLang="en-US" sz="2800" b="1" dirty="0">
                          <a:solidFill>
                            <a:srgbClr val="FF0000"/>
                          </a:solidFill>
                          <a:latin typeface="Times New Roman" panose="02020603050405020304" charset="0"/>
                          <a:cs typeface="Times New Roman" panose="02020603050405020304" charset="0"/>
                        </a:rPr>
                        <a:t>Ố</a:t>
                      </a:r>
                      <a:r>
                        <a:rPr lang="en-US" sz="2800" b="1" dirty="0" smtClean="0">
                          <a:solidFill>
                            <a:srgbClr val="FF0000"/>
                          </a:solidFill>
                          <a:latin typeface="Times New Roman" panose="02020603050405020304" charset="0"/>
                          <a:cs typeface="Times New Roman" panose="02020603050405020304" charset="0"/>
                        </a:rPr>
                        <a:t>ng </a:t>
                      </a:r>
                      <a:r>
                        <a:rPr lang="en-US" sz="2800" b="1" dirty="0" err="1" smtClean="0">
                          <a:solidFill>
                            <a:srgbClr val="FF0000"/>
                          </a:solidFill>
                          <a:latin typeface="Times New Roman" panose="02020603050405020304" charset="0"/>
                          <a:cs typeface="Times New Roman" panose="02020603050405020304" charset="0"/>
                        </a:rPr>
                        <a:t>nghiệm</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dirty="0" err="1">
                          <a:solidFill>
                            <a:srgbClr val="FF0000"/>
                          </a:solidFill>
                          <a:latin typeface="Times New Roman" panose="02020603050405020304" charset="0"/>
                          <a:cs typeface="Times New Roman" panose="02020603050405020304" charset="0"/>
                        </a:rPr>
                        <a:t>Chất</a:t>
                      </a:r>
                      <a:endParaRPr lang="en-US" sz="2800" b="1" dirty="0">
                        <a:solidFill>
                          <a:srgbClr val="FF0000"/>
                        </a:solidFill>
                        <a:latin typeface="Times New Roman" panose="02020603050405020304" charset="0"/>
                        <a:cs typeface="Times New Roman" panose="02020603050405020304" charset="0"/>
                      </a:endParaRPr>
                    </a:p>
                    <a:p>
                      <a:pPr algn="ctr">
                        <a:buNone/>
                      </a:pPr>
                      <a:r>
                        <a:rPr lang="en-US" sz="2800" b="1" dirty="0">
                          <a:solidFill>
                            <a:srgbClr val="FF0000"/>
                          </a:solidFill>
                          <a:latin typeface="Times New Roman" panose="02020603050405020304" charset="0"/>
                          <a:cs typeface="Times New Roman" panose="02020603050405020304" charset="0"/>
                        </a:rPr>
                        <a:t>tan</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a:solidFill>
                            <a:srgbClr val="FF0000"/>
                          </a:solidFill>
                          <a:latin typeface="Times New Roman" panose="02020603050405020304" charset="0"/>
                          <a:cs typeface="Times New Roman" panose="02020603050405020304" charset="0"/>
                        </a:rPr>
                        <a:t>Hiện tượng quan sát được</a:t>
                      </a:r>
                      <a:endParaRPr lang="en-US" sz="2800" b="1">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dirty="0" err="1">
                          <a:solidFill>
                            <a:srgbClr val="FF0000"/>
                          </a:solidFill>
                          <a:latin typeface="Times New Roman" panose="02020603050405020304" charset="0"/>
                          <a:cs typeface="Times New Roman" panose="02020603050405020304" charset="0"/>
                        </a:rPr>
                        <a:t>Giải</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thích</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a:solidFill>
                            <a:srgbClr val="000000"/>
                          </a:solidFill>
                          <a:latin typeface="Times New Roman" panose="02020603050405020304" charset="0"/>
                          <a:cs typeface="Times New Roman" panose="02020603050405020304" charset="0"/>
                        </a:rPr>
                        <a:t>1</a:t>
                      </a:r>
                      <a:endParaRPr lang="en-US" sz="2400" b="0">
                        <a:solidFill>
                          <a:srgbClr val="000000"/>
                        </a:solidFill>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Muối ăn</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Hỗn hợp đồng nhất</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Muối</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a:solidFill>
                            <a:srgbClr val="000000"/>
                          </a:solidFill>
                          <a:latin typeface="Times New Roman" panose="02020603050405020304" charset="0"/>
                          <a:cs typeface="Times New Roman" panose="02020603050405020304" charset="0"/>
                        </a:rPr>
                        <a:t>2</a:t>
                      </a:r>
                      <a:endParaRPr lang="en-US" sz="2400" b="0">
                        <a:solidFill>
                          <a:srgbClr val="000000"/>
                        </a:solidFill>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Đường</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Hỗn hợp đồng nhất</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Đường</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a:solidFill>
                            <a:srgbClr val="000000"/>
                          </a:solidFill>
                          <a:latin typeface="Times New Roman" panose="02020603050405020304" charset="0"/>
                          <a:cs typeface="Times New Roman" panose="02020603050405020304" charset="0"/>
                        </a:rPr>
                        <a:t>3</a:t>
                      </a:r>
                      <a:endParaRPr lang="en-US" sz="2400" b="0">
                        <a:solidFill>
                          <a:srgbClr val="00000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Bột mì</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dirty="0" err="1">
                          <a:solidFill>
                            <a:srgbClr val="000000"/>
                          </a:solidFill>
                          <a:latin typeface="Times New Roman" panose="02020603050405020304" charset="0"/>
                          <a:cs typeface="Times New Roman" panose="02020603050405020304" charset="0"/>
                        </a:rPr>
                        <a:t>Xuất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hiện</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một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ít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bột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mì</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lơ</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lửng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trong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nước</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còn</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lại</a:t>
                      </a:r>
                      <a:r>
                        <a:rPr lang="en-US" sz="2400" b="0" dirty="0">
                          <a:solidFill>
                            <a:srgbClr val="000000"/>
                          </a:solidFill>
                          <a:latin typeface="Times New Roman" panose="02020603050405020304" charset="0"/>
                          <a:cs typeface="Times New Roman" panose="02020603050405020304" charset="0"/>
                        </a:rPr>
                        <a:t> </a:t>
                      </a:r>
                      <a:r>
                        <a:rPr lang="en-US" sz="2400" b="0" dirty="0" err="1" smtClean="0">
                          <a:solidFill>
                            <a:srgbClr val="000000"/>
                          </a:solidFill>
                          <a:latin typeface="Times New Roman" panose="02020603050405020304" charset="0"/>
                          <a:cs typeface="Times New Roman" panose="02020603050405020304" charset="0"/>
                        </a:rPr>
                        <a:t>phần</a:t>
                      </a:r>
                      <a:r>
                        <a:rPr lang="en-US" sz="2400" b="0" dirty="0" smtClean="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lớn</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lắng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xuống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đáy</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ống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nghiệm</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Nếu</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để</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lâu</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toàn</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bộ</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bột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mì</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sẽ</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từ</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từ</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lắng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hết</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xuống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đáy</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ống</a:t>
                      </a:r>
                      <a:r>
                        <a:rPr lang="en-US" sz="2400" b="0" dirty="0">
                          <a:solidFill>
                            <a:srgbClr val="000000"/>
                          </a:solidFill>
                          <a:latin typeface="Times New Roman" panose="02020603050405020304" charset="0"/>
                          <a:cs typeface="Times New Roman" panose="02020603050405020304" charset="0"/>
                        </a:rPr>
                        <a:t> </a:t>
                      </a:r>
                      <a:r>
                        <a:rPr lang="en-US" sz="2400" b="0" dirty="0" err="1">
                          <a:solidFill>
                            <a:srgbClr val="000000"/>
                          </a:solidFill>
                          <a:latin typeface="Times New Roman" panose="02020603050405020304" charset="0"/>
                          <a:cs typeface="Times New Roman" panose="02020603050405020304" charset="0"/>
                        </a:rPr>
                        <a:t>nghiệm</a:t>
                      </a:r>
                      <a:endParaRPr lang="en-US" sz="2400" b="0" dirty="0">
                        <a:solidFill>
                          <a:srgbClr val="000000"/>
                        </a:solidFill>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Bột</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mì</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không</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28102359"/>
              </p:ext>
            </p:extLst>
          </p:nvPr>
        </p:nvGraphicFramePr>
        <p:xfrm>
          <a:off x="179070" y="1196975"/>
          <a:ext cx="8857426" cy="4145280"/>
        </p:xfrm>
        <a:graphic>
          <a:graphicData uri="http://schemas.openxmlformats.org/drawingml/2006/table">
            <a:tbl>
              <a:tblPr firstRow="1" bandRow="1">
                <a:tableStyleId>{5940675A-B579-460E-94D1-54222C63F5DA}</a:tableStyleId>
              </a:tblPr>
              <a:tblGrid>
                <a:gridCol w="1294765"/>
                <a:gridCol w="1513989"/>
                <a:gridCol w="2736304"/>
                <a:gridCol w="3312368"/>
              </a:tblGrid>
              <a:tr h="853440">
                <a:tc>
                  <a:txBody>
                    <a:bodyPr/>
                    <a:lstStyle/>
                    <a:p>
                      <a:pPr algn="ctr">
                        <a:buNone/>
                      </a:pPr>
                      <a:r>
                        <a:rPr lang="vi-VN" altLang="en-US" sz="2800" b="1" dirty="0">
                          <a:solidFill>
                            <a:srgbClr val="FF0000"/>
                          </a:solidFill>
                          <a:latin typeface="Times New Roman" panose="02020603050405020304" charset="0"/>
                          <a:cs typeface="Times New Roman" panose="02020603050405020304" charset="0"/>
                        </a:rPr>
                        <a:t>Ố</a:t>
                      </a:r>
                      <a:r>
                        <a:rPr lang="en-US" sz="2800" b="1" dirty="0">
                          <a:solidFill>
                            <a:srgbClr val="FF0000"/>
                          </a:solidFill>
                          <a:latin typeface="Times New Roman" panose="02020603050405020304" charset="0"/>
                          <a:cs typeface="Times New Roman" panose="02020603050405020304" charset="0"/>
                        </a:rPr>
                        <a:t>ng</a:t>
                      </a:r>
                    </a:p>
                    <a:p>
                      <a:pPr algn="ctr">
                        <a:buNone/>
                      </a:pPr>
                      <a:r>
                        <a:rPr lang="en-US" sz="2800" b="1" dirty="0" err="1">
                          <a:solidFill>
                            <a:srgbClr val="FF0000"/>
                          </a:solidFill>
                          <a:latin typeface="Times New Roman" panose="02020603050405020304" charset="0"/>
                          <a:cs typeface="Times New Roman" panose="02020603050405020304" charset="0"/>
                        </a:rPr>
                        <a:t>nghiệm</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dirty="0" err="1">
                          <a:solidFill>
                            <a:srgbClr val="FF0000"/>
                          </a:solidFill>
                          <a:latin typeface="Times New Roman" panose="02020603050405020304" charset="0"/>
                          <a:cs typeface="Times New Roman" panose="02020603050405020304" charset="0"/>
                        </a:rPr>
                        <a:t>Chất</a:t>
                      </a:r>
                      <a:endParaRPr lang="en-US" sz="2800" b="1" dirty="0">
                        <a:solidFill>
                          <a:srgbClr val="FF0000"/>
                        </a:solidFill>
                        <a:latin typeface="Times New Roman" panose="02020603050405020304" charset="0"/>
                        <a:cs typeface="Times New Roman" panose="02020603050405020304" charset="0"/>
                      </a:endParaRPr>
                    </a:p>
                    <a:p>
                      <a:pPr algn="ctr">
                        <a:buNone/>
                      </a:pPr>
                      <a:r>
                        <a:rPr lang="en-US" sz="2800" b="1" dirty="0">
                          <a:solidFill>
                            <a:srgbClr val="FF0000"/>
                          </a:solidFill>
                          <a:latin typeface="Times New Roman" panose="02020603050405020304" charset="0"/>
                          <a:cs typeface="Times New Roman" panose="02020603050405020304" charset="0"/>
                        </a:rPr>
                        <a:t>tan</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dirty="0" err="1">
                          <a:solidFill>
                            <a:srgbClr val="FF0000"/>
                          </a:solidFill>
                          <a:latin typeface="Times New Roman" panose="02020603050405020304" charset="0"/>
                          <a:cs typeface="Times New Roman" panose="02020603050405020304" charset="0"/>
                        </a:rPr>
                        <a:t>Hiện</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tượng</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quan</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sát</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được</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2800" b="1" dirty="0" err="1">
                          <a:solidFill>
                            <a:srgbClr val="FF0000"/>
                          </a:solidFill>
                          <a:latin typeface="Times New Roman" panose="02020603050405020304" charset="0"/>
                          <a:cs typeface="Times New Roman" panose="02020603050405020304" charset="0"/>
                        </a:rPr>
                        <a:t>Giải</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thích</a:t>
                      </a:r>
                      <a:endParaRPr lang="en-US" sz="2800" b="1" dirty="0">
                        <a:solidFill>
                          <a:srgbClr val="FF0000"/>
                        </a:solidFill>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dirty="0">
                          <a:latin typeface="Times New Roman" panose="02020603050405020304" charset="0"/>
                          <a:cs typeface="Times New Roman" panose="02020603050405020304" charset="0"/>
                        </a:rPr>
                        <a:t>4</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dirty="0" err="1">
                          <a:latin typeface="Times New Roman" panose="02020603050405020304" charset="0"/>
                          <a:cs typeface="Times New Roman" panose="02020603050405020304" charset="0"/>
                        </a:rPr>
                        <a:t>Cát</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Lắng xuống đáy ống nghiệm</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Cát</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không</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dirty="0">
                          <a:latin typeface="Times New Roman" panose="02020603050405020304" charset="0"/>
                          <a:cs typeface="Times New Roman" panose="02020603050405020304" charset="0"/>
                        </a:rPr>
                        <a:t>5</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dirty="0" err="1">
                          <a:latin typeface="Times New Roman" panose="02020603050405020304" charset="0"/>
                          <a:cs typeface="Times New Roman" panose="02020603050405020304" charset="0"/>
                        </a:rPr>
                        <a:t>Thuốc</a:t>
                      </a:r>
                      <a:r>
                        <a:rPr lang="en-US" sz="2400" b="0" dirty="0">
                          <a:latin typeface="Times New Roman" panose="02020603050405020304" charset="0"/>
                          <a:cs typeface="Times New Roman" panose="02020603050405020304" charset="0"/>
                        </a:rPr>
                        <a:t> </a:t>
                      </a:r>
                      <a:r>
                        <a:rPr lang="en-US" sz="2400" b="0" dirty="0" err="1">
                          <a:latin typeface="Times New Roman" panose="02020603050405020304" charset="0"/>
                          <a:cs typeface="Times New Roman" panose="02020603050405020304" charset="0"/>
                        </a:rPr>
                        <a:t>tím</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Hỗn hợp đồng nhất, màu tím</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Thuốc</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tím</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algn="ctr">
                        <a:buNone/>
                      </a:pPr>
                      <a:r>
                        <a:rPr lang="en-US" sz="2400" b="0" dirty="0">
                          <a:latin typeface="Times New Roman" panose="02020603050405020304" charset="0"/>
                          <a:cs typeface="Times New Roman" panose="02020603050405020304" charset="0"/>
                        </a:rPr>
                        <a:t>6</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dirty="0" err="1">
                          <a:latin typeface="Times New Roman" panose="02020603050405020304" charset="0"/>
                          <a:cs typeface="Times New Roman" panose="02020603050405020304" charset="0"/>
                        </a:rPr>
                        <a:t>lodine</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a:latin typeface="Times New Roman" panose="02020603050405020304" charset="0"/>
                          <a:cs typeface="Times New Roman" panose="02020603050405020304" charset="0"/>
                        </a:rPr>
                        <a:t>Chất rắn màu tím đen, lắng xuống đáy ống nghiệm. Nước vẫn trong suốt, không màu</a:t>
                      </a:r>
                      <a:endParaRPr lang="en-US" sz="2400" b="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buNone/>
                      </a:pPr>
                      <a:r>
                        <a:rPr lang="en-US" sz="2400" b="0" i="1" dirty="0" err="1">
                          <a:solidFill>
                            <a:srgbClr val="00B050"/>
                          </a:solidFill>
                          <a:latin typeface="Times New Roman" panose="02020603050405020304" charset="0"/>
                          <a:cs typeface="Times New Roman" panose="02020603050405020304" charset="0"/>
                        </a:rPr>
                        <a:t>lodine</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không</a:t>
                      </a:r>
                      <a:r>
                        <a:rPr lang="en-US" sz="2400" b="0" i="1" dirty="0">
                          <a:solidFill>
                            <a:srgbClr val="00B050"/>
                          </a:solidFill>
                          <a:latin typeface="Times New Roman" panose="02020603050405020304" charset="0"/>
                          <a:cs typeface="Times New Roman" panose="02020603050405020304" charset="0"/>
                        </a:rPr>
                        <a:t> tan </a:t>
                      </a:r>
                      <a:r>
                        <a:rPr lang="en-US" sz="2400" b="0" i="1" dirty="0" err="1">
                          <a:solidFill>
                            <a:srgbClr val="00B050"/>
                          </a:solidFill>
                          <a:latin typeface="Times New Roman" panose="02020603050405020304" charset="0"/>
                          <a:cs typeface="Times New Roman" panose="02020603050405020304" charset="0"/>
                        </a:rPr>
                        <a:t>trong</a:t>
                      </a:r>
                      <a:r>
                        <a:rPr lang="en-US" sz="2400" b="0" i="1" dirty="0">
                          <a:solidFill>
                            <a:srgbClr val="00B050"/>
                          </a:solidFill>
                          <a:latin typeface="Times New Roman" panose="02020603050405020304" charset="0"/>
                          <a:cs typeface="Times New Roman" panose="02020603050405020304" charset="0"/>
                        </a:rPr>
                        <a:t> </a:t>
                      </a:r>
                      <a:r>
                        <a:rPr lang="en-US" sz="2400" b="0" i="1" dirty="0" err="1">
                          <a:solidFill>
                            <a:srgbClr val="00B050"/>
                          </a:solidFill>
                          <a:latin typeface="Times New Roman" panose="02020603050405020304" charset="0"/>
                          <a:cs typeface="Times New Roman" panose="02020603050405020304" charset="0"/>
                        </a:rPr>
                        <a:t>nước</a:t>
                      </a:r>
                      <a:endParaRPr lang="en-US" sz="2400" b="0" i="1" dirty="0">
                        <a:solidFill>
                          <a:srgbClr val="00B050"/>
                        </a:solidFill>
                        <a:latin typeface="Times New Roman" panose="02020603050405020304" charset="0"/>
                        <a:ea typeface="Calibri Light" panose="020F0302020204030204" charset="0"/>
                        <a:cs typeface="Times New Roman" panose="02020603050405020304" charset="0"/>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394970" y="2853055"/>
            <a:ext cx="7971790" cy="2676525"/>
          </a:xfrm>
          <a:prstGeom prst="rect">
            <a:avLst/>
          </a:prstGeom>
          <a:noFill/>
        </p:spPr>
        <p:txBody>
          <a:bodyPr wrap="square" rtlCol="0" anchor="t">
            <a:spAutoFit/>
          </a:bodyPr>
          <a:lstStyle/>
          <a:p>
            <a:r>
              <a:rPr lang="vi-VN" altLang="en-US" sz="2800" i="1" dirty="0">
                <a:solidFill>
                  <a:srgbClr val="FF0000"/>
                </a:solidFill>
                <a:latin typeface="Times New Roman" panose="02020603050405020304" charset="0"/>
                <a:cs typeface="Times New Roman" panose="02020603050405020304" charset="0"/>
                <a:sym typeface="+mn-ea"/>
              </a:rPr>
              <a:t>        </a:t>
            </a:r>
            <a:r>
              <a:rPr lang="en-US" sz="2800" b="1" i="1" dirty="0" err="1">
                <a:solidFill>
                  <a:srgbClr val="FF0000"/>
                </a:solidFill>
                <a:latin typeface="Times New Roman" panose="02020603050405020304" charset="0"/>
                <a:cs typeface="Times New Roman" panose="02020603050405020304" charset="0"/>
                <a:sym typeface="+mn-ea"/>
              </a:rPr>
              <a:t>Trả</a:t>
            </a:r>
            <a:r>
              <a:rPr lang="en-US" sz="2800" b="1" i="1" dirty="0">
                <a:solidFill>
                  <a:srgbClr val="FF0000"/>
                </a:solidFill>
                <a:latin typeface="Times New Roman" panose="02020603050405020304" charset="0"/>
                <a:cs typeface="Times New Roman" panose="02020603050405020304" charset="0"/>
                <a:sym typeface="+mn-ea"/>
              </a:rPr>
              <a:t> </a:t>
            </a:r>
            <a:r>
              <a:rPr lang="en-US" sz="2800" b="1" i="1" dirty="0" err="1">
                <a:solidFill>
                  <a:srgbClr val="FF0000"/>
                </a:solidFill>
                <a:latin typeface="Times New Roman" panose="02020603050405020304" charset="0"/>
                <a:cs typeface="Times New Roman" panose="02020603050405020304" charset="0"/>
                <a:sym typeface="+mn-ea"/>
              </a:rPr>
              <a:t>lời</a:t>
            </a:r>
            <a:r>
              <a:rPr lang="en-US" sz="2800" b="1" i="1" dirty="0">
                <a:solidFill>
                  <a:srgbClr val="FF0000"/>
                </a:solidFill>
                <a:latin typeface="Times New Roman" panose="02020603050405020304" charset="0"/>
                <a:cs typeface="Times New Roman" panose="02020603050405020304" charset="0"/>
                <a:sym typeface="+mn-ea"/>
              </a:rPr>
              <a:t>:</a:t>
            </a:r>
            <a:endParaRPr lang="en-US" sz="2800" i="1" dirty="0">
              <a:solidFill>
                <a:srgbClr val="FF0000"/>
              </a:solidFill>
              <a:latin typeface="Times New Roman" panose="02020603050405020304" charset="0"/>
              <a:cs typeface="Times New Roman" panose="02020603050405020304" charset="0"/>
            </a:endParaRPr>
          </a:p>
          <a:p>
            <a:r>
              <a:rPr lang="vi-VN" alt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số</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rắn</a:t>
            </a:r>
            <a:r>
              <a:rPr lang="en-US" sz="2800" dirty="0">
                <a:latin typeface="Times New Roman" panose="02020603050405020304" charset="0"/>
                <a:cs typeface="Times New Roman" panose="02020603050405020304" charset="0"/>
                <a:sym typeface="+mn-ea"/>
              </a:rPr>
              <a:t> tan </a:t>
            </a:r>
            <a:r>
              <a:rPr lang="en-US" sz="2800" dirty="0" err="1">
                <a:latin typeface="Times New Roman" panose="02020603050405020304" charset="0"/>
                <a:cs typeface="Times New Roman" panose="02020603050405020304" charset="0"/>
                <a:sym typeface="+mn-ea"/>
              </a:rPr>
              <a:t>được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muối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viên</a:t>
            </a:r>
            <a:r>
              <a:rPr lang="en-US" sz="2800" dirty="0">
                <a:latin typeface="Times New Roman" panose="02020603050405020304" charset="0"/>
                <a:cs typeface="Times New Roman" panose="02020603050405020304" charset="0"/>
                <a:sym typeface="+mn-ea"/>
              </a:rPr>
              <a:t> C </a:t>
            </a:r>
            <a:r>
              <a:rPr lang="en-US" sz="2800" dirty="0" err="1">
                <a:latin typeface="Times New Roman" panose="02020603050405020304" charset="0"/>
                <a:cs typeface="Times New Roman" panose="02020603050405020304" charset="0"/>
                <a:sym typeface="+mn-ea"/>
              </a:rPr>
              <a:t>sủi</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r>
              <a:rPr lang="vi-VN" altLang="en-US" sz="2800" dirty="0">
                <a:latin typeface="Times New Roman" panose="02020603050405020304" charset="0"/>
                <a:cs typeface="Times New Roman" panose="02020603050405020304" charset="0"/>
                <a:sym typeface="+mn-ea"/>
              </a:rPr>
              <a:t> -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số</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rắn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không</a:t>
            </a:r>
            <a:r>
              <a:rPr lang="en-US" sz="2800" dirty="0">
                <a:latin typeface="Times New Roman" panose="02020603050405020304" charset="0"/>
                <a:cs typeface="Times New Roman" panose="02020603050405020304" charset="0"/>
                <a:sym typeface="+mn-ea"/>
              </a:rPr>
              <a:t> tan </a:t>
            </a:r>
            <a:r>
              <a:rPr lang="en-US" sz="2800" dirty="0" err="1">
                <a:latin typeface="Times New Roman" panose="02020603050405020304" charset="0"/>
                <a:cs typeface="Times New Roman" panose="02020603050405020304" charset="0"/>
                <a:sym typeface="+mn-ea"/>
              </a:rPr>
              <a:t>được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nhôm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thủy</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tinh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cát</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r>
              <a:rPr lang="en-US" sz="2800" dirty="0" err="1">
                <a:latin typeface="Times New Roman" panose="02020603050405020304" charset="0"/>
                <a:cs typeface="Times New Roman" panose="02020603050405020304" charset="0"/>
                <a:sym typeface="+mn-ea"/>
              </a:rPr>
              <a:t>Hoàn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thành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bảng</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p:txBody>
      </p:sp>
      <p:sp>
        <p:nvSpPr>
          <p:cNvPr id="107" name="Text Box 106"/>
          <p:cNvSpPr txBox="1"/>
          <p:nvPr/>
        </p:nvSpPr>
        <p:spPr>
          <a:xfrm>
            <a:off x="539115" y="1124585"/>
            <a:ext cx="7041515" cy="1383665"/>
          </a:xfrm>
          <a:prstGeom prst="rect">
            <a:avLst/>
          </a:prstGeom>
          <a:noFill/>
          <a:ln w="9525">
            <a:noFill/>
          </a:ln>
        </p:spPr>
        <p:txBody>
          <a:bodyPr wrap="square">
            <a:spAutoFit/>
          </a:bodyPr>
          <a:lstStyle/>
          <a:p>
            <a:r>
              <a:rPr lang="en-US" sz="2800" dirty="0" smtClean="0">
                <a:solidFill>
                  <a:srgbClr val="FF0000"/>
                </a:solidFill>
                <a:latin typeface="Times New Roman" panose="02020603050405020304" charset="0"/>
                <a:ea typeface="SimSun" panose="02010600030101010101" pitchFamily="2" charset="-122"/>
                <a:cs typeface="Times New Roman" panose="02020603050405020304" charset="0"/>
              </a:rPr>
              <a:t>?</a:t>
            </a:r>
            <a:r>
              <a:rPr lang="en-US" sz="2800" dirty="0" smtClean="0">
                <a:latin typeface="Times New Roman" panose="02020603050405020304" charset="0"/>
                <a:ea typeface="SimSun" panose="02010600030101010101" pitchFamily="2" charset="-122"/>
                <a:cs typeface="Times New Roman" panose="02020603050405020304" charset="0"/>
              </a:rPr>
              <a:t> </a:t>
            </a:r>
            <a:r>
              <a:rPr lang="en-US" sz="2800" dirty="0" err="1" smtClean="0">
                <a:latin typeface="Times New Roman" panose="02020603050405020304" charset="0"/>
                <a:ea typeface="SimSun" panose="02010600030101010101" pitchFamily="2" charset="-122"/>
                <a:cs typeface="Times New Roman" panose="02020603050405020304" charset="0"/>
              </a:rPr>
              <a:t>Em</a:t>
            </a:r>
            <a:r>
              <a:rPr lang="en-US" sz="2800" dirty="0" smtClean="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hãy</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kể</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tên</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một</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smtClean="0">
                <a:latin typeface="Times New Roman" panose="02020603050405020304" charset="0"/>
                <a:ea typeface="SimSun" panose="02010600030101010101" pitchFamily="2" charset="-122"/>
                <a:cs typeface="Times New Roman" panose="02020603050405020304" charset="0"/>
              </a:rPr>
              <a:t>số</a:t>
            </a:r>
            <a:r>
              <a:rPr lang="en-US" sz="2800" dirty="0" smtClean="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chất</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rắn</a:t>
            </a:r>
            <a:r>
              <a:rPr lang="en-US" sz="2800" dirty="0">
                <a:latin typeface="Times New Roman" panose="02020603050405020304" charset="0"/>
                <a:ea typeface="SimSun" panose="02010600030101010101" pitchFamily="2" charset="-122"/>
                <a:cs typeface="Times New Roman" panose="02020603050405020304" charset="0"/>
              </a:rPr>
              <a:t> tan </a:t>
            </a:r>
            <a:r>
              <a:rPr lang="en-US" sz="2800" dirty="0" err="1">
                <a:latin typeface="Times New Roman" panose="02020603050405020304" charset="0"/>
                <a:ea typeface="SimSun" panose="02010600030101010101" pitchFamily="2" charset="-122"/>
                <a:cs typeface="Times New Roman" panose="02020603050405020304" charset="0"/>
              </a:rPr>
              <a:t>được</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trong</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nước</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một</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số</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chất</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rắn</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không</a:t>
            </a:r>
            <a:r>
              <a:rPr lang="en-US" sz="2800" dirty="0">
                <a:latin typeface="Times New Roman" panose="02020603050405020304" charset="0"/>
                <a:ea typeface="SimSun" panose="02010600030101010101" pitchFamily="2" charset="-122"/>
                <a:cs typeface="Times New Roman" panose="02020603050405020304" charset="0"/>
              </a:rPr>
              <a:t> tan </a:t>
            </a:r>
            <a:r>
              <a:rPr lang="en-US" sz="2800" dirty="0" err="1">
                <a:latin typeface="Times New Roman" panose="02020603050405020304" charset="0"/>
                <a:ea typeface="SimSun" panose="02010600030101010101" pitchFamily="2" charset="-122"/>
                <a:cs typeface="Times New Roman" panose="02020603050405020304" charset="0"/>
              </a:rPr>
              <a:t>được</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trong</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nước</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mà</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em</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smtClean="0">
                <a:latin typeface="Times New Roman" panose="02020603050405020304" charset="0"/>
                <a:ea typeface="SimSun" panose="02010600030101010101" pitchFamily="2" charset="-122"/>
                <a:cs typeface="Times New Roman" panose="02020603050405020304" charset="0"/>
              </a:rPr>
              <a:t>biết</a:t>
            </a:r>
            <a:r>
              <a:rPr lang="en-US" sz="2800" dirty="0" smtClean="0">
                <a:latin typeface="Times New Roman" panose="02020603050405020304" charset="0"/>
                <a:ea typeface="SimSun" panose="02010600030101010101" pitchFamily="2" charset="-122"/>
                <a:cs typeface="Times New Roman" panose="02020603050405020304" charset="0"/>
              </a:rPr>
              <a:t>.</a:t>
            </a:r>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checkerboard(across)">
                                      <p:cBhvr>
                                        <p:cTn id="7" dur="5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heckerboard(across)">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heckerboard(across)">
                                      <p:cBhvr>
                                        <p:cTn id="22" dur="500"/>
                                        <p:tgtEl>
                                          <p:spTgt spid="2">
                                            <p:txEl>
                                              <p:pRg st="2" end="2"/>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checkerboard(across)">
                                      <p:cBhvr>
                                        <p:cTn id="2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78130" y="407670"/>
            <a:ext cx="8495030" cy="5078313"/>
          </a:xfrm>
          <a:prstGeom prst="rect">
            <a:avLst/>
          </a:prstGeom>
          <a:noFill/>
        </p:spPr>
        <p:txBody>
          <a:bodyPr wrap="square" rtlCol="0" anchor="t">
            <a:spAutoFit/>
          </a:bodyPr>
          <a:lstStyle/>
          <a:p>
            <a:r>
              <a:rPr lang="en-US" sz="3200" b="1" dirty="0">
                <a:solidFill>
                  <a:srgbClr val="FF0000"/>
                </a:solidFill>
                <a:latin typeface="Times New Roman" panose="02020603050405020304" charset="0"/>
                <a:cs typeface="Times New Roman" panose="02020603050405020304" charset="0"/>
              </a:rPr>
              <a:t>5. </a:t>
            </a:r>
            <a:r>
              <a:rPr lang="en-US" sz="3200" b="1" dirty="0" err="1">
                <a:solidFill>
                  <a:srgbClr val="FF0000"/>
                </a:solidFill>
                <a:latin typeface="Times New Roman" panose="02020603050405020304" charset="0"/>
                <a:cs typeface="Times New Roman" panose="02020603050405020304" charset="0"/>
              </a:rPr>
              <a:t>Các</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yếu</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tố</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ảnh</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hưởng</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đến</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lượng</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chất</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rắn</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hòa</a:t>
            </a:r>
            <a:r>
              <a:rPr lang="en-US" sz="3200" b="1" dirty="0">
                <a:solidFill>
                  <a:srgbClr val="FF0000"/>
                </a:solidFill>
                <a:latin typeface="Times New Roman" panose="02020603050405020304" charset="0"/>
                <a:cs typeface="Times New Roman" panose="02020603050405020304" charset="0"/>
              </a:rPr>
              <a:t> tan </a:t>
            </a:r>
            <a:r>
              <a:rPr lang="en-US" sz="3200" b="1" dirty="0" err="1">
                <a:solidFill>
                  <a:srgbClr val="FF0000"/>
                </a:solidFill>
                <a:latin typeface="Times New Roman" panose="02020603050405020304" charset="0"/>
                <a:cs typeface="Times New Roman" panose="02020603050405020304" charset="0"/>
              </a:rPr>
              <a:t>trong</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nước</a:t>
            </a:r>
            <a:endParaRPr lang="en-US" sz="3200" b="1" dirty="0">
              <a:solidFill>
                <a:srgbClr val="FF0000"/>
              </a:solidFill>
              <a:latin typeface="Times New Roman" panose="02020603050405020304" charset="0"/>
              <a:cs typeface="Times New Roman" panose="02020603050405020304" charset="0"/>
            </a:endParaRPr>
          </a:p>
          <a:p>
            <a:pPr algn="just"/>
            <a:r>
              <a:rPr lang="en-US" sz="2800" i="1" dirty="0" err="1" smtClean="0">
                <a:solidFill>
                  <a:srgbClr val="00B050"/>
                </a:solidFill>
                <a:latin typeface="Times New Roman" panose="02020603050405020304" charset="0"/>
                <a:cs typeface="Times New Roman" panose="02020603050405020304" charset="0"/>
              </a:rPr>
              <a:t>Thí</a:t>
            </a:r>
            <a:r>
              <a:rPr lang="en-US" sz="2800" i="1" dirty="0" smtClean="0">
                <a:solidFill>
                  <a:srgbClr val="00B050"/>
                </a:solidFill>
                <a:latin typeface="Times New Roman" panose="02020603050405020304" charset="0"/>
                <a:cs typeface="Times New Roman" panose="02020603050405020304" charset="0"/>
              </a:rPr>
              <a:t> </a:t>
            </a:r>
            <a:r>
              <a:rPr lang="en-US" sz="2800" i="1" dirty="0" err="1">
                <a:solidFill>
                  <a:srgbClr val="00B050"/>
                </a:solidFill>
                <a:latin typeface="Times New Roman" panose="02020603050405020304" charset="0"/>
                <a:cs typeface="Times New Roman" panose="02020603050405020304" charset="0"/>
              </a:rPr>
              <a:t>nghiệm</a:t>
            </a:r>
            <a:r>
              <a:rPr lang="en-US" sz="2800" i="1" dirty="0">
                <a:solidFill>
                  <a:srgbClr val="00B050"/>
                </a:solidFill>
                <a:latin typeface="Times New Roman" panose="02020603050405020304" charset="0"/>
                <a:cs typeface="Times New Roman" panose="02020603050405020304" charset="0"/>
              </a:rPr>
              <a:t> </a:t>
            </a:r>
            <a:r>
              <a:rPr lang="en-US" sz="2800" i="1" dirty="0" smtClean="0">
                <a:solidFill>
                  <a:srgbClr val="00B050"/>
                </a:solidFill>
                <a:latin typeface="Times New Roman" panose="02020603050405020304" charset="0"/>
                <a:cs typeface="Times New Roman" panose="02020603050405020304" charset="0"/>
              </a:rPr>
              <a:t>3: </a:t>
            </a:r>
          </a:p>
          <a:p>
            <a:pPr algn="just"/>
            <a:r>
              <a:rPr lang="en-US" sz="2800" i="1" dirty="0" err="1" smtClean="0">
                <a:solidFill>
                  <a:srgbClr val="00B050"/>
                </a:solidFill>
                <a:latin typeface="Times New Roman" panose="02020603050405020304" charset="0"/>
                <a:cs typeface="Times New Roman" panose="02020603050405020304" charset="0"/>
              </a:rPr>
              <a:t>Bước</a:t>
            </a:r>
            <a:r>
              <a:rPr lang="en-US" sz="2800" i="1" dirty="0" smtClean="0">
                <a:solidFill>
                  <a:srgbClr val="00B050"/>
                </a:solidFill>
                <a:latin typeface="Times New Roman" panose="02020603050405020304" charset="0"/>
                <a:cs typeface="Times New Roman" panose="02020603050405020304" charset="0"/>
              </a:rPr>
              <a:t> </a:t>
            </a:r>
            <a:r>
              <a:rPr lang="en-US" sz="2800" i="1" dirty="0">
                <a:solidFill>
                  <a:srgbClr val="00B050"/>
                </a:solidFill>
                <a:latin typeface="Times New Roman" panose="02020603050405020304" charset="0"/>
                <a:cs typeface="Times New Roman" panose="02020603050405020304" charset="0"/>
              </a:rPr>
              <a:t>1: </a:t>
            </a:r>
            <a:r>
              <a:rPr lang="en-US" sz="2800" dirty="0" err="1">
                <a:latin typeface="Times New Roman" panose="02020603050405020304" charset="0"/>
                <a:cs typeface="Times New Roman" panose="02020603050405020304" charset="0"/>
              </a:rPr>
              <a:t>Lấy</a:t>
            </a:r>
            <a:r>
              <a:rPr lang="en-US" sz="2800" dirty="0">
                <a:latin typeface="Times New Roman" panose="02020603050405020304" charset="0"/>
                <a:cs typeface="Times New Roman" panose="02020603050405020304" charset="0"/>
              </a:rPr>
              <a:t> 5 </a:t>
            </a:r>
            <a:r>
              <a:rPr lang="en-US" sz="2800" dirty="0" err="1">
                <a:latin typeface="Times New Roman" panose="02020603050405020304" charset="0"/>
                <a:cs typeface="Times New Roman" panose="02020603050405020304" charset="0"/>
              </a:rPr>
              <a:t>cốc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thủy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tinh</a:t>
            </a:r>
            <a:r>
              <a:rPr lang="en-US" sz="2800" dirty="0">
                <a:latin typeface="Times New Roman" panose="02020603050405020304" charset="0"/>
                <a:cs typeface="Times New Roman" panose="02020603050405020304" charset="0"/>
              </a:rPr>
              <a:t> 250 ml </a:t>
            </a:r>
            <a:r>
              <a:rPr lang="en-US" sz="2800" dirty="0" err="1">
                <a:latin typeface="Times New Roman" panose="02020603050405020304" charset="0"/>
                <a:cs typeface="Times New Roman" panose="02020603050405020304" charset="0"/>
              </a:rPr>
              <a:t>đánh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số</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từ</a:t>
            </a:r>
            <a:r>
              <a:rPr lang="en-US" sz="2800" dirty="0">
                <a:latin typeface="Times New Roman" panose="02020603050405020304" charset="0"/>
                <a:cs typeface="Times New Roman" panose="02020603050405020304" charset="0"/>
              </a:rPr>
              <a:t> 1 - 5,cho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mỗi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cốc</a:t>
            </a:r>
            <a:r>
              <a:rPr lang="en-US" sz="2800" dirty="0">
                <a:latin typeface="Times New Roman" panose="02020603050405020304" charset="0"/>
                <a:cs typeface="Times New Roman" panose="02020603050405020304" charset="0"/>
              </a:rPr>
              <a:t> 100 ml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ở </a:t>
            </a:r>
            <a:r>
              <a:rPr lang="en-US" sz="2800" dirty="0" err="1">
                <a:latin typeface="Times New Roman" panose="02020603050405020304" charset="0"/>
                <a:cs typeface="Times New Roman" panose="02020603050405020304" charset="0"/>
              </a:rPr>
              <a:t>nhiệt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độ</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nhau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Cốc</a:t>
            </a:r>
            <a:r>
              <a:rPr lang="en-US" sz="2800" dirty="0">
                <a:latin typeface="Times New Roman" panose="02020603050405020304" charset="0"/>
                <a:cs typeface="Times New Roman" panose="02020603050405020304" charset="0"/>
              </a:rPr>
              <a:t> 1 </a:t>
            </a:r>
            <a:r>
              <a:rPr lang="en-US" sz="2800" dirty="0" err="1">
                <a:latin typeface="Times New Roman" panose="02020603050405020304" charset="0"/>
                <a:cs typeface="Times New Roman" panose="02020603050405020304" charset="0"/>
              </a:rPr>
              <a:t>đựng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lạnh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cốc</a:t>
            </a:r>
            <a:r>
              <a:rPr lang="en-US" sz="2800" dirty="0">
                <a:latin typeface="Times New Roman" panose="02020603050405020304" charset="0"/>
                <a:cs typeface="Times New Roman" panose="02020603050405020304" charset="0"/>
              </a:rPr>
              <a:t> 2 </a:t>
            </a:r>
            <a:r>
              <a:rPr lang="en-US" sz="2800" dirty="0" err="1">
                <a:latin typeface="Times New Roman" panose="02020603050405020304" charset="0"/>
                <a:cs typeface="Times New Roman" panose="02020603050405020304" charset="0"/>
              </a:rPr>
              <a:t>đựng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ở </a:t>
            </a:r>
            <a:r>
              <a:rPr lang="en-US" sz="2800" dirty="0" err="1">
                <a:latin typeface="Times New Roman" panose="02020603050405020304" charset="0"/>
                <a:cs typeface="Times New Roman" panose="02020603050405020304" charset="0"/>
              </a:rPr>
              <a:t>nhiệt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độ</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cốc</a:t>
            </a:r>
            <a:r>
              <a:rPr lang="en-US" sz="2800" dirty="0">
                <a:latin typeface="Times New Roman" panose="02020603050405020304" charset="0"/>
                <a:cs typeface="Times New Roman" panose="02020603050405020304" charset="0"/>
              </a:rPr>
              <a:t> 3, 4, 5 </a:t>
            </a:r>
            <a:r>
              <a:rPr lang="en-US" sz="2800" dirty="0" err="1">
                <a:latin typeface="Times New Roman" panose="02020603050405020304" charset="0"/>
                <a:cs typeface="Times New Roman" panose="02020603050405020304" charset="0"/>
              </a:rPr>
              <a:t>đựng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nóng</a:t>
            </a:r>
            <a:r>
              <a:rPr lang="en-US" sz="2800" dirty="0" smtClean="0">
                <a:latin typeface="Times New Roman" panose="02020603050405020304" charset="0"/>
                <a:cs typeface="Times New Roman" panose="02020603050405020304" charset="0"/>
              </a:rPr>
              <a:t>.</a:t>
            </a:r>
          </a:p>
          <a:p>
            <a:pPr algn="just"/>
            <a:r>
              <a:rPr lang="en-US" sz="2800" dirty="0" err="1" smtClean="0">
                <a:latin typeface="Times New Roman" panose="02020603050405020304" charset="0"/>
                <a:cs typeface="Times New Roman" panose="02020603050405020304" charset="0"/>
              </a:rPr>
              <a:t>Chuẩn</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bị</a:t>
            </a:r>
            <a:r>
              <a:rPr lang="en-US" sz="2800" dirty="0">
                <a:latin typeface="Times New Roman" panose="02020603050405020304" charset="0"/>
                <a:cs typeface="Times New Roman" panose="02020603050405020304" charset="0"/>
              </a:rPr>
              <a:t> 15 </a:t>
            </a:r>
            <a:r>
              <a:rPr lang="en-US" sz="2800" dirty="0" err="1">
                <a:latin typeface="Times New Roman" panose="02020603050405020304" charset="0"/>
                <a:cs typeface="Times New Roman" panose="02020603050405020304" charset="0"/>
              </a:rPr>
              <a:t>viên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phèn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có</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kích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tương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nhau</a:t>
            </a:r>
            <a:r>
              <a:rPr lang="en-US" sz="2800" dirty="0">
                <a:latin typeface="Times New Roman" panose="02020603050405020304" charset="0"/>
                <a:cs typeface="Times New Roman" panose="02020603050405020304" charset="0"/>
              </a:rPr>
              <a:t>.</a:t>
            </a:r>
          </a:p>
          <a:p>
            <a:pPr algn="just"/>
            <a:r>
              <a:rPr lang="en-US" sz="2800" dirty="0" err="1">
                <a:latin typeface="Times New Roman" panose="02020603050405020304" charset="0"/>
                <a:cs typeface="Times New Roman" panose="02020603050405020304" charset="0"/>
              </a:rPr>
              <a:t>Nghiền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nhỏ</a:t>
            </a:r>
            <a:r>
              <a:rPr lang="en-US" sz="2800" dirty="0">
                <a:latin typeface="Times New Roman" panose="02020603050405020304" charset="0"/>
                <a:cs typeface="Times New Roman" panose="02020603050405020304" charset="0"/>
              </a:rPr>
              <a:t> 3 </a:t>
            </a:r>
            <a:r>
              <a:rPr lang="en-US" sz="2800" dirty="0" err="1">
                <a:latin typeface="Times New Roman" panose="02020603050405020304" charset="0"/>
                <a:cs typeface="Times New Roman" panose="02020603050405020304" charset="0"/>
              </a:rPr>
              <a:t>viên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để</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riêng</a:t>
            </a:r>
            <a:r>
              <a:rPr lang="en-US" sz="2800" dirty="0">
                <a:latin typeface="Times New Roman" panose="02020603050405020304" charset="0"/>
                <a:cs typeface="Times New Roman" panose="02020603050405020304" charset="0"/>
              </a:rPr>
              <a:t>.</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500"/>
                                        <p:tgtEl>
                                          <p:spTgt spid="4">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500"/>
                                        <p:tgtEl>
                                          <p:spTgt spid="4">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79070" y="1772920"/>
            <a:ext cx="8542020" cy="3107690"/>
          </a:xfrm>
          <a:prstGeom prst="rect">
            <a:avLst/>
          </a:prstGeom>
          <a:noFill/>
        </p:spPr>
        <p:txBody>
          <a:bodyPr wrap="square" rtlCol="0" anchor="t">
            <a:spAutoFit/>
          </a:bodyPr>
          <a:lstStyle/>
          <a:p>
            <a:pPr algn="just"/>
            <a:r>
              <a:rPr lang="en-US" sz="2800" i="1" dirty="0" err="1">
                <a:solidFill>
                  <a:srgbClr val="00B050"/>
                </a:solidFill>
                <a:latin typeface="Times New Roman" panose="02020603050405020304" charset="0"/>
                <a:cs typeface="Times New Roman" panose="02020603050405020304" charset="0"/>
                <a:sym typeface="+mn-ea"/>
              </a:rPr>
              <a:t>Bước</a:t>
            </a:r>
            <a:r>
              <a:rPr lang="en-US" sz="2800" i="1" dirty="0">
                <a:solidFill>
                  <a:srgbClr val="00B050"/>
                </a:solidFill>
                <a:latin typeface="Times New Roman" panose="02020603050405020304" charset="0"/>
                <a:cs typeface="Times New Roman" panose="02020603050405020304" charset="0"/>
                <a:sym typeface="+mn-ea"/>
              </a:rPr>
              <a:t> 2: </a:t>
            </a:r>
            <a:r>
              <a:rPr lang="en-US" sz="2800" dirty="0">
                <a:latin typeface="Times New Roman" panose="02020603050405020304" charset="0"/>
                <a:cs typeface="Times New Roman" panose="02020603050405020304" charset="0"/>
                <a:sym typeface="+mn-ea"/>
              </a:rPr>
              <a:t>Cho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các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1 - 4, </a:t>
            </a:r>
            <a:r>
              <a:rPr lang="en-US" sz="2800" dirty="0" err="1">
                <a:latin typeface="Times New Roman" panose="02020603050405020304" charset="0"/>
                <a:cs typeface="Times New Roman" panose="02020603050405020304" charset="0"/>
                <a:sym typeface="+mn-ea"/>
              </a:rPr>
              <a:t>mỗi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3 </a:t>
            </a:r>
            <a:r>
              <a:rPr lang="en-US" sz="2800" dirty="0" err="1">
                <a:latin typeface="Times New Roman" panose="02020603050405020304" charset="0"/>
                <a:cs typeface="Times New Roman" panose="02020603050405020304" charset="0"/>
                <a:sym typeface="+mn-ea"/>
              </a:rPr>
              <a:t>viên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phèn</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pPr algn="just"/>
            <a:r>
              <a:rPr lang="en-US" sz="2800" dirty="0">
                <a:latin typeface="Times New Roman" panose="02020603050405020304" charset="0"/>
                <a:cs typeface="Times New Roman" panose="02020603050405020304" charset="0"/>
                <a:sym typeface="+mn-ea"/>
              </a:rPr>
              <a:t>Cho 3 </a:t>
            </a:r>
            <a:r>
              <a:rPr lang="en-US" sz="2800" dirty="0" err="1">
                <a:latin typeface="Times New Roman" panose="02020603050405020304" charset="0"/>
                <a:cs typeface="Times New Roman" panose="02020603050405020304" charset="0"/>
                <a:sym typeface="+mn-ea"/>
              </a:rPr>
              <a:t>viên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phèn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đã</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nghiền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nhỏ</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5. </a:t>
            </a:r>
            <a:r>
              <a:rPr lang="en-US" sz="2800" dirty="0" err="1">
                <a:latin typeface="Times New Roman" panose="02020603050405020304" charset="0"/>
                <a:cs typeface="Times New Roman" panose="02020603050405020304" charset="0"/>
                <a:sym typeface="+mn-ea"/>
              </a:rPr>
              <a:t>Dùng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đũa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thuỷ</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tinh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khuấy</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đều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4 </a:t>
            </a:r>
            <a:r>
              <a:rPr lang="en-US" sz="2800" dirty="0" err="1">
                <a:latin typeface="Times New Roman" panose="02020603050405020304" charset="0"/>
                <a:cs typeface="Times New Roman" panose="02020603050405020304" charset="0"/>
                <a:sym typeface="+mn-ea"/>
              </a:rPr>
              <a:t>và</a:t>
            </a:r>
            <a:r>
              <a:rPr lang="en-US" sz="2800" dirty="0">
                <a:latin typeface="Times New Roman" panose="02020603050405020304" charset="0"/>
                <a:cs typeface="Times New Roman" panose="02020603050405020304" charset="0"/>
                <a:sym typeface="+mn-ea"/>
              </a:rPr>
              <a:t> 5. </a:t>
            </a:r>
            <a:r>
              <a:rPr lang="en-US" sz="2800" dirty="0" err="1">
                <a:latin typeface="Times New Roman" panose="02020603050405020304" charset="0"/>
                <a:cs typeface="Times New Roman" panose="02020603050405020304" charset="0"/>
                <a:sym typeface="+mn-ea"/>
              </a:rPr>
              <a:t>Dùng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đồng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hồ</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bấm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giây</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ghi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lại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thời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gian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từ</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bắt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đầu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mỗi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đến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đường</a:t>
            </a:r>
            <a:r>
              <a:rPr lang="en-US" sz="2800" dirty="0">
                <a:latin typeface="Times New Roman" panose="02020603050405020304" charset="0"/>
                <a:cs typeface="Times New Roman" panose="02020603050405020304" charset="0"/>
                <a:sym typeface="+mn-ea"/>
              </a:rPr>
              <a:t> tan </a:t>
            </a:r>
            <a:r>
              <a:rPr lang="en-US" sz="2800" dirty="0" err="1">
                <a:latin typeface="Times New Roman" panose="02020603050405020304" charset="0"/>
                <a:cs typeface="Times New Roman" panose="02020603050405020304" charset="0"/>
                <a:sym typeface="+mn-ea"/>
              </a:rPr>
              <a:t>hết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tạo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hỗn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hợp</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đồng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nhất</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1" name="Shape 1201"/>
          <p:cNvPicPr>
            <a:picLocks noGrp="1" noChangeAspect="1"/>
          </p:cNvPicPr>
          <p:nvPr>
            <p:ph idx="1"/>
          </p:nvPr>
        </p:nvPicPr>
        <p:blipFill>
          <a:blip r:embed="rId2"/>
          <a:srcRect r="-5534" b="14881"/>
          <a:stretch>
            <a:fillRect/>
          </a:stretch>
        </p:blipFill>
        <p:spPr>
          <a:xfrm>
            <a:off x="657225" y="1052830"/>
            <a:ext cx="8234680" cy="4166870"/>
          </a:xfrm>
          <a:prstGeom prst="rect">
            <a:avLst/>
          </a:prstGeom>
        </p:spPr>
      </p:pic>
      <p:sp>
        <p:nvSpPr>
          <p:cNvPr id="2" name="Text Box 1"/>
          <p:cNvSpPr txBox="1"/>
          <p:nvPr/>
        </p:nvSpPr>
        <p:spPr>
          <a:xfrm>
            <a:off x="977900" y="5310505"/>
            <a:ext cx="5826125" cy="953135"/>
          </a:xfrm>
          <a:prstGeom prst="rect">
            <a:avLst/>
          </a:prstGeom>
          <a:noFill/>
        </p:spPr>
        <p:txBody>
          <a:bodyPr wrap="square" rtlCol="0">
            <a:spAutoFit/>
          </a:bodyPr>
          <a:lstStyle/>
          <a:p>
            <a:r>
              <a:rPr lang="vi-VN" altLang="en-US" sz="2800">
                <a:latin typeface="Times New Roman" panose="02020603050405020304" charset="0"/>
                <a:cs typeface="Times New Roman" panose="02020603050405020304" charset="0"/>
              </a:rPr>
              <a:t>Hình 15.2: Hòa tan đường phèn trong nước ở các điều kiện khác nhau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01"/>
                                        </p:tgtEl>
                                        <p:attrNameLst>
                                          <p:attrName>style.visibility</p:attrName>
                                        </p:attrNameLst>
                                      </p:cBhvr>
                                      <p:to>
                                        <p:strVal val="visible"/>
                                      </p:to>
                                    </p:set>
                                    <p:animEffect transition="in" filter="circle(in)">
                                      <p:cBhvr>
                                        <p:cTn id="7" dur="2000"/>
                                        <p:tgtEl>
                                          <p:spTgt spid="120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 Box 106"/>
          <p:cNvSpPr txBox="1"/>
          <p:nvPr/>
        </p:nvSpPr>
        <p:spPr>
          <a:xfrm>
            <a:off x="179070" y="692785"/>
            <a:ext cx="8496935" cy="521970"/>
          </a:xfrm>
          <a:prstGeom prst="rect">
            <a:avLst/>
          </a:prstGeom>
          <a:noFill/>
          <a:ln w="9525">
            <a:noFill/>
          </a:ln>
        </p:spPr>
        <p:txBody>
          <a:bodyPr wrap="square">
            <a:spAutoFit/>
          </a:bodyPr>
          <a:lstStyle/>
          <a:p>
            <a:pPr algn="just"/>
            <a:r>
              <a:rPr lang="en-US" sz="2800">
                <a:solidFill>
                  <a:srgbClr val="000000"/>
                </a:solidFill>
                <a:latin typeface="Times New Roman" panose="02020603050405020304" charset="0"/>
                <a:cs typeface="Times New Roman" panose="02020603050405020304" charset="0"/>
              </a:rPr>
              <a:t>Bảng 1</a:t>
            </a:r>
            <a:r>
              <a:rPr lang="vi-VN" altLang="en-US" sz="2800">
                <a:solidFill>
                  <a:srgbClr val="000000"/>
                </a:solidFill>
                <a:latin typeface="Times New Roman" panose="02020603050405020304" charset="0"/>
                <a:cs typeface="Times New Roman" panose="02020603050405020304" charset="0"/>
              </a:rPr>
              <a:t>5.2</a:t>
            </a:r>
            <a:r>
              <a:rPr lang="en-US" sz="2800">
                <a:solidFill>
                  <a:srgbClr val="000000"/>
                </a:solidFill>
                <a:latin typeface="Times New Roman" panose="02020603050405020304" charset="0"/>
                <a:cs typeface="Times New Roman" panose="02020603050405020304" charset="0"/>
              </a:rPr>
              <a:t>. Các thí nghiệm hòa tan đường phèn vào nước</a:t>
            </a:r>
            <a:endParaRPr lang="en-US" sz="2800">
              <a:latin typeface="Times New Roman" panose="02020603050405020304" charset="0"/>
              <a:cs typeface="Times New Roman" panose="0202060305040502030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51124988"/>
              </p:ext>
            </p:extLst>
          </p:nvPr>
        </p:nvGraphicFramePr>
        <p:xfrm>
          <a:off x="457200" y="1600200"/>
          <a:ext cx="8229600" cy="4440555"/>
        </p:xfrm>
        <a:graphic>
          <a:graphicData uri="http://schemas.openxmlformats.org/drawingml/2006/table">
            <a:tbl>
              <a:tblPr firstRow="1" bandRow="1">
                <a:tableStyleId>{5940675A-B579-460E-94D1-54222C63F5DA}</a:tableStyleId>
              </a:tblPr>
              <a:tblGrid>
                <a:gridCol w="621665"/>
                <a:gridCol w="4679315"/>
                <a:gridCol w="2928620"/>
              </a:tblGrid>
              <a:tr h="654050">
                <a:tc>
                  <a:txBody>
                    <a:bodyPr/>
                    <a:lstStyle/>
                    <a:p>
                      <a:pPr>
                        <a:buNone/>
                      </a:pPr>
                      <a:r>
                        <a:rPr lang="en-US" sz="2800" dirty="0" err="1">
                          <a:solidFill>
                            <a:srgbClr val="000000"/>
                          </a:solidFill>
                          <a:latin typeface="Times New Roman" panose="02020603050405020304" charset="0"/>
                          <a:cs typeface="Times New Roman" panose="02020603050405020304" charset="0"/>
                        </a:rPr>
                        <a:t>Cốc</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Đi</a:t>
                      </a:r>
                      <a:r>
                        <a:rPr lang="vi-VN" altLang="en-US" sz="2800">
                          <a:solidFill>
                            <a:srgbClr val="000000"/>
                          </a:solidFill>
                          <a:latin typeface="Times New Roman" panose="02020603050405020304" charset="0"/>
                          <a:cs typeface="Times New Roman" panose="02020603050405020304" charset="0"/>
                        </a:rPr>
                        <a:t>ề</a:t>
                      </a:r>
                      <a:r>
                        <a:rPr lang="en-US" sz="2800">
                          <a:solidFill>
                            <a:srgbClr val="000000"/>
                          </a:solidFill>
                          <a:latin typeface="Times New Roman" panose="02020603050405020304" charset="0"/>
                          <a:cs typeface="Times New Roman" panose="02020603050405020304" charset="0"/>
                        </a:rPr>
                        <a:t>u kiện tiến hành thí nghiệm</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c>
                  <a:txBody>
                    <a:bodyPr/>
                    <a:lstStyle/>
                    <a:p>
                      <a:pPr algn="ctr">
                        <a:buNone/>
                      </a:pPr>
                      <a:r>
                        <a:rPr lang="en-US" sz="2800">
                          <a:solidFill>
                            <a:srgbClr val="000000"/>
                          </a:solidFill>
                          <a:latin typeface="Times New Roman" panose="02020603050405020304" charset="0"/>
                          <a:cs typeface="Times New Roman" panose="02020603050405020304" charset="0"/>
                        </a:rPr>
                        <a:t>Thời gian</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D2E7EE"/>
                    </a:solidFill>
                  </a:tcPr>
                </a:tc>
              </a:tr>
              <a:tr h="599440">
                <a:tc>
                  <a:txBody>
                    <a:bodyPr/>
                    <a:lstStyle/>
                    <a:p>
                      <a:pPr algn="ctr">
                        <a:buNone/>
                      </a:pPr>
                      <a:r>
                        <a:rPr lang="en-US" sz="2800" dirty="0">
                          <a:solidFill>
                            <a:srgbClr val="000000"/>
                          </a:solidFill>
                          <a:latin typeface="Times New Roman" panose="02020603050405020304" charset="0"/>
                          <a:cs typeface="Times New Roman" panose="02020603050405020304" charset="0"/>
                        </a:rPr>
                        <a:t>1</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buNone/>
                      </a:pPr>
                      <a:r>
                        <a:rPr lang="en-US" sz="2800">
                          <a:solidFill>
                            <a:srgbClr val="000000"/>
                          </a:solidFill>
                          <a:latin typeface="Times New Roman" panose="02020603050405020304" charset="0"/>
                          <a:cs typeface="Times New Roman" panose="02020603050405020304" charset="0"/>
                        </a:rPr>
                        <a:t>Nước lạnh + đường viên</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b="1">
                          <a:solidFill>
                            <a:srgbClr val="000000"/>
                          </a:solidFill>
                          <a:latin typeface="Times New Roman" panose="02020603050405020304" charset="0"/>
                          <a:cs typeface="Times New Roman" panose="02020603050405020304" charset="0"/>
                        </a:rPr>
                        <a:t>?</a:t>
                      </a:r>
                      <a:endParaRPr lang="en-US" sz="2800" b="1">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654050">
                <a:tc>
                  <a:txBody>
                    <a:bodyPr/>
                    <a:lstStyle/>
                    <a:p>
                      <a:pPr algn="ctr">
                        <a:buNone/>
                      </a:pPr>
                      <a:r>
                        <a:rPr lang="en-US" sz="2800" dirty="0">
                          <a:solidFill>
                            <a:srgbClr val="000000"/>
                          </a:solidFill>
                          <a:latin typeface="Times New Roman" panose="02020603050405020304" charset="0"/>
                          <a:cs typeface="Times New Roman" panose="02020603050405020304" charset="0"/>
                        </a:rPr>
                        <a:t>2</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buNone/>
                      </a:pPr>
                      <a:r>
                        <a:rPr lang="en-US" sz="2800">
                          <a:solidFill>
                            <a:srgbClr val="000000"/>
                          </a:solidFill>
                          <a:latin typeface="Times New Roman" panose="02020603050405020304" charset="0"/>
                          <a:cs typeface="Times New Roman" panose="02020603050405020304" charset="0"/>
                        </a:rPr>
                        <a:t>Nước ở nhiệt độ thường</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đường viên</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b="1">
                          <a:solidFill>
                            <a:srgbClr val="000000"/>
                          </a:solidFill>
                          <a:latin typeface="Times New Roman" panose="02020603050405020304" charset="0"/>
                          <a:cs typeface="Times New Roman" panose="02020603050405020304" charset="0"/>
                        </a:rPr>
                        <a:t>?</a:t>
                      </a:r>
                      <a:endParaRPr lang="en-US" sz="2800" b="1">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626745">
                <a:tc>
                  <a:txBody>
                    <a:bodyPr/>
                    <a:lstStyle/>
                    <a:p>
                      <a:pPr algn="ctr">
                        <a:buNone/>
                      </a:pPr>
                      <a:r>
                        <a:rPr lang="en-US" sz="2800" dirty="0">
                          <a:solidFill>
                            <a:srgbClr val="000000"/>
                          </a:solidFill>
                          <a:latin typeface="Times New Roman" panose="02020603050405020304" charset="0"/>
                          <a:cs typeface="Times New Roman" panose="02020603050405020304" charset="0"/>
                        </a:rPr>
                        <a:t>3</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buNone/>
                      </a:pPr>
                      <a:r>
                        <a:rPr lang="en-US" sz="2800">
                          <a:solidFill>
                            <a:srgbClr val="000000"/>
                          </a:solidFill>
                          <a:latin typeface="Times New Roman" panose="02020603050405020304" charset="0"/>
                          <a:cs typeface="Times New Roman" panose="02020603050405020304" charset="0"/>
                        </a:rPr>
                        <a:t>Nước nóng</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đường viên</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b="1">
                          <a:solidFill>
                            <a:srgbClr val="000000"/>
                          </a:solidFill>
                          <a:latin typeface="Times New Roman" panose="02020603050405020304" charset="0"/>
                          <a:cs typeface="Times New Roman" panose="02020603050405020304" charset="0"/>
                        </a:rPr>
                        <a:t>?</a:t>
                      </a:r>
                      <a:endParaRPr lang="en-US" sz="2800" b="1">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626745">
                <a:tc>
                  <a:txBody>
                    <a:bodyPr/>
                    <a:lstStyle/>
                    <a:p>
                      <a:pPr algn="ctr">
                        <a:buNone/>
                      </a:pPr>
                      <a:r>
                        <a:rPr lang="en-US" sz="2800" dirty="0">
                          <a:solidFill>
                            <a:srgbClr val="000000"/>
                          </a:solidFill>
                          <a:latin typeface="Times New Roman" panose="02020603050405020304" charset="0"/>
                          <a:cs typeface="Times New Roman" panose="02020603050405020304" charset="0"/>
                        </a:rPr>
                        <a:t>4</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buNone/>
                      </a:pPr>
                      <a:r>
                        <a:rPr lang="en-US" sz="2800">
                          <a:solidFill>
                            <a:srgbClr val="000000"/>
                          </a:solidFill>
                          <a:latin typeface="Times New Roman" panose="02020603050405020304" charset="0"/>
                          <a:cs typeface="Times New Roman" panose="02020603050405020304" charset="0"/>
                        </a:rPr>
                        <a:t>Nước nóng</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đường viên 4- khuấy đểu</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lgn="ctr">
                        <a:buNone/>
                      </a:pPr>
                      <a:r>
                        <a:rPr lang="en-US" sz="2800" b="1">
                          <a:solidFill>
                            <a:srgbClr val="000000"/>
                          </a:solidFill>
                          <a:latin typeface="Times New Roman" panose="02020603050405020304" charset="0"/>
                          <a:cs typeface="Times New Roman" panose="02020603050405020304" charset="0"/>
                        </a:rPr>
                        <a:t>?</a:t>
                      </a:r>
                      <a:endParaRPr lang="en-US" sz="2800" b="1">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r>
              <a:tr h="681355">
                <a:tc>
                  <a:txBody>
                    <a:bodyPr/>
                    <a:lstStyle/>
                    <a:p>
                      <a:pPr algn="ctr">
                        <a:buNone/>
                      </a:pPr>
                      <a:r>
                        <a:rPr lang="en-US" sz="2800" dirty="0">
                          <a:solidFill>
                            <a:srgbClr val="000000"/>
                          </a:solidFill>
                          <a:latin typeface="Times New Roman" panose="02020603050405020304" charset="0"/>
                          <a:cs typeface="Times New Roman" panose="02020603050405020304" charset="0"/>
                        </a:rPr>
                        <a:t>5</a:t>
                      </a:r>
                      <a:endParaRPr lang="en-US" sz="2800" dirty="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buNone/>
                      </a:pPr>
                      <a:r>
                        <a:rPr lang="en-US" sz="2800">
                          <a:solidFill>
                            <a:srgbClr val="000000"/>
                          </a:solidFill>
                          <a:latin typeface="Times New Roman" panose="02020603050405020304" charset="0"/>
                          <a:cs typeface="Times New Roman" panose="02020603050405020304" charset="0"/>
                        </a:rPr>
                        <a:t>Nước nóng</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đường nghiên nhỏ</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a:t>
                      </a:r>
                      <a:r>
                        <a:rPr lang="vi-VN" altLang="en-US" sz="2800">
                          <a:solidFill>
                            <a:srgbClr val="000000"/>
                          </a:solidFill>
                          <a:latin typeface="Times New Roman" panose="02020603050405020304" charset="0"/>
                          <a:cs typeface="Times New Roman" panose="02020603050405020304" charset="0"/>
                        </a:rPr>
                        <a:t> </a:t>
                      </a:r>
                      <a:r>
                        <a:rPr lang="en-US" sz="2800">
                          <a:solidFill>
                            <a:srgbClr val="000000"/>
                          </a:solidFill>
                          <a:latin typeface="Times New Roman" panose="02020603050405020304" charset="0"/>
                          <a:cs typeface="Times New Roman" panose="02020603050405020304" charset="0"/>
                        </a:rPr>
                        <a:t>khuấy đểu</a:t>
                      </a:r>
                      <a:endParaRPr lang="en-US" sz="28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lgn="ctr">
                        <a:buNone/>
                      </a:pPr>
                      <a:r>
                        <a:rPr lang="en-US" sz="2800" b="1">
                          <a:solidFill>
                            <a:srgbClr val="000000"/>
                          </a:solidFill>
                          <a:latin typeface="Times New Roman" panose="02020603050405020304" charset="0"/>
                          <a:cs typeface="Times New Roman" panose="02020603050405020304" charset="0"/>
                        </a:rPr>
                        <a:t>?</a:t>
                      </a:r>
                      <a:endParaRPr lang="en-US" sz="2800" b="1">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checkerboard(across)">
                                      <p:cBhvr>
                                        <p:cTn id="7" dur="5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222087"/>
              </p:ext>
            </p:extLst>
          </p:nvPr>
        </p:nvGraphicFramePr>
        <p:xfrm>
          <a:off x="971600" y="1124745"/>
          <a:ext cx="7776864" cy="4453061"/>
        </p:xfrm>
        <a:graphic>
          <a:graphicData uri="http://schemas.openxmlformats.org/drawingml/2006/table">
            <a:tbl>
              <a:tblPr firstRow="1" firstCol="1" bandRow="1">
                <a:tableStyleId>{5C22544A-7EE6-4342-B048-85BDC9FD1C3A}</a:tableStyleId>
              </a:tblPr>
              <a:tblGrid>
                <a:gridCol w="4536504"/>
                <a:gridCol w="3240360"/>
              </a:tblGrid>
              <a:tr h="343976">
                <a:tc>
                  <a:txBody>
                    <a:bodyPr/>
                    <a:lstStyle/>
                    <a:p>
                      <a:pPr algn="ctr">
                        <a:lnSpc>
                          <a:spcPct val="107000"/>
                        </a:lnSpc>
                        <a:spcAft>
                          <a:spcPts val="600"/>
                        </a:spcAft>
                      </a:pPr>
                      <a:r>
                        <a:rPr lang="en-US" sz="2000" dirty="0">
                          <a:solidFill>
                            <a:srgbClr val="FF0000"/>
                          </a:solidFill>
                          <a:effectLst/>
                        </a:rPr>
                        <a:t>NỘI DUNG CÂU HỎI</a:t>
                      </a:r>
                      <a:endParaRPr lang="en-US" sz="2000" dirty="0">
                        <a:solidFill>
                          <a:srgbClr val="FF0000"/>
                        </a:solidFill>
                        <a:effectLst/>
                        <a:latin typeface="Arial"/>
                        <a:ea typeface="Arial"/>
                        <a:cs typeface="Times New Roman"/>
                      </a:endParaRPr>
                    </a:p>
                  </a:txBody>
                  <a:tcPr marL="68580" marR="68580" marT="0" marB="0"/>
                </a:tc>
                <a:tc>
                  <a:txBody>
                    <a:bodyPr/>
                    <a:lstStyle/>
                    <a:p>
                      <a:pPr algn="ctr">
                        <a:lnSpc>
                          <a:spcPct val="107000"/>
                        </a:lnSpc>
                        <a:spcAft>
                          <a:spcPts val="600"/>
                        </a:spcAft>
                      </a:pPr>
                      <a:r>
                        <a:rPr lang="en-US" sz="2000" dirty="0">
                          <a:solidFill>
                            <a:srgbClr val="FF0000"/>
                          </a:solidFill>
                          <a:effectLst/>
                        </a:rPr>
                        <a:t>TRẢ LỜI</a:t>
                      </a:r>
                      <a:endParaRPr lang="en-US" sz="2000" dirty="0">
                        <a:solidFill>
                          <a:srgbClr val="FF0000"/>
                        </a:solidFill>
                        <a:effectLst/>
                        <a:latin typeface="Arial"/>
                        <a:ea typeface="Arial"/>
                        <a:cs typeface="Times New Roman"/>
                      </a:endParaRPr>
                    </a:p>
                  </a:txBody>
                  <a:tcPr marL="68580" marR="68580" marT="0" marB="0"/>
                </a:tc>
              </a:tr>
              <a:tr h="1092490">
                <a:tc>
                  <a:txBody>
                    <a:bodyPr/>
                    <a:lstStyle/>
                    <a:p>
                      <a:pPr>
                        <a:lnSpc>
                          <a:spcPct val="107000"/>
                        </a:lnSpc>
                        <a:spcBef>
                          <a:spcPts val="2400"/>
                        </a:spcBef>
                        <a:spcAft>
                          <a:spcPts val="0"/>
                        </a:spcAft>
                      </a:pPr>
                      <a:r>
                        <a:rPr lang="vi-VN" sz="2800" kern="0" dirty="0">
                          <a:effectLst/>
                          <a:latin typeface="Times New Roman" panose="02020603050405020304" pitchFamily="18" charset="0"/>
                          <a:cs typeface="Times New Roman" panose="02020603050405020304" pitchFamily="18" charset="0"/>
                        </a:rPr>
                        <a:t>Đường ở cốc nào sẽ tan nhanh nhất; chậm nhất? Giải thích</a:t>
                      </a:r>
                      <a:r>
                        <a:rPr lang="vi-VN" sz="2800" kern="0" dirty="0" smtClean="0">
                          <a:effectLst/>
                          <a:latin typeface="Times New Roman" panose="02020603050405020304" pitchFamily="18" charset="0"/>
                          <a:cs typeface="Times New Roman" panose="02020603050405020304" pitchFamily="18" charset="0"/>
                        </a:rPr>
                        <a:t>.</a:t>
                      </a:r>
                      <a:endParaRPr lang="en-US" sz="28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marL="21590" indent="295910" algn="just">
                        <a:lnSpc>
                          <a:spcPct val="100000"/>
                        </a:lnSpc>
                        <a:spcBef>
                          <a:spcPts val="600"/>
                        </a:spcBef>
                        <a:spcAft>
                          <a:spcPts val="0"/>
                        </a:spcAft>
                        <a:tabLst>
                          <a:tab pos="489585" algn="l"/>
                        </a:tabLst>
                      </a:pPr>
                      <a:endParaRPr lang="en-US" sz="2000" b="1" dirty="0">
                        <a:effectLst/>
                        <a:latin typeface="Segoe UI"/>
                        <a:ea typeface="Arial"/>
                        <a:cs typeface="Times New Roman"/>
                      </a:endParaRPr>
                    </a:p>
                  </a:txBody>
                  <a:tcPr marL="68580" marR="68580" marT="0" marB="0"/>
                </a:tc>
              </a:tr>
              <a:tr h="772666">
                <a:tc>
                  <a:txBody>
                    <a:bodyPr/>
                    <a:lstStyle/>
                    <a:p>
                      <a:pPr>
                        <a:lnSpc>
                          <a:spcPct val="107000"/>
                        </a:lnSpc>
                        <a:spcBef>
                          <a:spcPts val="2400"/>
                        </a:spcBef>
                        <a:spcAft>
                          <a:spcPts val="0"/>
                        </a:spcAft>
                      </a:pPr>
                      <a:r>
                        <a:rPr lang="vi-VN" sz="2800" kern="0" dirty="0">
                          <a:effectLst/>
                          <a:latin typeface="Times New Roman" panose="02020603050405020304" pitchFamily="18" charset="0"/>
                          <a:cs typeface="Times New Roman" panose="02020603050405020304" pitchFamily="18" charset="0"/>
                        </a:rPr>
                        <a:t>Tại sao đun nóng dung dịch lại làm chất rắn tan nhanh hơn?</a:t>
                      </a:r>
                      <a:endParaRPr lang="en-US" sz="28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317500" algn="just">
                        <a:lnSpc>
                          <a:spcPct val="100000"/>
                        </a:lnSpc>
                        <a:spcBef>
                          <a:spcPts val="2400"/>
                        </a:spcBef>
                        <a:spcAft>
                          <a:spcPts val="600"/>
                        </a:spcAft>
                      </a:pPr>
                      <a:endParaRPr lang="en-US" sz="2000" b="1" dirty="0">
                        <a:effectLst/>
                        <a:latin typeface="Segoe UI"/>
                        <a:ea typeface="Arial"/>
                        <a:cs typeface="Times New Roman"/>
                      </a:endParaRPr>
                    </a:p>
                  </a:txBody>
                  <a:tcPr marL="68580" marR="68580" marT="0" marB="0"/>
                </a:tc>
              </a:tr>
              <a:tr h="1319260">
                <a:tc>
                  <a:txBody>
                    <a:bodyPr/>
                    <a:lstStyle/>
                    <a:p>
                      <a:pPr>
                        <a:lnSpc>
                          <a:spcPct val="107000"/>
                        </a:lnSpc>
                        <a:spcBef>
                          <a:spcPts val="2400"/>
                        </a:spcBef>
                        <a:spcAft>
                          <a:spcPts val="0"/>
                        </a:spcAft>
                      </a:pPr>
                      <a:r>
                        <a:rPr lang="vi-VN" sz="2800" kern="0" dirty="0">
                          <a:effectLst/>
                          <a:latin typeface="Times New Roman" panose="02020603050405020304" pitchFamily="18" charset="0"/>
                          <a:cs typeface="Times New Roman" panose="02020603050405020304" pitchFamily="18" charset="0"/>
                        </a:rPr>
                        <a:t>Tại sao khuấy đều dung dịch lại làm chất rắn tan nhanh hơn?</a:t>
                      </a:r>
                      <a:endParaRPr lang="en-US" sz="28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indent="317500" algn="just">
                        <a:lnSpc>
                          <a:spcPct val="100000"/>
                        </a:lnSpc>
                        <a:spcBef>
                          <a:spcPts val="2400"/>
                        </a:spcBef>
                        <a:spcAft>
                          <a:spcPts val="600"/>
                        </a:spcAft>
                      </a:pPr>
                      <a:endParaRPr lang="en-US" sz="2000" b="1" dirty="0">
                        <a:effectLst/>
                        <a:latin typeface="Segoe UI"/>
                        <a:ea typeface="Arial"/>
                        <a:cs typeface="Times New Roman"/>
                      </a:endParaRPr>
                    </a:p>
                  </a:txBody>
                  <a:tcPr marL="68580" marR="68580" marT="0" marB="0"/>
                </a:tc>
              </a:tr>
            </a:tbl>
          </a:graphicData>
        </a:graphic>
      </p:graphicFrame>
      <p:sp>
        <p:nvSpPr>
          <p:cNvPr id="3" name="Title 2"/>
          <p:cNvSpPr>
            <a:spLocks noGrp="1"/>
          </p:cNvSpPr>
          <p:nvPr>
            <p:ph type="title"/>
          </p:nvPr>
        </p:nvSpPr>
        <p:spPr/>
        <p:txBody>
          <a:bodyPr/>
          <a:lstStyle/>
          <a:p>
            <a:r>
              <a:rPr lang="en-US" dirty="0" smtClean="0">
                <a:solidFill>
                  <a:srgbClr val="00B050"/>
                </a:solidFill>
              </a:rPr>
              <a:t>THẢO LUẬN(5 PHÚT)</a:t>
            </a:r>
            <a:endParaRPr lang="en-US" dirty="0">
              <a:solidFill>
                <a:srgbClr val="00B050"/>
              </a:solidFill>
            </a:endParaRPr>
          </a:p>
        </p:txBody>
      </p:sp>
    </p:spTree>
    <p:extLst>
      <p:ext uri="{BB962C8B-B14F-4D97-AF65-F5344CB8AC3E}">
        <p14:creationId xmlns:p14="http://schemas.microsoft.com/office/powerpoint/2010/main" val="320586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KHỞI ĐỘNG(5phút)</a:t>
            </a:r>
            <a:endParaRPr lang="en-US" dirty="0">
              <a:solidFill>
                <a:srgbClr val="00B050"/>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871394107"/>
              </p:ext>
            </p:extLst>
          </p:nvPr>
        </p:nvGraphicFramePr>
        <p:xfrm>
          <a:off x="1043608" y="1075784"/>
          <a:ext cx="6624736" cy="4729480"/>
        </p:xfrm>
        <a:graphic>
          <a:graphicData uri="http://schemas.openxmlformats.org/drawingml/2006/table">
            <a:tbl>
              <a:tblPr firstRow="1" bandRow="1">
                <a:tableStyleId>{5C22544A-7EE6-4342-B048-85BDC9FD1C3A}</a:tableStyleId>
              </a:tblPr>
              <a:tblGrid>
                <a:gridCol w="2584820"/>
                <a:gridCol w="2023692"/>
                <a:gridCol w="2016224"/>
              </a:tblGrid>
              <a:tr h="370840">
                <a:tc>
                  <a:txBody>
                    <a:bodyPr/>
                    <a:lstStyle/>
                    <a:p>
                      <a:pPr algn="ctr"/>
                      <a:r>
                        <a:rPr lang="vi-VN" dirty="0" smtClean="0"/>
                        <a:t>K</a:t>
                      </a:r>
                      <a:endParaRPr lang="en-US" dirty="0"/>
                    </a:p>
                  </a:txBody>
                  <a:tcPr/>
                </a:tc>
                <a:tc>
                  <a:txBody>
                    <a:bodyPr/>
                    <a:lstStyle/>
                    <a:p>
                      <a:pPr algn="ctr"/>
                      <a:r>
                        <a:rPr lang="vi-VN" dirty="0" smtClean="0"/>
                        <a:t>W</a:t>
                      </a:r>
                      <a:endParaRPr lang="en-US" dirty="0"/>
                    </a:p>
                  </a:txBody>
                  <a:tcPr/>
                </a:tc>
                <a:tc>
                  <a:txBody>
                    <a:bodyPr/>
                    <a:lstStyle/>
                    <a:p>
                      <a:pPr algn="ctr"/>
                      <a:r>
                        <a:rPr lang="vi-VN" dirty="0" smtClean="0"/>
                        <a:t>L</a:t>
                      </a:r>
                      <a:endParaRPr lang="en-US" dirty="0"/>
                    </a:p>
                  </a:txBody>
                  <a:tcPr/>
                </a:tc>
              </a:tr>
              <a:tr h="4093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800" dirty="0" smtClean="0">
                          <a:effectLst/>
                        </a:rPr>
                        <a:t>Liệt kê những điều em đã biết về </a:t>
                      </a:r>
                      <a:r>
                        <a:rPr lang="en-US" sz="2800" dirty="0" err="1" smtClean="0">
                          <a:effectLst/>
                        </a:rPr>
                        <a:t>lương</a:t>
                      </a:r>
                      <a:r>
                        <a:rPr lang="en-US" sz="2800" dirty="0" smtClean="0">
                          <a:effectLst/>
                        </a:rPr>
                        <a:t> </a:t>
                      </a:r>
                      <a:r>
                        <a:rPr lang="en-US" sz="2800" dirty="0" err="1" smtClean="0">
                          <a:effectLst/>
                        </a:rPr>
                        <a:t>thực</a:t>
                      </a:r>
                      <a:r>
                        <a:rPr lang="en-US" sz="2800" dirty="0" smtClean="0">
                          <a:effectLst/>
                        </a:rPr>
                        <a:t>, </a:t>
                      </a:r>
                      <a:r>
                        <a:rPr lang="en-US" sz="2800" dirty="0" err="1" smtClean="0">
                          <a:effectLst/>
                        </a:rPr>
                        <a:t>thực</a:t>
                      </a:r>
                      <a:r>
                        <a:rPr lang="en-US" sz="2800" dirty="0" smtClean="0">
                          <a:effectLst/>
                        </a:rPr>
                        <a:t> </a:t>
                      </a:r>
                      <a:r>
                        <a:rPr lang="en-US" sz="2800" dirty="0" err="1" smtClean="0">
                          <a:effectLst/>
                        </a:rPr>
                        <a:t>phẩm</a:t>
                      </a:r>
                      <a:r>
                        <a:rPr lang="en-US" sz="2800" dirty="0" smtClean="0">
                          <a:effectLst/>
                        </a:rPr>
                        <a:t>. </a:t>
                      </a:r>
                      <a:r>
                        <a:rPr lang="en-US" sz="2800" dirty="0" err="1" smtClean="0">
                          <a:effectLst/>
                        </a:rPr>
                        <a:t>Vậy</a:t>
                      </a:r>
                      <a:r>
                        <a:rPr lang="en-US" sz="2800" dirty="0" smtClean="0">
                          <a:effectLst/>
                        </a:rPr>
                        <a:t> </a:t>
                      </a:r>
                      <a:r>
                        <a:rPr lang="en-US" sz="2800" dirty="0" err="1" smtClean="0">
                          <a:effectLst/>
                        </a:rPr>
                        <a:t>lương</a:t>
                      </a:r>
                      <a:r>
                        <a:rPr lang="en-US" sz="2800" dirty="0" smtClean="0">
                          <a:effectLst/>
                        </a:rPr>
                        <a:t> </a:t>
                      </a:r>
                      <a:r>
                        <a:rPr lang="en-US" sz="2800" dirty="0" err="1" smtClean="0">
                          <a:effectLst/>
                        </a:rPr>
                        <a:t>thực</a:t>
                      </a:r>
                      <a:r>
                        <a:rPr lang="en-US" sz="2800" dirty="0" smtClean="0">
                          <a:effectLst/>
                        </a:rPr>
                        <a:t>, </a:t>
                      </a:r>
                      <a:r>
                        <a:rPr lang="en-US" sz="2800" dirty="0" err="1" smtClean="0">
                          <a:effectLst/>
                        </a:rPr>
                        <a:t>thực</a:t>
                      </a:r>
                      <a:r>
                        <a:rPr lang="en-US" sz="2800" dirty="0" smtClean="0">
                          <a:effectLst/>
                        </a:rPr>
                        <a:t> </a:t>
                      </a:r>
                      <a:r>
                        <a:rPr lang="en-US" sz="2800" dirty="0" err="1" smtClean="0">
                          <a:effectLst/>
                        </a:rPr>
                        <a:t>phẩm</a:t>
                      </a:r>
                      <a:r>
                        <a:rPr lang="en-US" sz="2800" dirty="0" smtClean="0">
                          <a:effectLst/>
                        </a:rPr>
                        <a:t> </a:t>
                      </a:r>
                      <a:r>
                        <a:rPr lang="en-US" sz="2800" dirty="0" err="1" smtClean="0">
                          <a:effectLst/>
                        </a:rPr>
                        <a:t>là</a:t>
                      </a:r>
                      <a:r>
                        <a:rPr lang="en-US" sz="2800" dirty="0" smtClean="0">
                          <a:effectLst/>
                        </a:rPr>
                        <a:t>  </a:t>
                      </a:r>
                      <a:r>
                        <a:rPr lang="vi-VN" sz="2800" dirty="0" smtClean="0">
                          <a:effectLst/>
                        </a:rPr>
                        <a:t>chất tinh khiết</a:t>
                      </a:r>
                      <a:r>
                        <a:rPr lang="en-US" sz="2800" dirty="0" smtClean="0">
                          <a:effectLst/>
                        </a:rPr>
                        <a:t> hay</a:t>
                      </a:r>
                      <a:r>
                        <a:rPr lang="vi-VN" sz="2800" dirty="0" smtClean="0">
                          <a:effectLst/>
                        </a:rPr>
                        <a:t> hỗn hợp</a:t>
                      </a:r>
                      <a:r>
                        <a:rPr lang="en-US" sz="2800" dirty="0" smtClean="0">
                          <a:effectLst/>
                        </a:rPr>
                        <a:t>?</a:t>
                      </a:r>
                      <a:endParaRPr lang="en-US" sz="2800" dirty="0" smtClean="0">
                        <a:effectLst/>
                        <a:latin typeface="+mn-lt"/>
                        <a:cs typeface="Times New Roman"/>
                      </a:endParaRPr>
                    </a:p>
                    <a:p>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800" dirty="0" smtClean="0">
                          <a:effectLst/>
                        </a:rPr>
                        <a:t>Liệt kê những điều em </a:t>
                      </a:r>
                      <a:r>
                        <a:rPr lang="vi-VN" sz="2800" i="1" dirty="0" smtClean="0">
                          <a:solidFill>
                            <a:srgbClr val="FF0000"/>
                          </a:solidFill>
                          <a:effectLst/>
                        </a:rPr>
                        <a:t>muốn biết thêm </a:t>
                      </a:r>
                      <a:r>
                        <a:rPr lang="vi-VN" sz="2800" dirty="0" smtClean="0">
                          <a:effectLst/>
                        </a:rPr>
                        <a:t>về </a:t>
                      </a:r>
                      <a:r>
                        <a:rPr lang="vi-VN" sz="2800" i="1" dirty="0" smtClean="0">
                          <a:solidFill>
                            <a:srgbClr val="FF0000"/>
                          </a:solidFill>
                          <a:effectLst/>
                        </a:rPr>
                        <a:t>chất tinh khiết, hỗn hợp</a:t>
                      </a:r>
                      <a:endParaRPr lang="en-US" sz="2800" i="1" dirty="0" smtClean="0">
                        <a:solidFill>
                          <a:srgbClr val="FF0000"/>
                        </a:solidFill>
                        <a:effectLst/>
                        <a:latin typeface="+mn-lt"/>
                        <a:cs typeface="Times New Roman"/>
                      </a:endParaRPr>
                    </a:p>
                    <a:p>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vi-VN" sz="2800" dirty="0" smtClean="0">
                          <a:effectLst/>
                        </a:rPr>
                        <a:t>Liệt kê những điều em </a:t>
                      </a:r>
                      <a:r>
                        <a:rPr lang="vi-VN" sz="2800" i="1" dirty="0" smtClean="0">
                          <a:solidFill>
                            <a:srgbClr val="FF0000"/>
                          </a:solidFill>
                          <a:effectLst/>
                        </a:rPr>
                        <a:t>đã học được về chất tinh khiết, hỗn hợp</a:t>
                      </a:r>
                      <a:endParaRPr lang="en-US" sz="2800" i="1" dirty="0" smtClean="0">
                        <a:solidFill>
                          <a:srgbClr val="FF0000"/>
                        </a:solidFill>
                        <a:effectLst/>
                        <a:latin typeface="+mn-lt"/>
                        <a:cs typeface="Times New Roman"/>
                      </a:endParaRPr>
                    </a:p>
                    <a:p>
                      <a:endParaRPr lang="en-US" sz="2800" dirty="0"/>
                    </a:p>
                  </a:txBody>
                  <a:tcPr/>
                </a:tc>
              </a:tr>
            </a:tbl>
          </a:graphicData>
        </a:graphic>
      </p:graphicFrame>
    </p:spTree>
    <p:extLst>
      <p:ext uri="{BB962C8B-B14F-4D97-AF65-F5344CB8AC3E}">
        <p14:creationId xmlns:p14="http://schemas.microsoft.com/office/powerpoint/2010/main" val="170158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ĐÁP ÁN</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5591692"/>
              </p:ext>
            </p:extLst>
          </p:nvPr>
        </p:nvGraphicFramePr>
        <p:xfrm>
          <a:off x="971600" y="1124744"/>
          <a:ext cx="7776864" cy="5518093"/>
        </p:xfrm>
        <a:graphic>
          <a:graphicData uri="http://schemas.openxmlformats.org/drawingml/2006/table">
            <a:tbl>
              <a:tblPr firstRow="1" firstCol="1" bandRow="1">
                <a:tableStyleId>{5C22544A-7EE6-4342-B048-85BDC9FD1C3A}</a:tableStyleId>
              </a:tblPr>
              <a:tblGrid>
                <a:gridCol w="3096344"/>
                <a:gridCol w="4680520"/>
              </a:tblGrid>
              <a:tr h="432048">
                <a:tc>
                  <a:txBody>
                    <a:bodyPr/>
                    <a:lstStyle/>
                    <a:p>
                      <a:pPr algn="ctr">
                        <a:lnSpc>
                          <a:spcPct val="107000"/>
                        </a:lnSpc>
                        <a:spcAft>
                          <a:spcPts val="600"/>
                        </a:spcAft>
                      </a:pPr>
                      <a:r>
                        <a:rPr lang="en-US" sz="2000" dirty="0">
                          <a:solidFill>
                            <a:srgbClr val="FF0000"/>
                          </a:solidFill>
                          <a:effectLst/>
                        </a:rPr>
                        <a:t>NỘI DUNG CÂU HỎI</a:t>
                      </a:r>
                      <a:endParaRPr lang="en-US" sz="2000" dirty="0">
                        <a:solidFill>
                          <a:srgbClr val="FF0000"/>
                        </a:solidFill>
                        <a:effectLst/>
                        <a:latin typeface="Arial"/>
                        <a:ea typeface="Arial"/>
                        <a:cs typeface="Times New Roman"/>
                      </a:endParaRPr>
                    </a:p>
                  </a:txBody>
                  <a:tcPr marL="68580" marR="68580" marT="0" marB="0"/>
                </a:tc>
                <a:tc>
                  <a:txBody>
                    <a:bodyPr/>
                    <a:lstStyle/>
                    <a:p>
                      <a:pPr algn="ctr">
                        <a:lnSpc>
                          <a:spcPct val="107000"/>
                        </a:lnSpc>
                        <a:spcAft>
                          <a:spcPts val="600"/>
                        </a:spcAft>
                      </a:pPr>
                      <a:r>
                        <a:rPr lang="en-US" sz="2000" dirty="0">
                          <a:solidFill>
                            <a:srgbClr val="FF0000"/>
                          </a:solidFill>
                          <a:effectLst/>
                        </a:rPr>
                        <a:t>TRẢ LỜI</a:t>
                      </a:r>
                      <a:endParaRPr lang="en-US" sz="2000" dirty="0">
                        <a:solidFill>
                          <a:srgbClr val="FF0000"/>
                        </a:solidFill>
                        <a:effectLst/>
                        <a:latin typeface="Arial"/>
                        <a:ea typeface="Arial"/>
                        <a:cs typeface="Times New Roman"/>
                      </a:endParaRPr>
                    </a:p>
                  </a:txBody>
                  <a:tcPr marL="68580" marR="68580" marT="0" marB="0"/>
                </a:tc>
              </a:tr>
              <a:tr h="1372213">
                <a:tc>
                  <a:txBody>
                    <a:bodyPr/>
                    <a:lstStyle/>
                    <a:p>
                      <a:pPr>
                        <a:lnSpc>
                          <a:spcPct val="107000"/>
                        </a:lnSpc>
                        <a:spcBef>
                          <a:spcPts val="2400"/>
                        </a:spcBef>
                        <a:spcAft>
                          <a:spcPts val="0"/>
                        </a:spcAft>
                      </a:pPr>
                      <a:r>
                        <a:rPr lang="vi-VN" sz="2000" kern="0" dirty="0">
                          <a:effectLst/>
                        </a:rPr>
                        <a:t>Đường ở cốc nào sẽ tan nhanh nhất; chậm nhất? Giải thích.</a:t>
                      </a:r>
                      <a:endParaRPr lang="en-US" sz="2000" kern="0" dirty="0">
                        <a:effectLst/>
                      </a:endParaRPr>
                    </a:p>
                    <a:p>
                      <a:pPr>
                        <a:lnSpc>
                          <a:spcPct val="107000"/>
                        </a:lnSpc>
                        <a:spcBef>
                          <a:spcPts val="2400"/>
                        </a:spcBef>
                        <a:spcAft>
                          <a:spcPts val="0"/>
                        </a:spcAft>
                      </a:pPr>
                      <a:r>
                        <a:rPr lang="vi-VN" sz="2000" kern="0" dirty="0">
                          <a:effectLst/>
                        </a:rPr>
                        <a:t> </a:t>
                      </a:r>
                      <a:endParaRPr lang="en-US" sz="2000" b="1" kern="0" dirty="0">
                        <a:solidFill>
                          <a:srgbClr val="2F5496"/>
                        </a:solidFill>
                        <a:effectLst/>
                        <a:latin typeface="Arial"/>
                        <a:ea typeface="Times New Roman"/>
                        <a:cs typeface="Times New Roman"/>
                      </a:endParaRPr>
                    </a:p>
                  </a:txBody>
                  <a:tcPr marL="68580" marR="68580" marT="0" marB="0"/>
                </a:tc>
                <a:tc>
                  <a:txBody>
                    <a:bodyPr/>
                    <a:lstStyle/>
                    <a:p>
                      <a:pPr marL="21590" indent="295910" algn="just">
                        <a:lnSpc>
                          <a:spcPct val="100000"/>
                        </a:lnSpc>
                        <a:spcBef>
                          <a:spcPts val="600"/>
                        </a:spcBef>
                        <a:spcAft>
                          <a:spcPts val="0"/>
                        </a:spcAft>
                        <a:tabLst>
                          <a:tab pos="489585" algn="l"/>
                        </a:tabLst>
                      </a:pPr>
                      <a:r>
                        <a:rPr lang="vi-VN" sz="2000" dirty="0" smtClean="0">
                          <a:effectLst/>
                        </a:rPr>
                        <a:t>Cốc 1 tan chậm nhất vì sử dụng đường với kích thước lớn và nước lạnh nên khó hoà tan.</a:t>
                      </a:r>
                      <a:endParaRPr lang="en-US" sz="2000" dirty="0" smtClean="0">
                        <a:effectLst/>
                      </a:endParaRPr>
                    </a:p>
                    <a:p>
                      <a:pPr marL="21590" indent="295910" algn="just">
                        <a:lnSpc>
                          <a:spcPct val="100000"/>
                        </a:lnSpc>
                        <a:spcBef>
                          <a:spcPts val="600"/>
                        </a:spcBef>
                        <a:spcAft>
                          <a:spcPts val="0"/>
                        </a:spcAft>
                        <a:tabLst>
                          <a:tab pos="489585" algn="l"/>
                        </a:tabLst>
                      </a:pPr>
                      <a:r>
                        <a:rPr lang="vi-VN" sz="2000" dirty="0" smtClean="0">
                          <a:effectLst/>
                        </a:rPr>
                        <a:t>Cốc 5 tan nhanh nhất vì sử dụng đường nghiền nhỏ, được khuấy đều trong nước nóng nên dễ hoà tan.</a:t>
                      </a:r>
                      <a:endParaRPr lang="en-US" sz="2000" b="1" dirty="0">
                        <a:effectLst/>
                        <a:latin typeface="Segoe UI"/>
                        <a:ea typeface="Arial"/>
                        <a:cs typeface="Times New Roman"/>
                      </a:endParaRPr>
                    </a:p>
                  </a:txBody>
                  <a:tcPr marL="68580" marR="68580" marT="0" marB="0"/>
                </a:tc>
              </a:tr>
              <a:tr h="970501">
                <a:tc>
                  <a:txBody>
                    <a:bodyPr/>
                    <a:lstStyle/>
                    <a:p>
                      <a:pPr>
                        <a:lnSpc>
                          <a:spcPct val="107000"/>
                        </a:lnSpc>
                        <a:spcBef>
                          <a:spcPts val="2400"/>
                        </a:spcBef>
                        <a:spcAft>
                          <a:spcPts val="0"/>
                        </a:spcAft>
                      </a:pPr>
                      <a:r>
                        <a:rPr lang="vi-VN" sz="2000" kern="0" dirty="0">
                          <a:effectLst/>
                        </a:rPr>
                        <a:t>Tại sao đun nóng dung dịch lại làm chất rắn tan nhanh hơn?</a:t>
                      </a:r>
                      <a:endParaRPr lang="en-US" sz="2000" b="1" kern="0" dirty="0">
                        <a:solidFill>
                          <a:srgbClr val="2F5496"/>
                        </a:solidFill>
                        <a:effectLst/>
                        <a:latin typeface="Arial"/>
                        <a:ea typeface="Times New Roman"/>
                        <a:cs typeface="Times New Roman"/>
                      </a:endParaRPr>
                    </a:p>
                  </a:txBody>
                  <a:tcPr marL="68580" marR="68580" marT="0" marB="0"/>
                </a:tc>
                <a:tc>
                  <a:txBody>
                    <a:bodyPr/>
                    <a:lstStyle/>
                    <a:p>
                      <a:pPr indent="317500" algn="just">
                        <a:lnSpc>
                          <a:spcPct val="100000"/>
                        </a:lnSpc>
                        <a:spcBef>
                          <a:spcPts val="2400"/>
                        </a:spcBef>
                        <a:spcAft>
                          <a:spcPts val="600"/>
                        </a:spcAft>
                      </a:pPr>
                      <a:r>
                        <a:rPr lang="vi-VN" sz="2000" dirty="0" smtClean="0">
                          <a:effectLst/>
                        </a:rPr>
                        <a:t>Ở nhiệt độ cao, các hạt chất của nước chuyển động nhanh hơn, làm tăng số lần va chạm giữa các hạt chất của nước với bề mặt chất rắn, làm chất rắn tan nhanh hơn.</a:t>
                      </a:r>
                      <a:endParaRPr lang="en-US" sz="2000" b="1" dirty="0">
                        <a:effectLst/>
                        <a:latin typeface="Segoe UI"/>
                        <a:ea typeface="Arial"/>
                        <a:cs typeface="Times New Roman"/>
                      </a:endParaRPr>
                    </a:p>
                  </a:txBody>
                  <a:tcPr marL="68580" marR="68580" marT="0" marB="0"/>
                </a:tc>
              </a:tr>
              <a:tr h="1657045">
                <a:tc>
                  <a:txBody>
                    <a:bodyPr/>
                    <a:lstStyle/>
                    <a:p>
                      <a:pPr>
                        <a:lnSpc>
                          <a:spcPct val="107000"/>
                        </a:lnSpc>
                        <a:spcBef>
                          <a:spcPts val="2400"/>
                        </a:spcBef>
                        <a:spcAft>
                          <a:spcPts val="0"/>
                        </a:spcAft>
                      </a:pPr>
                      <a:r>
                        <a:rPr lang="vi-VN" sz="2000" kern="0" dirty="0">
                          <a:effectLst/>
                        </a:rPr>
                        <a:t>Tại sao khuấy đều dung dịch lại làm chất rắn tan nhanh hơn?</a:t>
                      </a:r>
                      <a:endParaRPr lang="en-US" sz="2000" b="1" kern="0" dirty="0">
                        <a:solidFill>
                          <a:srgbClr val="2F5496"/>
                        </a:solidFill>
                        <a:effectLst/>
                        <a:latin typeface="Arial"/>
                        <a:ea typeface="Times New Roman"/>
                        <a:cs typeface="Times New Roman"/>
                      </a:endParaRPr>
                    </a:p>
                  </a:txBody>
                  <a:tcPr marL="68580" marR="68580" marT="0" marB="0"/>
                </a:tc>
                <a:tc>
                  <a:txBody>
                    <a:bodyPr/>
                    <a:lstStyle/>
                    <a:p>
                      <a:pPr indent="317500" algn="just">
                        <a:lnSpc>
                          <a:spcPct val="100000"/>
                        </a:lnSpc>
                        <a:spcBef>
                          <a:spcPts val="2400"/>
                        </a:spcBef>
                        <a:spcAft>
                          <a:spcPts val="600"/>
                        </a:spcAft>
                      </a:pPr>
                      <a:r>
                        <a:rPr lang="vi-VN" sz="2000" dirty="0" smtClean="0">
                          <a:effectLst/>
                        </a:rPr>
                        <a:t>Vì khi khuấy đều sẽ tạo ra sự tiếp xúc liên tục giữa chất rắn và các hạt chất của nước, khiến quá trình hoà tan chất rắn xảy ra nhanh hơn.</a:t>
                      </a:r>
                      <a:endParaRPr lang="en-US" sz="2000" b="1" dirty="0">
                        <a:effectLst/>
                        <a:latin typeface="Segoe UI"/>
                        <a:ea typeface="Arial"/>
                        <a:cs typeface="Times New Roman"/>
                      </a:endParaRPr>
                    </a:p>
                  </a:txBody>
                  <a:tcPr marL="68580" marR="68580" marT="0" marB="0"/>
                </a:tc>
              </a:tr>
            </a:tbl>
          </a:graphicData>
        </a:graphic>
      </p:graphicFrame>
    </p:spTree>
    <p:extLst>
      <p:ext uri="{BB962C8B-B14F-4D97-AF65-F5344CB8AC3E}">
        <p14:creationId xmlns:p14="http://schemas.microsoft.com/office/powerpoint/2010/main" val="300313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827405" y="2853055"/>
            <a:ext cx="7091045" cy="1384995"/>
          </a:xfrm>
          <a:prstGeom prst="rect">
            <a:avLst/>
          </a:prstGeom>
          <a:noFill/>
          <a:ln w="9525">
            <a:noFill/>
          </a:ln>
        </p:spPr>
        <p:txBody>
          <a:bodyPr wrap="square">
            <a:spAutoFit/>
          </a:bodyPr>
          <a:lstStyle/>
          <a:p>
            <a:pPr algn="just"/>
            <a:r>
              <a:rPr lang="vi-VN" altLang="en-US" sz="2800" i="1" dirty="0" smtClean="0">
                <a:solidFill>
                  <a:srgbClr val="000000"/>
                </a:solidFill>
                <a:latin typeface="Times New Roman" panose="02020603050405020304" charset="0"/>
              </a:rPr>
              <a:t>+</a:t>
            </a:r>
            <a:r>
              <a:rPr lang="en-US" sz="2800" i="1" dirty="0" smtClean="0">
                <a:solidFill>
                  <a:srgbClr val="000000"/>
                </a:solidFill>
                <a:latin typeface="Times New Roman" panose="02020603050405020304" charset="0"/>
              </a:rPr>
              <a:t> </a:t>
            </a:r>
            <a:r>
              <a:rPr lang="en-US" sz="2800" dirty="0" err="1">
                <a:solidFill>
                  <a:srgbClr val="000000"/>
                </a:solidFill>
                <a:latin typeface="Times New Roman" panose="02020603050405020304" charset="0"/>
              </a:rPr>
              <a:t>Khuấy</a:t>
            </a:r>
            <a:r>
              <a:rPr lang="en-US" sz="2800" dirty="0">
                <a:solidFill>
                  <a:srgbClr val="000000"/>
                </a:solidFill>
                <a:latin typeface="Times New Roman" panose="02020603050405020304" charset="0"/>
              </a:rPr>
              <a:t> dung </a:t>
            </a:r>
            <a:r>
              <a:rPr lang="en-US" sz="2800" dirty="0" err="1">
                <a:solidFill>
                  <a:srgbClr val="000000"/>
                </a:solidFill>
                <a:latin typeface="Times New Roman" panose="02020603050405020304" charset="0"/>
              </a:rPr>
              <a:t>dịch</a:t>
            </a:r>
            <a:r>
              <a:rPr lang="en-US" sz="2800" dirty="0">
                <a:solidFill>
                  <a:srgbClr val="000000"/>
                </a:solidFill>
                <a:latin typeface="Times New Roman" panose="02020603050405020304" charset="0"/>
              </a:rPr>
              <a:t>.</a:t>
            </a:r>
            <a:endParaRPr lang="en-US" sz="2800" i="1" dirty="0">
              <a:solidFill>
                <a:srgbClr val="000000"/>
              </a:solidFill>
              <a:latin typeface="Times New Roman" panose="02020603050405020304" charset="0"/>
            </a:endParaRPr>
          </a:p>
          <a:p>
            <a:pPr algn="just"/>
            <a:r>
              <a:rPr lang="vi-VN" altLang="en-US" sz="2800" i="1" dirty="0">
                <a:solidFill>
                  <a:srgbClr val="000000"/>
                </a:solidFill>
                <a:latin typeface="Times New Roman" panose="02020603050405020304" charset="0"/>
              </a:rPr>
              <a:t>+</a:t>
            </a:r>
            <a:r>
              <a:rPr lang="en-US" sz="2800" i="1"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Đun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nóng</a:t>
            </a:r>
            <a:r>
              <a:rPr lang="en-US" sz="2800" dirty="0">
                <a:solidFill>
                  <a:srgbClr val="000000"/>
                </a:solidFill>
                <a:latin typeface="Times New Roman" panose="02020603050405020304" charset="0"/>
              </a:rPr>
              <a:t> dung </a:t>
            </a:r>
            <a:r>
              <a:rPr lang="en-US" sz="2800" dirty="0" err="1">
                <a:solidFill>
                  <a:srgbClr val="000000"/>
                </a:solidFill>
                <a:latin typeface="Times New Roman" panose="02020603050405020304" charset="0"/>
              </a:rPr>
              <a:t>dịch</a:t>
            </a:r>
            <a:r>
              <a:rPr lang="en-US" sz="2800" dirty="0">
                <a:solidFill>
                  <a:srgbClr val="000000"/>
                </a:solidFill>
                <a:latin typeface="Times New Roman" panose="02020603050405020304" charset="0"/>
              </a:rPr>
              <a:t>.</a:t>
            </a:r>
            <a:endParaRPr lang="en-US" sz="2800" i="1" dirty="0">
              <a:solidFill>
                <a:srgbClr val="000000"/>
              </a:solidFill>
              <a:latin typeface="Times New Roman" panose="02020603050405020304" charset="0"/>
            </a:endParaRPr>
          </a:p>
          <a:p>
            <a:pPr algn="just"/>
            <a:r>
              <a:rPr lang="vi-VN" altLang="en-US" sz="2800" i="1" dirty="0">
                <a:solidFill>
                  <a:srgbClr val="000000"/>
                </a:solidFill>
                <a:latin typeface="Times New Roman" panose="02020603050405020304" charset="0"/>
              </a:rPr>
              <a:t>+</a:t>
            </a:r>
            <a:r>
              <a:rPr lang="en-US" sz="2800" i="1"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Nghiền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nhỏ</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rắn</a:t>
            </a:r>
            <a:r>
              <a:rPr lang="en-US" sz="2800" dirty="0">
                <a:solidFill>
                  <a:srgbClr val="000000"/>
                </a:solidFill>
                <a:latin typeface="Times New Roman" panose="02020603050405020304" charset="0"/>
              </a:rPr>
              <a:t>.</a:t>
            </a:r>
            <a:endParaRPr lang="en-US" sz="2800" dirty="0"/>
          </a:p>
        </p:txBody>
      </p:sp>
      <p:sp>
        <p:nvSpPr>
          <p:cNvPr id="3" name="Right Arrow 2"/>
          <p:cNvSpPr/>
          <p:nvPr/>
        </p:nvSpPr>
        <p:spPr>
          <a:xfrm>
            <a:off x="323528" y="2060848"/>
            <a:ext cx="39624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91210" y="1916832"/>
            <a:ext cx="7127240" cy="1231106"/>
          </a:xfrm>
          <a:prstGeom prst="rect">
            <a:avLst/>
          </a:prstGeom>
          <a:noFill/>
        </p:spPr>
        <p:txBody>
          <a:bodyPr wrap="square" rtlCol="0">
            <a:spAutoFit/>
          </a:bodyPr>
          <a:lstStyle/>
          <a:p>
            <a:r>
              <a:rPr lang="en-US" sz="2800" dirty="0" err="1">
                <a:solidFill>
                  <a:srgbClr val="000000"/>
                </a:solidFill>
                <a:latin typeface="Times New Roman" panose="02020603050405020304" charset="0"/>
              </a:rPr>
              <a:t>Muốn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rắn</a:t>
            </a:r>
            <a:r>
              <a:rPr lang="en-US" sz="2800" dirty="0">
                <a:solidFill>
                  <a:srgbClr val="000000"/>
                </a:solidFill>
                <a:latin typeface="Times New Roman" panose="02020603050405020304" charset="0"/>
              </a:rPr>
              <a:t> tan </a:t>
            </a:r>
            <a:r>
              <a:rPr lang="en-US" sz="2800" dirty="0" err="1">
                <a:solidFill>
                  <a:srgbClr val="000000"/>
                </a:solidFill>
                <a:latin typeface="Times New Roman" panose="02020603050405020304" charset="0"/>
              </a:rPr>
              <a:t>nhanh</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trong</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nước</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có</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thể</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thực</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hiện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một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hai</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hoặc</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cả</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ba</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biện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pháp</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sau</a:t>
            </a:r>
            <a:r>
              <a:rPr lang="en-US" sz="2800" dirty="0">
                <a:solidFill>
                  <a:srgbClr val="000000"/>
                </a:solidFill>
                <a:latin typeface="Times New Roman" panose="02020603050405020304" charset="0"/>
              </a:rPr>
              <a:t>:</a:t>
            </a:r>
            <a:endParaRPr lang="en-US" sz="2800" i="1" dirty="0">
              <a:solidFill>
                <a:srgbClr val="000000"/>
              </a:solidFill>
              <a:latin typeface="Times New Roman" panose="02020603050405020304"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0"/>
                                        </p:tgtEl>
                                        <p:attrNameLst>
                                          <p:attrName>style.visibility</p:attrName>
                                        </p:attrNameLst>
                                      </p:cBhvr>
                                      <p:to>
                                        <p:strVal val="visible"/>
                                      </p:to>
                                    </p:set>
                                    <p:animEffect transition="in" filter="fade">
                                      <p:cBhvr>
                                        <p:cTn id="19" dur="1000"/>
                                        <p:tgtEl>
                                          <p:spTgt spid="100"/>
                                        </p:tgtEl>
                                      </p:cBhvr>
                                    </p:animEffect>
                                    <p:anim calcmode="lin" valueType="num">
                                      <p:cBhvr>
                                        <p:cTn id="20" dur="1000" fill="hold"/>
                                        <p:tgtEl>
                                          <p:spTgt spid="100"/>
                                        </p:tgtEl>
                                        <p:attrNameLst>
                                          <p:attrName>ppt_x</p:attrName>
                                        </p:attrNameLst>
                                      </p:cBhvr>
                                      <p:tavLst>
                                        <p:tav tm="0">
                                          <p:val>
                                            <p:strVal val="#ppt_x"/>
                                          </p:val>
                                        </p:tav>
                                        <p:tav tm="100000">
                                          <p:val>
                                            <p:strVal val="#ppt_x"/>
                                          </p:val>
                                        </p:tav>
                                      </p:tavLst>
                                    </p:anim>
                                    <p:anim calcmode="lin" valueType="num">
                                      <p:cBhvr>
                                        <p:cTn id="21"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3" grpId="0" animBg="1"/>
      <p:bldP spid="3" grpId="1" animBg="1"/>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83260" y="260350"/>
            <a:ext cx="5088890" cy="1076325"/>
          </a:xfrm>
          <a:prstGeom prst="rect">
            <a:avLst/>
          </a:prstGeom>
          <a:noFill/>
        </p:spPr>
        <p:txBody>
          <a:bodyPr wrap="square" rtlCol="0" anchor="t">
            <a:spAutoFit/>
          </a:bodyPr>
          <a:lstStyle/>
          <a:p>
            <a:pPr algn="just"/>
            <a:r>
              <a:rPr lang="en-US" sz="3200" b="1">
                <a:solidFill>
                  <a:srgbClr val="FF0000"/>
                </a:solidFill>
                <a:latin typeface="Times New Roman" panose="02020603050405020304" charset="0"/>
                <a:cs typeface="Times New Roman" panose="02020603050405020304" charset="0"/>
              </a:rPr>
              <a:t>6. Chất khí tan trong nước</a:t>
            </a:r>
          </a:p>
          <a:p>
            <a:pPr algn="just"/>
            <a:endParaRPr lang="en-US" sz="3200">
              <a:solidFill>
                <a:schemeClr val="tx1"/>
              </a:solidFill>
              <a:latin typeface="Times New Roman" panose="02020603050405020304" charset="0"/>
              <a:cs typeface="Times New Roman" panose="02020603050405020304" charset="0"/>
            </a:endParaRPr>
          </a:p>
        </p:txBody>
      </p:sp>
      <p:pic>
        <p:nvPicPr>
          <p:cNvPr id="1213" name="Shape 1213"/>
          <p:cNvPicPr>
            <a:picLocks noGrp="1" noChangeAspect="1"/>
          </p:cNvPicPr>
          <p:nvPr>
            <p:ph sz="half" idx="2"/>
          </p:nvPr>
        </p:nvPicPr>
        <p:blipFill>
          <a:blip r:embed="rId2"/>
          <a:stretch>
            <a:fillRect/>
          </a:stretch>
        </p:blipFill>
        <p:spPr>
          <a:xfrm>
            <a:off x="467360" y="1144905"/>
            <a:ext cx="3709670" cy="3261360"/>
          </a:xfrm>
          <a:prstGeom prst="rect">
            <a:avLst/>
          </a:prstGeom>
        </p:spPr>
      </p:pic>
      <p:pic>
        <p:nvPicPr>
          <p:cNvPr id="1219" name="Shape 1219"/>
          <p:cNvPicPr/>
          <p:nvPr/>
        </p:nvPicPr>
        <p:blipFill>
          <a:blip r:embed="rId3"/>
          <a:stretch>
            <a:fillRect/>
          </a:stretch>
        </p:blipFill>
        <p:spPr>
          <a:xfrm>
            <a:off x="4355465" y="1052830"/>
            <a:ext cx="4345305" cy="3353435"/>
          </a:xfrm>
          <a:prstGeom prst="rect">
            <a:avLst/>
          </a:prstGeom>
        </p:spPr>
      </p:pic>
      <p:sp>
        <p:nvSpPr>
          <p:cNvPr id="6" name="Text Box 5"/>
          <p:cNvSpPr txBox="1"/>
          <p:nvPr/>
        </p:nvSpPr>
        <p:spPr>
          <a:xfrm>
            <a:off x="1115060" y="4653280"/>
            <a:ext cx="7004685" cy="523220"/>
          </a:xfrm>
          <a:prstGeom prst="rect">
            <a:avLst/>
          </a:prstGeom>
          <a:noFill/>
        </p:spPr>
        <p:txBody>
          <a:bodyPr wrap="square" rtlCol="0">
            <a:spAutoFit/>
          </a:bodyPr>
          <a:lstStyle/>
          <a:p>
            <a:pPr algn="just"/>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đường</a:t>
            </a:r>
            <a:r>
              <a:rPr lang="en-US" sz="2800" dirty="0">
                <a:solidFill>
                  <a:srgbClr val="000000"/>
                </a:solidFill>
                <a:latin typeface="Times New Roman" panose="02020603050405020304" charset="0"/>
                <a:cs typeface="Times New Roman" panose="02020603050405020304" charset="0"/>
                <a:sym typeface="+mn-ea"/>
              </a:rPr>
              <a:t>  </a:t>
            </a:r>
            <a:r>
              <a:rPr lang="en-US" sz="2800" dirty="0" smtClean="0">
                <a:solidFill>
                  <a:srgbClr val="000000"/>
                </a:solidFill>
                <a:latin typeface="Times New Roman" panose="02020603050405020304" charset="0"/>
                <a:cs typeface="Times New Roman" panose="02020603050405020304" charset="0"/>
                <a:sym typeface="+mn-ea"/>
              </a:rPr>
              <a:t>        </a:t>
            </a:r>
            <a:r>
              <a:rPr lang="vi-VN" altLang="en-US" sz="2800" dirty="0" smtClean="0">
                <a:solidFill>
                  <a:srgbClr val="000000"/>
                </a:solidFill>
                <a:latin typeface="Times New Roman" panose="02020603050405020304" charset="0"/>
                <a:cs typeface="Times New Roman" panose="02020603050405020304" charset="0"/>
                <a:sym typeface="+mn-ea"/>
              </a:rPr>
              <a:t> </a:t>
            </a:r>
            <a:r>
              <a:rPr lang="en-US" sz="2800" dirty="0" smtClean="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a:t>
            </a:r>
            <a:r>
              <a:rPr lang="en-US" sz="2800" dirty="0" err="1" smtClean="0">
                <a:solidFill>
                  <a:srgbClr val="000000"/>
                </a:solidFill>
                <a:latin typeface="Times New Roman" panose="02020603050405020304" charset="0"/>
                <a:cs typeface="Times New Roman" panose="02020603050405020304" charset="0"/>
                <a:sym typeface="+mn-ea"/>
              </a:rPr>
              <a:t>ước</a:t>
            </a:r>
            <a:r>
              <a:rPr lang="en-US" sz="2800" dirty="0" smtClean="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ngọt</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đóng</a:t>
            </a:r>
            <a:r>
              <a:rPr lang="en-US" sz="2800" dirty="0">
                <a:solidFill>
                  <a:srgbClr val="000000"/>
                </a:solidFill>
                <a:latin typeface="Times New Roman" panose="02020603050405020304" charset="0"/>
                <a:cs typeface="Times New Roman" panose="02020603050405020304" charset="0"/>
                <a:sym typeface="+mn-ea"/>
              </a:rPr>
              <a:t> chai </a:t>
            </a:r>
            <a:endParaRPr lang="en-US" sz="2800" dirty="0">
              <a:latin typeface="Times New Roman" panose="02020603050405020304" charset="0"/>
              <a:cs typeface="Times New Roman" panose="02020603050405020304" charset="0"/>
            </a:endParaRPr>
          </a:p>
        </p:txBody>
      </p:sp>
      <p:sp>
        <p:nvSpPr>
          <p:cNvPr id="2" name="Text Box 1"/>
          <p:cNvSpPr txBox="1"/>
          <p:nvPr/>
        </p:nvSpPr>
        <p:spPr>
          <a:xfrm>
            <a:off x="203826" y="5175250"/>
            <a:ext cx="8496944" cy="1815882"/>
          </a:xfrm>
          <a:prstGeom prst="rect">
            <a:avLst/>
          </a:prstGeom>
          <a:noFill/>
        </p:spPr>
        <p:txBody>
          <a:bodyPr wrap="square" rtlCol="0" anchor="t">
            <a:spAutoFit/>
          </a:bodyPr>
          <a:lstStyle/>
          <a:p>
            <a:pPr algn="just"/>
            <a:r>
              <a:rPr lang="en-US" sz="2800" dirty="0" err="1">
                <a:latin typeface="Times New Roman" panose="02020603050405020304" charset="0"/>
                <a:cs typeface="Times New Roman" panose="02020603050405020304" charset="0"/>
                <a:sym typeface="+mn-ea"/>
              </a:rPr>
              <a:t>Khi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em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mở</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nắp</a:t>
            </a:r>
            <a:r>
              <a:rPr lang="en-US" sz="2800" dirty="0">
                <a:latin typeface="Times New Roman" panose="02020603050405020304" charset="0"/>
                <a:cs typeface="Times New Roman" panose="02020603050405020304" charset="0"/>
                <a:sym typeface="+mn-ea"/>
              </a:rPr>
              <a:t> chai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ngọt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để</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rót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hình</a:t>
            </a:r>
            <a:r>
              <a:rPr lang="en-US" sz="2800" dirty="0">
                <a:latin typeface="Times New Roman" panose="02020603050405020304" charset="0"/>
                <a:cs typeface="Times New Roman" panose="02020603050405020304" charset="0"/>
                <a:sym typeface="+mn-ea"/>
              </a:rPr>
              <a:t> 15.</a:t>
            </a:r>
            <a:r>
              <a:rPr lang="vi-VN" altLang="en-US" sz="2800" dirty="0">
                <a:latin typeface="Times New Roman" panose="02020603050405020304" charset="0"/>
                <a:cs typeface="Times New Roman" panose="02020603050405020304" charset="0"/>
                <a:sym typeface="+mn-ea"/>
              </a:rPr>
              <a:t>2</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thì</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thấy</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bọt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khí</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tạo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ra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và</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nghe</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tiếng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xì</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xèo</a:t>
            </a:r>
            <a:r>
              <a:rPr lang="en-US" sz="2800" dirty="0">
                <a:latin typeface="Times New Roman" panose="02020603050405020304" charset="0"/>
                <a:cs typeface="Times New Roman" panose="02020603050405020304" charset="0"/>
                <a:sym typeface="+mn-ea"/>
              </a:rPr>
              <a:t>" ở </a:t>
            </a:r>
            <a:r>
              <a:rPr lang="en-US" sz="2800" dirty="0" err="1">
                <a:latin typeface="Times New Roman" panose="02020603050405020304" charset="0"/>
                <a:cs typeface="Times New Roman" panose="02020603050405020304" charset="0"/>
                <a:sym typeface="+mn-ea"/>
              </a:rPr>
              <a:t>miệng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cốc</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Em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hãy</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giải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thích</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hiện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tượng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này</a:t>
            </a:r>
            <a:r>
              <a:rPr lang="en-US" sz="2800" dirty="0">
                <a:latin typeface="Times New Roman" panose="02020603050405020304" charset="0"/>
                <a:cs typeface="Times New Roman" panose="02020603050405020304" charset="0"/>
                <a:sym typeface="+mn-ea"/>
              </a:rPr>
              <a:t>. </a:t>
            </a:r>
            <a:endParaRPr lang="en-US" sz="2800" dirty="0"/>
          </a:p>
          <a:p>
            <a:pPr algn="just"/>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213"/>
                                        </p:tgtEl>
                                        <p:attrNameLst>
                                          <p:attrName>style.visibility</p:attrName>
                                        </p:attrNameLst>
                                      </p:cBhvr>
                                      <p:to>
                                        <p:strVal val="visible"/>
                                      </p:to>
                                    </p:set>
                                    <p:animEffect transition="in" filter="circle(in)">
                                      <p:cBhvr>
                                        <p:cTn id="12" dur="2000"/>
                                        <p:tgtEl>
                                          <p:spTgt spid="121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219"/>
                                        </p:tgtEl>
                                        <p:attrNameLst>
                                          <p:attrName>style.visibility</p:attrName>
                                        </p:attrNameLst>
                                      </p:cBhvr>
                                      <p:to>
                                        <p:strVal val="visible"/>
                                      </p:to>
                                    </p:set>
                                    <p:animEffect transition="in" filter="circle(in)">
                                      <p:cBhvr>
                                        <p:cTn id="17" dur="2000"/>
                                        <p:tgtEl>
                                          <p:spTgt spid="121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18770" y="548680"/>
            <a:ext cx="8429694" cy="5262979"/>
          </a:xfrm>
          <a:prstGeom prst="rect">
            <a:avLst/>
          </a:prstGeom>
          <a:noFill/>
        </p:spPr>
        <p:txBody>
          <a:bodyPr wrap="square" rtlCol="0" anchor="t">
            <a:spAutoFit/>
          </a:bodyPr>
          <a:lstStyle/>
          <a:p>
            <a:r>
              <a:rPr lang="vi-VN" altLang="en-US" sz="2800" dirty="0">
                <a:latin typeface="Times New Roman" panose="02020603050405020304" charset="0"/>
                <a:cs typeface="Times New Roman" panose="02020603050405020304" charset="0"/>
              </a:rPr>
              <a:t>        </a:t>
            </a:r>
            <a:r>
              <a:rPr lang="en-US" sz="2800" b="1" i="1" dirty="0" err="1">
                <a:solidFill>
                  <a:srgbClr val="FF0000"/>
                </a:solidFill>
                <a:latin typeface="Times New Roman" panose="02020603050405020304" charset="0"/>
                <a:cs typeface="Times New Roman" panose="02020603050405020304" charset="0"/>
              </a:rPr>
              <a:t>Trả</a:t>
            </a:r>
            <a:r>
              <a:rPr lang="en-US" sz="2800" b="1" i="1" dirty="0">
                <a:solidFill>
                  <a:srgbClr val="FF0000"/>
                </a:solidFill>
                <a:latin typeface="Times New Roman" panose="02020603050405020304" charset="0"/>
                <a:cs typeface="Times New Roman" panose="02020603050405020304" charset="0"/>
              </a:rPr>
              <a:t> </a:t>
            </a:r>
            <a:r>
              <a:rPr lang="en-US" sz="2800" b="1" i="1" dirty="0" err="1">
                <a:solidFill>
                  <a:srgbClr val="FF0000"/>
                </a:solidFill>
                <a:latin typeface="Times New Roman" panose="02020603050405020304" charset="0"/>
                <a:cs typeface="Times New Roman" panose="02020603050405020304" charset="0"/>
              </a:rPr>
              <a:t>lời</a:t>
            </a:r>
            <a:r>
              <a:rPr lang="en-US" sz="2800" b="1" i="1" dirty="0">
                <a:solidFill>
                  <a:srgbClr val="FF0000"/>
                </a:solidFill>
                <a:latin typeface="Times New Roman" panose="02020603050405020304" charset="0"/>
                <a:cs typeface="Times New Roman" panose="02020603050405020304" charset="0"/>
              </a:rPr>
              <a:t>:</a:t>
            </a:r>
          </a:p>
          <a:p>
            <a:r>
              <a:rPr lang="en-US" sz="2800" dirty="0" err="1">
                <a:solidFill>
                  <a:srgbClr val="000000"/>
                </a:solidFill>
                <a:latin typeface="Times New Roman" panose="02020603050405020304" charset="0"/>
                <a:cs typeface="Times New Roman" panose="02020603050405020304" charset="0"/>
                <a:sym typeface="+mn-ea"/>
              </a:rPr>
              <a:t>Trong</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ngọt</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có</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hoà</a:t>
            </a:r>
            <a:r>
              <a:rPr lang="en-US" sz="2800" dirty="0">
                <a:solidFill>
                  <a:srgbClr val="000000"/>
                </a:solidFill>
                <a:latin typeface="Times New Roman" panose="02020603050405020304" charset="0"/>
                <a:cs typeface="Times New Roman" panose="02020603050405020304" charset="0"/>
                <a:sym typeface="+mn-ea"/>
              </a:rPr>
              <a:t> tan </a:t>
            </a:r>
            <a:r>
              <a:rPr lang="en-US" sz="2800" dirty="0" err="1">
                <a:solidFill>
                  <a:srgbClr val="000000"/>
                </a:solidFill>
                <a:latin typeface="Times New Roman" panose="02020603050405020304" charset="0"/>
                <a:cs typeface="Times New Roman" panose="02020603050405020304" charset="0"/>
                <a:sym typeface="+mn-ea"/>
              </a:rPr>
              <a:t>thêm</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khí</a:t>
            </a:r>
            <a:r>
              <a:rPr lang="en-US" sz="2800" dirty="0">
                <a:solidFill>
                  <a:srgbClr val="000000"/>
                </a:solidFill>
                <a:latin typeface="Times New Roman" panose="02020603050405020304" charset="0"/>
                <a:cs typeface="Times New Roman" panose="02020603050405020304" charset="0"/>
                <a:sym typeface="+mn-ea"/>
              </a:rPr>
              <a:t> </a:t>
            </a:r>
            <a:r>
              <a:rPr lang="en-US" sz="2800" dirty="0" smtClean="0">
                <a:solidFill>
                  <a:srgbClr val="000000"/>
                </a:solidFill>
                <a:latin typeface="Times New Roman" panose="02020603050405020304" charset="0"/>
                <a:cs typeface="Times New Roman" panose="02020603050405020304" charset="0"/>
                <a:sym typeface="+mn-ea"/>
              </a:rPr>
              <a:t>CO</a:t>
            </a:r>
            <a:r>
              <a:rPr lang="en-US" sz="2800" baseline="-25000" dirty="0" smtClean="0">
                <a:solidFill>
                  <a:srgbClr val="000000"/>
                </a:solidFill>
                <a:latin typeface="Times New Roman" panose="02020603050405020304" charset="0"/>
                <a:cs typeface="Times New Roman" panose="02020603050405020304" charset="0"/>
                <a:sym typeface="+mn-ea"/>
              </a:rPr>
              <a:t>2</a:t>
            </a:r>
            <a:r>
              <a:rPr lang="en-US" sz="2800" dirty="0" smtClean="0">
                <a:solidFill>
                  <a:srgbClr val="000000"/>
                </a:solidFill>
                <a:latin typeface="Times New Roman" panose="02020603050405020304" charset="0"/>
                <a:cs typeface="Times New Roman" panose="02020603050405020304" charset="0"/>
                <a:sym typeface="+mn-ea"/>
              </a:rPr>
              <a:t>, </a:t>
            </a:r>
            <a:r>
              <a:rPr lang="en-US" sz="2800" dirty="0">
                <a:solidFill>
                  <a:srgbClr val="000000"/>
                </a:solidFill>
                <a:latin typeface="Times New Roman" panose="02020603050405020304" charset="0"/>
                <a:cs typeface="Times New Roman" panose="02020603050405020304" charset="0"/>
                <a:sym typeface="+mn-ea"/>
              </a:rPr>
              <a:t>(</a:t>
            </a:r>
            <a:r>
              <a:rPr lang="en-US" sz="2800" dirty="0" err="1">
                <a:solidFill>
                  <a:srgbClr val="000000"/>
                </a:solidFill>
                <a:latin typeface="Times New Roman" panose="02020603050405020304" charset="0"/>
                <a:cs typeface="Times New Roman" panose="02020603050405020304" charset="0"/>
                <a:sym typeface="+mn-ea"/>
              </a:rPr>
              <a:t>khí</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không</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độc</a:t>
            </a:r>
            <a:r>
              <a:rPr lang="en-US" sz="2800" dirty="0">
                <a:solidFill>
                  <a:srgbClr val="000000"/>
                </a:solidFill>
                <a:latin typeface="Times New Roman" panose="02020603050405020304" charset="0"/>
                <a:cs typeface="Times New Roman" panose="02020603050405020304" charset="0"/>
                <a:sym typeface="+mn-ea"/>
              </a:rPr>
              <a:t>, tan </a:t>
            </a:r>
            <a:r>
              <a:rPr lang="en-US" sz="2800" dirty="0" err="1">
                <a:solidFill>
                  <a:srgbClr val="000000"/>
                </a:solidFill>
                <a:latin typeface="Times New Roman" panose="02020603050405020304" charset="0"/>
                <a:cs typeface="Times New Roman" panose="02020603050405020304" charset="0"/>
                <a:sym typeface="+mn-ea"/>
              </a:rPr>
              <a:t>được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một</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phẩn</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trong</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tạo</a:t>
            </a:r>
            <a:r>
              <a:rPr lang="en-US" sz="2800" dirty="0">
                <a:solidFill>
                  <a:srgbClr val="000000"/>
                </a:solidFill>
                <a:latin typeface="Times New Roman" panose="02020603050405020304" charset="0"/>
                <a:cs typeface="Times New Roman" panose="02020603050405020304" charset="0"/>
                <a:sym typeface="+mn-ea"/>
              </a:rPr>
              <a:t> dung </a:t>
            </a:r>
            <a:r>
              <a:rPr lang="en-US" sz="2800" dirty="0" err="1">
                <a:solidFill>
                  <a:srgbClr val="000000"/>
                </a:solidFill>
                <a:latin typeface="Times New Roman" panose="02020603050405020304" charset="0"/>
                <a:cs typeface="Times New Roman" panose="02020603050405020304" charset="0"/>
                <a:sym typeface="+mn-ea"/>
              </a:rPr>
              <a:t>dịch</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có</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vị</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chua</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nhẹ</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kích</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thích</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tiêu</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hoá</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thức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ăn</a:t>
            </a:r>
            <a:r>
              <a:rPr lang="en-US" sz="2800" dirty="0">
                <a:solidFill>
                  <a:srgbClr val="000000"/>
                </a:solidFill>
                <a:latin typeface="Times New Roman" panose="02020603050405020304" charset="0"/>
                <a:cs typeface="Times New Roman" panose="02020603050405020304" charset="0"/>
                <a:sym typeface="+mn-ea"/>
              </a:rPr>
              <a:t>). Ở </a:t>
            </a:r>
            <a:r>
              <a:rPr lang="en-US" sz="2800" dirty="0" err="1">
                <a:solidFill>
                  <a:srgbClr val="000000"/>
                </a:solidFill>
                <a:latin typeface="Times New Roman" panose="02020603050405020304" charset="0"/>
                <a:cs typeface="Times New Roman" panose="02020603050405020304" charset="0"/>
                <a:sym typeface="+mn-ea"/>
              </a:rPr>
              <a:t>các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nhà</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máy</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sản</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xuất</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ngọt</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người</a:t>
            </a:r>
            <a:r>
              <a:rPr lang="en-US" sz="2800" dirty="0">
                <a:solidFill>
                  <a:srgbClr val="000000"/>
                </a:solidFill>
                <a:latin typeface="Times New Roman" panose="02020603050405020304" charset="0"/>
                <a:cs typeface="Times New Roman" panose="02020603050405020304" charset="0"/>
                <a:sym typeface="+mn-ea"/>
              </a:rPr>
              <a:t> ta </a:t>
            </a:r>
            <a:r>
              <a:rPr lang="en-US" sz="2800" dirty="0" err="1">
                <a:solidFill>
                  <a:srgbClr val="000000"/>
                </a:solidFill>
                <a:latin typeface="Times New Roman" panose="02020603050405020304" charset="0"/>
                <a:cs typeface="Times New Roman" panose="02020603050405020304" charset="0"/>
                <a:sym typeface="+mn-ea"/>
              </a:rPr>
              <a:t>dùng</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áp</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lực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lớn</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để</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ép</a:t>
            </a:r>
            <a:r>
              <a:rPr lang="en-US" sz="2800" dirty="0">
                <a:solidFill>
                  <a:srgbClr val="000000"/>
                </a:solidFill>
                <a:latin typeface="Times New Roman" panose="02020603050405020304" charset="0"/>
                <a:cs typeface="Times New Roman" panose="02020603050405020304" charset="0"/>
                <a:sym typeface="+mn-ea"/>
              </a:rPr>
              <a:t> CO</a:t>
            </a:r>
            <a:r>
              <a:rPr lang="en-US" sz="2800" baseline="-25000" dirty="0">
                <a:solidFill>
                  <a:srgbClr val="000000"/>
                </a:solidFill>
                <a:latin typeface="Times New Roman" panose="02020603050405020304" charset="0"/>
                <a:cs typeface="Times New Roman" panose="02020603050405020304" charset="0"/>
                <a:sym typeface="+mn-ea"/>
              </a:rPr>
              <a:t>2</a:t>
            </a:r>
            <a:r>
              <a:rPr lang="en-US" sz="2800" dirty="0" smtClean="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hoà</a:t>
            </a:r>
            <a:r>
              <a:rPr lang="en-US" sz="2800" dirty="0">
                <a:solidFill>
                  <a:srgbClr val="000000"/>
                </a:solidFill>
                <a:latin typeface="Times New Roman" panose="02020603050405020304" charset="0"/>
                <a:cs typeface="Times New Roman" panose="02020603050405020304" charset="0"/>
                <a:sym typeface="+mn-ea"/>
              </a:rPr>
              <a:t> tan </a:t>
            </a:r>
            <a:r>
              <a:rPr lang="en-US" sz="2800" dirty="0" err="1">
                <a:solidFill>
                  <a:srgbClr val="000000"/>
                </a:solidFill>
                <a:latin typeface="Times New Roman" panose="02020603050405020304" charset="0"/>
                <a:cs typeface="Times New Roman" panose="02020603050405020304" charset="0"/>
                <a:sym typeface="+mn-ea"/>
              </a:rPr>
              <a:t>vào</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Sau </a:t>
            </a:r>
            <a:r>
              <a:rPr lang="en-US" sz="2800" dirty="0" err="1">
                <a:solidFill>
                  <a:srgbClr val="000000"/>
                </a:solidFill>
                <a:latin typeface="Times New Roman" panose="02020603050405020304" charset="0"/>
                <a:cs typeface="Times New Roman" panose="02020603050405020304" charset="0"/>
                <a:sym typeface="+mn-ea"/>
              </a:rPr>
              <a:t>đó</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nạp</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vào</a:t>
            </a:r>
            <a:r>
              <a:rPr lang="en-US" sz="2800" dirty="0">
                <a:solidFill>
                  <a:srgbClr val="000000"/>
                </a:solidFill>
                <a:latin typeface="Times New Roman" panose="02020603050405020304" charset="0"/>
                <a:cs typeface="Times New Roman" panose="02020603050405020304" charset="0"/>
                <a:sym typeface="+mn-ea"/>
              </a:rPr>
              <a:t> chai </a:t>
            </a:r>
            <a:r>
              <a:rPr lang="en-US" sz="2800" dirty="0" err="1">
                <a:solidFill>
                  <a:srgbClr val="000000"/>
                </a:solidFill>
                <a:latin typeface="Times New Roman" panose="02020603050405020304" charset="0"/>
                <a:cs typeface="Times New Roman" panose="02020603050405020304" charset="0"/>
                <a:sym typeface="+mn-ea"/>
              </a:rPr>
              <a:t>hoặc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lon</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và</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đóng</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kín</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lại</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thì</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thu</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được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nước</a:t>
            </a:r>
            <a:r>
              <a:rPr lang="en-US" sz="2800" dirty="0">
                <a:solidFill>
                  <a:srgbClr val="000000"/>
                </a:solidFill>
                <a:latin typeface="Times New Roman" panose="02020603050405020304" charset="0"/>
                <a:cs typeface="Times New Roman" panose="02020603050405020304" charset="0"/>
                <a:sym typeface="+mn-ea"/>
              </a:rPr>
              <a:t> </a:t>
            </a:r>
            <a:r>
              <a:rPr lang="en-US" sz="2800" dirty="0" err="1">
                <a:solidFill>
                  <a:srgbClr val="000000"/>
                </a:solidFill>
                <a:latin typeface="Times New Roman" panose="02020603050405020304" charset="0"/>
                <a:cs typeface="Times New Roman" panose="02020603050405020304" charset="0"/>
                <a:sym typeface="+mn-ea"/>
              </a:rPr>
              <a:t>ngọt</a:t>
            </a:r>
            <a:r>
              <a:rPr lang="en-US" sz="2800" dirty="0">
                <a:solidFill>
                  <a:srgbClr val="000000"/>
                </a:solidFill>
                <a:latin typeface="Times New Roman" panose="02020603050405020304" charset="0"/>
                <a:cs typeface="Times New Roman" panose="02020603050405020304" charset="0"/>
                <a:sym typeface="+mn-ea"/>
              </a:rPr>
              <a:t>.</a:t>
            </a:r>
          </a:p>
          <a:p>
            <a:r>
              <a:rPr lang="en-US" sz="2800" dirty="0" err="1">
                <a:solidFill>
                  <a:srgbClr val="000000"/>
                </a:solidFill>
                <a:latin typeface="Times New Roman" panose="02020603050405020304" charset="0"/>
                <a:cs typeface="Times New Roman" panose="02020603050405020304" charset="0"/>
              </a:rPr>
              <a:t>Khi</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mở</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nắp</a:t>
            </a:r>
            <a:r>
              <a:rPr lang="en-US" sz="2800" dirty="0">
                <a:solidFill>
                  <a:srgbClr val="000000"/>
                </a:solidFill>
                <a:latin typeface="Times New Roman" panose="02020603050405020304" charset="0"/>
                <a:cs typeface="Times New Roman" panose="02020603050405020304" charset="0"/>
              </a:rPr>
              <a:t> chai </a:t>
            </a:r>
            <a:r>
              <a:rPr lang="en-US" sz="2800" dirty="0" err="1">
                <a:solidFill>
                  <a:srgbClr val="000000"/>
                </a:solidFill>
                <a:latin typeface="Times New Roman" panose="02020603050405020304" charset="0"/>
                <a:cs typeface="Times New Roman" panose="02020603050405020304" charset="0"/>
              </a:rPr>
              <a:t>nước</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ngọt</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để</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rót</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vào</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cốc</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áp</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suất</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bên</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ngoài</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thấp</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hơn</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trong</a:t>
            </a:r>
            <a:r>
              <a:rPr lang="en-US" sz="2800" dirty="0">
                <a:solidFill>
                  <a:srgbClr val="000000"/>
                </a:solidFill>
                <a:latin typeface="Times New Roman" panose="02020603050405020304" charset="0"/>
                <a:cs typeface="Times New Roman" panose="02020603050405020304" charset="0"/>
              </a:rPr>
              <a:t> chai </a:t>
            </a:r>
            <a:r>
              <a:rPr lang="en-US" sz="2800" dirty="0" err="1">
                <a:solidFill>
                  <a:srgbClr val="000000"/>
                </a:solidFill>
                <a:latin typeface="Times New Roman" panose="02020603050405020304" charset="0"/>
                <a:cs typeface="Times New Roman" panose="02020603050405020304" charset="0"/>
              </a:rPr>
              <a:t>nên</a:t>
            </a:r>
            <a:r>
              <a:rPr lang="en-US" sz="2800" dirty="0">
                <a:solidFill>
                  <a:srgbClr val="000000"/>
                </a:solidFill>
                <a:latin typeface="Times New Roman" panose="02020603050405020304" charset="0"/>
                <a:cs typeface="Times New Roman" panose="02020603050405020304" charset="0"/>
              </a:rPr>
              <a:t> </a:t>
            </a:r>
            <a:r>
              <a:rPr lang="en-US" sz="2800" dirty="0">
                <a:solidFill>
                  <a:srgbClr val="000000"/>
                </a:solidFill>
                <a:latin typeface="Times New Roman" panose="02020603050405020304" charset="0"/>
                <a:cs typeface="Times New Roman" panose="02020603050405020304" charset="0"/>
                <a:sym typeface="+mn-ea"/>
              </a:rPr>
              <a:t>CO</a:t>
            </a:r>
            <a:r>
              <a:rPr lang="en-US" sz="2800" baseline="-25000" dirty="0">
                <a:solidFill>
                  <a:srgbClr val="000000"/>
                </a:solidFill>
                <a:latin typeface="Times New Roman" panose="02020603050405020304" charset="0"/>
                <a:cs typeface="Times New Roman" panose="02020603050405020304" charset="0"/>
                <a:sym typeface="+mn-ea"/>
              </a:rPr>
              <a:t>2 </a:t>
            </a:r>
            <a:r>
              <a:rPr lang="en-US" sz="2800" dirty="0" err="1" smtClean="0">
                <a:solidFill>
                  <a:srgbClr val="000000"/>
                </a:solidFill>
                <a:latin typeface="Times New Roman" panose="02020603050405020304" charset="0"/>
                <a:cs typeface="Times New Roman" panose="02020603050405020304" charset="0"/>
              </a:rPr>
              <a:t>lập</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tức</a:t>
            </a:r>
            <a:r>
              <a:rPr lang="en-US" sz="2800" dirty="0">
                <a:solidFill>
                  <a:srgbClr val="000000"/>
                </a:solidFill>
                <a:latin typeface="Times New Roman" panose="02020603050405020304" charset="0"/>
                <a:cs typeface="Times New Roman" panose="02020603050405020304" charset="0"/>
              </a:rPr>
              <a:t> bay </a:t>
            </a:r>
            <a:r>
              <a:rPr lang="en-US" sz="2800" dirty="0" err="1">
                <a:solidFill>
                  <a:srgbClr val="000000"/>
                </a:solidFill>
                <a:latin typeface="Times New Roman" panose="02020603050405020304" charset="0"/>
                <a:cs typeface="Times New Roman" panose="02020603050405020304" charset="0"/>
              </a:rPr>
              <a:t>vào</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không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khí</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tạo</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ra</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bọt</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khí</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với</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tiếng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xì</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xèo</a:t>
            </a:r>
            <a:r>
              <a:rPr lang="en-US" sz="2800" dirty="0">
                <a:solidFill>
                  <a:srgbClr val="000000"/>
                </a:solidFill>
                <a:latin typeface="Times New Roman" panose="02020603050405020304" charset="0"/>
                <a:cs typeface="Times New Roman" panose="02020603050405020304" charset="0"/>
              </a:rPr>
              <a:t>" ở </a:t>
            </a:r>
            <a:r>
              <a:rPr lang="en-US" sz="2800" dirty="0" err="1">
                <a:solidFill>
                  <a:srgbClr val="000000"/>
                </a:solidFill>
                <a:latin typeface="Times New Roman" panose="02020603050405020304" charset="0"/>
                <a:cs typeface="Times New Roman" panose="02020603050405020304" charset="0"/>
              </a:rPr>
              <a:t>miệng</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cốc</a:t>
            </a:r>
            <a:r>
              <a:rPr lang="en-US" sz="2800" dirty="0">
                <a:solidFill>
                  <a:srgbClr val="000000"/>
                </a:solidFill>
                <a:latin typeface="Times New Roman" panose="02020603050405020304" charset="0"/>
                <a:cs typeface="Times New Roman" panose="02020603050405020304" charset="0"/>
              </a:rPr>
              <a:t>.</a:t>
            </a:r>
          </a:p>
          <a:p>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755015" y="2060575"/>
            <a:ext cx="7479030" cy="2676525"/>
          </a:xfrm>
          <a:prstGeom prst="rect">
            <a:avLst/>
          </a:prstGeom>
          <a:noFill/>
          <a:ln w="9525">
            <a:noFill/>
          </a:ln>
        </p:spPr>
        <p:txBody>
          <a:bodyPr wrap="square">
            <a:spAutoFit/>
          </a:bodyPr>
          <a:lstStyle/>
          <a:p>
            <a:r>
              <a:rPr lang="vi-VN" altLang="en-US" sz="2800">
                <a:solidFill>
                  <a:srgbClr val="000000"/>
                </a:solidFill>
                <a:latin typeface="Times New Roman" panose="02020603050405020304" charset="0"/>
              </a:rPr>
              <a:t>- </a:t>
            </a:r>
            <a:r>
              <a:rPr lang="en-US" sz="2800">
                <a:solidFill>
                  <a:srgbClr val="000000"/>
                </a:solidFill>
                <a:latin typeface="Times New Roman" panose="02020603050405020304" charset="0"/>
              </a:rPr>
              <a:t>Hoà tan một số khí vào nước: khí ammonia, hydrogen chloride tan tốt trong nước; khí carbon dioxide, oxygen tan ít trong nước; khí hydrogen, nitrogen gần như không tan trong nước.</a:t>
            </a:r>
          </a:p>
          <a:p>
            <a:r>
              <a:rPr lang="vi-VN" altLang="en-US" sz="2800">
                <a:solidFill>
                  <a:srgbClr val="000000"/>
                </a:solidFill>
                <a:latin typeface="Times New Roman" panose="02020603050405020304" charset="0"/>
              </a:rPr>
              <a:t>- </a:t>
            </a:r>
            <a:r>
              <a:rPr lang="en-US" sz="2800">
                <a:solidFill>
                  <a:srgbClr val="000000"/>
                </a:solidFill>
                <a:latin typeface="Times New Roman" panose="02020603050405020304" charset="0"/>
              </a:rPr>
              <a:t>Một số chất khí có thể tan trong nước. Khả năng tan trong nước của các chất khí là khác nhau.</a:t>
            </a:r>
            <a:endParaRPr lang="en-US" sz="2800"/>
          </a:p>
        </p:txBody>
      </p:sp>
      <p:sp>
        <p:nvSpPr>
          <p:cNvPr id="4" name="Right Arrow 3"/>
          <p:cNvSpPr/>
          <p:nvPr/>
        </p:nvSpPr>
        <p:spPr>
          <a:xfrm>
            <a:off x="107315" y="2708910"/>
            <a:ext cx="517525" cy="575945"/>
          </a:xfrm>
          <a:prstGeom prst="rightArrow">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checkerboard(across)">
                                      <p:cBhvr>
                                        <p:cTn id="12"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4" grpId="0" bldLvl="0" animBg="1"/>
      <p:bldP spid="4"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582613"/>
          </a:xfrm>
        </p:spPr>
        <p:txBody>
          <a:bodyPr/>
          <a:lstStyle/>
          <a:p>
            <a:r>
              <a:rPr lang="en-US" dirty="0" smtClean="0">
                <a:solidFill>
                  <a:srgbClr val="00B050"/>
                </a:solidFill>
              </a:rPr>
              <a:t>THẢO LUẬN(5ph</a:t>
            </a:r>
            <a:r>
              <a:rPr lang="vi-VN" dirty="0" smtClean="0">
                <a:solidFill>
                  <a:srgbClr val="00B050"/>
                </a:solidFill>
              </a:rPr>
              <a:t>út)</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5796846"/>
              </p:ext>
            </p:extLst>
          </p:nvPr>
        </p:nvGraphicFramePr>
        <p:xfrm>
          <a:off x="467544" y="1772817"/>
          <a:ext cx="7992888" cy="3816423"/>
        </p:xfrm>
        <a:graphic>
          <a:graphicData uri="http://schemas.openxmlformats.org/drawingml/2006/table">
            <a:tbl>
              <a:tblPr firstRow="1" firstCol="1" bandRow="1">
                <a:tableStyleId>{5C22544A-7EE6-4342-B048-85BDC9FD1C3A}</a:tableStyleId>
              </a:tblPr>
              <a:tblGrid>
                <a:gridCol w="4752528"/>
                <a:gridCol w="3240360"/>
              </a:tblGrid>
              <a:tr h="272352">
                <a:tc>
                  <a:txBody>
                    <a:bodyPr/>
                    <a:lstStyle/>
                    <a:p>
                      <a:pPr algn="ctr">
                        <a:lnSpc>
                          <a:spcPct val="107000"/>
                        </a:lnSpc>
                        <a:spcAft>
                          <a:spcPts val="600"/>
                        </a:spcAft>
                      </a:pPr>
                      <a:r>
                        <a:rPr lang="en-US" sz="2000" dirty="0">
                          <a:effectLst/>
                          <a:latin typeface="Times New Roman" panose="02020603050405020304" pitchFamily="18" charset="0"/>
                          <a:cs typeface="Times New Roman" panose="02020603050405020304" pitchFamily="18" charset="0"/>
                        </a:rPr>
                        <a:t>NỘI DUNG CÂU HỎI</a:t>
                      </a:r>
                      <a:endParaRPr lang="en-US" sz="2000" dirty="0">
                        <a:effectLst/>
                        <a:latin typeface="Times New Roman" panose="02020603050405020304" pitchFamily="18" charset="0"/>
                        <a:ea typeface="Arial"/>
                        <a:cs typeface="Times New Roman" panose="02020603050405020304" pitchFamily="18" charset="0"/>
                      </a:endParaRPr>
                    </a:p>
                  </a:txBody>
                  <a:tcPr marL="68580" marR="68580" marT="0" marB="0"/>
                </a:tc>
                <a:tc>
                  <a:txBody>
                    <a:bodyPr/>
                    <a:lstStyle/>
                    <a:p>
                      <a:pPr algn="ctr">
                        <a:lnSpc>
                          <a:spcPct val="107000"/>
                        </a:lnSpc>
                        <a:spcAft>
                          <a:spcPts val="600"/>
                        </a:spcAft>
                      </a:pPr>
                      <a:r>
                        <a:rPr lang="en-US" sz="2000" dirty="0">
                          <a:effectLst/>
                          <a:latin typeface="Times New Roman" panose="02020603050405020304" pitchFamily="18" charset="0"/>
                          <a:cs typeface="Times New Roman" panose="02020603050405020304" pitchFamily="18" charset="0"/>
                        </a:rPr>
                        <a:t>TRẢ LỜI</a:t>
                      </a:r>
                      <a:endParaRPr lang="en-US" sz="2000" dirty="0">
                        <a:effectLst/>
                        <a:latin typeface="Times New Roman" panose="02020603050405020304" pitchFamily="18" charset="0"/>
                        <a:ea typeface="Arial"/>
                        <a:cs typeface="Times New Roman" panose="02020603050405020304" pitchFamily="18" charset="0"/>
                      </a:endParaRPr>
                    </a:p>
                  </a:txBody>
                  <a:tcPr marL="68580" marR="68580" marT="0" marB="0"/>
                </a:tc>
              </a:tr>
              <a:tr h="1527208">
                <a:tc>
                  <a:txBody>
                    <a:bodyPr/>
                    <a:lstStyle/>
                    <a:p>
                      <a:pPr indent="-355600" algn="just">
                        <a:lnSpc>
                          <a:spcPct val="100000"/>
                        </a:lnSpc>
                        <a:spcBef>
                          <a:spcPts val="2400"/>
                        </a:spcBef>
                        <a:spcAft>
                          <a:spcPts val="600"/>
                        </a:spcAft>
                        <a:tabLst>
                          <a:tab pos="614680" algn="l"/>
                        </a:tabLst>
                      </a:pPr>
                      <a:r>
                        <a:rPr lang="vi-VN" sz="2000" dirty="0" smtClean="0">
                          <a:effectLst/>
                        </a:rPr>
                        <a:t>Từ </a:t>
                      </a:r>
                      <a:r>
                        <a:rPr lang="vi-VN" sz="2000" dirty="0">
                          <a:effectLst/>
                        </a:rPr>
                        <a:t>thí nghiệm 1, em hãy cho biết dầu ăn và ethanol, chất nào tan hoàn toàn trong nước. Hỗn hợp thu được là đổng nhất hay không đóng nhất?</a:t>
                      </a:r>
                      <a:endParaRPr lang="en-US" sz="2000" b="1" dirty="0">
                        <a:effectLst/>
                        <a:latin typeface="Segoe UI"/>
                        <a:ea typeface="Arial"/>
                        <a:cs typeface="Times New Roman"/>
                      </a:endParaRPr>
                    </a:p>
                  </a:txBody>
                  <a:tcPr marL="68580" marR="68580" marT="0" marB="0"/>
                </a:tc>
                <a:tc>
                  <a:txBody>
                    <a:bodyPr/>
                    <a:lstStyle/>
                    <a:p>
                      <a:pPr>
                        <a:lnSpc>
                          <a:spcPct val="100000"/>
                        </a:lnSpc>
                        <a:spcBef>
                          <a:spcPts val="2400"/>
                        </a:spcBef>
                        <a:spcAft>
                          <a:spcPts val="0"/>
                        </a:spcAft>
                      </a:pPr>
                      <a:endParaRPr lang="en-US" sz="20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1018139">
                <a:tc>
                  <a:txBody>
                    <a:bodyPr/>
                    <a:lstStyle/>
                    <a:p>
                      <a:pPr indent="-355600" algn="just">
                        <a:lnSpc>
                          <a:spcPct val="100000"/>
                        </a:lnSpc>
                        <a:spcBef>
                          <a:spcPts val="2400"/>
                        </a:spcBef>
                        <a:spcAft>
                          <a:spcPts val="600"/>
                        </a:spcAft>
                        <a:tabLst>
                          <a:tab pos="608330" algn="l"/>
                        </a:tabLst>
                      </a:pPr>
                      <a:r>
                        <a:rPr lang="vi-VN" sz="2000" dirty="0">
                          <a:effectLst/>
                        </a:rPr>
                        <a:t>Ở thí nghiệm 2, những chất rắn tan trong nước tạo ra hỗn hợp đổng nhất hay không đổng nhất?</a:t>
                      </a:r>
                      <a:endParaRPr lang="en-US" sz="2000" b="1" dirty="0">
                        <a:effectLst/>
                        <a:latin typeface="Segoe UI"/>
                        <a:ea typeface="Arial"/>
                        <a:cs typeface="Times New Roman"/>
                      </a:endParaRPr>
                    </a:p>
                  </a:txBody>
                  <a:tcPr marL="68580" marR="68580" marT="0" marB="0"/>
                </a:tc>
                <a:tc>
                  <a:txBody>
                    <a:bodyPr/>
                    <a:lstStyle/>
                    <a:p>
                      <a:pPr>
                        <a:lnSpc>
                          <a:spcPct val="100000"/>
                        </a:lnSpc>
                        <a:spcBef>
                          <a:spcPts val="2400"/>
                        </a:spcBef>
                        <a:spcAft>
                          <a:spcPts val="0"/>
                        </a:spcAft>
                      </a:pPr>
                      <a:endParaRPr lang="en-US" sz="20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944940">
                <a:tc>
                  <a:txBody>
                    <a:bodyPr/>
                    <a:lstStyle/>
                    <a:p>
                      <a:pPr>
                        <a:lnSpc>
                          <a:spcPct val="100000"/>
                        </a:lnSpc>
                        <a:spcBef>
                          <a:spcPts val="2400"/>
                        </a:spcBef>
                        <a:spcAft>
                          <a:spcPts val="0"/>
                        </a:spcAft>
                      </a:pPr>
                      <a:r>
                        <a:rPr lang="vi-VN" sz="2000" kern="0" dirty="0">
                          <a:effectLst/>
                        </a:rPr>
                        <a:t>Dựa vào hình 15.8, em hãy mô tả quá trình tạo ra dung dịch đường.</a:t>
                      </a:r>
                      <a:endParaRPr lang="en-US" sz="2000" b="1" kern="0" dirty="0">
                        <a:solidFill>
                          <a:srgbClr val="2F5496"/>
                        </a:solidFill>
                        <a:effectLst/>
                        <a:latin typeface="Arial"/>
                        <a:ea typeface="Times New Roman"/>
                        <a:cs typeface="Times New Roman"/>
                      </a:endParaRPr>
                    </a:p>
                  </a:txBody>
                  <a:tcPr marL="68580" marR="68580" marT="0" marB="0"/>
                </a:tc>
                <a:tc>
                  <a:txBody>
                    <a:bodyPr/>
                    <a:lstStyle/>
                    <a:p>
                      <a:pPr indent="-355600" algn="just">
                        <a:lnSpc>
                          <a:spcPct val="100000"/>
                        </a:lnSpc>
                        <a:spcBef>
                          <a:spcPts val="2400"/>
                        </a:spcBef>
                        <a:spcAft>
                          <a:spcPts val="0"/>
                        </a:spcAft>
                      </a:pPr>
                      <a:endParaRPr lang="en-US" sz="2000" b="1" dirty="0">
                        <a:effectLst/>
                        <a:latin typeface="Times New Roman" panose="02020603050405020304" pitchFamily="18" charset="0"/>
                        <a:ea typeface="Arial"/>
                        <a:cs typeface="Times New Roman" panose="02020603050405020304" pitchFamily="18" charset="0"/>
                      </a:endParaRPr>
                    </a:p>
                  </a:txBody>
                  <a:tcPr marL="68580" marR="68580" marT="0" marB="0"/>
                </a:tc>
              </a:tr>
            </a:tbl>
          </a:graphicData>
        </a:graphic>
      </p:graphicFrame>
      <p:sp>
        <p:nvSpPr>
          <p:cNvPr id="3" name="TextBox 2"/>
          <p:cNvSpPr txBox="1"/>
          <p:nvPr/>
        </p:nvSpPr>
        <p:spPr>
          <a:xfrm>
            <a:off x="539552" y="188640"/>
            <a:ext cx="6408712" cy="861774"/>
          </a:xfrm>
          <a:prstGeom prst="rect">
            <a:avLst/>
          </a:prstGeom>
          <a:noFill/>
        </p:spPr>
        <p:txBody>
          <a:bodyPr wrap="square" rtlCol="0">
            <a:spAutoFit/>
          </a:bodyPr>
          <a:lstStyle/>
          <a:p>
            <a:r>
              <a:rPr lang="en-US" sz="3200" b="1" dirty="0">
                <a:solidFill>
                  <a:srgbClr val="FF0000"/>
                </a:solidFill>
                <a:latin typeface="Times New Roman" panose="02020603050405020304" charset="0"/>
                <a:cs typeface="Times New Roman" panose="02020603050405020304" charset="0"/>
              </a:rPr>
              <a:t>7. Dung </a:t>
            </a:r>
            <a:r>
              <a:rPr lang="en-US" sz="3200" b="1" dirty="0" err="1">
                <a:solidFill>
                  <a:srgbClr val="FF0000"/>
                </a:solidFill>
                <a:latin typeface="Times New Roman" panose="02020603050405020304" charset="0"/>
                <a:cs typeface="Times New Roman" panose="02020603050405020304" charset="0"/>
              </a:rPr>
              <a:t>dịch</a:t>
            </a:r>
            <a:r>
              <a:rPr lang="en-US" sz="3200" b="1" dirty="0">
                <a:solidFill>
                  <a:srgbClr val="FF0000"/>
                </a:solidFill>
                <a:latin typeface="Times New Roman" panose="02020603050405020304" charset="0"/>
                <a:cs typeface="Times New Roman" panose="02020603050405020304" charset="0"/>
              </a:rPr>
              <a:t> - Dung </a:t>
            </a:r>
            <a:r>
              <a:rPr lang="en-US" sz="3200" b="1" dirty="0" err="1">
                <a:solidFill>
                  <a:srgbClr val="FF0000"/>
                </a:solidFill>
                <a:latin typeface="Times New Roman" panose="02020603050405020304" charset="0"/>
                <a:cs typeface="Times New Roman" panose="02020603050405020304" charset="0"/>
              </a:rPr>
              <a:t>môi</a:t>
            </a:r>
            <a:r>
              <a:rPr lang="en-US" sz="3200" b="1" dirty="0">
                <a:solidFill>
                  <a:srgbClr val="FF0000"/>
                </a:solidFill>
                <a:latin typeface="Times New Roman" panose="02020603050405020304" charset="0"/>
                <a:cs typeface="Times New Roman" panose="02020603050405020304" charset="0"/>
              </a:rPr>
              <a:t> - </a:t>
            </a:r>
            <a:r>
              <a:rPr lang="en-US" sz="3200" b="1" dirty="0" err="1">
                <a:solidFill>
                  <a:srgbClr val="FF0000"/>
                </a:solidFill>
                <a:latin typeface="Times New Roman" panose="02020603050405020304" charset="0"/>
                <a:cs typeface="Times New Roman" panose="02020603050405020304" charset="0"/>
              </a:rPr>
              <a:t>Chất</a:t>
            </a:r>
            <a:r>
              <a:rPr lang="en-US" sz="3200" b="1" dirty="0">
                <a:solidFill>
                  <a:srgbClr val="FF0000"/>
                </a:solidFill>
                <a:latin typeface="Times New Roman" panose="02020603050405020304" charset="0"/>
                <a:cs typeface="Times New Roman" panose="02020603050405020304" charset="0"/>
              </a:rPr>
              <a:t> tan</a:t>
            </a:r>
          </a:p>
          <a:p>
            <a:endParaRPr lang="en-US" dirty="0"/>
          </a:p>
        </p:txBody>
      </p:sp>
    </p:spTree>
    <p:extLst>
      <p:ext uri="{BB962C8B-B14F-4D97-AF65-F5344CB8AC3E}">
        <p14:creationId xmlns:p14="http://schemas.microsoft.com/office/powerpoint/2010/main" val="57186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p:nvPr/>
        </p:nvGraphicFramePr>
        <p:xfrm>
          <a:off x="570230" y="836930"/>
          <a:ext cx="7179945" cy="2167890"/>
        </p:xfrm>
        <a:graphic>
          <a:graphicData uri="http://schemas.openxmlformats.org/drawingml/2006/table">
            <a:tbl>
              <a:tblPr firstRow="1" bandRow="1">
                <a:tableStyleId>{5940675A-B579-460E-94D1-54222C63F5DA}</a:tableStyleId>
              </a:tblPr>
              <a:tblGrid>
                <a:gridCol w="977265"/>
                <a:gridCol w="688340"/>
                <a:gridCol w="1097280"/>
                <a:gridCol w="803275"/>
                <a:gridCol w="844550"/>
                <a:gridCol w="1103630"/>
                <a:gridCol w="814070"/>
                <a:gridCol w="851535"/>
              </a:tblGrid>
              <a:tr h="940435">
                <a:tc gridSpan="2">
                  <a:txBody>
                    <a:bodyPr/>
                    <a:lstStyle/>
                    <a:p>
                      <a:pPr>
                        <a:buNone/>
                      </a:pPr>
                      <a:endParaRPr lang="en-US" sz="500" dirty="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hMerge="1">
                  <a:txBody>
                    <a:bodyPr/>
                    <a:lstStyle/>
                    <a:p>
                      <a:endParaRPr lang="en-US"/>
                    </a:p>
                  </a:txBody>
                  <a:tcPr>
                    <a:lnR w="12700" cap="flat" cmpd="sng">
                      <a:solidFill>
                        <a:srgbClr val="080000"/>
                      </a:solidFill>
                      <a:prstDash val="solid"/>
                      <a:headEnd type="none" w="med" len="med"/>
                      <a:tailEnd type="none" w="med" len="med"/>
                    </a:lnR>
                    <a:lnT cap="flat">
                      <a:noFill/>
                    </a:lnT>
                    <a:lnB cap="flat">
                      <a:noFill/>
                    </a:lnB>
                  </a:tcPr>
                </a:tc>
                <a:tc>
                  <a:txBody>
                    <a:bodyPr/>
                    <a:lstStyle/>
                    <a:p>
                      <a:pPr>
                        <a:buNone/>
                      </a:pPr>
                      <a:r>
                        <a:rPr lang="en-US" sz="500">
                          <a:solidFill>
                            <a:srgbClr val="000000"/>
                          </a:solidFill>
                          <a:latin typeface="Courier New" panose="02070309020205020404" charset="0"/>
                          <a:cs typeface="Courier New" panose="02070309020205020404" charset="0"/>
                        </a:rPr>
                        <a:t> </a:t>
                      </a:r>
                      <a:endParaRPr lang="en-US" sz="5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gridSpan="2">
                  <a:txBody>
                    <a:bodyPr/>
                    <a:lstStyle/>
                    <a:p>
                      <a:pPr>
                        <a:buNone/>
                      </a:pPr>
                      <a:r>
                        <a:rPr lang="en-US" sz="500">
                          <a:solidFill>
                            <a:srgbClr val="000000"/>
                          </a:solidFill>
                          <a:latin typeface="Courier New" panose="02070309020205020404" charset="0"/>
                          <a:cs typeface="Courier New" panose="02070309020205020404" charset="0"/>
                        </a:rPr>
                        <a:t> </a:t>
                      </a:r>
                      <a:endParaRPr lang="en-US" sz="5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hMerge="1">
                  <a:txBody>
                    <a:bodyPr/>
                    <a:lstStyle/>
                    <a:p>
                      <a:endParaRPr lang="en-US"/>
                    </a:p>
                  </a:txBody>
                  <a:tcPr>
                    <a:lnR w="12700" cap="flat" cmpd="sng">
                      <a:solidFill>
                        <a:srgbClr val="080000"/>
                      </a:solidFill>
                      <a:prstDash val="solid"/>
                      <a:headEnd type="none" w="med" len="med"/>
                      <a:tailEnd type="none" w="med" len="med"/>
                    </a:lnR>
                    <a:lnT cap="flat">
                      <a:noFill/>
                    </a:lnT>
                    <a:lnB cap="flat">
                      <a:noFill/>
                    </a:lnB>
                  </a:tcPr>
                </a:tc>
                <a:tc>
                  <a:txBody>
                    <a:bodyPr/>
                    <a:lstStyle/>
                    <a:p>
                      <a:pPr algn="ctr">
                        <a:buNone/>
                      </a:pPr>
                      <a:r>
                        <a:rPr lang="en-US" sz="2400">
                          <a:solidFill>
                            <a:srgbClr val="000000"/>
                          </a:solidFill>
                          <a:latin typeface="Times New Roman" panose="02020603050405020304" charset="0"/>
                          <a:cs typeface="Times New Roman" panose="02020603050405020304" charset="0"/>
                        </a:rPr>
                        <a:t>Khuấy đều</a:t>
                      </a:r>
                      <a:endParaRPr lang="en-US" sz="2400">
                        <a:solidFill>
                          <a:srgbClr val="000000"/>
                        </a:solidFill>
                        <a:latin typeface="Times New Roman" panose="02020603050405020304" charset="0"/>
                        <a:ea typeface="Arial" panose="020B0604020202020204" pitchFamily="3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gridSpan="2">
                  <a:txBody>
                    <a:bodyPr/>
                    <a:lstStyle/>
                    <a:p>
                      <a:pPr>
                        <a:buNone/>
                      </a:pPr>
                      <a:r>
                        <a:rPr lang="en-US" sz="500">
                          <a:solidFill>
                            <a:srgbClr val="000000"/>
                          </a:solidFill>
                          <a:latin typeface="Courier New" panose="02070309020205020404" charset="0"/>
                          <a:cs typeface="Courier New" panose="02070309020205020404" charset="0"/>
                        </a:rPr>
                        <a:t> </a:t>
                      </a:r>
                      <a:endParaRPr lang="en-US" sz="5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hMerge="1">
                  <a:txBody>
                    <a:bodyPr/>
                    <a:lstStyle/>
                    <a:p>
                      <a:endParaRPr lang="en-US"/>
                    </a:p>
                  </a:txBody>
                  <a:tcPr>
                    <a:lnR w="12700" cap="flat" cmpd="sng">
                      <a:solidFill>
                        <a:srgbClr val="080000"/>
                      </a:solidFill>
                      <a:prstDash val="solid"/>
                      <a:headEnd type="none" w="med" len="med"/>
                      <a:tailEnd type="none" w="med" len="med"/>
                    </a:lnR>
                    <a:lnT cap="flat">
                      <a:noFill/>
                    </a:lnT>
                    <a:lnB cap="flat">
                      <a:noFill/>
                    </a:lnB>
                  </a:tcPr>
                </a:tc>
              </a:tr>
              <a:tr h="1227455">
                <a:tc>
                  <a:txBody>
                    <a:bodyPr/>
                    <a:lstStyle/>
                    <a:p>
                      <a:pPr algn="ctr">
                        <a:buNone/>
                      </a:pPr>
                      <a:r>
                        <a:rPr lang="en-US" sz="800" i="1" dirty="0">
                          <a:solidFill>
                            <a:srgbClr val="000000"/>
                          </a:solidFill>
                          <a:latin typeface="Times New Roman" panose="02020603050405020304" charset="0"/>
                          <a:cs typeface="Times New Roman" panose="02020603050405020304" charset="0"/>
                        </a:rPr>
                        <a:t>	</a:t>
                      </a:r>
                      <a:endParaRPr lang="en-US" sz="800" i="1" dirty="0">
                        <a:solidFill>
                          <a:srgbClr val="000000"/>
                        </a:solidFill>
                        <a:latin typeface="Times New Roman" panose="02020603050405020304" charset="0"/>
                        <a:ea typeface="Times New Roman" panose="02020603050405020304" charset="0"/>
                        <a:cs typeface="Times New Roman" panose="02020603050405020304" charset="0"/>
                      </a:endParaRPr>
                    </a:p>
                  </a:txBody>
                  <a:tcPr marL="6350" marR="6350" marT="0" marB="0" anchor="b">
                    <a:lnL w="12700" cap="flat" cmpd="sng">
                      <a:solidFill>
                        <a:srgbClr val="080000"/>
                      </a:solidFill>
                      <a:prstDash val="solid"/>
                      <a:headEnd type="none" w="med" len="med"/>
                      <a:tailEnd type="none" w="med" len="med"/>
                    </a:lnL>
                    <a:lnR>
                      <a:noFill/>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buNone/>
                      </a:pPr>
                      <a:r>
                        <a:rPr lang="en-US" sz="500">
                          <a:solidFill>
                            <a:srgbClr val="000000"/>
                          </a:solidFill>
                          <a:latin typeface="Courier New" panose="02070309020205020404" charset="0"/>
                          <a:cs typeface="Courier New" panose="02070309020205020404" charset="0"/>
                        </a:rPr>
                        <a:t> </a:t>
                      </a:r>
                      <a:endParaRPr lang="en-US" sz="5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a:noFill/>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FFFFFF"/>
                    </a:solidFill>
                  </a:tcPr>
                </a:tc>
                <a:tc>
                  <a:txBody>
                    <a:bodyPr/>
                    <a:lstStyle/>
                    <a:p>
                      <a:pPr algn="ctr">
                        <a:buNone/>
                      </a:pPr>
                      <a:r>
                        <a:rPr lang="en-US" sz="2100" dirty="0">
                          <a:solidFill>
                            <a:srgbClr val="000000"/>
                          </a:solidFill>
                          <a:latin typeface="Arial" panose="020B0604020202020204" pitchFamily="34" charset="0"/>
                          <a:cs typeface="Arial" panose="020B0604020202020204" pitchFamily="34" charset="0"/>
                        </a:rPr>
                        <a:t>+</a:t>
                      </a:r>
                      <a:endParaRPr lang="en-US" sz="2100" dirty="0">
                        <a:solidFill>
                          <a:srgbClr val="000000"/>
                        </a:solidFill>
                        <a:latin typeface="Arial" panose="020B0604020202020204" pitchFamily="34" charset="0"/>
                        <a:ea typeface="Arial" panose="020B0604020202020204" pitchFamily="34" charset="0"/>
                        <a:cs typeface="Arial" panose="020B0604020202020204" pitchFamily="3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cap="flat">
                      <a:noFill/>
                    </a:lnT>
                    <a:lnB cap="flat">
                      <a:noFill/>
                    </a:lnB>
                    <a:lnTlToBr>
                      <a:noFill/>
                    </a:lnTlToBr>
                    <a:lnBlToTr>
                      <a:noFill/>
                    </a:lnBlToTr>
                    <a:solidFill>
                      <a:srgbClr val="FFFFFF"/>
                    </a:solidFill>
                  </a:tcPr>
                </a:tc>
                <a:tc>
                  <a:txBody>
                    <a:bodyPr/>
                    <a:lstStyle/>
                    <a:p>
                      <a:pPr>
                        <a:buNone/>
                      </a:pPr>
                      <a:r>
                        <a:rPr lang="en-US" sz="500" dirty="0">
                          <a:solidFill>
                            <a:srgbClr val="000000"/>
                          </a:solidFill>
                          <a:latin typeface="Courier New" panose="02070309020205020404" charset="0"/>
                          <a:cs typeface="Courier New" panose="02070309020205020404" charset="0"/>
                        </a:rPr>
                        <a:t> </a:t>
                      </a:r>
                      <a:endParaRPr lang="en-US" sz="500" dirty="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a:noFill/>
                    </a:lnR>
                    <a:lnT cap="flat">
                      <a:noFill/>
                    </a:lnT>
                    <a:lnB w="12700" cap="flat" cmpd="sng">
                      <a:solidFill>
                        <a:srgbClr val="080000"/>
                      </a:solidFill>
                      <a:prstDash val="solid"/>
                      <a:headEnd type="none" w="med" len="med"/>
                      <a:tailEnd type="none" w="med" len="med"/>
                    </a:lnB>
                    <a:lnTlToBr>
                      <a:noFill/>
                    </a:lnTlToBr>
                    <a:lnBlToTr>
                      <a:noFill/>
                    </a:lnBlToTr>
                    <a:solidFill>
                      <a:srgbClr val="7AFFE2"/>
                    </a:solidFill>
                  </a:tcPr>
                </a:tc>
                <a:tc>
                  <a:txBody>
                    <a:bodyPr/>
                    <a:lstStyle/>
                    <a:p>
                      <a:pPr>
                        <a:buNone/>
                      </a:pPr>
                      <a:r>
                        <a:rPr lang="en-US" sz="500">
                          <a:solidFill>
                            <a:srgbClr val="000000"/>
                          </a:solidFill>
                          <a:latin typeface="Courier New" panose="02070309020205020404" charset="0"/>
                          <a:cs typeface="Courier New" panose="02070309020205020404" charset="0"/>
                        </a:rPr>
                        <a:t> </a:t>
                      </a:r>
                      <a:endParaRPr lang="en-US" sz="12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a:noFill/>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7AFFE2"/>
                    </a:solidFill>
                  </a:tcPr>
                </a:tc>
                <a:tc>
                  <a:txBody>
                    <a:bodyPr/>
                    <a:lstStyle/>
                    <a:p>
                      <a:pPr algn="ctr">
                        <a:buNone/>
                      </a:pPr>
                      <a:r>
                        <a:rPr lang="en-US" sz="800">
                          <a:solidFill>
                            <a:srgbClr val="000000"/>
                          </a:solidFill>
                          <a:latin typeface="Times New Roman" panose="02020603050405020304" charset="0"/>
                          <a:cs typeface="Times New Roman" panose="02020603050405020304" charset="0"/>
                        </a:rPr>
                        <a:t>— »</a:t>
                      </a:r>
                      <a:endParaRPr lang="en-US" sz="800">
                        <a:solidFill>
                          <a:srgbClr val="000000"/>
                        </a:solidFill>
                        <a:latin typeface="Times New Roman" panose="02020603050405020304" charset="0"/>
                        <a:ea typeface="Times New Roman" panose="02020603050405020304" charset="0"/>
                        <a:cs typeface="Times New Roman" panose="02020603050405020304" charset="0"/>
                      </a:endParaRPr>
                    </a:p>
                  </a:txBody>
                  <a:tcPr marL="6350" marR="635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cap="flat">
                      <a:noFill/>
                    </a:lnB>
                    <a:lnTlToBr>
                      <a:noFill/>
                    </a:lnTlToBr>
                    <a:lnBlToTr>
                      <a:noFill/>
                    </a:lnBlToTr>
                    <a:solidFill>
                      <a:srgbClr val="FFFFFF"/>
                    </a:solidFill>
                  </a:tcPr>
                </a:tc>
                <a:tc>
                  <a:txBody>
                    <a:bodyPr/>
                    <a:lstStyle/>
                    <a:p>
                      <a:pPr>
                        <a:buNone/>
                      </a:pPr>
                      <a:r>
                        <a:rPr lang="en-US" sz="500">
                          <a:solidFill>
                            <a:srgbClr val="000000"/>
                          </a:solidFill>
                          <a:latin typeface="Courier New" panose="02070309020205020404" charset="0"/>
                          <a:cs typeface="Courier New" panose="02070309020205020404" charset="0"/>
                        </a:rPr>
                        <a:t> </a:t>
                      </a:r>
                      <a:endParaRPr lang="en-US" sz="50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w="12700" cap="flat" cmpd="sng">
                      <a:solidFill>
                        <a:srgbClr val="080000"/>
                      </a:solidFill>
                      <a:prstDash val="solid"/>
                      <a:headEnd type="none" w="med" len="med"/>
                      <a:tailEnd type="none" w="med" len="med"/>
                    </a:lnL>
                    <a:lnR>
                      <a:noFill/>
                    </a:lnR>
                    <a:lnT cap="flat">
                      <a:noFill/>
                    </a:lnT>
                    <a:lnB w="12700" cap="flat" cmpd="sng">
                      <a:solidFill>
                        <a:srgbClr val="080000"/>
                      </a:solidFill>
                      <a:prstDash val="solid"/>
                      <a:headEnd type="none" w="med" len="med"/>
                      <a:tailEnd type="none" w="med" len="med"/>
                    </a:lnB>
                    <a:lnTlToBr>
                      <a:noFill/>
                    </a:lnTlToBr>
                    <a:lnBlToTr>
                      <a:noFill/>
                    </a:lnBlToTr>
                    <a:solidFill>
                      <a:srgbClr val="9AFEC8"/>
                    </a:solidFill>
                  </a:tcPr>
                </a:tc>
                <a:tc>
                  <a:txBody>
                    <a:bodyPr/>
                    <a:lstStyle/>
                    <a:p>
                      <a:pPr>
                        <a:buNone/>
                      </a:pPr>
                      <a:endParaRPr lang="en-US" sz="500" dirty="0">
                        <a:solidFill>
                          <a:srgbClr val="000000"/>
                        </a:solidFill>
                        <a:latin typeface="Courier New" panose="02070309020205020404" charset="0"/>
                        <a:ea typeface="Courier New" panose="02070309020205020404" charset="0"/>
                        <a:cs typeface="Courier New" panose="02070309020205020404" charset="0"/>
                      </a:endParaRPr>
                    </a:p>
                  </a:txBody>
                  <a:tcPr marL="6350" marR="6350" marT="0" marB="0">
                    <a:lnL>
                      <a:noFill/>
                    </a:lnL>
                    <a:lnR w="12700" cap="flat" cmpd="sng">
                      <a:solidFill>
                        <a:srgbClr val="080000"/>
                      </a:solidFill>
                      <a:prstDash val="solid"/>
                      <a:headEnd type="none" w="med" len="med"/>
                      <a:tailEnd type="none" w="med" len="med"/>
                    </a:lnR>
                    <a:lnT cap="flat">
                      <a:noFill/>
                    </a:lnT>
                    <a:lnB w="12700" cap="flat" cmpd="sng">
                      <a:solidFill>
                        <a:srgbClr val="080000"/>
                      </a:solidFill>
                      <a:prstDash val="solid"/>
                      <a:headEnd type="none" w="med" len="med"/>
                      <a:tailEnd type="none" w="med" len="med"/>
                    </a:lnB>
                    <a:lnTlToBr>
                      <a:noFill/>
                    </a:lnTlToBr>
                    <a:lnBlToTr>
                      <a:noFill/>
                    </a:lnBlToTr>
                    <a:solidFill>
                      <a:srgbClr val="9AFEC8"/>
                    </a:solidFill>
                  </a:tcPr>
                </a:tc>
              </a:tr>
            </a:tbl>
          </a:graphicData>
        </a:graphic>
      </p:graphicFrame>
      <p:sp>
        <p:nvSpPr>
          <p:cNvPr id="107" name="Text Box 106"/>
          <p:cNvSpPr txBox="1"/>
          <p:nvPr/>
        </p:nvSpPr>
        <p:spPr>
          <a:xfrm>
            <a:off x="292100" y="3126422"/>
            <a:ext cx="2540000" cy="460375"/>
          </a:xfrm>
          <a:prstGeom prst="rect">
            <a:avLst/>
          </a:prstGeom>
          <a:noFill/>
          <a:ln w="9525">
            <a:noFill/>
          </a:ln>
        </p:spPr>
        <p:txBody>
          <a:bodyPr wrap="square">
            <a:spAutoFit/>
          </a:bodyPr>
          <a:lstStyle/>
          <a:p>
            <a:r>
              <a:rPr lang="en-US" sz="2400" dirty="0" err="1" smtClean="0">
                <a:solidFill>
                  <a:srgbClr val="000000"/>
                </a:solidFill>
                <a:latin typeface="Times New Roman" panose="02020603050405020304" charset="0"/>
                <a:cs typeface="Times New Roman" panose="02020603050405020304" charset="0"/>
              </a:rPr>
              <a:t>Chất</a:t>
            </a:r>
            <a:r>
              <a:rPr lang="en-US" sz="2400" dirty="0" smtClean="0">
                <a:solidFill>
                  <a:srgbClr val="000000"/>
                </a:solidFill>
                <a:latin typeface="Times New Roman" panose="02020603050405020304" charset="0"/>
                <a:cs typeface="Times New Roman" panose="02020603050405020304" charset="0"/>
              </a:rPr>
              <a:t> </a:t>
            </a:r>
            <a:r>
              <a:rPr lang="en-US" sz="2400" dirty="0">
                <a:solidFill>
                  <a:srgbClr val="000000"/>
                </a:solidFill>
                <a:latin typeface="Times New Roman" panose="02020603050405020304" charset="0"/>
                <a:cs typeface="Times New Roman" panose="02020603050405020304" charset="0"/>
              </a:rPr>
              <a:t>tan (</a:t>
            </a:r>
            <a:r>
              <a:rPr lang="en-US" sz="2400" dirty="0" err="1">
                <a:solidFill>
                  <a:srgbClr val="000000"/>
                </a:solidFill>
                <a:latin typeface="Times New Roman" panose="02020603050405020304" charset="0"/>
                <a:cs typeface="Times New Roman" panose="02020603050405020304" charset="0"/>
              </a:rPr>
              <a:t>đường</a:t>
            </a:r>
            <a:r>
              <a:rPr lang="en-US" sz="2400" dirty="0">
                <a:solidFill>
                  <a:srgbClr val="000000"/>
                </a:solidFill>
                <a:latin typeface="Times New Roman" panose="02020603050405020304" charset="0"/>
                <a:cs typeface="Times New Roman" panose="02020603050405020304" charset="0"/>
              </a:rPr>
              <a:t>)</a:t>
            </a:r>
          </a:p>
        </p:txBody>
      </p:sp>
      <p:sp>
        <p:nvSpPr>
          <p:cNvPr id="6" name="Text Box 5"/>
          <p:cNvSpPr txBox="1"/>
          <p:nvPr/>
        </p:nvSpPr>
        <p:spPr>
          <a:xfrm>
            <a:off x="2987824" y="3126422"/>
            <a:ext cx="5080000" cy="460375"/>
          </a:xfrm>
          <a:prstGeom prst="rect">
            <a:avLst/>
          </a:prstGeom>
          <a:noFill/>
          <a:ln w="9525">
            <a:noFill/>
          </a:ln>
        </p:spPr>
        <p:txBody>
          <a:bodyPr>
            <a:spAutoFit/>
          </a:bodyPr>
          <a:lstStyle/>
          <a:p>
            <a:r>
              <a:rPr lang="en-US" sz="2400" dirty="0">
                <a:solidFill>
                  <a:srgbClr val="000000"/>
                </a:solidFill>
                <a:latin typeface="Times New Roman" panose="02020603050405020304" charset="0"/>
                <a:cs typeface="Times New Roman" panose="02020603050405020304" charset="0"/>
              </a:rPr>
              <a:t>Dung </a:t>
            </a:r>
            <a:r>
              <a:rPr lang="en-US" sz="2400" dirty="0" err="1">
                <a:solidFill>
                  <a:srgbClr val="000000"/>
                </a:solidFill>
                <a:latin typeface="Times New Roman" panose="02020603050405020304" charset="0"/>
                <a:cs typeface="Times New Roman" panose="02020603050405020304" charset="0"/>
              </a:rPr>
              <a:t>môi</a:t>
            </a:r>
            <a:r>
              <a:rPr lang="en-US" sz="2400" dirty="0">
                <a:solidFill>
                  <a:srgbClr val="000000"/>
                </a:solidFill>
                <a:latin typeface="Times New Roman" panose="02020603050405020304" charset="0"/>
                <a:cs typeface="Times New Roman" panose="02020603050405020304" charset="0"/>
              </a:rPr>
              <a:t> (</a:t>
            </a:r>
            <a:r>
              <a:rPr lang="en-US" sz="2400" dirty="0" err="1">
                <a:solidFill>
                  <a:srgbClr val="000000"/>
                </a:solidFill>
                <a:latin typeface="Times New Roman" panose="02020603050405020304" charset="0"/>
                <a:cs typeface="Times New Roman" panose="02020603050405020304" charset="0"/>
              </a:rPr>
              <a:t>nước</a:t>
            </a:r>
            <a:r>
              <a:rPr lang="en-US" sz="2400" dirty="0">
                <a:solidFill>
                  <a:srgbClr val="000000"/>
                </a:solidFill>
                <a:latin typeface="Times New Roman" panose="02020603050405020304" charset="0"/>
                <a:cs typeface="Times New Roman" panose="02020603050405020304" charset="0"/>
              </a:rPr>
              <a:t>)</a:t>
            </a:r>
            <a:endParaRPr lang="en-US" sz="2400" dirty="0">
              <a:latin typeface="Times New Roman" panose="02020603050405020304" charset="0"/>
              <a:cs typeface="Times New Roman" panose="02020603050405020304" charset="0"/>
            </a:endParaRPr>
          </a:p>
        </p:txBody>
      </p:sp>
      <p:sp>
        <p:nvSpPr>
          <p:cNvPr id="7" name="Text Box 6"/>
          <p:cNvSpPr txBox="1"/>
          <p:nvPr/>
        </p:nvSpPr>
        <p:spPr>
          <a:xfrm>
            <a:off x="5724128" y="3126422"/>
            <a:ext cx="3024321" cy="460375"/>
          </a:xfrm>
          <a:prstGeom prst="rect">
            <a:avLst/>
          </a:prstGeom>
          <a:noFill/>
          <a:ln w="9525">
            <a:noFill/>
          </a:ln>
        </p:spPr>
        <p:txBody>
          <a:bodyPr wrap="square">
            <a:spAutoFit/>
          </a:bodyPr>
          <a:lstStyle/>
          <a:p>
            <a:r>
              <a:rPr lang="en-US" sz="2400" dirty="0">
                <a:solidFill>
                  <a:srgbClr val="000000"/>
                </a:solidFill>
                <a:latin typeface="Times New Roman" panose="02020603050405020304" charset="0"/>
                <a:cs typeface="Times New Roman" panose="02020603050405020304" charset="0"/>
              </a:rPr>
              <a:t>Dung </a:t>
            </a:r>
            <a:r>
              <a:rPr lang="en-US" sz="2400" dirty="0" err="1">
                <a:solidFill>
                  <a:srgbClr val="000000"/>
                </a:solidFill>
                <a:latin typeface="Times New Roman" panose="02020603050405020304" charset="0"/>
                <a:cs typeface="Times New Roman" panose="02020603050405020304" charset="0"/>
              </a:rPr>
              <a:t>dịch</a:t>
            </a:r>
            <a:r>
              <a:rPr lang="en-US" sz="2400" dirty="0">
                <a:solidFill>
                  <a:srgbClr val="000000"/>
                </a:solidFill>
                <a:latin typeface="Times New Roman" panose="02020603050405020304" charset="0"/>
                <a:cs typeface="Times New Roman" panose="02020603050405020304" charset="0"/>
              </a:rPr>
              <a:t> </a:t>
            </a:r>
            <a:r>
              <a:rPr lang="en-US" sz="2400" dirty="0" err="1">
                <a:solidFill>
                  <a:srgbClr val="000000"/>
                </a:solidFill>
                <a:latin typeface="Times New Roman" panose="02020603050405020304" charset="0"/>
                <a:cs typeface="Times New Roman" panose="02020603050405020304" charset="0"/>
              </a:rPr>
              <a:t>đường</a:t>
            </a:r>
            <a:endParaRPr lang="en-US" sz="2400" dirty="0">
              <a:latin typeface="Times New Roman" panose="02020603050405020304" charset="0"/>
              <a:cs typeface="Times New Roman" panose="02020603050405020304" charset="0"/>
            </a:endParaRPr>
          </a:p>
        </p:txBody>
      </p:sp>
      <p:sp>
        <p:nvSpPr>
          <p:cNvPr id="100" name="Text Box 99"/>
          <p:cNvSpPr txBox="1"/>
          <p:nvPr/>
        </p:nvSpPr>
        <p:spPr>
          <a:xfrm>
            <a:off x="467360" y="4509135"/>
            <a:ext cx="7899400" cy="1383665"/>
          </a:xfrm>
          <a:prstGeom prst="rect">
            <a:avLst/>
          </a:prstGeom>
          <a:noFill/>
          <a:ln w="9525">
            <a:noFill/>
          </a:ln>
        </p:spPr>
        <p:txBody>
          <a:bodyPr wrap="square">
            <a:spAutoFit/>
          </a:bodyPr>
          <a:lstStyle/>
          <a:p>
            <a:pPr algn="just"/>
            <a:r>
              <a:rPr lang="vi-VN" altLang="en-US" sz="2800">
                <a:solidFill>
                  <a:srgbClr val="000000"/>
                </a:solidFill>
                <a:latin typeface="Times New Roman" panose="02020603050405020304" charset="0"/>
                <a:ea typeface="SimSun" panose="02010600030101010101" pitchFamily="2" charset="-122"/>
                <a:cs typeface="Times New Roman" panose="02020603050405020304" charset="0"/>
              </a:rPr>
              <a:t>    </a:t>
            </a:r>
            <a:r>
              <a:rPr lang="en-US" sz="2800">
                <a:solidFill>
                  <a:srgbClr val="000000"/>
                </a:solidFill>
                <a:latin typeface="Times New Roman" panose="02020603050405020304" charset="0"/>
                <a:ea typeface="SimSun" panose="02010600030101010101" pitchFamily="2" charset="-122"/>
                <a:cs typeface="Times New Roman" panose="02020603050405020304" charset="0"/>
              </a:rPr>
              <a:t>Khi cho đường vào nước và khuấy đều, các hạt đường sẽ tan và phân bó đều vào nước, tạo thành hỗn hợp đ</a:t>
            </a:r>
            <a:r>
              <a:rPr lang="vi-VN" altLang="en-US" sz="2800">
                <a:solidFill>
                  <a:srgbClr val="000000"/>
                </a:solidFill>
                <a:latin typeface="Times New Roman" panose="02020603050405020304" charset="0"/>
                <a:ea typeface="SimSun" panose="02010600030101010101" pitchFamily="2" charset="-122"/>
                <a:cs typeface="Times New Roman" panose="02020603050405020304" charset="0"/>
              </a:rPr>
              <a:t>ồ</a:t>
            </a:r>
            <a:r>
              <a:rPr lang="en-US" sz="2800">
                <a:solidFill>
                  <a:srgbClr val="000000"/>
                </a:solidFill>
                <a:latin typeface="Times New Roman" panose="02020603050405020304" charset="0"/>
                <a:ea typeface="SimSun" panose="02010600030101010101" pitchFamily="2" charset="-122"/>
                <a:cs typeface="Times New Roman" panose="02020603050405020304" charset="0"/>
              </a:rPr>
              <a:t>ng nhất gọi là dung dịch đường.</a:t>
            </a:r>
            <a:endParaRPr lang="en-US" sz="2800">
              <a:latin typeface="Times New Roman" panose="02020603050405020304" charset="0"/>
              <a:cs typeface="Times New Roman" panose="02020603050405020304" charset="0"/>
            </a:endParaRPr>
          </a:p>
        </p:txBody>
      </p:sp>
      <p:sp>
        <p:nvSpPr>
          <p:cNvPr id="10" name="Right Arrow 9"/>
          <p:cNvSpPr/>
          <p:nvPr/>
        </p:nvSpPr>
        <p:spPr>
          <a:xfrm>
            <a:off x="368300" y="4665980"/>
            <a:ext cx="38735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259632" y="237064"/>
            <a:ext cx="1789272" cy="400110"/>
          </a:xfrm>
          <a:prstGeom prst="rect">
            <a:avLst/>
          </a:prstGeom>
          <a:noFill/>
        </p:spPr>
        <p:txBody>
          <a:bodyPr wrap="none" rtlCol="0">
            <a:spAutoFit/>
          </a:bodyPr>
          <a:lstStyle/>
          <a:p>
            <a:r>
              <a:rPr lang="vi-VN" sz="2000" dirty="0" smtClean="0">
                <a:latin typeface="Times New Roman" panose="02020603050405020304" pitchFamily="18" charset="0"/>
                <a:cs typeface="Times New Roman" panose="02020603050405020304" pitchFamily="18" charset="0"/>
              </a:rPr>
              <a:t>Hình 15.8 SGK</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09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checkerboard(across)">
                                      <p:cBhvr>
                                        <p:cTn id="12" dur="500"/>
                                        <p:tgtEl>
                                          <p:spTgt spid="10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0"/>
                                        </p:tgtEl>
                                        <p:attrNameLst>
                                          <p:attrName>style.visibility</p:attrName>
                                        </p:attrNameLst>
                                      </p:cBhvr>
                                      <p:to>
                                        <p:strVal val="visible"/>
                                      </p:to>
                                    </p:set>
                                    <p:animEffect transition="in" filter="checkerboard(across)">
                                      <p:cBhvr>
                                        <p:cTn id="32"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07" grpId="1"/>
      <p:bldP spid="6" grpId="0"/>
      <p:bldP spid="6" grpId="1"/>
      <p:bldP spid="7" grpId="0"/>
      <p:bldP spid="7" grpId="1"/>
      <p:bldP spid="100" grpId="0"/>
      <p:bldP spid="100" grpId="1"/>
      <p:bldP spid="10" grpId="0" animBg="1"/>
      <p:bldP spid="10"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solidFill>
                  <a:srgbClr val="00B050"/>
                </a:solidFill>
              </a:rPr>
              <a:t>ĐÁP ÁN</a:t>
            </a:r>
            <a:endParaRPr lang="en-US" dirty="0">
              <a:solidFill>
                <a:srgbClr val="00B05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144616"/>
              </p:ext>
            </p:extLst>
          </p:nvPr>
        </p:nvGraphicFramePr>
        <p:xfrm>
          <a:off x="611560" y="908720"/>
          <a:ext cx="8208912" cy="5432369"/>
        </p:xfrm>
        <a:graphic>
          <a:graphicData uri="http://schemas.openxmlformats.org/drawingml/2006/table">
            <a:tbl>
              <a:tblPr firstRow="1" firstCol="1" bandRow="1">
                <a:tableStyleId>{5C22544A-7EE6-4342-B048-85BDC9FD1C3A}</a:tableStyleId>
              </a:tblPr>
              <a:tblGrid>
                <a:gridCol w="3780420"/>
                <a:gridCol w="4428492"/>
              </a:tblGrid>
              <a:tr h="288032">
                <a:tc>
                  <a:txBody>
                    <a:bodyPr/>
                    <a:lstStyle/>
                    <a:p>
                      <a:pPr algn="ctr">
                        <a:lnSpc>
                          <a:spcPct val="107000"/>
                        </a:lnSpc>
                        <a:spcAft>
                          <a:spcPts val="600"/>
                        </a:spcAft>
                      </a:pPr>
                      <a:r>
                        <a:rPr lang="en-US" sz="2000" dirty="0">
                          <a:effectLst/>
                          <a:latin typeface="Times New Roman" panose="02020603050405020304" pitchFamily="18" charset="0"/>
                          <a:cs typeface="Times New Roman" panose="02020603050405020304" pitchFamily="18" charset="0"/>
                        </a:rPr>
                        <a:t>NỘI DUNG CÂU HỎI</a:t>
                      </a:r>
                      <a:endParaRPr lang="en-US" sz="2000" dirty="0">
                        <a:effectLst/>
                        <a:latin typeface="Times New Roman" panose="02020603050405020304" pitchFamily="18" charset="0"/>
                        <a:ea typeface="Arial"/>
                        <a:cs typeface="Times New Roman" panose="02020603050405020304" pitchFamily="18" charset="0"/>
                      </a:endParaRPr>
                    </a:p>
                  </a:txBody>
                  <a:tcPr marL="68580" marR="68580" marT="0" marB="0"/>
                </a:tc>
                <a:tc>
                  <a:txBody>
                    <a:bodyPr/>
                    <a:lstStyle/>
                    <a:p>
                      <a:pPr algn="ctr">
                        <a:lnSpc>
                          <a:spcPct val="107000"/>
                        </a:lnSpc>
                        <a:spcAft>
                          <a:spcPts val="600"/>
                        </a:spcAft>
                      </a:pPr>
                      <a:r>
                        <a:rPr lang="en-US" sz="2000" dirty="0">
                          <a:effectLst/>
                          <a:latin typeface="Times New Roman" panose="02020603050405020304" pitchFamily="18" charset="0"/>
                          <a:cs typeface="Times New Roman" panose="02020603050405020304" pitchFamily="18" charset="0"/>
                        </a:rPr>
                        <a:t>TRẢ LỜI</a:t>
                      </a:r>
                      <a:endParaRPr lang="en-US" sz="2000" dirty="0">
                        <a:effectLst/>
                        <a:latin typeface="Times New Roman" panose="02020603050405020304" pitchFamily="18" charset="0"/>
                        <a:ea typeface="Arial"/>
                        <a:cs typeface="Times New Roman" panose="02020603050405020304" pitchFamily="18" charset="0"/>
                      </a:endParaRPr>
                    </a:p>
                  </a:txBody>
                  <a:tcPr marL="68580" marR="68580" marT="0" marB="0"/>
                </a:tc>
              </a:tr>
              <a:tr h="1372213">
                <a:tc>
                  <a:txBody>
                    <a:bodyPr/>
                    <a:lstStyle/>
                    <a:p>
                      <a:pPr indent="-355600" algn="just">
                        <a:lnSpc>
                          <a:spcPct val="100000"/>
                        </a:lnSpc>
                        <a:spcBef>
                          <a:spcPts val="2400"/>
                        </a:spcBef>
                        <a:spcAft>
                          <a:spcPts val="600"/>
                        </a:spcAft>
                        <a:tabLst>
                          <a:tab pos="614680" algn="l"/>
                        </a:tabLst>
                      </a:pPr>
                      <a:r>
                        <a:rPr lang="vi-VN" sz="2000" dirty="0" smtClean="0">
                          <a:effectLst/>
                        </a:rPr>
                        <a:t>Từ </a:t>
                      </a:r>
                      <a:r>
                        <a:rPr lang="vi-VN" sz="2000" dirty="0">
                          <a:effectLst/>
                        </a:rPr>
                        <a:t>thí nghiệm 1, em hãy cho biết dầu ăn và ethanol, chất nào tan hoàn toàn trong nước. Hỗn hợp thu được là đổng nhất hay không đóng nhất?</a:t>
                      </a:r>
                      <a:endParaRPr lang="en-US" sz="2000" b="1" dirty="0">
                        <a:effectLst/>
                        <a:latin typeface="Segoe UI"/>
                        <a:ea typeface="Arial"/>
                        <a:cs typeface="Times New Roman"/>
                      </a:endParaRPr>
                    </a:p>
                  </a:txBody>
                  <a:tcPr marL="68580" marR="68580" marT="0" marB="0"/>
                </a:tc>
                <a:tc>
                  <a:txBody>
                    <a:bodyPr/>
                    <a:lstStyle/>
                    <a:p>
                      <a:pPr>
                        <a:lnSpc>
                          <a:spcPct val="100000"/>
                        </a:lnSpc>
                        <a:spcBef>
                          <a:spcPts val="2400"/>
                        </a:spcBef>
                        <a:spcAft>
                          <a:spcPts val="0"/>
                        </a:spcAft>
                      </a:pPr>
                      <a:r>
                        <a:rPr lang="en-US" sz="2400" kern="0" dirty="0" smtClean="0">
                          <a:effectLst/>
                          <a:latin typeface="Times New Roman" panose="02020603050405020304" pitchFamily="18" charset="0"/>
                          <a:cs typeface="Times New Roman" panose="02020603050405020304" pitchFamily="18" charset="0"/>
                        </a:rPr>
                        <a:t>     </a:t>
                      </a:r>
                      <a:r>
                        <a:rPr lang="vi-VN" sz="2400" kern="0" dirty="0" smtClean="0">
                          <a:effectLst/>
                          <a:latin typeface="Times New Roman" panose="02020603050405020304" pitchFamily="18" charset="0"/>
                          <a:cs typeface="Times New Roman" panose="02020603050405020304" pitchFamily="18" charset="0"/>
                        </a:rPr>
                        <a:t>Ethanol tan hoàn toàn trong nước, tạo ra hỗn hợp đổng nhất.</a:t>
                      </a:r>
                      <a:endParaRPr lang="en-US" sz="2400" kern="0" dirty="0" smtClean="0">
                        <a:effectLst/>
                        <a:latin typeface="Times New Roman" panose="02020603050405020304" pitchFamily="18" charset="0"/>
                        <a:cs typeface="Times New Roman" panose="02020603050405020304" pitchFamily="18" charset="0"/>
                      </a:endParaRPr>
                    </a:p>
                    <a:p>
                      <a:pPr>
                        <a:lnSpc>
                          <a:spcPct val="100000"/>
                        </a:lnSpc>
                        <a:spcBef>
                          <a:spcPts val="2400"/>
                        </a:spcBef>
                        <a:spcAft>
                          <a:spcPts val="0"/>
                        </a:spcAft>
                      </a:pPr>
                      <a:r>
                        <a:rPr lang="en-US" sz="2400" kern="0" dirty="0" smtClean="0">
                          <a:effectLst/>
                          <a:latin typeface="Times New Roman" panose="02020603050405020304" pitchFamily="18" charset="0"/>
                          <a:cs typeface="Times New Roman" panose="02020603050405020304" pitchFamily="18" charset="0"/>
                        </a:rPr>
                        <a:t>     </a:t>
                      </a:r>
                      <a:r>
                        <a:rPr lang="vi-VN" sz="2400" kern="0" dirty="0" smtClean="0">
                          <a:effectLst/>
                          <a:latin typeface="Times New Roman" panose="02020603050405020304" pitchFamily="18" charset="0"/>
                          <a:cs typeface="Times New Roman" panose="02020603050405020304" pitchFamily="18" charset="0"/>
                        </a:rPr>
                        <a:t>Dầu ăn không tan trong nước, tạo ra hỗn hợp không đổng nhất.</a:t>
                      </a:r>
                      <a:endParaRPr lang="en-US" sz="24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939641">
                <a:tc>
                  <a:txBody>
                    <a:bodyPr/>
                    <a:lstStyle/>
                    <a:p>
                      <a:pPr indent="-355600" algn="just">
                        <a:lnSpc>
                          <a:spcPct val="100000"/>
                        </a:lnSpc>
                        <a:spcBef>
                          <a:spcPts val="2400"/>
                        </a:spcBef>
                        <a:spcAft>
                          <a:spcPts val="600"/>
                        </a:spcAft>
                        <a:tabLst>
                          <a:tab pos="608330" algn="l"/>
                        </a:tabLst>
                      </a:pPr>
                      <a:r>
                        <a:rPr lang="vi-VN" sz="2000" dirty="0">
                          <a:effectLst/>
                        </a:rPr>
                        <a:t>Ở thí nghiệm 2, những chất rắn tan trong nước tạo ra hỗn hợp đổng nhất hay không đổng nhất?</a:t>
                      </a:r>
                      <a:endParaRPr lang="en-US" sz="2000" b="1" dirty="0">
                        <a:effectLst/>
                        <a:latin typeface="Segoe UI"/>
                        <a:ea typeface="Arial"/>
                        <a:cs typeface="Times New Roman"/>
                      </a:endParaRPr>
                    </a:p>
                  </a:txBody>
                  <a:tcPr marL="68580" marR="68580" marT="0" marB="0"/>
                </a:tc>
                <a:tc>
                  <a:txBody>
                    <a:bodyPr/>
                    <a:lstStyle/>
                    <a:p>
                      <a:pPr>
                        <a:lnSpc>
                          <a:spcPct val="100000"/>
                        </a:lnSpc>
                        <a:spcBef>
                          <a:spcPts val="2400"/>
                        </a:spcBef>
                        <a:spcAft>
                          <a:spcPts val="0"/>
                        </a:spcAft>
                      </a:pPr>
                      <a:r>
                        <a:rPr lang="en-US" sz="2400" kern="0" dirty="0">
                          <a:effectLst/>
                          <a:latin typeface="Times New Roman" panose="02020603050405020304" pitchFamily="18" charset="0"/>
                          <a:cs typeface="Times New Roman" panose="02020603050405020304" pitchFamily="18" charset="0"/>
                        </a:rPr>
                        <a:t>     </a:t>
                      </a:r>
                      <a:r>
                        <a:rPr lang="vi-VN" sz="2400" kern="0" dirty="0">
                          <a:effectLst/>
                          <a:latin typeface="Times New Roman" panose="02020603050405020304" pitchFamily="18" charset="0"/>
                          <a:cs typeface="Times New Roman" panose="02020603050405020304" pitchFamily="18" charset="0"/>
                        </a:rPr>
                        <a:t>Khi hoà tan các chất rắn trong nước, ta sẽ thu được hỗn hợp đồng nhất.</a:t>
                      </a:r>
                      <a:endParaRPr lang="en-US" sz="2400" b="1" kern="0" dirty="0">
                        <a:solidFill>
                          <a:srgbClr val="2F5496"/>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2058233">
                <a:tc>
                  <a:txBody>
                    <a:bodyPr/>
                    <a:lstStyle/>
                    <a:p>
                      <a:pPr>
                        <a:lnSpc>
                          <a:spcPct val="100000"/>
                        </a:lnSpc>
                        <a:spcBef>
                          <a:spcPts val="2400"/>
                        </a:spcBef>
                        <a:spcAft>
                          <a:spcPts val="0"/>
                        </a:spcAft>
                      </a:pPr>
                      <a:r>
                        <a:rPr lang="vi-VN" sz="2000" kern="0" dirty="0">
                          <a:effectLst/>
                        </a:rPr>
                        <a:t>Dựa vào hình 15.8, em hãy mô tả quá trình tạo ra dung dịch đường.</a:t>
                      </a:r>
                      <a:endParaRPr lang="en-US" sz="2000" b="1" kern="0" dirty="0">
                        <a:solidFill>
                          <a:srgbClr val="2F5496"/>
                        </a:solidFill>
                        <a:effectLst/>
                        <a:latin typeface="Arial"/>
                        <a:ea typeface="Times New Roman"/>
                        <a:cs typeface="Times New Roman"/>
                      </a:endParaRPr>
                    </a:p>
                  </a:txBody>
                  <a:tcPr marL="68580" marR="68580" marT="0" marB="0"/>
                </a:tc>
                <a:tc>
                  <a:txBody>
                    <a:bodyPr/>
                    <a:lstStyle/>
                    <a:p>
                      <a:pPr indent="-355600" algn="just">
                        <a:lnSpc>
                          <a:spcPct val="100000"/>
                        </a:lnSpc>
                        <a:spcBef>
                          <a:spcPts val="2400"/>
                        </a:spcBef>
                        <a:spcAft>
                          <a:spcPts val="0"/>
                        </a:spcAft>
                      </a:pPr>
                      <a:r>
                        <a:rPr lang="en-US" sz="2400" dirty="0" smtClean="0">
                          <a:effectLst/>
                          <a:latin typeface="Times New Roman" panose="02020603050405020304" pitchFamily="18" charset="0"/>
                          <a:cs typeface="Times New Roman" panose="02020603050405020304" pitchFamily="18" charset="0"/>
                        </a:rPr>
                        <a:t>     </a:t>
                      </a:r>
                      <a:r>
                        <a:rPr lang="vi-VN" sz="2400" dirty="0" smtClean="0">
                          <a:effectLst/>
                          <a:latin typeface="Times New Roman" panose="02020603050405020304" pitchFamily="18" charset="0"/>
                          <a:cs typeface="Times New Roman" panose="02020603050405020304" pitchFamily="18" charset="0"/>
                        </a:rPr>
                        <a:t>Khi cho đường vào nước và khuấy đều, các hạt đường sẽ tan và phân bó đều vào nước, tạo thành hỗn hợp đổng nhất gọi là dung dịch đường.</a:t>
                      </a:r>
                      <a:endParaRPr lang="en-US" sz="2400" b="1" dirty="0">
                        <a:effectLst/>
                        <a:latin typeface="Times New Roman" panose="02020603050405020304" pitchFamily="18" charset="0"/>
                        <a:ea typeface="Arial"/>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62180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3" name="Shape 1233"/>
          <p:cNvPicPr>
            <a:picLocks noGrp="1" noChangeAspect="1"/>
          </p:cNvPicPr>
          <p:nvPr>
            <p:ph idx="1"/>
          </p:nvPr>
        </p:nvPicPr>
        <p:blipFill>
          <a:blip r:embed="rId2"/>
          <a:stretch>
            <a:fillRect/>
          </a:stretch>
        </p:blipFill>
        <p:spPr>
          <a:xfrm>
            <a:off x="831215" y="980440"/>
            <a:ext cx="6436995" cy="3569970"/>
          </a:xfrm>
          <a:prstGeom prst="rect">
            <a:avLst/>
          </a:prstGeom>
        </p:spPr>
      </p:pic>
      <p:sp>
        <p:nvSpPr>
          <p:cNvPr id="4" name="Text Box 3"/>
          <p:cNvSpPr txBox="1"/>
          <p:nvPr/>
        </p:nvSpPr>
        <p:spPr>
          <a:xfrm>
            <a:off x="1547495" y="5445125"/>
            <a:ext cx="4565015" cy="521970"/>
          </a:xfrm>
          <a:prstGeom prst="rect">
            <a:avLst/>
          </a:prstGeom>
          <a:noFill/>
        </p:spPr>
        <p:txBody>
          <a:bodyPr wrap="none" rtlCol="0" anchor="t">
            <a:spAutoFit/>
          </a:bodyPr>
          <a:lstStyle/>
          <a:p>
            <a:r>
              <a:rPr lang="en-US" sz="2800">
                <a:latin typeface="Times New Roman" panose="02020603050405020304" charset="0"/>
                <a:ea typeface="SimSun" panose="02010600030101010101" pitchFamily="2" charset="-122"/>
                <a:cs typeface="Times New Roman" panose="02020603050405020304" charset="0"/>
                <a:sym typeface="+mn-ea"/>
              </a:rPr>
              <a:t>Quá trình tạo dung dịch đường</a:t>
            </a:r>
            <a:endParaRPr lang="en-US" sz="28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p:cNvGraphicFramePr/>
          <p:nvPr/>
        </p:nvGraphicFramePr>
        <p:xfrm>
          <a:off x="3275330" y="1750695"/>
          <a:ext cx="416560" cy="731520"/>
        </p:xfrm>
        <a:graphic>
          <a:graphicData uri="http://schemas.openxmlformats.org/drawingml/2006/table">
            <a:tbl>
              <a:tblPr firstRow="1" bandRow="1">
                <a:tableStyleId>{5940675A-B579-460E-94D1-54222C63F5DA}</a:tableStyleId>
              </a:tblPr>
              <a:tblGrid>
                <a:gridCol w="208280"/>
                <a:gridCol w="208280"/>
              </a:tblGrid>
              <a:tr h="0">
                <a:tc>
                  <a:txBody>
                    <a:bodyPr/>
                    <a:lstStyle/>
                    <a:p>
                      <a:pPr>
                        <a:buNone/>
                      </a:pPr>
                      <a:endParaRPr lang="en-US"/>
                    </a:p>
                  </a:txBody>
                  <a:tcPr>
                    <a:lnL>
                      <a:noFill/>
                    </a:lnL>
                    <a:lnR>
                      <a:noFill/>
                    </a:lnR>
                    <a:lnT cap="flat">
                      <a:noFill/>
                    </a:lnT>
                    <a:lnB cap="flat">
                      <a:noFill/>
                    </a:lnB>
                    <a:lnTlToBr>
                      <a:noFill/>
                    </a:lnTlToBr>
                    <a:lnBlToTr>
                      <a:noFill/>
                    </a:lnBlToTr>
                    <a:noFill/>
                  </a:tcPr>
                </a:tc>
                <a:tc>
                  <a:txBody>
                    <a:bodyPr/>
                    <a:lstStyle/>
                    <a:p>
                      <a:pPr>
                        <a:buNone/>
                      </a:pPr>
                      <a:endParaRPr lang="en-US"/>
                    </a:p>
                  </a:txBody>
                  <a:tcPr>
                    <a:lnL>
                      <a:noFill/>
                    </a:lnL>
                    <a:lnR>
                      <a:noFill/>
                    </a:lnR>
                    <a:lnT>
                      <a:noFill/>
                    </a:lnT>
                    <a:lnB cap="flat">
                      <a:noFill/>
                    </a:lnB>
                    <a:lnTlToBr>
                      <a:noFill/>
                    </a:lnTlToBr>
                    <a:lnBlToTr>
                      <a:noFill/>
                    </a:lnBlToTr>
                    <a:solidFill>
                      <a:srgbClr val="FFFFFF"/>
                    </a:solidFill>
                  </a:tcPr>
                </a:tc>
              </a:tr>
              <a:tr h="0">
                <a:tc>
                  <a:txBody>
                    <a:bodyPr/>
                    <a:lstStyle/>
                    <a:p>
                      <a:pPr>
                        <a:buNone/>
                      </a:pPr>
                      <a:endParaRPr lang="en-US"/>
                    </a:p>
                  </a:txBody>
                  <a:tcPr>
                    <a:lnL>
                      <a:noFill/>
                    </a:lnL>
                    <a:lnR>
                      <a:noFill/>
                    </a:lnR>
                    <a:lnT cap="flat">
                      <a:noFill/>
                    </a:lnT>
                    <a:lnB cap="flat">
                      <a:noFill/>
                    </a:lnB>
                    <a:lnTlToBr>
                      <a:noFill/>
                    </a:lnTlToBr>
                    <a:lnBlToTr>
                      <a:noFill/>
                    </a:lnBlToTr>
                    <a:noFill/>
                  </a:tcPr>
                </a:tc>
                <a:tc>
                  <a:txBody>
                    <a:bodyPr/>
                    <a:lstStyle/>
                    <a:p>
                      <a:pPr>
                        <a:buNone/>
                      </a:pPr>
                      <a:endParaRPr lang="en-US"/>
                    </a:p>
                  </a:txBody>
                  <a:tcPr>
                    <a:lnL>
                      <a:noFill/>
                    </a:lnL>
                    <a:lnR cap="flat">
                      <a:noFill/>
                    </a:lnR>
                    <a:lnT cap="flat">
                      <a:noFill/>
                    </a:lnT>
                    <a:lnB cap="flat">
                      <a:noFill/>
                    </a:lnB>
                    <a:lnTlToBr>
                      <a:noFill/>
                    </a:lnTlToBr>
                    <a:lnBlToTr>
                      <a:noFill/>
                    </a:lnBlToTr>
                    <a:noFill/>
                  </a:tcPr>
                </a:tc>
              </a:tr>
            </a:tbl>
          </a:graphicData>
        </a:graphic>
      </p:graphicFrame>
      <p:sp>
        <p:nvSpPr>
          <p:cNvPr id="129" name="Text Box 128"/>
          <p:cNvSpPr txBox="1"/>
          <p:nvPr/>
        </p:nvSpPr>
        <p:spPr>
          <a:xfrm>
            <a:off x="179070" y="836930"/>
            <a:ext cx="8732520" cy="4399915"/>
          </a:xfrm>
          <a:prstGeom prst="rect">
            <a:avLst/>
          </a:prstGeom>
          <a:noFill/>
          <a:ln w="9525">
            <a:noFill/>
          </a:ln>
        </p:spPr>
        <p:txBody>
          <a:bodyPr wrap="square">
            <a:spAutoFit/>
          </a:bodyPr>
          <a:lstStyle/>
          <a:p>
            <a:pPr algn="just"/>
            <a:r>
              <a:rPr lang="vi-VN" altLang="en-US" sz="2800" b="1" dirty="0">
                <a:solidFill>
                  <a:srgbClr val="000000"/>
                </a:solidFill>
                <a:latin typeface="Times New Roman" panose="02020603050405020304" charset="0"/>
              </a:rPr>
              <a:t>          </a:t>
            </a:r>
            <a:r>
              <a:rPr lang="en-US" sz="2800" b="1" dirty="0">
                <a:solidFill>
                  <a:srgbClr val="FF0000"/>
                </a:solidFill>
                <a:latin typeface="Times New Roman" panose="02020603050405020304" charset="0"/>
              </a:rPr>
              <a:t>Dung </a:t>
            </a:r>
            <a:r>
              <a:rPr lang="en-US" sz="2800" b="1" dirty="0" err="1">
                <a:solidFill>
                  <a:srgbClr val="FF0000"/>
                </a:solidFill>
                <a:latin typeface="Times New Roman" panose="02020603050405020304" charset="0"/>
              </a:rPr>
              <a:t>dịch</a:t>
            </a:r>
            <a:r>
              <a:rPr lang="en-US" sz="2800" b="1" dirty="0">
                <a:solidFill>
                  <a:srgbClr val="FF0000"/>
                </a:solidFill>
                <a:latin typeface="Times New Roman" panose="02020603050405020304" charset="0"/>
              </a:rPr>
              <a:t> </a:t>
            </a:r>
            <a:r>
              <a:rPr lang="en-US" sz="2800" dirty="0" err="1">
                <a:solidFill>
                  <a:srgbClr val="000000"/>
                </a:solidFill>
                <a:latin typeface="Times New Roman" panose="02020603050405020304" charset="0"/>
              </a:rPr>
              <a:t>là</a:t>
            </a:r>
            <a:r>
              <a:rPr lang="en-US" sz="2800" dirty="0">
                <a:solidFill>
                  <a:srgbClr val="000000"/>
                </a:solidFill>
                <a:latin typeface="Times New Roman" panose="02020603050405020304" charset="0"/>
              </a:rPr>
              <a:t> </a:t>
            </a:r>
            <a:r>
              <a:rPr lang="en-US" sz="2800" i="1" dirty="0" err="1">
                <a:solidFill>
                  <a:srgbClr val="00B050"/>
                </a:solidFill>
                <a:latin typeface="Times New Roman" panose="02020603050405020304" charset="0"/>
              </a:rPr>
              <a:t>hỗn</a:t>
            </a:r>
            <a:r>
              <a:rPr lang="en-US" sz="2800" i="1" dirty="0">
                <a:solidFill>
                  <a:srgbClr val="00B050"/>
                </a:solidFill>
                <a:latin typeface="Times New Roman" panose="02020603050405020304" charset="0"/>
              </a:rPr>
              <a:t> </a:t>
            </a:r>
            <a:r>
              <a:rPr lang="en-US" sz="2800" i="1" dirty="0" err="1">
                <a:solidFill>
                  <a:srgbClr val="00B050"/>
                </a:solidFill>
                <a:latin typeface="Times New Roman" panose="02020603050405020304" charset="0"/>
              </a:rPr>
              <a:t>hợp</a:t>
            </a:r>
            <a:r>
              <a:rPr lang="en-US" sz="2800" i="1" dirty="0">
                <a:solidFill>
                  <a:srgbClr val="00B050"/>
                </a:solidFill>
                <a:latin typeface="Times New Roman" panose="02020603050405020304" charset="0"/>
              </a:rPr>
              <a:t> </a:t>
            </a:r>
            <a:r>
              <a:rPr lang="en-US" sz="2800" i="1" dirty="0" err="1">
                <a:solidFill>
                  <a:srgbClr val="00B050"/>
                </a:solidFill>
                <a:latin typeface="Times New Roman" panose="02020603050405020304" charset="0"/>
              </a:rPr>
              <a:t>đổng</a:t>
            </a:r>
            <a:r>
              <a:rPr lang="en-US" sz="2800" i="1" dirty="0">
                <a:solidFill>
                  <a:srgbClr val="00B050"/>
                </a:solidFill>
                <a:latin typeface="Times New Roman" panose="02020603050405020304" charset="0"/>
              </a:rPr>
              <a:t> </a:t>
            </a:r>
            <a:r>
              <a:rPr lang="en-US" sz="2800" i="1" dirty="0" err="1">
                <a:solidFill>
                  <a:srgbClr val="00B050"/>
                </a:solidFill>
                <a:latin typeface="Times New Roman" panose="02020603050405020304" charset="0"/>
              </a:rPr>
              <a:t>nhất</a:t>
            </a:r>
            <a:r>
              <a:rPr lang="en-US" sz="2800" i="1" dirty="0">
                <a:solidFill>
                  <a:srgbClr val="00B050"/>
                </a:solidFill>
                <a:latin typeface="Times New Roman" panose="02020603050405020304" charset="0"/>
              </a:rPr>
              <a:t> </a:t>
            </a:r>
            <a:r>
              <a:rPr lang="en-US" sz="2800" dirty="0" err="1">
                <a:solidFill>
                  <a:srgbClr val="000000"/>
                </a:solidFill>
                <a:latin typeface="Times New Roman" panose="02020603050405020304" charset="0"/>
              </a:rPr>
              <a:t>của</a:t>
            </a:r>
            <a:r>
              <a:rPr lang="en-US" sz="2800" dirty="0">
                <a:solidFill>
                  <a:srgbClr val="000000"/>
                </a:solidFill>
                <a:latin typeface="Times New Roman" panose="02020603050405020304" charset="0"/>
              </a:rPr>
              <a:t> </a:t>
            </a:r>
            <a:r>
              <a:rPr lang="en-US" sz="2800" i="1" dirty="0" err="1">
                <a:solidFill>
                  <a:srgbClr val="00B050"/>
                </a:solidFill>
                <a:latin typeface="Times New Roman" panose="02020603050405020304" charset="0"/>
              </a:rPr>
              <a:t>chất</a:t>
            </a:r>
            <a:r>
              <a:rPr lang="en-US" sz="2800" i="1" dirty="0">
                <a:solidFill>
                  <a:srgbClr val="00B050"/>
                </a:solidFill>
                <a:latin typeface="Times New Roman" panose="02020603050405020304" charset="0"/>
              </a:rPr>
              <a:t> tan </a:t>
            </a:r>
            <a:r>
              <a:rPr lang="en-US" sz="2800" dirty="0" err="1">
                <a:solidFill>
                  <a:srgbClr val="000000"/>
                </a:solidFill>
                <a:latin typeface="Times New Roman" panose="02020603050405020304" charset="0"/>
              </a:rPr>
              <a:t>và</a:t>
            </a:r>
            <a:r>
              <a:rPr lang="en-US" sz="2800" dirty="0">
                <a:solidFill>
                  <a:srgbClr val="000000"/>
                </a:solidFill>
                <a:latin typeface="Times New Roman" panose="02020603050405020304" charset="0"/>
              </a:rPr>
              <a:t> </a:t>
            </a:r>
            <a:r>
              <a:rPr lang="en-US" sz="2800" i="1" dirty="0">
                <a:solidFill>
                  <a:srgbClr val="00B050"/>
                </a:solidFill>
                <a:latin typeface="Times New Roman" panose="02020603050405020304" charset="0"/>
              </a:rPr>
              <a:t>dung </a:t>
            </a:r>
            <a:r>
              <a:rPr lang="en-US" sz="2800" i="1" dirty="0" err="1">
                <a:solidFill>
                  <a:srgbClr val="00B050"/>
                </a:solidFill>
                <a:latin typeface="Times New Roman" panose="02020603050405020304" charset="0"/>
              </a:rPr>
              <a:t>môi</a:t>
            </a:r>
            <a:r>
              <a:rPr lang="en-US" sz="2800" dirty="0">
                <a:solidFill>
                  <a:srgbClr val="000000"/>
                </a:solidFill>
                <a:latin typeface="Times New Roman" panose="02020603050405020304" charset="0"/>
              </a:rPr>
              <a:t>. </a:t>
            </a:r>
          </a:p>
          <a:p>
            <a:pPr algn="just"/>
            <a:r>
              <a:rPr lang="en-US" sz="2800" b="1" dirty="0" err="1">
                <a:solidFill>
                  <a:srgbClr val="FF0000"/>
                </a:solidFill>
                <a:latin typeface="Times New Roman" panose="02020603050405020304" charset="0"/>
              </a:rPr>
              <a:t>Chất</a:t>
            </a:r>
            <a:r>
              <a:rPr lang="en-US" sz="2800" b="1" dirty="0">
                <a:solidFill>
                  <a:srgbClr val="FF0000"/>
                </a:solidFill>
                <a:latin typeface="Times New Roman" panose="02020603050405020304" charset="0"/>
              </a:rPr>
              <a:t> tan </a:t>
            </a:r>
            <a:r>
              <a:rPr lang="en-US" sz="2800" dirty="0" err="1">
                <a:solidFill>
                  <a:srgbClr val="000000"/>
                </a:solidFill>
                <a:latin typeface="Times New Roman" panose="02020603050405020304" charset="0"/>
              </a:rPr>
              <a:t>là</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được</a:t>
            </a:r>
            <a:r>
              <a:rPr lang="en-US" sz="2800" dirty="0">
                <a:solidFill>
                  <a:srgbClr val="000000"/>
                </a:solidFill>
                <a:latin typeface="Times New Roman" panose="02020603050405020304" charset="0"/>
              </a:rPr>
              <a:t> </a:t>
            </a:r>
            <a:r>
              <a:rPr lang="en-US" sz="2800" dirty="0" err="1" smtClean="0">
                <a:solidFill>
                  <a:srgbClr val="000000"/>
                </a:solidFill>
                <a:latin typeface="Times New Roman" panose="02020603050405020304" charset="0"/>
              </a:rPr>
              <a:t>hòa</a:t>
            </a:r>
            <a:r>
              <a:rPr lang="en-US" sz="2800" dirty="0" smtClean="0">
                <a:solidFill>
                  <a:srgbClr val="000000"/>
                </a:solidFill>
                <a:latin typeface="Times New Roman" panose="02020603050405020304" charset="0"/>
              </a:rPr>
              <a:t> </a:t>
            </a:r>
            <a:r>
              <a:rPr lang="en-US" sz="2800" dirty="0">
                <a:solidFill>
                  <a:srgbClr val="000000"/>
                </a:solidFill>
                <a:latin typeface="Times New Roman" panose="02020603050405020304" charset="0"/>
              </a:rPr>
              <a:t>tan </a:t>
            </a:r>
            <a:r>
              <a:rPr lang="en-US" sz="2800" dirty="0" err="1">
                <a:solidFill>
                  <a:srgbClr val="000000"/>
                </a:solidFill>
                <a:latin typeface="Times New Roman" panose="02020603050405020304" charset="0"/>
              </a:rPr>
              <a:t>trong</a:t>
            </a:r>
            <a:r>
              <a:rPr lang="en-US" sz="2800" dirty="0">
                <a:solidFill>
                  <a:srgbClr val="000000"/>
                </a:solidFill>
                <a:latin typeface="Times New Roman" panose="02020603050405020304" charset="0"/>
              </a:rPr>
              <a:t> dung </a:t>
            </a:r>
            <a:r>
              <a:rPr lang="en-US" sz="2800" dirty="0" err="1">
                <a:solidFill>
                  <a:srgbClr val="000000"/>
                </a:solidFill>
                <a:latin typeface="Times New Roman" panose="02020603050405020304" charset="0"/>
              </a:rPr>
              <a:t>môi</a:t>
            </a:r>
            <a:r>
              <a:rPr lang="en-US" sz="2800" dirty="0">
                <a:solidFill>
                  <a:srgbClr val="000000"/>
                </a:solidFill>
                <a:latin typeface="Times New Roman" panose="02020603050405020304" charset="0"/>
              </a:rPr>
              <a:t>.</a:t>
            </a:r>
          </a:p>
          <a:p>
            <a:pPr algn="just"/>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tan </a:t>
            </a:r>
            <a:r>
              <a:rPr lang="en-US" sz="2800" dirty="0" err="1">
                <a:solidFill>
                  <a:srgbClr val="000000"/>
                </a:solidFill>
                <a:latin typeface="Times New Roman" panose="02020603050405020304" charset="0"/>
              </a:rPr>
              <a:t>có</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thể</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là</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rắn</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lỏng</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hoặc</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chất</a:t>
            </a:r>
            <a:r>
              <a:rPr lang="en-US" sz="2800" dirty="0">
                <a:solidFill>
                  <a:srgbClr val="000000"/>
                </a:solidFill>
                <a:latin typeface="Times New Roman" panose="02020603050405020304" charset="0"/>
              </a:rPr>
              <a:t> </a:t>
            </a:r>
            <a:r>
              <a:rPr lang="en-US" sz="2800" dirty="0" err="1">
                <a:solidFill>
                  <a:srgbClr val="000000"/>
                </a:solidFill>
                <a:latin typeface="Times New Roman" panose="02020603050405020304" charset="0"/>
              </a:rPr>
              <a:t>khí</a:t>
            </a:r>
            <a:r>
              <a:rPr lang="en-US" sz="1000" dirty="0">
                <a:solidFill>
                  <a:srgbClr val="000000"/>
                </a:solidFill>
                <a:latin typeface="Times New Roman" panose="02020603050405020304" charset="0"/>
              </a:rPr>
              <a:t>.</a:t>
            </a:r>
          </a:p>
          <a:p>
            <a:pPr algn="just"/>
            <a:r>
              <a:rPr lang="en-US" sz="2800" b="1" dirty="0">
                <a:solidFill>
                  <a:srgbClr val="FF0000"/>
                </a:solidFill>
                <a:latin typeface="Times New Roman" panose="02020603050405020304" charset="0"/>
                <a:cs typeface="Times New Roman" panose="02020603050405020304" charset="0"/>
              </a:rPr>
              <a:t>Dung </a:t>
            </a:r>
            <a:r>
              <a:rPr lang="en-US" sz="2800" b="1" dirty="0" err="1">
                <a:solidFill>
                  <a:srgbClr val="FF0000"/>
                </a:solidFill>
                <a:latin typeface="Times New Roman" panose="02020603050405020304" charset="0"/>
                <a:cs typeface="Times New Roman" panose="02020603050405020304" charset="0"/>
              </a:rPr>
              <a:t>môi</a:t>
            </a:r>
            <a:r>
              <a:rPr lang="en-US" sz="2800" dirty="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dùng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để</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hoà</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tan.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lỏng</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quan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trọng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phổ</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biến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Nếu</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những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hữu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như</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xăng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cồn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dẩu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ăn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gọi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hữu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Có</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những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nhưng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khác</a:t>
            </a:r>
            <a:r>
              <a:rPr lang="en-US" sz="2800" dirty="0">
                <a:latin typeface="Times New Roman" panose="02020603050405020304" charset="0"/>
                <a:cs typeface="Times New Roman" panose="02020603050405020304" charset="0"/>
              </a:rPr>
              <a:t>.</a:t>
            </a:r>
          </a:p>
        </p:txBody>
      </p:sp>
      <p:sp>
        <p:nvSpPr>
          <p:cNvPr id="2" name="Right Arrow 1"/>
          <p:cNvSpPr/>
          <p:nvPr/>
        </p:nvSpPr>
        <p:spPr>
          <a:xfrm>
            <a:off x="251460" y="908685"/>
            <a:ext cx="654050" cy="360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9">
                                            <p:txEl>
                                              <p:pRg st="0" end="0"/>
                                            </p:txEl>
                                          </p:spTgt>
                                        </p:tgtEl>
                                        <p:attrNameLst>
                                          <p:attrName>style.visibility</p:attrName>
                                        </p:attrNameLst>
                                      </p:cBhvr>
                                      <p:to>
                                        <p:strVal val="visible"/>
                                      </p:to>
                                    </p:set>
                                    <p:animEffect transition="in" filter="checkerboard(across)">
                                      <p:cBhvr>
                                        <p:cTn id="12" dur="500"/>
                                        <p:tgtEl>
                                          <p:spTgt spid="12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9">
                                            <p:txEl>
                                              <p:pRg st="1" end="1"/>
                                            </p:txEl>
                                          </p:spTgt>
                                        </p:tgtEl>
                                        <p:attrNameLst>
                                          <p:attrName>style.visibility</p:attrName>
                                        </p:attrNameLst>
                                      </p:cBhvr>
                                      <p:to>
                                        <p:strVal val="visible"/>
                                      </p:to>
                                    </p:set>
                                    <p:animEffect transition="in" filter="checkerboard(across)">
                                      <p:cBhvr>
                                        <p:cTn id="17" dur="500"/>
                                        <p:tgtEl>
                                          <p:spTgt spid="129">
                                            <p:txEl>
                                              <p:pRg st="1" end="1"/>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129">
                                            <p:txEl>
                                              <p:pRg st="2" end="2"/>
                                            </p:txEl>
                                          </p:spTgt>
                                        </p:tgtEl>
                                        <p:attrNameLst>
                                          <p:attrName>style.visibility</p:attrName>
                                        </p:attrNameLst>
                                      </p:cBhvr>
                                      <p:to>
                                        <p:strVal val="visible"/>
                                      </p:to>
                                    </p:set>
                                    <p:animEffect transition="in" filter="checkerboard(across)">
                                      <p:cBhvr>
                                        <p:cTn id="20" dur="500"/>
                                        <p:tgtEl>
                                          <p:spTgt spid="12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29">
                                            <p:txEl>
                                              <p:pRg st="3" end="3"/>
                                            </p:txEl>
                                          </p:spTgt>
                                        </p:tgtEl>
                                        <p:attrNameLst>
                                          <p:attrName>style.visibility</p:attrName>
                                        </p:attrNameLst>
                                      </p:cBhvr>
                                      <p:to>
                                        <p:strVal val="visible"/>
                                      </p:to>
                                    </p:set>
                                    <p:animEffect transition="in" filter="checkerboard(across)">
                                      <p:cBhvr>
                                        <p:cTn id="25" dur="500"/>
                                        <p:tgtEl>
                                          <p:spTgt spid="12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129">
                                            <p:txEl>
                                              <p:pRg st="4" end="4"/>
                                            </p:txEl>
                                          </p:spTgt>
                                        </p:tgtEl>
                                        <p:attrNameLst>
                                          <p:attrName>style.visibility</p:attrName>
                                        </p:attrNameLst>
                                      </p:cBhvr>
                                      <p:to>
                                        <p:strVal val="visible"/>
                                      </p:to>
                                    </p:set>
                                    <p:animEffect transition="in" filter="checkerboard(across)">
                                      <p:cBhvr>
                                        <p:cTn id="30" dur="500"/>
                                        <p:tgtEl>
                                          <p:spTgt spid="1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
            </a:r>
            <a:br>
              <a:rPr lang="vi-VN" dirty="0" smtClean="0"/>
            </a:b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03447450"/>
              </p:ext>
            </p:extLst>
          </p:nvPr>
        </p:nvGraphicFramePr>
        <p:xfrm>
          <a:off x="683568" y="188640"/>
          <a:ext cx="7704856" cy="5832729"/>
        </p:xfrm>
        <a:graphic>
          <a:graphicData uri="http://schemas.openxmlformats.org/drawingml/2006/table">
            <a:tbl>
              <a:tblPr firstRow="1" bandRow="1">
                <a:tableStyleId>{5C22544A-7EE6-4342-B048-85BDC9FD1C3A}</a:tableStyleId>
              </a:tblPr>
              <a:tblGrid>
                <a:gridCol w="2376264"/>
                <a:gridCol w="1944216"/>
                <a:gridCol w="3384376"/>
              </a:tblGrid>
              <a:tr h="370840">
                <a:tc>
                  <a:txBody>
                    <a:bodyPr/>
                    <a:lstStyle/>
                    <a:p>
                      <a:pPr algn="ctr"/>
                      <a:r>
                        <a:rPr lang="vi-VN" dirty="0" smtClean="0"/>
                        <a:t>K</a:t>
                      </a:r>
                      <a:endParaRPr lang="en-US" dirty="0"/>
                    </a:p>
                  </a:txBody>
                  <a:tcPr/>
                </a:tc>
                <a:tc>
                  <a:txBody>
                    <a:bodyPr/>
                    <a:lstStyle/>
                    <a:p>
                      <a:pPr algn="ctr"/>
                      <a:r>
                        <a:rPr lang="vi-VN" dirty="0" smtClean="0"/>
                        <a:t>W</a:t>
                      </a:r>
                      <a:endParaRPr lang="en-US" dirty="0"/>
                    </a:p>
                  </a:txBody>
                  <a:tcPr/>
                </a:tc>
                <a:tc>
                  <a:txBody>
                    <a:bodyPr/>
                    <a:lstStyle/>
                    <a:p>
                      <a:pPr algn="ctr"/>
                      <a:r>
                        <a:rPr lang="vi-VN" dirty="0" smtClean="0"/>
                        <a:t>L</a:t>
                      </a:r>
                      <a:endParaRPr lang="en-US" dirty="0"/>
                    </a:p>
                  </a:txBody>
                  <a:tcPr/>
                </a:tc>
              </a:tr>
              <a:tr h="370840">
                <a:tc>
                  <a:txBody>
                    <a:bodyPr/>
                    <a:lstStyle/>
                    <a:p>
                      <a:pPr algn="just">
                        <a:lnSpc>
                          <a:spcPct val="107000"/>
                        </a:lnSpc>
                        <a:spcBef>
                          <a:spcPts val="2400"/>
                        </a:spcBef>
                        <a:spcAft>
                          <a:spcPts val="600"/>
                        </a:spcAft>
                      </a:pPr>
                      <a:r>
                        <a:rPr lang="vi-VN" sz="1800" kern="0" dirty="0" smtClean="0">
                          <a:effectLst/>
                        </a:rPr>
                        <a:t>Lương thực là thức ăn chứa hàm lượng lớn tinh bột, nguồn cung cấp chính về năng lượng và chất bột trong khẩu phần thức ăn. Thực phẩm là thức ăn có chứa tinh bột, chất béo, chất đạm hoặc nước mà con người có thể ăn hay uống được nhằm cung cấp các chất dinh dưỡng cho cơ thể.</a:t>
                      </a:r>
                      <a:endParaRPr lang="en-US" sz="1400" kern="0" dirty="0" smtClean="0">
                        <a:effectLst/>
                      </a:endParaRPr>
                    </a:p>
                    <a:p>
                      <a:pPr algn="just">
                        <a:lnSpc>
                          <a:spcPct val="107000"/>
                        </a:lnSpc>
                        <a:spcBef>
                          <a:spcPts val="2400"/>
                        </a:spcBef>
                        <a:spcAft>
                          <a:spcPts val="600"/>
                        </a:spcAft>
                      </a:pPr>
                      <a:r>
                        <a:rPr lang="vi-VN" sz="1800" i="1" kern="0" dirty="0" smtClean="0">
                          <a:solidFill>
                            <a:srgbClr val="FF0000"/>
                          </a:solidFill>
                          <a:effectLst/>
                        </a:rPr>
                        <a:t>Vậy lương thực, thực phẩm là hỗn hợp</a:t>
                      </a:r>
                      <a:r>
                        <a:rPr lang="vi-VN" sz="1800" kern="0" dirty="0" smtClean="0">
                          <a:effectLst/>
                        </a:rPr>
                        <a:t>.</a:t>
                      </a:r>
                      <a:endParaRPr lang="en-US" dirty="0"/>
                    </a:p>
                  </a:txBody>
                  <a:tcPr/>
                </a:tc>
                <a:tc>
                  <a:txBody>
                    <a:bodyPr/>
                    <a:lstStyle/>
                    <a:p>
                      <a:pPr algn="just">
                        <a:lnSpc>
                          <a:spcPct val="107000"/>
                        </a:lnSpc>
                        <a:spcBef>
                          <a:spcPts val="2400"/>
                        </a:spcBef>
                        <a:spcAft>
                          <a:spcPts val="600"/>
                        </a:spcAft>
                      </a:pPr>
                      <a:r>
                        <a:rPr lang="vi-VN" sz="1800" kern="0" dirty="0">
                          <a:effectLst/>
                        </a:rPr>
                        <a:t>Ngoài lương thực và thực phẩm hỗn hợp còn tồn tại ở dạng nào khác? Các cụm từ em thường nghe như </a:t>
                      </a:r>
                      <a:r>
                        <a:rPr lang="vi-VN" sz="1800" i="1" kern="0" dirty="0">
                          <a:solidFill>
                            <a:srgbClr val="FF0000"/>
                          </a:solidFill>
                          <a:effectLst/>
                        </a:rPr>
                        <a:t>dung dịch, dung môi, chất tan</a:t>
                      </a:r>
                      <a:r>
                        <a:rPr lang="vi-VN" sz="1800" kern="0" dirty="0">
                          <a:effectLst/>
                        </a:rPr>
                        <a:t> hay </a:t>
                      </a:r>
                      <a:r>
                        <a:rPr lang="vi-VN" sz="1800" i="1" kern="0" dirty="0">
                          <a:solidFill>
                            <a:srgbClr val="FF0000"/>
                          </a:solidFill>
                          <a:effectLst/>
                        </a:rPr>
                        <a:t>huyền phù, nhũ tương </a:t>
                      </a:r>
                      <a:r>
                        <a:rPr lang="vi-VN" sz="1800" kern="0" dirty="0">
                          <a:effectLst/>
                        </a:rPr>
                        <a:t>có nghĩa là gì? Nước khoáng đóng chai có phải là chất tinh khiết không? hỗn hợp; chất tinh khiết có tính chất như thế nào…</a:t>
                      </a:r>
                      <a:endParaRPr lang="en-US" sz="1800" b="1" kern="0" dirty="0">
                        <a:solidFill>
                          <a:srgbClr val="2F5496"/>
                        </a:solidFill>
                        <a:effectLst/>
                        <a:latin typeface="Arial"/>
                        <a:ea typeface="Times New Roman"/>
                        <a:cs typeface="Times New Roman"/>
                      </a:endParaRPr>
                    </a:p>
                  </a:txBody>
                  <a:tcPr marL="68580" marR="68580" marT="0" marB="0"/>
                </a:tc>
                <a:tc>
                  <a:txBody>
                    <a:bodyPr/>
                    <a:lstStyle/>
                    <a:p>
                      <a:pPr>
                        <a:lnSpc>
                          <a:spcPct val="107000"/>
                        </a:lnSpc>
                        <a:spcBef>
                          <a:spcPts val="2400"/>
                        </a:spcBef>
                        <a:spcAft>
                          <a:spcPts val="600"/>
                        </a:spcAft>
                      </a:pPr>
                      <a:r>
                        <a:rPr lang="vi-VN" sz="1800" i="1" kern="0" dirty="0">
                          <a:solidFill>
                            <a:srgbClr val="FF0000"/>
                          </a:solidFill>
                          <a:effectLst/>
                        </a:rPr>
                        <a:t>Chất tinh khiết </a:t>
                      </a:r>
                      <a:r>
                        <a:rPr lang="vi-VN" sz="1800" kern="0" dirty="0">
                          <a:effectLst/>
                        </a:rPr>
                        <a:t>là trong đó chỉ có </a:t>
                      </a:r>
                      <a:r>
                        <a:rPr lang="vi-VN" sz="1800" i="1" kern="0" dirty="0">
                          <a:solidFill>
                            <a:srgbClr val="FF0000"/>
                          </a:solidFill>
                          <a:effectLst/>
                        </a:rPr>
                        <a:t>duy nhất một chất</a:t>
                      </a:r>
                      <a:r>
                        <a:rPr lang="vi-VN" sz="1800" kern="0" dirty="0">
                          <a:effectLst/>
                        </a:rPr>
                        <a:t>. Còn </a:t>
                      </a:r>
                      <a:r>
                        <a:rPr lang="vi-VN" sz="1800" i="1" kern="0" dirty="0">
                          <a:solidFill>
                            <a:srgbClr val="FF0000"/>
                          </a:solidFill>
                          <a:effectLst/>
                        </a:rPr>
                        <a:t>hỗn hợp</a:t>
                      </a:r>
                      <a:r>
                        <a:rPr lang="vi-VN" sz="1800" kern="0" dirty="0">
                          <a:effectLst/>
                        </a:rPr>
                        <a:t> là gồm </a:t>
                      </a:r>
                      <a:r>
                        <a:rPr lang="vi-VN" sz="1800" i="1" kern="0" dirty="0">
                          <a:solidFill>
                            <a:srgbClr val="FF0000"/>
                          </a:solidFill>
                          <a:effectLst/>
                        </a:rPr>
                        <a:t>nhiều chất </a:t>
                      </a:r>
                      <a:r>
                        <a:rPr lang="vi-VN" sz="1800" kern="0" dirty="0">
                          <a:effectLst/>
                        </a:rPr>
                        <a:t>trộn lại.</a:t>
                      </a:r>
                      <a:endParaRPr lang="en-US" sz="1800" b="1" kern="0" dirty="0">
                        <a:solidFill>
                          <a:srgbClr val="2F5496"/>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67401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51460" y="1268730"/>
            <a:ext cx="8190230" cy="3107690"/>
          </a:xfrm>
          <a:prstGeom prst="rect">
            <a:avLst/>
          </a:prstGeom>
          <a:noFill/>
        </p:spPr>
        <p:txBody>
          <a:bodyPr wrap="square" rtlCol="0" anchor="t">
            <a:spAutoFit/>
          </a:bodyPr>
          <a:lstStyle/>
          <a:p>
            <a:pPr algn="just"/>
            <a:r>
              <a:rPr lang="vi-VN" altLang="en-US" sz="2800" dirty="0" smtClean="0">
                <a:solidFill>
                  <a:srgbClr val="FF0000"/>
                </a:solidFill>
                <a:latin typeface="Times New Roman" panose="02020603050405020304" charset="0"/>
                <a:cs typeface="Times New Roman" panose="02020603050405020304" charset="0"/>
              </a:rPr>
              <a:t>?</a:t>
            </a:r>
            <a:r>
              <a:rPr lang="vi-VN" altLang="en-US" sz="2800" dirty="0" smtClean="0">
                <a:latin typeface="Times New Roman" panose="02020603050405020304" charset="0"/>
                <a:cs typeface="Times New Roman" panose="02020603050405020304" charset="0"/>
              </a:rPr>
              <a:t>E</a:t>
            </a:r>
            <a:r>
              <a:rPr lang="en-US" sz="2800" dirty="0">
                <a:latin typeface="Times New Roman" panose="02020603050405020304" charset="0"/>
                <a:cs typeface="Times New Roman" panose="02020603050405020304" charset="0"/>
              </a:rPr>
              <a:t>m </a:t>
            </a:r>
            <a:r>
              <a:rPr lang="en-US" sz="2800" dirty="0" err="1">
                <a:latin typeface="Times New Roman" panose="02020603050405020304" charset="0"/>
                <a:cs typeface="Times New Roman" panose="02020603050405020304" charset="0"/>
              </a:rPr>
              <a:t>hãy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lấy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ví</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dụ</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môi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khác</a:t>
            </a:r>
            <a:endParaRPr lang="en-US" sz="2800" dirty="0">
              <a:latin typeface="Times New Roman" panose="02020603050405020304" charset="0"/>
              <a:cs typeface="Times New Roman" panose="02020603050405020304" charset="0"/>
            </a:endParaRPr>
          </a:p>
          <a:p>
            <a:pPr algn="just"/>
            <a:r>
              <a:rPr lang="vi-VN" altLang="en-US" sz="2800" dirty="0">
                <a:latin typeface="Times New Roman" panose="02020603050405020304" charset="0"/>
                <a:cs typeface="Times New Roman" panose="02020603050405020304" charset="0"/>
              </a:rPr>
              <a:t>        </a:t>
            </a:r>
            <a:r>
              <a:rPr lang="en-US" sz="2800" b="1" i="1" dirty="0" err="1">
                <a:solidFill>
                  <a:srgbClr val="FF0000"/>
                </a:solidFill>
                <a:latin typeface="Times New Roman" panose="02020603050405020304" charset="0"/>
                <a:cs typeface="Times New Roman" panose="02020603050405020304" charset="0"/>
              </a:rPr>
              <a:t>Trả</a:t>
            </a:r>
            <a:r>
              <a:rPr lang="en-US" sz="2800" b="1" i="1" dirty="0">
                <a:solidFill>
                  <a:srgbClr val="FF0000"/>
                </a:solidFill>
                <a:latin typeface="Times New Roman" panose="02020603050405020304" charset="0"/>
                <a:cs typeface="Times New Roman" panose="02020603050405020304" charset="0"/>
              </a:rPr>
              <a:t> </a:t>
            </a:r>
            <a:r>
              <a:rPr lang="en-US" sz="2800" b="1" i="1" dirty="0" err="1">
                <a:solidFill>
                  <a:srgbClr val="FF0000"/>
                </a:solidFill>
                <a:latin typeface="Times New Roman" panose="02020603050405020304" charset="0"/>
                <a:cs typeface="Times New Roman" panose="02020603050405020304" charset="0"/>
              </a:rPr>
              <a:t>lời</a:t>
            </a:r>
            <a:r>
              <a:rPr lang="en-US" sz="2800" b="1" i="1" dirty="0">
                <a:solidFill>
                  <a:srgbClr val="FF0000"/>
                </a:solidFill>
                <a:latin typeface="Times New Roman" panose="02020603050405020304" charset="0"/>
                <a:cs typeface="Times New Roman" panose="02020603050405020304" charset="0"/>
              </a:rPr>
              <a:t>:</a:t>
            </a:r>
          </a:p>
          <a:p>
            <a:pPr algn="just"/>
            <a:r>
              <a:rPr lang="en-US" sz="2800" dirty="0" err="1">
                <a:latin typeface="Times New Roman" panose="02020603050405020304" charset="0"/>
                <a:cs typeface="Times New Roman" panose="02020603050405020304" charset="0"/>
              </a:rPr>
              <a:t>Muối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ăn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nhưng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xăng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hoặc</a:t>
            </a:r>
            <a:r>
              <a:rPr lang="en-US" sz="2800" dirty="0">
                <a:latin typeface="Times New Roman" panose="02020603050405020304" charset="0"/>
                <a:cs typeface="Times New Roman" panose="02020603050405020304" charset="0"/>
              </a:rPr>
              <a:t> d</a:t>
            </a:r>
            <a:r>
              <a:rPr lang="vi-VN" altLang="en-US" sz="2800" dirty="0">
                <a:latin typeface="Times New Roman" panose="02020603050405020304" charset="0"/>
                <a:cs typeface="Times New Roman" panose="02020603050405020304" charset="0"/>
              </a:rPr>
              <a:t>ầ</a:t>
            </a:r>
            <a:r>
              <a:rPr lang="en-US" sz="2800" dirty="0">
                <a:latin typeface="Times New Roman" panose="02020603050405020304" charset="0"/>
                <a:cs typeface="Times New Roman" panose="02020603050405020304" charset="0"/>
              </a:rPr>
              <a:t>u </a:t>
            </a:r>
            <a:r>
              <a:rPr lang="en-US" sz="2800" dirty="0" err="1">
                <a:latin typeface="Times New Roman" panose="02020603050405020304" charset="0"/>
                <a:cs typeface="Times New Roman" panose="02020603050405020304" charset="0"/>
              </a:rPr>
              <a:t>hoả</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Ngược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lại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cao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su</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xăng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nhưng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a:t>
            </a:r>
            <a:endParaRPr lang="en-US" sz="2800" b="1" i="1"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51460" y="620395"/>
            <a:ext cx="3872230" cy="4523105"/>
          </a:xfrm>
          <a:prstGeom prst="rect">
            <a:avLst/>
          </a:prstGeom>
          <a:noFill/>
        </p:spPr>
        <p:txBody>
          <a:bodyPr wrap="square" rtlCol="0" anchor="t">
            <a:spAutoFit/>
          </a:bodyPr>
          <a:lstStyle/>
          <a:p>
            <a:r>
              <a:rPr lang="vi-VN" altLang="en-US" sz="3200" b="1">
                <a:solidFill>
                  <a:srgbClr val="FF0000"/>
                </a:solidFill>
                <a:latin typeface="Times New Roman" panose="02020603050405020304" charset="0"/>
                <a:cs typeface="Times New Roman" panose="02020603050405020304" charset="0"/>
              </a:rPr>
              <a:t>TIẾT 3</a:t>
            </a:r>
            <a:endParaRPr lang="en-US" sz="3200" b="1">
              <a:solidFill>
                <a:srgbClr val="FF0000"/>
              </a:solidFill>
              <a:latin typeface="Times New Roman" panose="02020603050405020304" charset="0"/>
              <a:cs typeface="Times New Roman" panose="02020603050405020304" charset="0"/>
            </a:endParaRPr>
          </a:p>
          <a:p>
            <a:r>
              <a:rPr lang="en-US" sz="3200" b="1">
                <a:solidFill>
                  <a:srgbClr val="FF0000"/>
                </a:solidFill>
                <a:latin typeface="Times New Roman" panose="02020603050405020304" charset="0"/>
                <a:cs typeface="Times New Roman" panose="02020603050405020304" charset="0"/>
              </a:rPr>
              <a:t>8. Huyền phù</a:t>
            </a:r>
          </a:p>
          <a:p>
            <a:pPr algn="just"/>
            <a:r>
              <a:rPr lang="en-US" sz="2800">
                <a:latin typeface="Times New Roman" panose="02020603050405020304" charset="0"/>
                <a:cs typeface="Times New Roman" panose="02020603050405020304" charset="0"/>
              </a:rPr>
              <a:t>Hằng năm khi mùa lũ về, trên các sông lại có sự bồi đắp thêm chất dinh dưỡng cho đất ở vùng đồng bằng nơi chúng chảy qua. Em hãy cho biết tại sao lại có hiện tượng này</a:t>
            </a:r>
          </a:p>
        </p:txBody>
      </p:sp>
      <p:pic>
        <p:nvPicPr>
          <p:cNvPr id="1247" name="Shape 1247"/>
          <p:cNvPicPr>
            <a:picLocks noGrp="1" noChangeAspect="1"/>
          </p:cNvPicPr>
          <p:nvPr>
            <p:ph idx="1"/>
          </p:nvPr>
        </p:nvPicPr>
        <p:blipFill>
          <a:blip r:embed="rId2"/>
          <a:stretch>
            <a:fillRect/>
          </a:stretch>
        </p:blipFill>
        <p:spPr>
          <a:xfrm>
            <a:off x="4221480" y="764540"/>
            <a:ext cx="4765040" cy="4049395"/>
          </a:xfrm>
          <a:prstGeom prst="rect">
            <a:avLst/>
          </a:prstGeom>
        </p:spPr>
      </p:pic>
      <p:sp>
        <p:nvSpPr>
          <p:cNvPr id="129" name="Text Box 128"/>
          <p:cNvSpPr txBox="1"/>
          <p:nvPr/>
        </p:nvSpPr>
        <p:spPr>
          <a:xfrm>
            <a:off x="4064000" y="5733732"/>
            <a:ext cx="5080000" cy="521970"/>
          </a:xfrm>
          <a:prstGeom prst="rect">
            <a:avLst/>
          </a:prstGeom>
          <a:noFill/>
          <a:ln w="9525">
            <a:noFill/>
          </a:ln>
        </p:spPr>
        <p:txBody>
          <a:bodyPr>
            <a:spAutoFit/>
          </a:bodyPr>
          <a:lstStyle/>
          <a:p>
            <a:pPr algn="just"/>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Hiện</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tượng</a:t>
            </a:r>
            <a:r>
              <a:rPr lang="en-US" sz="2800" dirty="0">
                <a:solidFill>
                  <a:srgbClr val="000000"/>
                </a:solidFill>
                <a:latin typeface="Times New Roman" panose="02020603050405020304" charset="0"/>
                <a:cs typeface="Times New Roman" panose="02020603050405020304" charset="0"/>
              </a:rPr>
              <a:t> </a:t>
            </a:r>
            <a:r>
              <a:rPr lang="en-US" sz="2800" dirty="0" smtClean="0">
                <a:solidFill>
                  <a:srgbClr val="000000"/>
                </a:solidFill>
                <a:latin typeface="Times New Roman" panose="02020603050405020304" charset="0"/>
                <a:cs typeface="Times New Roman" panose="02020603050405020304" charset="0"/>
              </a:rPr>
              <a:t>b</a:t>
            </a:r>
            <a:r>
              <a:rPr lang="vi-VN" sz="2800" dirty="0" smtClean="0">
                <a:solidFill>
                  <a:srgbClr val="000000"/>
                </a:solidFill>
                <a:latin typeface="Times New Roman" panose="02020603050405020304" charset="0"/>
                <a:cs typeface="Times New Roman" panose="02020603050405020304" charset="0"/>
              </a:rPr>
              <a:t>ồ</a:t>
            </a:r>
            <a:r>
              <a:rPr lang="en-US" sz="2800" dirty="0" err="1" smtClean="0">
                <a:solidFill>
                  <a:srgbClr val="000000"/>
                </a:solidFill>
                <a:latin typeface="Times New Roman" panose="02020603050405020304" charset="0"/>
                <a:cs typeface="Times New Roman" panose="02020603050405020304" charset="0"/>
              </a:rPr>
              <a:t>i</a:t>
            </a:r>
            <a:r>
              <a:rPr lang="en-US" sz="2800" dirty="0" smtClean="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đắp</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phù</a:t>
            </a:r>
            <a:r>
              <a:rPr lang="en-US" sz="2800" dirty="0">
                <a:solidFill>
                  <a:srgbClr val="000000"/>
                </a:solidFill>
                <a:latin typeface="Times New Roman" panose="02020603050405020304" charset="0"/>
                <a:cs typeface="Times New Roman" panose="02020603050405020304" charset="0"/>
              </a:rPr>
              <a:t> </a:t>
            </a:r>
            <a:r>
              <a:rPr lang="en-US" sz="2800" dirty="0" err="1">
                <a:solidFill>
                  <a:srgbClr val="000000"/>
                </a:solidFill>
                <a:latin typeface="Times New Roman" panose="02020603050405020304" charset="0"/>
                <a:cs typeface="Times New Roman" panose="02020603050405020304" charset="0"/>
              </a:rPr>
              <a:t>sa</a:t>
            </a:r>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247"/>
                                        </p:tgtEl>
                                        <p:attrNameLst>
                                          <p:attrName>style.visibility</p:attrName>
                                        </p:attrNameLst>
                                      </p:cBhvr>
                                      <p:to>
                                        <p:strVal val="visible"/>
                                      </p:to>
                                    </p:set>
                                    <p:animEffect transition="in" filter="circle(in)">
                                      <p:cBhvr>
                                        <p:cTn id="18" dur="2000"/>
                                        <p:tgtEl>
                                          <p:spTgt spid="1247"/>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29"/>
                                        </p:tgtEl>
                                        <p:attrNameLst>
                                          <p:attrName>style.visibility</p:attrName>
                                        </p:attrNameLst>
                                      </p:cBhvr>
                                      <p:to>
                                        <p:strVal val="visible"/>
                                      </p:to>
                                    </p:set>
                                    <p:animEffect transition="in" filter="circle(in)">
                                      <p:cBhvr>
                                        <p:cTn id="23" dur="2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29"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94970" y="836930"/>
            <a:ext cx="7510780" cy="2245360"/>
          </a:xfrm>
          <a:prstGeom prst="rect">
            <a:avLst/>
          </a:prstGeom>
          <a:noFill/>
        </p:spPr>
        <p:txBody>
          <a:bodyPr wrap="square" rtlCol="0" anchor="t">
            <a:spAutoFit/>
          </a:bodyPr>
          <a:lstStyle/>
          <a:p>
            <a:pPr algn="just"/>
            <a:r>
              <a:rPr lang="vi-VN" altLang="en-US" sz="2800" b="1" dirty="0">
                <a:solidFill>
                  <a:srgbClr val="FF0000"/>
                </a:solidFill>
                <a:latin typeface="Times New Roman" panose="02020603050405020304" charset="0"/>
                <a:cs typeface="Times New Roman" panose="02020603050405020304" charset="0"/>
              </a:rPr>
              <a:t>T</a:t>
            </a:r>
            <a:r>
              <a:rPr lang="en-US" sz="2800" b="1" dirty="0" err="1">
                <a:solidFill>
                  <a:srgbClr val="FF0000"/>
                </a:solidFill>
                <a:latin typeface="Times New Roman" panose="02020603050405020304" charset="0"/>
                <a:cs typeface="Times New Roman" panose="02020603050405020304" charset="0"/>
              </a:rPr>
              <a:t>rả</a:t>
            </a:r>
            <a:r>
              <a:rPr lang="en-US" sz="2800" b="1" dirty="0">
                <a:solidFill>
                  <a:srgbClr val="FF0000"/>
                </a:solidFill>
                <a:latin typeface="Times New Roman" panose="02020603050405020304" charset="0"/>
                <a:cs typeface="Times New Roman" panose="02020603050405020304" charset="0"/>
              </a:rPr>
              <a:t> </a:t>
            </a:r>
            <a:r>
              <a:rPr lang="en-US" sz="2800" b="1" dirty="0" err="1">
                <a:solidFill>
                  <a:srgbClr val="FF0000"/>
                </a:solidFill>
                <a:latin typeface="Times New Roman" panose="02020603050405020304" charset="0"/>
                <a:cs typeface="Times New Roman" panose="02020603050405020304" charset="0"/>
              </a:rPr>
              <a:t>lời</a:t>
            </a:r>
            <a:r>
              <a:rPr lang="en-US" sz="2800" b="1" dirty="0">
                <a:solidFill>
                  <a:srgbClr val="FF0000"/>
                </a:solidFill>
                <a:latin typeface="Times New Roman" panose="02020603050405020304" charset="0"/>
                <a:cs typeface="Times New Roman" panose="02020603050405020304" charset="0"/>
              </a:rPr>
              <a:t>:</a:t>
            </a:r>
          </a:p>
          <a:p>
            <a:pPr algn="just"/>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sông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theo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giàu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dinh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dưỡng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hạt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rắn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lửng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chảy</a:t>
            </a:r>
            <a:r>
              <a:rPr lang="en-US" sz="2800" dirty="0">
                <a:latin typeface="Times New Roman" panose="02020603050405020304" charset="0"/>
                <a:cs typeface="Times New Roman" panose="02020603050405020304" charset="0"/>
              </a:rPr>
              <a:t> qua </a:t>
            </a:r>
            <a:r>
              <a:rPr lang="en-US" sz="2800" dirty="0" err="1">
                <a:latin typeface="Times New Roman" panose="02020603050405020304" charset="0"/>
                <a:cs typeface="Times New Roman" panose="02020603050405020304" charset="0"/>
              </a:rPr>
              <a:t>đồng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bằng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hạt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rắn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bị</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giữ</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lại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bồi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đắp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thêm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dinh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dưỡng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đồng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bằng</a:t>
            </a:r>
            <a:r>
              <a:rPr lang="en-US" sz="2800" dirty="0">
                <a:latin typeface="Times New Roman" panose="02020603050405020304" charset="0"/>
                <a:cs typeface="Times New Roman" panose="02020603050405020304" charset="0"/>
              </a:rPr>
              <a:t>.</a:t>
            </a:r>
          </a:p>
        </p:txBody>
      </p:sp>
      <p:sp>
        <p:nvSpPr>
          <p:cNvPr id="2" name="Wave 1"/>
          <p:cNvSpPr/>
          <p:nvPr/>
        </p:nvSpPr>
        <p:spPr>
          <a:xfrm>
            <a:off x="1259205" y="3573016"/>
            <a:ext cx="6898005" cy="2591564"/>
          </a:xfrm>
          <a:prstGeom prst="wave">
            <a:avLst>
              <a:gd name="adj1" fmla="val 12500"/>
              <a:gd name="adj2" fmla="val 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dirty="0">
                <a:solidFill>
                  <a:srgbClr val="000000"/>
                </a:solidFill>
                <a:latin typeface="Times New Roman" panose="02020603050405020304" charset="0"/>
                <a:sym typeface="+mn-ea"/>
              </a:rPr>
              <a:t>      </a:t>
            </a:r>
            <a:r>
              <a:rPr lang="en-US" sz="2800" b="1" dirty="0" err="1">
                <a:solidFill>
                  <a:srgbClr val="FF0000"/>
                </a:solidFill>
                <a:latin typeface="Times New Roman" panose="02020603050405020304" charset="0"/>
                <a:sym typeface="+mn-ea"/>
              </a:rPr>
              <a:t>Huyền</a:t>
            </a:r>
            <a:r>
              <a:rPr lang="en-US" sz="2800" b="1" dirty="0">
                <a:solidFill>
                  <a:srgbClr val="FF0000"/>
                </a:solidFill>
                <a:latin typeface="Times New Roman" panose="02020603050405020304" charset="0"/>
                <a:sym typeface="+mn-ea"/>
              </a:rPr>
              <a:t> </a:t>
            </a:r>
            <a:r>
              <a:rPr lang="en-US" sz="2800" b="1" dirty="0" err="1">
                <a:solidFill>
                  <a:srgbClr val="FF0000"/>
                </a:solidFill>
                <a:latin typeface="Times New Roman" panose="02020603050405020304" charset="0"/>
                <a:sym typeface="+mn-ea"/>
              </a:rPr>
              <a:t>phù</a:t>
            </a:r>
            <a:r>
              <a:rPr lang="en-US" sz="2800" b="1" dirty="0">
                <a:solidFill>
                  <a:srgbClr val="FF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là</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một</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hỗn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hợp</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không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đồng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nhất</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gồm</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các</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hạt</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chất</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rắn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phân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tán</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lơ</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lửng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trong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môi</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trường</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chất</a:t>
            </a:r>
            <a:r>
              <a:rPr lang="en-US" sz="2800" dirty="0">
                <a:solidFill>
                  <a:srgbClr val="000000"/>
                </a:solidFill>
                <a:latin typeface="Times New Roman" panose="02020603050405020304" charset="0"/>
                <a:sym typeface="+mn-ea"/>
              </a:rPr>
              <a:t> </a:t>
            </a:r>
            <a:r>
              <a:rPr lang="en-US" sz="2800" dirty="0" err="1">
                <a:solidFill>
                  <a:srgbClr val="000000"/>
                </a:solidFill>
                <a:latin typeface="Times New Roman" panose="02020603050405020304" charset="0"/>
                <a:sym typeface="+mn-ea"/>
              </a:rPr>
              <a:t>lỏng</a:t>
            </a:r>
            <a:r>
              <a:rPr lang="en-US" sz="2800" dirty="0">
                <a:solidFill>
                  <a:srgbClr val="000000"/>
                </a:solidFill>
                <a:latin typeface="Times New Roman" panose="02020603050405020304" charset="0"/>
                <a:sym typeface="+mn-ea"/>
              </a:rPr>
              <a:t>.</a:t>
            </a:r>
            <a:endParaRPr lang="en-US" sz="2800" dirty="0"/>
          </a:p>
        </p:txBody>
      </p:sp>
      <p:sp>
        <p:nvSpPr>
          <p:cNvPr id="3" name="Right Arrow 2"/>
          <p:cNvSpPr/>
          <p:nvPr/>
        </p:nvSpPr>
        <p:spPr>
          <a:xfrm>
            <a:off x="611505" y="4580890"/>
            <a:ext cx="575945" cy="4324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3" grpId="0" bldLvl="0" animBg="1"/>
      <p:bldP spid="3"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70840" y="476885"/>
            <a:ext cx="3609975" cy="5754370"/>
          </a:xfrm>
          <a:prstGeom prst="rect">
            <a:avLst/>
          </a:prstGeom>
          <a:noFill/>
        </p:spPr>
        <p:txBody>
          <a:bodyPr wrap="square" rtlCol="0" anchor="t">
            <a:spAutoFit/>
          </a:bodyPr>
          <a:lstStyle/>
          <a:p>
            <a:r>
              <a:rPr lang="en-US" sz="3200" b="1" dirty="0">
                <a:solidFill>
                  <a:srgbClr val="FF0000"/>
                </a:solidFill>
                <a:latin typeface="Times New Roman" panose="02020603050405020304" charset="0"/>
                <a:cs typeface="Times New Roman" panose="02020603050405020304" charset="0"/>
              </a:rPr>
              <a:t>9. </a:t>
            </a:r>
            <a:r>
              <a:rPr lang="en-US" sz="3200" b="1" dirty="0" err="1">
                <a:solidFill>
                  <a:srgbClr val="FF0000"/>
                </a:solidFill>
                <a:latin typeface="Times New Roman" panose="02020603050405020304" charset="0"/>
                <a:cs typeface="Times New Roman" panose="02020603050405020304" charset="0"/>
              </a:rPr>
              <a:t>Nhũ</a:t>
            </a:r>
            <a:r>
              <a:rPr lang="en-US" sz="3200" b="1" dirty="0">
                <a:solidFill>
                  <a:srgbClr val="FF0000"/>
                </a:solidFill>
                <a:latin typeface="Times New Roman" panose="02020603050405020304" charset="0"/>
                <a:cs typeface="Times New Roman" panose="02020603050405020304" charset="0"/>
              </a:rPr>
              <a:t> </a:t>
            </a:r>
            <a:r>
              <a:rPr lang="en-US" sz="3200" b="1" dirty="0" err="1" smtClean="0">
                <a:solidFill>
                  <a:srgbClr val="FF0000"/>
                </a:solidFill>
                <a:latin typeface="Times New Roman" panose="02020603050405020304" charset="0"/>
                <a:cs typeface="Times New Roman" panose="02020603050405020304" charset="0"/>
              </a:rPr>
              <a:t>tư</a:t>
            </a:r>
            <a:r>
              <a:rPr lang="vi-VN" sz="3200" b="1" dirty="0">
                <a:solidFill>
                  <a:srgbClr val="FF0000"/>
                </a:solidFill>
                <a:latin typeface="Times New Roman" panose="02020603050405020304" charset="0"/>
                <a:cs typeface="Times New Roman" panose="02020603050405020304" charset="0"/>
              </a:rPr>
              <a:t>ơ</a:t>
            </a:r>
            <a:r>
              <a:rPr lang="en-US" sz="3200" b="1" dirty="0" smtClean="0">
                <a:solidFill>
                  <a:srgbClr val="FF0000"/>
                </a:solidFill>
                <a:latin typeface="Times New Roman" panose="02020603050405020304" charset="0"/>
                <a:cs typeface="Times New Roman" panose="02020603050405020304" charset="0"/>
              </a:rPr>
              <a:t>ng</a:t>
            </a:r>
            <a:endParaRPr lang="en-US" sz="3200" b="1" dirty="0">
              <a:solidFill>
                <a:srgbClr val="FF0000"/>
              </a:solidFill>
              <a:latin typeface="Times New Roman" panose="02020603050405020304" charset="0"/>
              <a:cs typeface="Times New Roman" panose="02020603050405020304" charset="0"/>
            </a:endParaRPr>
          </a:p>
          <a:p>
            <a:pPr algn="just"/>
            <a:r>
              <a:rPr lang="en-US" sz="2800" dirty="0" err="1">
                <a:latin typeface="Times New Roman" panose="02020603050405020304" charset="0"/>
                <a:cs typeface="Times New Roman" panose="02020603050405020304" charset="0"/>
              </a:rPr>
              <a:t>Món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xốt</a:t>
            </a:r>
            <a:r>
              <a:rPr lang="en-US" sz="2800" dirty="0">
                <a:latin typeface="Times New Roman" panose="02020603050405020304" charset="0"/>
                <a:cs typeface="Times New Roman" panose="02020603050405020304" charset="0"/>
              </a:rPr>
              <a:t> mayonnaise </a:t>
            </a:r>
            <a:r>
              <a:rPr lang="en-US" sz="2800" dirty="0" err="1">
                <a:latin typeface="Times New Roman" panose="02020603050405020304" charset="0"/>
                <a:cs typeface="Times New Roman" panose="02020603050405020304" charset="0"/>
              </a:rPr>
              <a:t>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yêu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thích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sử</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dụng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món</a:t>
            </a:r>
            <a:r>
              <a:rPr lang="en-US" sz="2800" dirty="0">
                <a:latin typeface="Times New Roman" panose="02020603050405020304" charset="0"/>
                <a:cs typeface="Times New Roman" panose="02020603050405020304" charset="0"/>
              </a:rPr>
              <a:t> salad </a:t>
            </a:r>
            <a:r>
              <a:rPr lang="en-US" sz="2800" dirty="0" err="1">
                <a:latin typeface="Times New Roman" panose="02020603050405020304" charset="0"/>
                <a:cs typeface="Times New Roman" panose="02020603050405020304" charset="0"/>
              </a:rPr>
              <a:t>có</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thể</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tự</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chế</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biến</a:t>
            </a:r>
            <a:r>
              <a:rPr lang="en-US" sz="2800" dirty="0">
                <a:latin typeface="Times New Roman" panose="02020603050405020304" charset="0"/>
                <a:cs typeface="Times New Roman" panose="02020603050405020304" charset="0"/>
              </a:rPr>
              <a:t> ở </a:t>
            </a:r>
            <a:r>
              <a:rPr lang="en-US" sz="2800" dirty="0" err="1">
                <a:latin typeface="Times New Roman" panose="02020603050405020304" charset="0"/>
                <a:cs typeface="Times New Roman" panose="02020603050405020304" charset="0"/>
              </a:rPr>
              <a:t>nhà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với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nguyên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liệu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đơn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giản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như</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hình</a:t>
            </a:r>
            <a:r>
              <a:rPr lang="en-US" sz="2800" dirty="0">
                <a:latin typeface="Times New Roman" panose="02020603050405020304" charset="0"/>
                <a:cs typeface="Times New Roman" panose="02020603050405020304" charset="0"/>
              </a:rPr>
              <a:t> 15.10 </a:t>
            </a:r>
            <a:r>
              <a:rPr lang="en-US" sz="2800" dirty="0" err="1">
                <a:latin typeface="Times New Roman" panose="02020603050405020304" charset="0"/>
                <a:cs typeface="Times New Roman" panose="02020603050405020304" charset="0"/>
              </a:rPr>
              <a:t>bằng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trộn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lẫn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thành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Theo </a:t>
            </a:r>
            <a:r>
              <a:rPr lang="en-US" sz="2800" dirty="0" err="1">
                <a:latin typeface="Times New Roman" panose="02020603050405020304" charset="0"/>
                <a:cs typeface="Times New Roman" panose="02020603050405020304" charset="0"/>
              </a:rPr>
              <a:t>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mayonnaise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dịch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huyền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 hay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khác</a:t>
            </a:r>
            <a:endParaRPr lang="en-US" sz="2800" dirty="0">
              <a:latin typeface="Times New Roman" panose="02020603050405020304" charset="0"/>
              <a:cs typeface="Times New Roman" panose="02020603050405020304" charset="0"/>
            </a:endParaRPr>
          </a:p>
        </p:txBody>
      </p:sp>
      <p:pic>
        <p:nvPicPr>
          <p:cNvPr id="1255" name="Shape 1255"/>
          <p:cNvPicPr>
            <a:picLocks noGrp="1" noChangeAspect="1"/>
          </p:cNvPicPr>
          <p:nvPr>
            <p:ph idx="1"/>
          </p:nvPr>
        </p:nvPicPr>
        <p:blipFill>
          <a:blip r:embed="rId2"/>
          <a:stretch>
            <a:fillRect/>
          </a:stretch>
        </p:blipFill>
        <p:spPr>
          <a:xfrm>
            <a:off x="4500245" y="1484630"/>
            <a:ext cx="4385310" cy="4610735"/>
          </a:xfrm>
          <a:prstGeom prst="rect">
            <a:avLst/>
          </a:prstGeom>
        </p:spPr>
      </p:pic>
      <p:sp>
        <p:nvSpPr>
          <p:cNvPr id="129" name="Text Box 128"/>
          <p:cNvSpPr txBox="1"/>
          <p:nvPr/>
        </p:nvSpPr>
        <p:spPr>
          <a:xfrm>
            <a:off x="6228080" y="4652963"/>
            <a:ext cx="5080000" cy="521970"/>
          </a:xfrm>
          <a:prstGeom prst="rect">
            <a:avLst/>
          </a:prstGeom>
          <a:noFill/>
          <a:ln w="9525">
            <a:noFill/>
          </a:ln>
        </p:spPr>
        <p:txBody>
          <a:bodyPr>
            <a:spAutoFit/>
          </a:bodyPr>
          <a:lstStyle/>
          <a:p>
            <a:r>
              <a:rPr lang="en-US" sz="2800">
                <a:solidFill>
                  <a:srgbClr val="000000"/>
                </a:solidFill>
                <a:latin typeface="Times New Roman" panose="02020603050405020304" charset="0"/>
                <a:cs typeface="Times New Roman" panose="02020603050405020304" charset="0"/>
              </a:rPr>
              <a:t>Lòng đỏ trứng gà</a:t>
            </a:r>
            <a:endParaRPr lang="en-US" sz="28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255"/>
                                        </p:tgtEl>
                                        <p:attrNameLst>
                                          <p:attrName>style.visibility</p:attrName>
                                        </p:attrNameLst>
                                      </p:cBhvr>
                                      <p:to>
                                        <p:strVal val="visible"/>
                                      </p:to>
                                    </p:set>
                                    <p:animEffect transition="in" filter="circle(in)">
                                      <p:cBhvr>
                                        <p:cTn id="15" dur="2000"/>
                                        <p:tgtEl>
                                          <p:spTgt spid="1255"/>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29"/>
                                        </p:tgtEl>
                                        <p:attrNameLst>
                                          <p:attrName>style.visibility</p:attrName>
                                        </p:attrNameLst>
                                      </p:cBhvr>
                                      <p:to>
                                        <p:strVal val="visible"/>
                                      </p:to>
                                    </p:set>
                                    <p:animEffect transition="in" filter="checkerboard(across)">
                                      <p:cBhvr>
                                        <p:cTn id="20"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29"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467360" y="692785"/>
            <a:ext cx="8002270" cy="1814830"/>
          </a:xfrm>
          <a:prstGeom prst="rect">
            <a:avLst/>
          </a:prstGeom>
          <a:noFill/>
        </p:spPr>
        <p:txBody>
          <a:bodyPr wrap="square" rtlCol="0" anchor="t">
            <a:spAutoFit/>
          </a:bodyPr>
          <a:lstStyle/>
          <a:p>
            <a:pPr algn="just"/>
            <a:r>
              <a:rPr lang="vi-VN" altLang="en-US" sz="2800" b="1" dirty="0">
                <a:solidFill>
                  <a:srgbClr val="FF0000"/>
                </a:solidFill>
                <a:latin typeface="Times New Roman" panose="02020603050405020304" charset="0"/>
                <a:cs typeface="Times New Roman" panose="02020603050405020304" charset="0"/>
                <a:sym typeface="+mn-ea"/>
              </a:rPr>
              <a:t>Trả lời:</a:t>
            </a:r>
            <a:endParaRPr lang="vi-VN" altLang="en-US" sz="2800" b="1" dirty="0">
              <a:solidFill>
                <a:srgbClr val="FF0000"/>
              </a:solidFill>
              <a:latin typeface="Times New Roman" panose="02020603050405020304" charset="0"/>
              <a:cs typeface="Times New Roman" panose="02020603050405020304" charset="0"/>
            </a:endParaRPr>
          </a:p>
          <a:p>
            <a:pPr algn="just"/>
            <a:r>
              <a:rPr lang="vi-VN" altLang="en-US" sz="2800" dirty="0">
                <a:latin typeface="Times New Roman" panose="02020603050405020304" charset="0"/>
                <a:cs typeface="Times New Roman" panose="02020603050405020304" charset="0"/>
                <a:sym typeface="+mn-ea"/>
              </a:rPr>
              <a:t>Xốt mayonnaise không phải dung dịch vì là hỗn hợp không đồng nhất. Xốt này cũng không là huyền phù vì không phải các hạt rắn phân bố trong chất lỏng.</a:t>
            </a:r>
            <a:endParaRPr lang="en-US" sz="2800" dirty="0"/>
          </a:p>
        </p:txBody>
      </p:sp>
      <p:sp>
        <p:nvSpPr>
          <p:cNvPr id="6" name="Right Arrow 5"/>
          <p:cNvSpPr/>
          <p:nvPr/>
        </p:nvSpPr>
        <p:spPr>
          <a:xfrm>
            <a:off x="394970" y="3789045"/>
            <a:ext cx="791845" cy="360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6"/>
          <p:cNvSpPr txBox="1"/>
          <p:nvPr/>
        </p:nvSpPr>
        <p:spPr>
          <a:xfrm>
            <a:off x="1403350" y="3573145"/>
            <a:ext cx="7229475" cy="1383665"/>
          </a:xfrm>
          <a:prstGeom prst="rect">
            <a:avLst/>
          </a:prstGeom>
          <a:noFill/>
        </p:spPr>
        <p:txBody>
          <a:bodyPr wrap="square" rtlCol="0" anchor="t">
            <a:spAutoFit/>
          </a:bodyPr>
          <a:lstStyle/>
          <a:p>
            <a:pPr algn="just"/>
            <a:r>
              <a:rPr lang="en-US" sz="2800" dirty="0" err="1">
                <a:solidFill>
                  <a:srgbClr val="FF0000"/>
                </a:solidFill>
                <a:latin typeface="Times New Roman" panose="02020603050405020304" charset="0"/>
                <a:cs typeface="Times New Roman" panose="02020603050405020304" charset="0"/>
                <a:sym typeface="+mn-ea"/>
              </a:rPr>
              <a:t>Nhũ</a:t>
            </a:r>
            <a:r>
              <a:rPr lang="en-US" sz="2800" dirty="0">
                <a:solidFill>
                  <a:srgbClr val="FF0000"/>
                </a:solidFill>
                <a:latin typeface="Times New Roman" panose="02020603050405020304" charset="0"/>
                <a:cs typeface="Times New Roman" panose="02020603050405020304" charset="0"/>
                <a:sym typeface="+mn-ea"/>
              </a:rPr>
              <a:t> </a:t>
            </a:r>
            <a:r>
              <a:rPr lang="en-US" sz="2800" dirty="0" err="1">
                <a:solidFill>
                  <a:srgbClr val="FF0000"/>
                </a:solidFill>
                <a:latin typeface="Times New Roman" panose="02020603050405020304" charset="0"/>
                <a:cs typeface="Times New Roman" panose="02020603050405020304" charset="0"/>
                <a:sym typeface="+mn-ea"/>
              </a:rPr>
              <a:t>tương</a:t>
            </a:r>
            <a:r>
              <a:rPr lang="en-US" sz="2800" dirty="0">
                <a:solidFill>
                  <a:srgbClr val="FF0000"/>
                </a:solidFill>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là</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hỗn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hợp</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không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đổng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gồm</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một</a:t>
            </a:r>
            <a:r>
              <a:rPr lang="en-US" sz="2800" dirty="0">
                <a:latin typeface="Times New Roman" panose="02020603050405020304" charset="0"/>
                <a:cs typeface="Times New Roman" panose="02020603050405020304" charset="0"/>
                <a:sym typeface="+mn-ea"/>
              </a:rPr>
              <a:t> hay </a:t>
            </a:r>
            <a:r>
              <a:rPr lang="en-US" sz="2800" dirty="0" err="1">
                <a:latin typeface="Times New Roman" panose="02020603050405020304" charset="0"/>
                <a:cs typeface="Times New Roman" panose="02020603050405020304" charset="0"/>
                <a:sym typeface="+mn-ea"/>
              </a:rPr>
              <a:t>nhiều</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lỏng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phân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tán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môi</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trường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lỏng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nhưng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không</a:t>
            </a:r>
            <a:r>
              <a:rPr lang="en-US" sz="2800" dirty="0">
                <a:latin typeface="Times New Roman" panose="02020603050405020304" charset="0"/>
                <a:cs typeface="Times New Roman" panose="02020603050405020304" charset="0"/>
                <a:sym typeface="+mn-ea"/>
              </a:rPr>
              <a:t> tan </a:t>
            </a:r>
            <a:r>
              <a:rPr lang="en-US" sz="2800" dirty="0" err="1">
                <a:latin typeface="Times New Roman" panose="02020603050405020304" charset="0"/>
                <a:cs typeface="Times New Roman" panose="02020603050405020304" charset="0"/>
                <a:sym typeface="+mn-ea"/>
              </a:rPr>
              <a:t>trong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nhau</a:t>
            </a:r>
            <a:r>
              <a:rPr lang="en-US" sz="2800" dirty="0">
                <a:latin typeface="Times New Roman" panose="02020603050405020304" charset="0"/>
                <a:cs typeface="Times New Roman" panose="02020603050405020304" charset="0"/>
                <a:sym typeface="+mn-ea"/>
              </a:rPr>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checkerboard(across)">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p:bldP spid="7" grpId="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323215" y="476885"/>
            <a:ext cx="8253095" cy="1076325"/>
          </a:xfrm>
          <a:prstGeom prst="rect">
            <a:avLst/>
          </a:prstGeom>
          <a:noFill/>
        </p:spPr>
        <p:txBody>
          <a:bodyPr wrap="square" rtlCol="0" anchor="t">
            <a:spAutoFit/>
          </a:bodyPr>
          <a:lstStyle/>
          <a:p>
            <a:pPr algn="just"/>
            <a:r>
              <a:rPr lang="en-US" sz="3200" b="1">
                <a:solidFill>
                  <a:srgbClr val="FF0000"/>
                </a:solidFill>
                <a:latin typeface="Times New Roman" panose="02020603050405020304" charset="0"/>
                <a:cs typeface="Times New Roman" panose="02020603050405020304" charset="0"/>
              </a:rPr>
              <a:t>10. Phân biệt dung dịch, huyền phù và nhũ tượng</a:t>
            </a:r>
          </a:p>
        </p:txBody>
      </p:sp>
      <p:sp>
        <p:nvSpPr>
          <p:cNvPr id="5" name="Text Box 4"/>
          <p:cNvSpPr txBox="1"/>
          <p:nvPr/>
        </p:nvSpPr>
        <p:spPr>
          <a:xfrm>
            <a:off x="107315" y="1844675"/>
            <a:ext cx="3877945" cy="3107690"/>
          </a:xfrm>
          <a:prstGeom prst="rect">
            <a:avLst/>
          </a:prstGeom>
          <a:noFill/>
        </p:spPr>
        <p:txBody>
          <a:bodyPr wrap="square" rtlCol="0" anchor="t">
            <a:spAutoFit/>
          </a:bodyPr>
          <a:lstStyle/>
          <a:p>
            <a:r>
              <a:rPr lang="en-US" sz="2800" dirty="0" err="1">
                <a:latin typeface="Times New Roman" panose="02020603050405020304" charset="0"/>
                <a:cs typeface="Times New Roman" panose="02020603050405020304" charset="0"/>
              </a:rPr>
              <a:t>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hãy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lấy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số</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ví</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dụ</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về</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huyền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nhũ</a:t>
            </a:r>
            <a:r>
              <a:rPr lang="en-US" sz="2800" dirty="0">
                <a:latin typeface="Times New Roman" panose="02020603050405020304" charset="0"/>
                <a:cs typeface="Times New Roman" panose="02020603050405020304" charset="0"/>
              </a:rPr>
              <a:t> </a:t>
            </a:r>
            <a:r>
              <a:rPr lang="en-US" sz="2800" dirty="0" err="1" smtClean="0">
                <a:latin typeface="Times New Roman" panose="02020603050405020304" charset="0"/>
                <a:cs typeface="Times New Roman" panose="02020603050405020304" charset="0"/>
              </a:rPr>
              <a:t>tương</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biết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trong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thực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tế</a:t>
            </a:r>
            <a:endParaRPr lang="en-US" sz="2800" dirty="0">
              <a:latin typeface="Times New Roman" panose="02020603050405020304" charset="0"/>
              <a:cs typeface="Times New Roman" panose="02020603050405020304" charset="0"/>
            </a:endParaRPr>
          </a:p>
          <a:p>
            <a:pPr algn="just"/>
            <a:r>
              <a:rPr lang="en-US" sz="2800" dirty="0" err="1">
                <a:latin typeface="Times New Roman" panose="02020603050405020304" charset="0"/>
                <a:cs typeface="Times New Roman" panose="02020603050405020304" charset="0"/>
              </a:rPr>
              <a:t>Từ</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các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hình</a:t>
            </a:r>
            <a:r>
              <a:rPr lang="en-US" sz="2800" dirty="0">
                <a:latin typeface="Times New Roman" panose="02020603050405020304" charset="0"/>
                <a:cs typeface="Times New Roman" panose="02020603050405020304" charset="0"/>
              </a:rPr>
              <a:t> 15.11 </a:t>
            </a:r>
            <a:r>
              <a:rPr lang="en-US" sz="2800" dirty="0" err="1">
                <a:latin typeface="Times New Roman" panose="02020603050405020304" charset="0"/>
                <a:cs typeface="Times New Roman" panose="02020603050405020304" charset="0"/>
              </a:rPr>
              <a:t>đến</a:t>
            </a:r>
            <a:r>
              <a:rPr lang="en-US" sz="2800" dirty="0">
                <a:latin typeface="Times New Roman" panose="02020603050405020304" charset="0"/>
                <a:cs typeface="Times New Roman" panose="02020603050405020304" charset="0"/>
              </a:rPr>
              <a:t> 15.13, </a:t>
            </a:r>
            <a:r>
              <a:rPr lang="en-US" sz="2800" dirty="0" err="1">
                <a:latin typeface="Times New Roman" panose="02020603050405020304" charset="0"/>
                <a:cs typeface="Times New Roman" panose="02020603050405020304" charset="0"/>
              </a:rPr>
              <a:t>hãy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phân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biệt</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dịch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huyền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nhũ</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tương</a:t>
            </a:r>
            <a:r>
              <a:rPr lang="en-US" sz="2800" dirty="0">
                <a:latin typeface="Times New Roman" panose="02020603050405020304" charset="0"/>
                <a:cs typeface="Times New Roman" panose="02020603050405020304" charset="0"/>
              </a:rPr>
              <a:t>. </a:t>
            </a:r>
          </a:p>
        </p:txBody>
      </p:sp>
      <p:pic>
        <p:nvPicPr>
          <p:cNvPr id="2" name="Content Placeholder 1"/>
          <p:cNvPicPr>
            <a:picLocks noGrp="1" noChangeAspect="1"/>
          </p:cNvPicPr>
          <p:nvPr>
            <p:ph sz="half" idx="2"/>
          </p:nvPr>
        </p:nvPicPr>
        <p:blipFill>
          <a:blip r:embed="rId2"/>
          <a:stretch>
            <a:fillRect/>
          </a:stretch>
        </p:blipFill>
        <p:spPr>
          <a:xfrm>
            <a:off x="4283710" y="1628775"/>
            <a:ext cx="4548505" cy="48139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323215" y="188595"/>
            <a:ext cx="7844790" cy="3107690"/>
          </a:xfrm>
          <a:prstGeom prst="rect">
            <a:avLst/>
          </a:prstGeom>
          <a:noFill/>
          <a:ln w="9525">
            <a:noFill/>
          </a:ln>
        </p:spPr>
        <p:txBody>
          <a:bodyPr wrap="square">
            <a:spAutoFit/>
          </a:bodyPr>
          <a:lstStyle/>
          <a:p>
            <a:pPr algn="just"/>
            <a:endParaRPr lang="en-US" sz="2800">
              <a:solidFill>
                <a:srgbClr val="2F5496"/>
              </a:solidFill>
              <a:latin typeface="Times New Roman" panose="02020603050405020304" charset="0"/>
              <a:cs typeface="Times New Roman" panose="02020603050405020304" charset="0"/>
            </a:endParaRPr>
          </a:p>
          <a:p>
            <a:pPr algn="just"/>
            <a:r>
              <a:rPr lang="vi-VN" altLang="en-US" sz="2800" b="1">
                <a:solidFill>
                  <a:schemeClr val="tx1"/>
                </a:solidFill>
                <a:latin typeface="Times New Roman" panose="02020603050405020304" charset="0"/>
                <a:cs typeface="Times New Roman" panose="02020603050405020304" charset="0"/>
              </a:rPr>
              <a:t>Trả lời:</a:t>
            </a:r>
            <a:endParaRPr lang="vi-VN" altLang="en-US" sz="2800">
              <a:solidFill>
                <a:schemeClr val="tx1"/>
              </a:solidFill>
              <a:latin typeface="Times New Roman" panose="02020603050405020304" charset="0"/>
              <a:cs typeface="Times New Roman" panose="02020603050405020304" charset="0"/>
            </a:endParaRPr>
          </a:p>
          <a:p>
            <a:pPr algn="just"/>
            <a:r>
              <a:rPr lang="vi-VN" altLang="en-US" sz="2800">
                <a:solidFill>
                  <a:schemeClr val="tx1"/>
                </a:solidFill>
                <a:latin typeface="Times New Roman" panose="02020603050405020304" charset="0"/>
                <a:cs typeface="Times New Roman" panose="02020603050405020304" charset="0"/>
              </a:rPr>
              <a:t>- </a:t>
            </a:r>
            <a:r>
              <a:rPr lang="en-US" sz="2800">
                <a:solidFill>
                  <a:schemeClr val="tx1"/>
                </a:solidFill>
                <a:latin typeface="Times New Roman" panose="02020603050405020304" charset="0"/>
                <a:cs typeface="Times New Roman" panose="02020603050405020304" charset="0"/>
              </a:rPr>
              <a:t>Huyền phù: nước bột sắn dây, khuấy bột mì trong nước, nước sông,...</a:t>
            </a:r>
          </a:p>
          <a:p>
            <a:pPr algn="just"/>
            <a:r>
              <a:rPr lang="vi-VN" altLang="en-US"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Nhũ tương: lòng đỏ trứng, xốt dẩu giấm, sữa đặc và nước, mĩ phẩm dạng lỏng như sữa rửa mặt hoặc kem dưỡng da,...</a:t>
            </a:r>
          </a:p>
        </p:txBody>
      </p:sp>
      <p:sp>
        <p:nvSpPr>
          <p:cNvPr id="2" name="Text Box 1"/>
          <p:cNvSpPr txBox="1"/>
          <p:nvPr/>
        </p:nvSpPr>
        <p:spPr>
          <a:xfrm>
            <a:off x="323215" y="3573145"/>
            <a:ext cx="8181340" cy="2676525"/>
          </a:xfrm>
          <a:prstGeom prst="rect">
            <a:avLst/>
          </a:prstGeom>
          <a:noFill/>
        </p:spPr>
        <p:txBody>
          <a:bodyPr wrap="square" rtlCol="0" anchor="t">
            <a:spAutoFit/>
          </a:bodyPr>
          <a:lstStyle/>
          <a:p>
            <a:pPr algn="just"/>
            <a:r>
              <a:rPr lang="en-US" sz="2800">
                <a:latin typeface="Times New Roman" panose="02020603050405020304" charset="0"/>
                <a:cs typeface="Times New Roman" panose="02020603050405020304" charset="0"/>
                <a:sym typeface="+mn-ea"/>
              </a:rPr>
              <a:t>Từ các hình 15.11 đến 15.13, hãy phân biệt dung dịch, huyền phù và nhũ tương.</a:t>
            </a:r>
            <a:endParaRPr lang="en-US" sz="2800">
              <a:solidFill>
                <a:schemeClr val="tx1"/>
              </a:solidFill>
              <a:latin typeface="Times New Roman" panose="02020603050405020304" charset="0"/>
              <a:cs typeface="Times New Roman" panose="02020603050405020304" charset="0"/>
              <a:sym typeface="+mn-ea"/>
            </a:endParaRPr>
          </a:p>
          <a:p>
            <a:pPr algn="just"/>
            <a:r>
              <a:rPr lang="vi-VN" altLang="en-US" sz="2800" b="1">
                <a:latin typeface="Times New Roman" panose="02020603050405020304" charset="0"/>
                <a:cs typeface="Times New Roman" panose="02020603050405020304" charset="0"/>
                <a:sym typeface="+mn-ea"/>
              </a:rPr>
              <a:t>Trả lời:</a:t>
            </a:r>
            <a:endParaRPr lang="en-US" sz="2800" b="1">
              <a:solidFill>
                <a:schemeClr val="tx1"/>
              </a:solidFill>
              <a:latin typeface="Times New Roman" panose="02020603050405020304" charset="0"/>
              <a:cs typeface="Times New Roman" panose="02020603050405020304" charset="0"/>
              <a:sym typeface="+mn-ea"/>
            </a:endParaRPr>
          </a:p>
          <a:p>
            <a:pPr algn="just"/>
            <a:r>
              <a:rPr lang="vi-VN" altLang="en-US" sz="2800">
                <a:latin typeface="Times New Roman" panose="02020603050405020304" charset="0"/>
                <a:cs typeface="Times New Roman" panose="02020603050405020304" charset="0"/>
                <a:sym typeface="+mn-ea"/>
              </a:rPr>
              <a:t>- </a:t>
            </a:r>
            <a:r>
              <a:rPr lang="en-US" sz="2800">
                <a:latin typeface="Times New Roman" panose="02020603050405020304" charset="0"/>
                <a:cs typeface="Times New Roman" panose="02020603050405020304" charset="0"/>
                <a:sym typeface="+mn-ea"/>
              </a:rPr>
              <a:t>Dung dịch: Chất tan hoà tan được trong dung môi, tạo thành hỗn hợp đồng nhất. Ví dụ: hoà tan muối ăn vào nước thu được dung dịch nước muối.</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0">
                                            <p:txEl>
                                              <p:pRg st="1" end="1"/>
                                            </p:txEl>
                                          </p:spTgt>
                                        </p:tgtEl>
                                        <p:attrNameLst>
                                          <p:attrName>style.visibility</p:attrName>
                                        </p:attrNameLst>
                                      </p:cBhvr>
                                      <p:to>
                                        <p:strVal val="visible"/>
                                      </p:to>
                                    </p:set>
                                    <p:animEffect transition="in" filter="checkerboard(across)">
                                      <p:cBhvr>
                                        <p:cTn id="7" dur="500"/>
                                        <p:tgtEl>
                                          <p:spTgt spid="10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0">
                                            <p:txEl>
                                              <p:pRg st="2" end="2"/>
                                            </p:txEl>
                                          </p:spTgt>
                                        </p:tgtEl>
                                        <p:attrNameLst>
                                          <p:attrName>style.visibility</p:attrName>
                                        </p:attrNameLst>
                                      </p:cBhvr>
                                      <p:to>
                                        <p:strVal val="visible"/>
                                      </p:to>
                                    </p:set>
                                    <p:animEffect transition="in" filter="checkerboard(across)">
                                      <p:cBhvr>
                                        <p:cTn id="12" dur="500"/>
                                        <p:tgtEl>
                                          <p:spTgt spid="10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0">
                                            <p:txEl>
                                              <p:pRg st="3" end="3"/>
                                            </p:txEl>
                                          </p:spTgt>
                                        </p:tgtEl>
                                        <p:attrNameLst>
                                          <p:attrName>style.visibility</p:attrName>
                                        </p:attrNameLst>
                                      </p:cBhvr>
                                      <p:to>
                                        <p:strVal val="visible"/>
                                      </p:to>
                                    </p:set>
                                    <p:animEffect transition="in" filter="checkerboard(across)">
                                      <p:cBhvr>
                                        <p:cTn id="17" dur="500"/>
                                        <p:tgtEl>
                                          <p:spTgt spid="10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checkerboard(across)">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checkerboard(across)">
                                      <p:cBhvr>
                                        <p:cTn id="27" dur="5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checkerboard(across)">
                                      <p:cBhvr>
                                        <p:cTn id="3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201930" y="980440"/>
            <a:ext cx="8373745" cy="3969385"/>
          </a:xfrm>
          <a:prstGeom prst="rect">
            <a:avLst/>
          </a:prstGeom>
          <a:noFill/>
        </p:spPr>
        <p:txBody>
          <a:bodyPr wrap="square" rtlCol="0" anchor="t">
            <a:spAutoFit/>
          </a:bodyPr>
          <a:lstStyle/>
          <a:p>
            <a:pPr algn="just"/>
            <a:r>
              <a:rPr lang="vi-VN" altLang="en-US" sz="2800">
                <a:solidFill>
                  <a:schemeClr val="tx1"/>
                </a:solidFill>
                <a:latin typeface="Times New Roman" panose="02020603050405020304" charset="0"/>
                <a:cs typeface="Times New Roman" panose="02020603050405020304" charset="0"/>
                <a:sym typeface="+mn-ea"/>
              </a:rPr>
              <a:t>- </a:t>
            </a:r>
            <a:r>
              <a:rPr lang="en-US" sz="2800">
                <a:solidFill>
                  <a:schemeClr val="tx1"/>
                </a:solidFill>
                <a:latin typeface="Times New Roman" panose="02020603050405020304" charset="0"/>
                <a:cs typeface="Times New Roman" panose="02020603050405020304" charset="0"/>
                <a:sym typeface="+mn-ea"/>
              </a:rPr>
              <a:t>Huyền phù: Hỗn hợp gổm các hạt rắn lơ lửng, phân tán trong môi trường lỏng. Ngược lại với dung dịch, nếu để yên huyền phù một thời gian thì các hạt chất rắn sẽ lắng xuống đáy, tạo thành một lớp cặn. Ví dụ: nước sông, nước bột sắn dây,...</a:t>
            </a:r>
          </a:p>
          <a:p>
            <a:pPr algn="just"/>
            <a:r>
              <a:rPr lang="vi-VN" altLang="en-US" sz="2800">
                <a:solidFill>
                  <a:schemeClr val="tx1"/>
                </a:solidFill>
                <a:latin typeface="Times New Roman" panose="02020603050405020304" charset="0"/>
                <a:cs typeface="Times New Roman" panose="02020603050405020304" charset="0"/>
                <a:sym typeface="+mn-ea"/>
              </a:rPr>
              <a:t>- </a:t>
            </a:r>
            <a:r>
              <a:rPr lang="en-US" sz="2800">
                <a:solidFill>
                  <a:schemeClr val="tx1"/>
                </a:solidFill>
                <a:latin typeface="Times New Roman" panose="02020603050405020304" charset="0"/>
                <a:cs typeface="Times New Roman" panose="02020603050405020304" charset="0"/>
                <a:sym typeface="+mn-ea"/>
              </a:rPr>
              <a:t>Nhũ tương: Hỗn hợp gổm một hay nhiều chất lỏng phân tán trong môi trường lỏng và thường là không hoà tan vào nhau. Ví dụ: xốt dầu giấm, xốt mayonnaise, sữa, mĩ phẩm dạng lỏng, viên nang dầu cá,...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11505" y="1412875"/>
            <a:ext cx="7778115" cy="2676525"/>
          </a:xfrm>
          <a:prstGeom prst="rect">
            <a:avLst/>
          </a:prstGeom>
          <a:noFill/>
        </p:spPr>
        <p:txBody>
          <a:bodyPr wrap="square" rtlCol="0" anchor="t">
            <a:spAutoFit/>
          </a:bodyPr>
          <a:lstStyle/>
          <a:p>
            <a:r>
              <a:rPr lang="en-US" sz="2800">
                <a:latin typeface="Times New Roman" panose="02020603050405020304" charset="0"/>
                <a:cs typeface="Times New Roman" panose="02020603050405020304" charset="0"/>
              </a:rPr>
              <a:t>Hãy phân biệt hai dạng hỗn hợp: cát trong nước biển và muối trong nước biển</a:t>
            </a:r>
          </a:p>
          <a:p>
            <a:r>
              <a:rPr lang="en-US" sz="2800" b="1">
                <a:latin typeface="Times New Roman" panose="02020603050405020304" charset="0"/>
                <a:cs typeface="Times New Roman" panose="02020603050405020304" charset="0"/>
              </a:rPr>
              <a:t>Trả lời:</a:t>
            </a:r>
          </a:p>
          <a:p>
            <a:r>
              <a:rPr lang="vi-VN" altLang="en-US"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Cát trong nước biển: huyền phù.</a:t>
            </a:r>
          </a:p>
          <a:p>
            <a:r>
              <a:rPr lang="vi-VN" altLang="en-US" sz="2800">
                <a:latin typeface="Times New Roman" panose="02020603050405020304" charset="0"/>
                <a:cs typeface="Times New Roman" panose="02020603050405020304" charset="0"/>
              </a:rPr>
              <a:t>- </a:t>
            </a:r>
            <a:r>
              <a:rPr lang="en-US" sz="2800">
                <a:latin typeface="Times New Roman" panose="02020603050405020304" charset="0"/>
                <a:cs typeface="Times New Roman" panose="02020603050405020304" charset="0"/>
              </a:rPr>
              <a:t>Muối trong nước biển: dung dịch.</a:t>
            </a:r>
          </a:p>
          <a:p>
            <a:endParaRPr lang="en-US" sz="28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checkerboard(across)">
                                      <p:cBhvr>
                                        <p:cTn id="2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755015" y="3284855"/>
            <a:ext cx="8231505" cy="1814830"/>
          </a:xfrm>
          <a:prstGeom prst="rect">
            <a:avLst/>
          </a:prstGeom>
          <a:noFill/>
        </p:spPr>
        <p:txBody>
          <a:bodyPr wrap="square" rtlCol="0" anchor="t">
            <a:spAutoFit/>
          </a:bodyPr>
          <a:lstStyle/>
          <a:p>
            <a:pPr algn="just"/>
            <a:r>
              <a:rPr lang="vi-VN" altLang="en-US" sz="2800" b="1" dirty="0">
                <a:solidFill>
                  <a:srgbClr val="FF0000"/>
                </a:solidFill>
                <a:latin typeface="Times New Roman" panose="02020603050405020304" charset="0"/>
                <a:cs typeface="Times New Roman" panose="02020603050405020304" charset="0"/>
                <a:sym typeface="+mn-ea"/>
              </a:rPr>
              <a:t>Trả lời:</a:t>
            </a:r>
            <a:endParaRPr lang="vi-VN" altLang="en-US" sz="2800" b="1" dirty="0">
              <a:solidFill>
                <a:srgbClr val="FF0000"/>
              </a:solidFill>
              <a:latin typeface="Times New Roman" panose="02020603050405020304" charset="0"/>
              <a:cs typeface="Times New Roman" panose="02020603050405020304" charset="0"/>
            </a:endParaRPr>
          </a:p>
          <a:p>
            <a:pPr algn="just"/>
            <a:r>
              <a:rPr lang="en-US" sz="2800" dirty="0" err="1">
                <a:latin typeface="Times New Roman" panose="02020603050405020304" charset="0"/>
                <a:cs typeface="Times New Roman" panose="02020603050405020304" charset="0"/>
              </a:rPr>
              <a:t>Nên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hoà</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ấm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rổi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mới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sau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Nếu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thì</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nhiệt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độ</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của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sẽ</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xuống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quá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trình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hoà</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bị</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chậm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lại</a:t>
            </a:r>
            <a:r>
              <a:rPr lang="en-US" sz="2800" dirty="0">
                <a:latin typeface="Times New Roman" panose="02020603050405020304" charset="0"/>
                <a:cs typeface="Times New Roman" panose="02020603050405020304" charset="0"/>
              </a:rPr>
              <a:t>.</a:t>
            </a:r>
          </a:p>
        </p:txBody>
      </p:sp>
      <p:sp>
        <p:nvSpPr>
          <p:cNvPr id="2" name="Text Box 1"/>
          <p:cNvSpPr txBox="1"/>
          <p:nvPr/>
        </p:nvSpPr>
        <p:spPr>
          <a:xfrm>
            <a:off x="683260" y="1124585"/>
            <a:ext cx="7487920" cy="1814830"/>
          </a:xfrm>
          <a:prstGeom prst="rect">
            <a:avLst/>
          </a:prstGeom>
          <a:noFill/>
        </p:spPr>
        <p:txBody>
          <a:bodyPr wrap="square" rtlCol="0" anchor="t">
            <a:spAutoFit/>
          </a:bodyPr>
          <a:lstStyle/>
          <a:p>
            <a:pPr algn="just"/>
            <a:r>
              <a:rPr lang="en-US" sz="2800">
                <a:latin typeface="Times New Roman" panose="02020603050405020304" charset="0"/>
                <a:cs typeface="Times New Roman" panose="02020603050405020304" charset="0"/>
                <a:sym typeface="+mn-ea"/>
              </a:rPr>
              <a:t>Vào mùa hè, chúng ta thường pha nước chanh đường có đá để giải khát. Theo em, nên hoà tan đường vào nước ấm rồi cho đá vào hay cho đá vào trước rồi mới hoà tan đường?</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heckerboard(across)">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checkerboard(across)">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107315" y="476885"/>
            <a:ext cx="3305175" cy="1015663"/>
          </a:xfrm>
          <a:prstGeom prst="rect">
            <a:avLst/>
          </a:prstGeom>
          <a:noFill/>
        </p:spPr>
        <p:txBody>
          <a:bodyPr wrap="square" rtlCol="0" anchor="t">
            <a:spAutoFit/>
          </a:bodyPr>
          <a:lstStyle/>
          <a:p>
            <a:r>
              <a:rPr lang="en-US" sz="3200" b="1" dirty="0" smtClean="0">
                <a:solidFill>
                  <a:srgbClr val="FF0000"/>
                </a:solidFill>
                <a:latin typeface="Times New Roman" panose="02020603050405020304" charset="0"/>
                <a:cs typeface="Times New Roman" panose="02020603050405020304" charset="0"/>
              </a:rPr>
              <a:t>1</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Chất</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tinh</a:t>
            </a:r>
            <a:r>
              <a:rPr lang="en-US" sz="3200" b="1" dirty="0">
                <a:solidFill>
                  <a:srgbClr val="FF0000"/>
                </a:solidFill>
                <a:latin typeface="Times New Roman" panose="02020603050405020304" charset="0"/>
                <a:cs typeface="Times New Roman" panose="02020603050405020304" charset="0"/>
              </a:rPr>
              <a:t> </a:t>
            </a:r>
            <a:r>
              <a:rPr lang="en-US" sz="3200" b="1" dirty="0" err="1">
                <a:solidFill>
                  <a:srgbClr val="FF0000"/>
                </a:solidFill>
                <a:latin typeface="Times New Roman" panose="02020603050405020304" charset="0"/>
                <a:cs typeface="Times New Roman" panose="02020603050405020304" charset="0"/>
              </a:rPr>
              <a:t>khiết</a:t>
            </a:r>
            <a:endParaRPr lang="en-US" dirty="0"/>
          </a:p>
          <a:p>
            <a:endParaRPr lang="en-US" sz="2800" dirty="0">
              <a:latin typeface="Times New Roman" panose="02020603050405020304" charset="0"/>
              <a:cs typeface="Times New Roman" panose="02020603050405020304" charset="0"/>
            </a:endParaRPr>
          </a:p>
        </p:txBody>
      </p:sp>
      <p:pic>
        <p:nvPicPr>
          <p:cNvPr id="1137" name="Shape 1137"/>
          <p:cNvPicPr>
            <a:picLocks noGrp="1" noChangeAspect="1"/>
          </p:cNvPicPr>
          <p:nvPr>
            <p:ph sz="half" idx="1"/>
          </p:nvPr>
        </p:nvPicPr>
        <p:blipFill>
          <a:blip r:embed="rId2"/>
          <a:stretch>
            <a:fillRect/>
          </a:stretch>
        </p:blipFill>
        <p:spPr>
          <a:xfrm>
            <a:off x="683568" y="1124744"/>
            <a:ext cx="3960440" cy="2125980"/>
          </a:xfrm>
          <a:prstGeom prst="rect">
            <a:avLst/>
          </a:prstGeom>
        </p:spPr>
      </p:pic>
      <p:pic>
        <p:nvPicPr>
          <p:cNvPr id="1147" name="Shape 1147"/>
          <p:cNvPicPr>
            <a:picLocks noGrp="1" noChangeAspect="1"/>
          </p:cNvPicPr>
          <p:nvPr>
            <p:ph sz="half" idx="2"/>
          </p:nvPr>
        </p:nvPicPr>
        <p:blipFill>
          <a:blip r:embed="rId3"/>
          <a:stretch>
            <a:fillRect/>
          </a:stretch>
        </p:blipFill>
        <p:spPr>
          <a:xfrm>
            <a:off x="5436096" y="476885"/>
            <a:ext cx="2880320" cy="5184363"/>
          </a:xfrm>
          <a:prstGeom prst="rect">
            <a:avLst/>
          </a:prstGeom>
        </p:spPr>
      </p:pic>
      <p:pic>
        <p:nvPicPr>
          <p:cNvPr id="1141" name="Shape 1141"/>
          <p:cNvPicPr/>
          <p:nvPr/>
        </p:nvPicPr>
        <p:blipFill>
          <a:blip r:embed="rId4"/>
          <a:stretch>
            <a:fillRect/>
          </a:stretch>
        </p:blipFill>
        <p:spPr>
          <a:xfrm>
            <a:off x="683568" y="3365182"/>
            <a:ext cx="2232248" cy="2296066"/>
          </a:xfrm>
          <a:prstGeom prst="rect">
            <a:avLst/>
          </a:prstGeom>
        </p:spPr>
      </p:pic>
      <p:pic>
        <p:nvPicPr>
          <p:cNvPr id="1145" name="Shape 1145"/>
          <p:cNvPicPr/>
          <p:nvPr/>
        </p:nvPicPr>
        <p:blipFill>
          <a:blip r:embed="rId5"/>
          <a:stretch>
            <a:fillRect/>
          </a:stretch>
        </p:blipFill>
        <p:spPr>
          <a:xfrm>
            <a:off x="2915816" y="3365182"/>
            <a:ext cx="2373119" cy="2164715"/>
          </a:xfrm>
          <a:prstGeom prst="rect">
            <a:avLst/>
          </a:prstGeom>
        </p:spPr>
      </p:pic>
      <p:sp>
        <p:nvSpPr>
          <p:cNvPr id="100" name="Text Box 99"/>
          <p:cNvSpPr txBox="1"/>
          <p:nvPr/>
        </p:nvSpPr>
        <p:spPr>
          <a:xfrm>
            <a:off x="1403648" y="5805170"/>
            <a:ext cx="6879927" cy="523220"/>
          </a:xfrm>
          <a:prstGeom prst="rect">
            <a:avLst/>
          </a:prstGeom>
          <a:noFill/>
          <a:ln w="9525">
            <a:noFill/>
          </a:ln>
        </p:spPr>
        <p:txBody>
          <a:bodyPr wrap="square">
            <a:spAutoFit/>
          </a:bodyPr>
          <a:lstStyle/>
          <a:p>
            <a:pPr algn="just"/>
            <a:r>
              <a:rPr lang="en-US" sz="2800" dirty="0" err="1">
                <a:latin typeface="Times New Roman" panose="02020603050405020304" charset="0"/>
                <a:ea typeface="SimSun" panose="02010600030101010101" pitchFamily="2" charset="-122"/>
                <a:cs typeface="Times New Roman" panose="02020603050405020304" charset="0"/>
              </a:rPr>
              <a:t>Hình</a:t>
            </a:r>
            <a:r>
              <a:rPr lang="en-US" sz="2800" dirty="0">
                <a:latin typeface="Times New Roman" panose="02020603050405020304" charset="0"/>
                <a:ea typeface="SimSun" panose="02010600030101010101" pitchFamily="2" charset="-122"/>
                <a:cs typeface="Times New Roman" panose="02020603050405020304" charset="0"/>
              </a:rPr>
              <a:t> 1</a:t>
            </a:r>
            <a:r>
              <a:rPr lang="vi-VN" altLang="en-US" sz="2800" dirty="0">
                <a:latin typeface="Times New Roman" panose="02020603050405020304" charset="0"/>
                <a:ea typeface="SimSun" panose="02010600030101010101" pitchFamily="2" charset="-122"/>
                <a:cs typeface="Times New Roman" panose="02020603050405020304" charset="0"/>
              </a:rPr>
              <a:t>5</a:t>
            </a:r>
            <a:r>
              <a:rPr lang="en-US" sz="2800" dirty="0">
                <a:latin typeface="Times New Roman" panose="02020603050405020304" charset="0"/>
                <a:ea typeface="SimSun" panose="02010600030101010101" pitchFamily="2" charset="-122"/>
                <a:cs typeface="Times New Roman" panose="02020603050405020304" charset="0"/>
              </a:rPr>
              <a:t>.1. </a:t>
            </a:r>
            <a:r>
              <a:rPr lang="en-US" sz="2800" dirty="0" err="1">
                <a:latin typeface="Times New Roman" panose="02020603050405020304" charset="0"/>
                <a:ea typeface="SimSun" panose="02010600030101010101" pitchFamily="2" charset="-122"/>
                <a:cs typeface="Times New Roman" panose="02020603050405020304" charset="0"/>
              </a:rPr>
              <a:t>Một</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số</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sản</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phẩm</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tinh</a:t>
            </a:r>
            <a:r>
              <a:rPr lang="en-US" sz="2800" dirty="0">
                <a:latin typeface="Times New Roman" panose="02020603050405020304" charset="0"/>
                <a:ea typeface="SimSun" panose="02010600030101010101" pitchFamily="2" charset="-122"/>
                <a:cs typeface="Times New Roman" panose="02020603050405020304" charset="0"/>
              </a:rPr>
              <a:t> </a:t>
            </a:r>
            <a:r>
              <a:rPr lang="en-US" sz="2800" dirty="0" err="1">
                <a:latin typeface="Times New Roman" panose="02020603050405020304" charset="0"/>
                <a:ea typeface="SimSun" panose="02010600030101010101" pitchFamily="2" charset="-122"/>
                <a:cs typeface="Times New Roman" panose="02020603050405020304" charset="0"/>
              </a:rPr>
              <a:t>khiết</a:t>
            </a:r>
            <a:endParaRPr lang="en-US" sz="2800"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37"/>
                                        </p:tgtEl>
                                        <p:attrNameLst>
                                          <p:attrName>style.visibility</p:attrName>
                                        </p:attrNameLst>
                                      </p:cBhvr>
                                      <p:to>
                                        <p:strVal val="visible"/>
                                      </p:to>
                                    </p:set>
                                    <p:animEffect transition="in" filter="circle(in)">
                                      <p:cBhvr>
                                        <p:cTn id="12" dur="2000"/>
                                        <p:tgtEl>
                                          <p:spTgt spid="113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147"/>
                                        </p:tgtEl>
                                        <p:attrNameLst>
                                          <p:attrName>style.visibility</p:attrName>
                                        </p:attrNameLst>
                                      </p:cBhvr>
                                      <p:to>
                                        <p:strVal val="visible"/>
                                      </p:to>
                                    </p:set>
                                    <p:animEffect transition="in" filter="circle(in)">
                                      <p:cBhvr>
                                        <p:cTn id="17" dur="2000"/>
                                        <p:tgtEl>
                                          <p:spTgt spid="114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145"/>
                                        </p:tgtEl>
                                        <p:attrNameLst>
                                          <p:attrName>style.visibility</p:attrName>
                                        </p:attrNameLst>
                                      </p:cBhvr>
                                      <p:to>
                                        <p:strVal val="visible"/>
                                      </p:to>
                                    </p:set>
                                    <p:animEffect transition="in" filter="circle(in)">
                                      <p:cBhvr>
                                        <p:cTn id="22" dur="2000"/>
                                        <p:tgtEl>
                                          <p:spTgt spid="114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141"/>
                                        </p:tgtEl>
                                        <p:attrNameLst>
                                          <p:attrName>style.visibility</p:attrName>
                                        </p:attrNameLst>
                                      </p:cBhvr>
                                      <p:to>
                                        <p:strVal val="visible"/>
                                      </p:to>
                                    </p:set>
                                    <p:animEffect transition="in" filter="circle(in)">
                                      <p:cBhvr>
                                        <p:cTn id="27" dur="2000"/>
                                        <p:tgtEl>
                                          <p:spTgt spid="1141"/>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0"/>
                                        </p:tgtEl>
                                        <p:attrNameLst>
                                          <p:attrName>style.visibility</p:attrName>
                                        </p:attrNameLst>
                                      </p:cBhvr>
                                      <p:to>
                                        <p:strVal val="visible"/>
                                      </p:to>
                                    </p:set>
                                    <p:animEffect transition="in" filter="circle(in)">
                                      <p:cBhvr>
                                        <p:cTn id="32" dur="2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99085" y="271780"/>
            <a:ext cx="8484235" cy="4399915"/>
          </a:xfrm>
          <a:prstGeom prst="rect">
            <a:avLst/>
          </a:prstGeom>
          <a:noFill/>
        </p:spPr>
        <p:txBody>
          <a:bodyPr wrap="square" rtlCol="0" anchor="t">
            <a:spAutoFit/>
          </a:bodyPr>
          <a:lstStyle/>
          <a:p>
            <a:r>
              <a:rPr lang="vi-VN" altLang="en-US" sz="2800" b="1" dirty="0">
                <a:solidFill>
                  <a:srgbClr val="FF0000"/>
                </a:solidFill>
                <a:latin typeface="Times New Roman" panose="02020603050405020304" charset="0"/>
                <a:cs typeface="Times New Roman" panose="02020603050405020304" charset="0"/>
                <a:sym typeface="+mn-ea"/>
              </a:rPr>
              <a:t>CỦNG CỐ:</a:t>
            </a:r>
            <a:endParaRPr lang="en-US" sz="2800" b="1" dirty="0">
              <a:solidFill>
                <a:srgbClr val="FF0000"/>
              </a:solidFill>
              <a:latin typeface="Times New Roman" panose="02020603050405020304" charset="0"/>
              <a:cs typeface="Times New Roman" panose="02020603050405020304" charset="0"/>
            </a:endParaRPr>
          </a:p>
          <a:p>
            <a:r>
              <a:rPr lang="en-US" sz="2800" dirty="0" err="1">
                <a:solidFill>
                  <a:srgbClr val="FF0000"/>
                </a:solidFill>
                <a:latin typeface="Times New Roman" panose="02020603050405020304" charset="0"/>
                <a:cs typeface="Times New Roman" panose="02020603050405020304" charset="0"/>
              </a:rPr>
              <a:t>Câu</a:t>
            </a:r>
            <a:r>
              <a:rPr lang="en-US" sz="2800" dirty="0">
                <a:solidFill>
                  <a:srgbClr val="FF0000"/>
                </a:solidFill>
                <a:latin typeface="Times New Roman" panose="02020603050405020304" charset="0"/>
                <a:cs typeface="Times New Roman" panose="02020603050405020304" charset="0"/>
              </a:rPr>
              <a:t> 1. </a:t>
            </a:r>
            <a:r>
              <a:rPr lang="en-US" sz="2800" dirty="0" err="1">
                <a:latin typeface="Times New Roman" panose="02020603050405020304" charset="0"/>
                <a:cs typeface="Times New Roman" panose="02020603050405020304" charset="0"/>
              </a:rPr>
              <a:t>Trường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sau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đây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tinh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khiết</a:t>
            </a:r>
            <a:r>
              <a:rPr lang="en-US" sz="2800" dirty="0">
                <a:latin typeface="Times New Roman" panose="02020603050405020304" charset="0"/>
                <a:cs typeface="Times New Roman" panose="02020603050405020304" charset="0"/>
              </a:rPr>
              <a:t>?</a:t>
            </a:r>
          </a:p>
          <a:p>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Gỗ</a:t>
            </a:r>
            <a:r>
              <a:rPr lang="en-US" sz="2800" dirty="0">
                <a:latin typeface="Times New Roman" panose="02020603050405020304" charset="0"/>
                <a:cs typeface="Times New Roman" panose="02020603050405020304" charset="0"/>
              </a:rPr>
              <a:t>.</a:t>
            </a:r>
          </a:p>
          <a:p>
            <a:r>
              <a:rPr lang="en-US" sz="2800" dirty="0">
                <a:latin typeface="Times New Roman" panose="02020603050405020304" charset="0"/>
                <a:cs typeface="Times New Roman" panose="02020603050405020304" charset="0"/>
              </a:rPr>
              <a:t>B.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khoáng</a:t>
            </a:r>
            <a:r>
              <a:rPr lang="en-US" sz="2800" dirty="0">
                <a:latin typeface="Times New Roman" panose="02020603050405020304" charset="0"/>
                <a:cs typeface="Times New Roman" panose="02020603050405020304" charset="0"/>
              </a:rPr>
              <a:t>.</a:t>
            </a:r>
          </a:p>
          <a:p>
            <a:r>
              <a:rPr lang="en-US" sz="2800" dirty="0">
                <a:solidFill>
                  <a:schemeClr val="tx1"/>
                </a:solidFill>
                <a:latin typeface="Times New Roman" panose="02020603050405020304" charset="0"/>
                <a:cs typeface="Times New Roman" panose="02020603050405020304" charset="0"/>
              </a:rPr>
              <a:t>C. </a:t>
            </a:r>
            <a:r>
              <a:rPr lang="en-US" sz="2800" dirty="0">
                <a:latin typeface="Times New Roman" panose="02020603050405020304" charset="0"/>
                <a:cs typeface="Times New Roman" panose="02020603050405020304" charset="0"/>
              </a:rPr>
              <a:t>Sodium </a:t>
            </a:r>
            <a:r>
              <a:rPr lang="en-US" sz="2800" dirty="0" err="1">
                <a:latin typeface="Times New Roman" panose="02020603050405020304" charset="0"/>
                <a:cs typeface="Times New Roman" panose="02020603050405020304" charset="0"/>
              </a:rPr>
              <a:t>chioride</a:t>
            </a:r>
            <a:r>
              <a:rPr lang="en-US" sz="2800" dirty="0">
                <a:latin typeface="Times New Roman" panose="02020603050405020304" charset="0"/>
                <a:cs typeface="Times New Roman" panose="02020603050405020304" charset="0"/>
              </a:rPr>
              <a:t>.</a:t>
            </a:r>
          </a:p>
          <a:p>
            <a:r>
              <a:rPr lang="en-US" sz="2800" dirty="0">
                <a:latin typeface="Times New Roman" panose="02020603050405020304" charset="0"/>
                <a:cs typeface="Times New Roman" panose="02020603050405020304" charset="0"/>
              </a:rPr>
              <a:t>D.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biển</a:t>
            </a:r>
            <a:r>
              <a:rPr lang="en-US" sz="2800" dirty="0">
                <a:latin typeface="Times New Roman" panose="02020603050405020304" charset="0"/>
                <a:cs typeface="Times New Roman" panose="02020603050405020304" charset="0"/>
              </a:rPr>
              <a:t>.</a:t>
            </a:r>
          </a:p>
          <a:p>
            <a:r>
              <a:rPr lang="en-US" sz="2800" dirty="0" err="1">
                <a:solidFill>
                  <a:srgbClr val="FF0000"/>
                </a:solidFill>
                <a:latin typeface="Times New Roman" panose="02020603050405020304" charset="0"/>
                <a:cs typeface="Times New Roman" panose="02020603050405020304" charset="0"/>
              </a:rPr>
              <a:t>Câu</a:t>
            </a:r>
            <a:r>
              <a:rPr lang="en-US" sz="2800" dirty="0">
                <a:solidFill>
                  <a:srgbClr val="FF0000"/>
                </a:solidFill>
                <a:latin typeface="Times New Roman" panose="02020603050405020304" charset="0"/>
                <a:cs typeface="Times New Roman" panose="02020603050405020304" charset="0"/>
              </a:rPr>
              <a:t> 2. </a:t>
            </a:r>
            <a:r>
              <a:rPr lang="en-US" sz="2800" dirty="0" err="1">
                <a:latin typeface="Times New Roman" panose="02020603050405020304" charset="0"/>
                <a:cs typeface="Times New Roman" panose="02020603050405020304" charset="0"/>
              </a:rPr>
              <a:t>Để</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phân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biệt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tinh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khiết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ta </a:t>
            </a:r>
            <a:r>
              <a:rPr lang="en-US" sz="2800" dirty="0" err="1">
                <a:latin typeface="Times New Roman" panose="02020603050405020304" charset="0"/>
                <a:cs typeface="Times New Roman" panose="02020603050405020304" charset="0"/>
              </a:rPr>
              <a:t>dựa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endParaRPr lang="en-US" sz="2800" dirty="0">
              <a:latin typeface="Times New Roman" panose="02020603050405020304" charset="0"/>
              <a:cs typeface="Times New Roman" panose="02020603050405020304" charset="0"/>
            </a:endParaRPr>
          </a:p>
          <a:p>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T</a:t>
            </a:r>
            <a:r>
              <a:rPr lang="en-US" sz="2800" dirty="0" err="1" smtClean="0">
                <a:latin typeface="Times New Roman" panose="02020603050405020304" charset="0"/>
                <a:cs typeface="Times New Roman" panose="02020603050405020304" charset="0"/>
              </a:rPr>
              <a:t>ính</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của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a:t>
            </a:r>
            <a:r>
              <a:rPr lang="vi-VN" altLang="en-US" sz="2800" dirty="0">
                <a:latin typeface="Times New Roman" panose="02020603050405020304" charset="0"/>
                <a:cs typeface="Times New Roman" panose="02020603050405020304" charset="0"/>
              </a:rPr>
              <a:t>       </a:t>
            </a:r>
            <a:r>
              <a:rPr lang="en-US" sz="2800" dirty="0" smtClean="0">
                <a:latin typeface="Times New Roman" panose="02020603050405020304" charset="0"/>
                <a:cs typeface="Times New Roman" panose="02020603050405020304" charset="0"/>
                <a:sym typeface="+mn-ea"/>
              </a:rPr>
              <a:t>B</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a:t>
            </a:r>
            <a:r>
              <a:rPr lang="en-US" sz="2800" dirty="0" err="1" smtClean="0">
                <a:latin typeface="Times New Roman" panose="02020603050405020304" charset="0"/>
                <a:cs typeface="Times New Roman" panose="02020603050405020304" charset="0"/>
                <a:sym typeface="+mn-ea"/>
              </a:rPr>
              <a:t>hể</a:t>
            </a:r>
            <a:r>
              <a:rPr lang="en-US" sz="2800" dirty="0" smtClean="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của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r>
              <a:rPr lang="en-US" sz="2800" dirty="0" smtClean="0">
                <a:latin typeface="Times New Roman" panose="02020603050405020304" charset="0"/>
                <a:cs typeface="Times New Roman" panose="02020603050405020304" charset="0"/>
                <a:sym typeface="+mn-ea"/>
              </a:rPr>
              <a:t>C. </a:t>
            </a:r>
            <a:r>
              <a:rPr lang="en-US" sz="2800" dirty="0" err="1">
                <a:latin typeface="Times New Roman" panose="02020603050405020304" charset="0"/>
                <a:cs typeface="Times New Roman" panose="02020603050405020304" charset="0"/>
                <a:sym typeface="+mn-ea"/>
              </a:rPr>
              <a:t>M</a:t>
            </a:r>
            <a:r>
              <a:rPr lang="en-US" sz="2800" dirty="0" err="1" smtClean="0">
                <a:latin typeface="Times New Roman" panose="02020603050405020304" charset="0"/>
                <a:cs typeface="Times New Roman" panose="02020603050405020304" charset="0"/>
                <a:sym typeface="+mn-ea"/>
              </a:rPr>
              <a:t>ùi</a:t>
            </a:r>
            <a:r>
              <a:rPr lang="en-US" sz="2800" dirty="0" smtClean="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vị</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của</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a:t>
            </a:r>
            <a:r>
              <a:rPr lang="vi-VN" altLang="en-US" sz="2800" dirty="0">
                <a:latin typeface="Times New Roman" panose="02020603050405020304" charset="0"/>
                <a:cs typeface="Times New Roman" panose="02020603050405020304" charset="0"/>
                <a:sym typeface="+mn-ea"/>
              </a:rPr>
              <a:t>        </a:t>
            </a:r>
            <a:r>
              <a:rPr lang="en-US" altLang="en-US" sz="2800" dirty="0" smtClean="0">
                <a:latin typeface="Times New Roman" panose="02020603050405020304" charset="0"/>
                <a:cs typeface="Times New Roman" panose="02020603050405020304" charset="0"/>
                <a:sym typeface="+mn-ea"/>
              </a:rPr>
              <a:t> </a:t>
            </a:r>
            <a:r>
              <a:rPr lang="vi-VN" altLang="en-US" sz="2800" dirty="0" smtClean="0">
                <a:solidFill>
                  <a:srgbClr val="FF0000"/>
                </a:solidFill>
                <a:latin typeface="Times New Roman" panose="02020603050405020304" charset="0"/>
                <a:cs typeface="Times New Roman" panose="02020603050405020304" charset="0"/>
                <a:sym typeface="+mn-ea"/>
              </a:rPr>
              <a:t> </a:t>
            </a:r>
            <a:r>
              <a:rPr lang="en-US" altLang="en-US" sz="2800" dirty="0" smtClean="0">
                <a:solidFill>
                  <a:srgbClr val="FF0000"/>
                </a:solidFill>
                <a:latin typeface="Times New Roman" panose="02020603050405020304" charset="0"/>
                <a:cs typeface="Times New Roman" panose="02020603050405020304" charset="0"/>
                <a:sym typeface="+mn-ea"/>
              </a:rPr>
              <a:t>  </a:t>
            </a:r>
            <a:r>
              <a:rPr lang="en-US" altLang="en-US" sz="2800" dirty="0" smtClean="0">
                <a:latin typeface="Times New Roman" panose="02020603050405020304" charset="0"/>
                <a:cs typeface="Times New Roman" panose="02020603050405020304" charset="0"/>
                <a:sym typeface="+mn-ea"/>
              </a:rPr>
              <a:t>D</a:t>
            </a:r>
            <a:r>
              <a:rPr lang="en-US" sz="2800" dirty="0" smtClean="0">
                <a:solidFill>
                  <a:schemeClr val="tx1"/>
                </a:solidFill>
                <a:latin typeface="Times New Roman" panose="02020603050405020304" charset="0"/>
                <a:cs typeface="Times New Roman" panose="02020603050405020304" charset="0"/>
                <a:sym typeface="+mn-ea"/>
              </a:rPr>
              <a:t>.</a:t>
            </a:r>
            <a:r>
              <a:rPr lang="en-US" sz="2800" dirty="0" smtClean="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S</a:t>
            </a:r>
            <a:r>
              <a:rPr lang="en-US" sz="2800" dirty="0" err="1" smtClean="0">
                <a:latin typeface="Times New Roman" panose="02020603050405020304" charset="0"/>
                <a:cs typeface="Times New Roman" panose="02020603050405020304" charset="0"/>
                <a:sym typeface="+mn-ea"/>
              </a:rPr>
              <a:t>ố</a:t>
            </a:r>
            <a:r>
              <a:rPr lang="en-US" sz="2800" dirty="0" smtClean="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chất</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tạo</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nên</a:t>
            </a:r>
            <a:r>
              <a:rPr lang="en-US" sz="2800" dirty="0">
                <a:latin typeface="Times New Roman" panose="02020603050405020304" charset="0"/>
                <a:cs typeface="Times New Roman" panose="02020603050405020304" charset="0"/>
                <a:sym typeface="+mn-ea"/>
              </a:rPr>
              <a:t>.</a:t>
            </a:r>
            <a:r>
              <a:rPr lang="vi-VN" altLang="en-US" sz="2800" dirty="0">
                <a:latin typeface="Times New Roman" panose="02020603050405020304" charset="0"/>
                <a:cs typeface="Times New Roman" panose="02020603050405020304" charset="0"/>
                <a:sym typeface="+mn-ea"/>
              </a:rPr>
              <a:t>                         </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
        <p:nvSpPr>
          <p:cNvPr id="2" name="Oval 1"/>
          <p:cNvSpPr/>
          <p:nvPr/>
        </p:nvSpPr>
        <p:spPr>
          <a:xfrm rot="10800000" flipH="1" flipV="1">
            <a:off x="4038282" y="3644900"/>
            <a:ext cx="502920" cy="64262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a:solidFill>
                  <a:srgbClr val="FF0000"/>
                </a:solidFill>
                <a:latin typeface="Times New Roman" panose="02020603050405020304" charset="0"/>
                <a:cs typeface="Times New Roman" panose="02020603050405020304" charset="0"/>
              </a:rPr>
              <a:t>D</a:t>
            </a:r>
          </a:p>
        </p:txBody>
      </p:sp>
      <p:sp>
        <p:nvSpPr>
          <p:cNvPr id="3" name="Oval 2"/>
          <p:cNvSpPr/>
          <p:nvPr/>
        </p:nvSpPr>
        <p:spPr>
          <a:xfrm>
            <a:off x="179070" y="2019935"/>
            <a:ext cx="628015" cy="51435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400" b="1">
                <a:solidFill>
                  <a:srgbClr val="FF0000"/>
                </a:solidFill>
                <a:latin typeface="Times New Roman" panose="02020603050405020304" charset="0"/>
                <a:cs typeface="Times New Roman" panose="02020603050405020304" charset="0"/>
              </a:rPr>
              <a: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checkerboard(across)">
                                      <p:cBhvr>
                                        <p:cTn id="15" dur="500"/>
                                        <p:tgtEl>
                                          <p:spTgt spid="4">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checkerboard(across)">
                                      <p:cBhvr>
                                        <p:cTn id="18" dur="500"/>
                                        <p:tgtEl>
                                          <p:spTgt spid="4">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checkerboard(across)">
                                      <p:cBhvr>
                                        <p:cTn id="21" dur="500"/>
                                        <p:tgtEl>
                                          <p:spTgt spid="4">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checkerboard(across)">
                                      <p:cBhvr>
                                        <p:cTn id="24" dur="500"/>
                                        <p:tgtEl>
                                          <p:spTgt spid="4">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circle(in)">
                                      <p:cBhvr>
                                        <p:cTn id="29" dur="20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checkerboard(across)">
                                      <p:cBhvr>
                                        <p:cTn id="34" dur="500"/>
                                        <p:tgtEl>
                                          <p:spTgt spid="4">
                                            <p:txEl>
                                              <p:pRg st="6" end="6"/>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checkerboard(across)">
                                      <p:cBhvr>
                                        <p:cTn id="37" dur="500"/>
                                        <p:tgtEl>
                                          <p:spTgt spid="4">
                                            <p:txEl>
                                              <p:pRg st="7" end="7"/>
                                            </p:txEl>
                                          </p:spTgt>
                                        </p:tgtEl>
                                      </p:cBhvr>
                                    </p:animEffect>
                                  </p:childTnLst>
                                </p:cTn>
                              </p:par>
                              <p:par>
                                <p:cTn id="38" presetID="5" presetClass="entr" presetSubtype="10" fill="hold"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checkerboard(across)">
                                      <p:cBhvr>
                                        <p:cTn id="40" dur="500"/>
                                        <p:tgtEl>
                                          <p:spTgt spid="4">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circle(in)">
                                      <p:cBhvr>
                                        <p:cTn id="4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3" grpId="0" bldLvl="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52145" y="751840"/>
            <a:ext cx="7996555" cy="3107690"/>
          </a:xfrm>
          <a:prstGeom prst="rect">
            <a:avLst/>
          </a:prstGeom>
          <a:noFill/>
        </p:spPr>
        <p:txBody>
          <a:bodyPr wrap="square" rtlCol="0" anchor="t">
            <a:spAutoFit/>
          </a:bodyPr>
          <a:lstStyle/>
          <a:p>
            <a:pPr algn="just"/>
            <a:r>
              <a:rPr lang="en-US" sz="2800" dirty="0" err="1">
                <a:solidFill>
                  <a:srgbClr val="FF0000"/>
                </a:solidFill>
                <a:latin typeface="Times New Roman" panose="02020603050405020304" charset="0"/>
                <a:cs typeface="Times New Roman" panose="02020603050405020304" charset="0"/>
              </a:rPr>
              <a:t>Câu</a:t>
            </a:r>
            <a:r>
              <a:rPr lang="en-US" sz="2800" dirty="0">
                <a:solidFill>
                  <a:srgbClr val="FF0000"/>
                </a:solidFill>
                <a:latin typeface="Times New Roman" panose="02020603050405020304" charset="0"/>
                <a:cs typeface="Times New Roman" panose="02020603050405020304" charset="0"/>
              </a:rPr>
              <a:t> </a:t>
            </a:r>
            <a:r>
              <a:rPr lang="vi-VN" altLang="en-US" sz="2800" dirty="0">
                <a:solidFill>
                  <a:srgbClr val="FF0000"/>
                </a:solidFill>
                <a:latin typeface="Times New Roman" panose="02020603050405020304" charset="0"/>
                <a:cs typeface="Times New Roman" panose="02020603050405020304" charset="0"/>
              </a:rPr>
              <a:t>3</a:t>
            </a:r>
            <a:r>
              <a:rPr lang="en-US" sz="2800" dirty="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Muốn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hoà</a:t>
            </a:r>
            <a:r>
              <a:rPr lang="en-US" sz="2800" dirty="0">
                <a:latin typeface="Times New Roman" panose="02020603050405020304" charset="0"/>
                <a:cs typeface="Times New Roman" panose="02020603050405020304" charset="0"/>
              </a:rPr>
              <a:t> tan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nhiều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muối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ăn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ta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sử</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dụng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phương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pháp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dưới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đây</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Nghiền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nhỏ</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muối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ăn</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sym typeface="+mn-ea"/>
              </a:rPr>
              <a:t>B. </a:t>
            </a:r>
            <a:r>
              <a:rPr lang="en-US" sz="2800" dirty="0" err="1">
                <a:latin typeface="Times New Roman" panose="02020603050405020304" charset="0"/>
                <a:cs typeface="Times New Roman" panose="02020603050405020304" charset="0"/>
                <a:sym typeface="+mn-ea"/>
              </a:rPr>
              <a:t>Đun</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nóng</a:t>
            </a:r>
            <a:r>
              <a:rPr lang="en-US" sz="2800" dirty="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nước</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pPr algn="just"/>
            <a:r>
              <a:rPr lang="en-US" sz="2800" dirty="0">
                <a:latin typeface="Times New Roman" panose="02020603050405020304" charset="0"/>
                <a:cs typeface="Times New Roman" panose="02020603050405020304" charset="0"/>
              </a:rPr>
              <a:t>C. </a:t>
            </a:r>
            <a:r>
              <a:rPr lang="en-US" sz="2800" dirty="0" err="1">
                <a:latin typeface="Times New Roman" panose="02020603050405020304" charset="0"/>
                <a:cs typeface="Times New Roman" panose="02020603050405020304" charset="0"/>
              </a:rPr>
              <a:t>Vừa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muối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ăn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vừa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khuấy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đều</a:t>
            </a:r>
            <a:r>
              <a:rPr lang="en-US" sz="2800" dirty="0">
                <a:latin typeface="Times New Roman" panose="02020603050405020304" charset="0"/>
                <a:cs typeface="Times New Roman" panose="02020603050405020304" charset="0"/>
              </a:rPr>
              <a:t>.</a:t>
            </a:r>
          </a:p>
          <a:p>
            <a:pPr algn="just"/>
            <a:r>
              <a:rPr lang="en-US" sz="2800" dirty="0">
                <a:solidFill>
                  <a:schemeClr val="tx1"/>
                </a:solidFill>
                <a:latin typeface="Times New Roman" panose="02020603050405020304" charset="0"/>
                <a:cs typeface="Times New Roman" panose="02020603050405020304" charset="0"/>
              </a:rPr>
              <a:t>D.</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Bỏ</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thêm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lạnh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a:t>
            </a:r>
          </a:p>
          <a:p>
            <a:pPr algn="just"/>
            <a:endParaRPr lang="en-US" sz="2800" dirty="0">
              <a:latin typeface="Times New Roman" panose="02020603050405020304" charset="0"/>
              <a:cs typeface="Times New Roman" panose="02020603050405020304" charset="0"/>
            </a:endParaRPr>
          </a:p>
        </p:txBody>
      </p:sp>
      <p:sp>
        <p:nvSpPr>
          <p:cNvPr id="3" name="Oval 2"/>
          <p:cNvSpPr/>
          <p:nvPr/>
        </p:nvSpPr>
        <p:spPr>
          <a:xfrm>
            <a:off x="539115" y="2924810"/>
            <a:ext cx="628015" cy="58928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a:solidFill>
                  <a:srgbClr val="FF0000"/>
                </a:solidFill>
                <a:latin typeface="Times New Roman" panose="02020603050405020304" charset="0"/>
                <a:cs typeface="Times New Roman" panose="02020603050405020304" charset="0"/>
              </a:rPr>
              <a: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500"/>
                                        <p:tgtEl>
                                          <p:spTgt spid="4">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500"/>
                                        <p:tgtEl>
                                          <p:spTgt spid="4">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ircle(in)">
                                      <p:cBhvr>
                                        <p:cTn id="2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531495" y="548640"/>
            <a:ext cx="8081010" cy="3107690"/>
          </a:xfrm>
          <a:prstGeom prst="rect">
            <a:avLst/>
          </a:prstGeom>
          <a:noFill/>
        </p:spPr>
        <p:txBody>
          <a:bodyPr wrap="square" rtlCol="0" anchor="t">
            <a:spAutoFit/>
          </a:bodyPr>
          <a:lstStyle/>
          <a:p>
            <a:pPr algn="just"/>
            <a:r>
              <a:rPr lang="en-US" sz="2800" dirty="0" err="1">
                <a:solidFill>
                  <a:srgbClr val="FF0000"/>
                </a:solidFill>
                <a:latin typeface="Times New Roman" panose="02020603050405020304" charset="0"/>
                <a:cs typeface="Times New Roman" panose="02020603050405020304" charset="0"/>
              </a:rPr>
              <a:t>Câu</a:t>
            </a:r>
            <a:r>
              <a:rPr lang="en-US" sz="2800" dirty="0">
                <a:solidFill>
                  <a:srgbClr val="FF0000"/>
                </a:solidFill>
                <a:latin typeface="Times New Roman" panose="02020603050405020304" charset="0"/>
                <a:cs typeface="Times New Roman" panose="02020603050405020304" charset="0"/>
              </a:rPr>
              <a:t> </a:t>
            </a:r>
            <a:r>
              <a:rPr lang="vi-VN" altLang="en-US" sz="2800" dirty="0">
                <a:solidFill>
                  <a:srgbClr val="FF0000"/>
                </a:solidFill>
                <a:latin typeface="Times New Roman" panose="02020603050405020304" charset="0"/>
                <a:cs typeface="Times New Roman" panose="02020603050405020304" charset="0"/>
              </a:rPr>
              <a:t>4.</a:t>
            </a:r>
            <a:r>
              <a:rPr lang="en-US" sz="2800" dirty="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sau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đây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không</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xem</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là</a:t>
            </a:r>
            <a:r>
              <a:rPr lang="en-US" sz="2800" dirty="0">
                <a:latin typeface="Times New Roman" panose="02020603050405020304" charset="0"/>
                <a:cs typeface="Times New Roman" panose="02020603050405020304" charset="0"/>
              </a:rPr>
              <a:t> dung </a:t>
            </a:r>
            <a:r>
              <a:rPr lang="en-US" sz="2800" dirty="0" err="1">
                <a:latin typeface="Times New Roman" panose="02020603050405020304" charset="0"/>
                <a:cs typeface="Times New Roman" panose="02020603050405020304" charset="0"/>
              </a:rPr>
              <a:t>dịch</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đường</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B.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muối</a:t>
            </a:r>
            <a:r>
              <a:rPr lang="en-US" sz="2800" dirty="0">
                <a:latin typeface="Times New Roman" panose="02020603050405020304" charset="0"/>
                <a:cs typeface="Times New Roman" panose="02020603050405020304" charset="0"/>
              </a:rPr>
              <a:t>,</a:t>
            </a:r>
          </a:p>
          <a:p>
            <a:pPr algn="just"/>
            <a:r>
              <a:rPr lang="en-US" sz="2800" dirty="0">
                <a:solidFill>
                  <a:schemeClr val="tx1"/>
                </a:solidFill>
                <a:latin typeface="Times New Roman" panose="02020603050405020304" charset="0"/>
                <a:cs typeface="Times New Roman" panose="02020603050405020304" charset="0"/>
              </a:rPr>
              <a:t>C.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mì</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khuấy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đều</a:t>
            </a:r>
            <a:r>
              <a:rPr lang="en-US" sz="2800" dirty="0">
                <a:latin typeface="Times New Roman" panose="02020603050405020304" charset="0"/>
                <a:cs typeface="Times New Roman" panose="02020603050405020304" charset="0"/>
              </a:rPr>
              <a:t>.</a:t>
            </a:r>
          </a:p>
          <a:p>
            <a:pPr algn="just"/>
            <a:r>
              <a:rPr lang="en-US" sz="2800" dirty="0">
                <a:latin typeface="Times New Roman" panose="02020603050405020304" charset="0"/>
                <a:cs typeface="Times New Roman" panose="02020603050405020304" charset="0"/>
              </a:rPr>
              <a:t>D. </a:t>
            </a:r>
            <a:r>
              <a:rPr lang="en-US" sz="2800" dirty="0" err="1">
                <a:latin typeface="Times New Roman" panose="02020603050405020304" charset="0"/>
                <a:cs typeface="Times New Roman" panose="02020603050405020304" charset="0"/>
              </a:rPr>
              <a:t>Hỗn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hợp</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rượu</a:t>
            </a:r>
            <a:r>
              <a:rPr lang="en-US" sz="2800" dirty="0">
                <a:latin typeface="Times New Roman" panose="02020603050405020304" charset="0"/>
                <a:cs typeface="Times New Roman" panose="02020603050405020304" charset="0"/>
              </a:rPr>
              <a:t>.</a:t>
            </a:r>
          </a:p>
          <a:p>
            <a:pPr algn="just"/>
            <a:endParaRPr lang="en-US" sz="2800" dirty="0">
              <a:latin typeface="Times New Roman" panose="02020603050405020304" charset="0"/>
              <a:cs typeface="Times New Roman" panose="02020603050405020304" charset="0"/>
            </a:endParaRPr>
          </a:p>
        </p:txBody>
      </p:sp>
      <p:sp>
        <p:nvSpPr>
          <p:cNvPr id="3" name="Oval 2"/>
          <p:cNvSpPr/>
          <p:nvPr/>
        </p:nvSpPr>
        <p:spPr>
          <a:xfrm>
            <a:off x="395536" y="2276872"/>
            <a:ext cx="628015" cy="52641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a:solidFill>
                  <a:srgbClr val="FF0000"/>
                </a:solidFill>
                <a:latin typeface="Times New Roman" panose="02020603050405020304" charset="0"/>
                <a:cs typeface="Times New Roman" panose="02020603050405020304" charset="0"/>
              </a:rPr>
              <a: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500"/>
                                        <p:tgtEl>
                                          <p:spTgt spid="4">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500"/>
                                        <p:tgtEl>
                                          <p:spTgt spid="4">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500"/>
                                        <p:tgtEl>
                                          <p:spTgt spid="4">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inVertical)">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899160" y="1340485"/>
            <a:ext cx="7245350" cy="3538220"/>
          </a:xfrm>
          <a:prstGeom prst="rect">
            <a:avLst/>
          </a:prstGeom>
          <a:noFill/>
        </p:spPr>
        <p:txBody>
          <a:bodyPr wrap="square" rtlCol="0" anchor="t">
            <a:spAutoFit/>
          </a:bodyPr>
          <a:lstStyle/>
          <a:p>
            <a:r>
              <a:rPr lang="vi-VN" altLang="en-US" sz="2800" dirty="0">
                <a:solidFill>
                  <a:srgbClr val="FF0000"/>
                </a:solidFill>
                <a:latin typeface="Times New Roman" panose="02020603050405020304" charset="0"/>
                <a:cs typeface="Times New Roman" panose="02020603050405020304" charset="0"/>
              </a:rPr>
              <a:t>Câu </a:t>
            </a:r>
            <a:r>
              <a:rPr lang="vi-VN" altLang="en-US" sz="2800" dirty="0" smtClean="0">
                <a:solidFill>
                  <a:srgbClr val="FF0000"/>
                </a:solidFill>
                <a:latin typeface="Times New Roman" panose="02020603050405020304" charset="0"/>
                <a:cs typeface="Times New Roman" panose="02020603050405020304" charset="0"/>
              </a:rPr>
              <a:t>5</a:t>
            </a:r>
            <a:r>
              <a:rPr lang="en-US" altLang="en-US" sz="2800" dirty="0" smtClean="0">
                <a:solidFill>
                  <a:srgbClr val="FF0000"/>
                </a:solidFill>
                <a:latin typeface="Times New Roman" panose="02020603050405020304" charset="0"/>
                <a:cs typeface="Times New Roman" panose="02020603050405020304" charset="0"/>
              </a:rPr>
              <a:t>.</a:t>
            </a:r>
            <a:r>
              <a:rPr lang="vi-VN" altLang="en-US" sz="2800" dirty="0" smtClean="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Hình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ảnh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dưới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đây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mô</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tả</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quá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trình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hình</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thành</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a:p>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H</a:t>
            </a:r>
            <a:r>
              <a:rPr lang="en-US" sz="2800" dirty="0" err="1" smtClean="0">
                <a:latin typeface="Times New Roman" panose="02020603050405020304" charset="0"/>
                <a:cs typeface="Times New Roman" panose="02020603050405020304" charset="0"/>
              </a:rPr>
              <a:t>uyền</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vi-VN" altLang="en-US" sz="2800" dirty="0">
                <a:latin typeface="Times New Roman" panose="02020603050405020304" charset="0"/>
                <a:cs typeface="Times New Roman" panose="02020603050405020304" charset="0"/>
              </a:rPr>
              <a:t>                </a:t>
            </a:r>
            <a:r>
              <a:rPr lang="vi-VN" altLang="en-US" sz="2800" dirty="0">
                <a:solidFill>
                  <a:schemeClr val="tx1"/>
                </a:solidFill>
                <a:latin typeface="Times New Roman" panose="02020603050405020304" charset="0"/>
                <a:cs typeface="Times New Roman" panose="02020603050405020304" charset="0"/>
              </a:rPr>
              <a:t> </a:t>
            </a:r>
            <a:r>
              <a:rPr lang="en-US" sz="2800" dirty="0">
                <a:solidFill>
                  <a:schemeClr val="tx1"/>
                </a:solidFill>
                <a:latin typeface="Times New Roman" panose="02020603050405020304" charset="0"/>
                <a:cs typeface="Times New Roman" panose="02020603050405020304" charset="0"/>
                <a:sym typeface="+mn-ea"/>
              </a:rPr>
              <a:t>B. </a:t>
            </a:r>
            <a:r>
              <a:rPr lang="en-US" sz="2800" dirty="0" err="1">
                <a:latin typeface="Times New Roman" panose="02020603050405020304" charset="0"/>
                <a:cs typeface="Times New Roman" panose="02020603050405020304" charset="0"/>
                <a:sym typeface="+mn-ea"/>
              </a:rPr>
              <a:t>N</a:t>
            </a:r>
            <a:r>
              <a:rPr lang="en-US" sz="2800" dirty="0" err="1" smtClean="0">
                <a:latin typeface="Times New Roman" panose="02020603050405020304" charset="0"/>
                <a:cs typeface="Times New Roman" panose="02020603050405020304" charset="0"/>
                <a:sym typeface="+mn-ea"/>
              </a:rPr>
              <a:t>hũ</a:t>
            </a:r>
            <a:r>
              <a:rPr lang="en-US" sz="2800" dirty="0" smtClean="0">
                <a:latin typeface="Times New Roman" panose="02020603050405020304" charset="0"/>
                <a:cs typeface="Times New Roman" panose="02020603050405020304" charset="0"/>
                <a:sym typeface="+mn-ea"/>
              </a:rPr>
              <a:t> </a:t>
            </a:r>
            <a:r>
              <a:rPr lang="en-US" sz="2800" dirty="0" err="1">
                <a:latin typeface="Times New Roman" panose="02020603050405020304" charset="0"/>
                <a:cs typeface="Times New Roman" panose="02020603050405020304" charset="0"/>
                <a:sym typeface="+mn-ea"/>
              </a:rPr>
              <a:t>tương</a:t>
            </a:r>
            <a:endParaRPr lang="en-US" sz="2800" dirty="0">
              <a:latin typeface="Times New Roman" panose="02020603050405020304" charset="0"/>
              <a:cs typeface="Times New Roman" panose="02020603050405020304" charset="0"/>
            </a:endParaRPr>
          </a:p>
          <a:p>
            <a:r>
              <a:rPr lang="en-US" sz="2800" dirty="0">
                <a:latin typeface="Times New Roman" panose="02020603050405020304" charset="0"/>
                <a:cs typeface="Times New Roman" panose="02020603050405020304" charset="0"/>
              </a:rPr>
              <a:t>C </a:t>
            </a:r>
            <a:r>
              <a:rPr lang="en-US" sz="2800" dirty="0" smtClean="0">
                <a:latin typeface="Times New Roman" panose="02020603050405020304" charset="0"/>
                <a:cs typeface="Times New Roman" panose="02020603050405020304" charset="0"/>
              </a:rPr>
              <a:t>Dung </a:t>
            </a:r>
            <a:r>
              <a:rPr lang="en-US" sz="2800" dirty="0" err="1">
                <a:latin typeface="Times New Roman" panose="02020603050405020304" charset="0"/>
                <a:cs typeface="Times New Roman" panose="02020603050405020304" charset="0"/>
              </a:rPr>
              <a:t>dịch</a:t>
            </a:r>
            <a:r>
              <a:rPr lang="en-US" sz="2800" dirty="0">
                <a:latin typeface="Times New Roman" panose="02020603050405020304" charset="0"/>
                <a:cs typeface="Times New Roman" panose="02020603050405020304" charset="0"/>
              </a:rPr>
              <a:t>.</a:t>
            </a:r>
            <a:r>
              <a:rPr lang="vi-VN" altLang="en-US" sz="2800" dirty="0">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sym typeface="+mn-ea"/>
              </a:rPr>
              <a:t>D. </a:t>
            </a:r>
            <a:r>
              <a:rPr lang="en-US" sz="2800" dirty="0" smtClean="0">
                <a:latin typeface="Times New Roman" panose="02020603050405020304" charset="0"/>
                <a:cs typeface="Times New Roman" panose="02020603050405020304" charset="0"/>
                <a:sym typeface="+mn-ea"/>
              </a:rPr>
              <a:t>Dung </a:t>
            </a:r>
            <a:r>
              <a:rPr lang="en-US" sz="2800" dirty="0" err="1">
                <a:latin typeface="Times New Roman" panose="02020603050405020304" charset="0"/>
                <a:cs typeface="Times New Roman" panose="02020603050405020304" charset="0"/>
                <a:sym typeface="+mn-ea"/>
              </a:rPr>
              <a:t>môi</a:t>
            </a:r>
            <a:r>
              <a:rPr lang="en-US" sz="2800" dirty="0">
                <a:latin typeface="Times New Roman" panose="02020603050405020304" charset="0"/>
                <a:cs typeface="Times New Roman" panose="02020603050405020304" charset="0"/>
                <a:sym typeface="+mn-ea"/>
              </a:rPr>
              <a:t>.</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pic>
        <p:nvPicPr>
          <p:cNvPr id="5" name="Content Placeholder 4"/>
          <p:cNvPicPr>
            <a:picLocks noGrp="1" noChangeAspect="1"/>
          </p:cNvPicPr>
          <p:nvPr>
            <p:ph idx="1"/>
          </p:nvPr>
        </p:nvPicPr>
        <p:blipFill>
          <a:blip r:embed="rId2"/>
          <a:stretch>
            <a:fillRect/>
          </a:stretch>
        </p:blipFill>
        <p:spPr>
          <a:xfrm>
            <a:off x="4283710" y="1772920"/>
            <a:ext cx="2533015" cy="1280160"/>
          </a:xfrm>
          <a:prstGeom prst="rect">
            <a:avLst/>
          </a:prstGeom>
        </p:spPr>
      </p:pic>
      <p:sp>
        <p:nvSpPr>
          <p:cNvPr id="3" name="Oval 2"/>
          <p:cNvSpPr/>
          <p:nvPr/>
        </p:nvSpPr>
        <p:spPr>
          <a:xfrm>
            <a:off x="4207510" y="3429000"/>
            <a:ext cx="628015" cy="52387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a:solidFill>
                  <a:srgbClr val="FF0000"/>
                </a:solidFill>
                <a:latin typeface="Times New Roman" panose="02020603050405020304" charset="0"/>
                <a:cs typeface="Times New Roman" panose="02020603050405020304" charset="0"/>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checkerboard(across)">
                                      <p:cBhvr>
                                        <p:cTn id="17" dur="500"/>
                                        <p:tgtEl>
                                          <p:spTgt spid="4">
                                            <p:txEl>
                                              <p:pRg st="4" end="4"/>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checkerboard(across)">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539115" y="476885"/>
            <a:ext cx="8051165" cy="3538220"/>
          </a:xfrm>
          <a:prstGeom prst="rect">
            <a:avLst/>
          </a:prstGeom>
          <a:noFill/>
        </p:spPr>
        <p:txBody>
          <a:bodyPr wrap="square" rtlCol="0" anchor="t">
            <a:spAutoFit/>
          </a:bodyPr>
          <a:lstStyle/>
          <a:p>
            <a:r>
              <a:rPr lang="en-US" sz="2800" dirty="0" err="1">
                <a:solidFill>
                  <a:srgbClr val="FF0000"/>
                </a:solidFill>
                <a:latin typeface="Times New Roman" panose="02020603050405020304" charset="0"/>
                <a:cs typeface="Times New Roman" panose="02020603050405020304" charset="0"/>
              </a:rPr>
              <a:t>Câu</a:t>
            </a:r>
            <a:r>
              <a:rPr lang="en-US" sz="2800" dirty="0">
                <a:solidFill>
                  <a:srgbClr val="FF0000"/>
                </a:solidFill>
                <a:latin typeface="Times New Roman" panose="02020603050405020304" charset="0"/>
                <a:cs typeface="Times New Roman" panose="02020603050405020304" charset="0"/>
              </a:rPr>
              <a:t> </a:t>
            </a:r>
            <a:r>
              <a:rPr lang="vi-VN" altLang="en-US" sz="2800" dirty="0">
                <a:solidFill>
                  <a:srgbClr val="FF0000"/>
                </a:solidFill>
                <a:latin typeface="Times New Roman" panose="02020603050405020304" charset="0"/>
                <a:cs typeface="Times New Roman" panose="02020603050405020304" charset="0"/>
              </a:rPr>
              <a:t>6:</a:t>
            </a:r>
            <a:r>
              <a:rPr lang="en-US" sz="2800" dirty="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Khi</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bột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mì</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nước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và</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khuấy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đều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tạ</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thu</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được</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a:p>
            <a:r>
              <a:rPr lang="en-US" sz="2800" dirty="0">
                <a:latin typeface="Times New Roman" panose="02020603050405020304" charset="0"/>
                <a:cs typeface="Times New Roman" panose="02020603050405020304" charset="0"/>
              </a:rPr>
              <a:t>A. </a:t>
            </a:r>
            <a:r>
              <a:rPr lang="en-US" sz="2800" dirty="0" err="1">
                <a:latin typeface="Times New Roman" panose="02020603050405020304" charset="0"/>
                <a:cs typeface="Times New Roman" panose="02020603050405020304" charset="0"/>
              </a:rPr>
              <a:t>N</a:t>
            </a:r>
            <a:r>
              <a:rPr lang="en-US" sz="2800" dirty="0" err="1" smtClean="0">
                <a:latin typeface="Times New Roman" panose="02020603050405020304" charset="0"/>
                <a:cs typeface="Times New Roman" panose="02020603050405020304" charset="0"/>
              </a:rPr>
              <a:t>hũ</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tương</a:t>
            </a:r>
            <a:r>
              <a:rPr lang="en-US" sz="2800" dirty="0">
                <a:latin typeface="Times New Roman" panose="02020603050405020304" charset="0"/>
                <a:cs typeface="Times New Roman" panose="02020603050405020304" charset="0"/>
              </a:rPr>
              <a:t>.</a:t>
            </a:r>
          </a:p>
          <a:p>
            <a:r>
              <a:rPr lang="en-US" sz="2800" dirty="0">
                <a:solidFill>
                  <a:schemeClr val="tx1"/>
                </a:solidFill>
                <a:latin typeface="Times New Roman" panose="02020603050405020304" charset="0"/>
                <a:cs typeface="Times New Roman" panose="02020603050405020304" charset="0"/>
              </a:rPr>
              <a:t>B.</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H</a:t>
            </a:r>
            <a:r>
              <a:rPr lang="en-US" sz="2800" dirty="0" err="1" smtClean="0">
                <a:latin typeface="Times New Roman" panose="02020603050405020304" charset="0"/>
                <a:cs typeface="Times New Roman" panose="02020603050405020304" charset="0"/>
              </a:rPr>
              <a:t>uyền</a:t>
            </a:r>
            <a:r>
              <a:rPr lang="en-US" sz="2800" dirty="0" smtClean="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phù</a:t>
            </a:r>
            <a:r>
              <a:rPr lang="en-US" sz="2800" dirty="0">
                <a:latin typeface="Times New Roman" panose="02020603050405020304" charset="0"/>
                <a:cs typeface="Times New Roman" panose="02020603050405020304" charset="0"/>
              </a:rPr>
              <a:t>.</a:t>
            </a:r>
          </a:p>
          <a:p>
            <a:r>
              <a:rPr lang="en-US" sz="2800" dirty="0">
                <a:latin typeface="Times New Roman" panose="02020603050405020304" charset="0"/>
                <a:cs typeface="Times New Roman" panose="02020603050405020304" charset="0"/>
              </a:rPr>
              <a:t>C. </a:t>
            </a:r>
            <a:r>
              <a:rPr lang="en-US" sz="2800" dirty="0" smtClean="0">
                <a:latin typeface="Times New Roman" panose="02020603050405020304" charset="0"/>
                <a:cs typeface="Times New Roman" panose="02020603050405020304" charset="0"/>
              </a:rPr>
              <a:t>Dung </a:t>
            </a:r>
            <a:r>
              <a:rPr lang="en-US" sz="2800" dirty="0" err="1">
                <a:latin typeface="Times New Roman" panose="02020603050405020304" charset="0"/>
                <a:cs typeface="Times New Roman" panose="02020603050405020304" charset="0"/>
              </a:rPr>
              <a:t>dịch</a:t>
            </a:r>
            <a:r>
              <a:rPr lang="en-US" sz="2800" dirty="0">
                <a:latin typeface="Times New Roman" panose="02020603050405020304" charset="0"/>
                <a:cs typeface="Times New Roman" panose="02020603050405020304" charset="0"/>
              </a:rPr>
              <a:t>.</a:t>
            </a:r>
          </a:p>
          <a:p>
            <a:r>
              <a:rPr lang="en-US" sz="2800" dirty="0">
                <a:latin typeface="Times New Roman" panose="02020603050405020304" charset="0"/>
                <a:cs typeface="Times New Roman" panose="02020603050405020304" charset="0"/>
              </a:rPr>
              <a:t>D. </a:t>
            </a:r>
            <a:r>
              <a:rPr lang="en-US" sz="2800" dirty="0" smtClean="0">
                <a:latin typeface="Times New Roman" panose="02020603050405020304" charset="0"/>
                <a:cs typeface="Times New Roman" panose="02020603050405020304" charset="0"/>
              </a:rPr>
              <a:t>Dung </a:t>
            </a:r>
            <a:r>
              <a:rPr lang="en-US" sz="2800" dirty="0" err="1">
                <a:latin typeface="Times New Roman" panose="02020603050405020304" charset="0"/>
                <a:cs typeface="Times New Roman" panose="02020603050405020304" charset="0"/>
              </a:rPr>
              <a:t>môi</a:t>
            </a:r>
            <a:r>
              <a:rPr lang="vi-VN" altLang="en-US" sz="2800" dirty="0">
                <a:latin typeface="Times New Roman" panose="02020603050405020304" charset="0"/>
                <a:cs typeface="Times New Roman" panose="02020603050405020304" charset="0"/>
              </a:rPr>
              <a:t>.</a:t>
            </a:r>
            <a:endParaRPr lang="en-US" sz="2800" dirty="0">
              <a:latin typeface="Times New Roman" panose="02020603050405020304" charset="0"/>
              <a:cs typeface="Times New Roman" panose="02020603050405020304" charset="0"/>
            </a:endParaRPr>
          </a:p>
          <a:p>
            <a:endParaRPr lang="en-US" sz="2800" dirty="0">
              <a:latin typeface="Times New Roman" panose="02020603050405020304" charset="0"/>
              <a:cs typeface="Times New Roman" panose="02020603050405020304" charset="0"/>
            </a:endParaRPr>
          </a:p>
        </p:txBody>
      </p:sp>
      <p:sp>
        <p:nvSpPr>
          <p:cNvPr id="3" name="Oval 2"/>
          <p:cNvSpPr/>
          <p:nvPr/>
        </p:nvSpPr>
        <p:spPr>
          <a:xfrm>
            <a:off x="394970" y="2204720"/>
            <a:ext cx="628015" cy="52387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b="1">
                <a:solidFill>
                  <a:srgbClr val="FF0000"/>
                </a:solidFill>
                <a:latin typeface="Times New Roman" panose="02020603050405020304" charset="0"/>
                <a:cs typeface="Times New Roman" panose="02020603050405020304" charset="0"/>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checkerboard(across)">
                                      <p:cBhvr>
                                        <p:cTn id="10" dur="500"/>
                                        <p:tgtEl>
                                          <p:spTgt spid="4">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checkerboard(across)">
                                      <p:cBhvr>
                                        <p:cTn id="13" dur="500"/>
                                        <p:tgtEl>
                                          <p:spTgt spid="4">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checkerboard(across)">
                                      <p:cBhvr>
                                        <p:cTn id="16" dur="500"/>
                                        <p:tgtEl>
                                          <p:spTgt spid="4">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checkerboard(across)">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circle(in)">
                                      <p:cBhvr>
                                        <p:cTn id="2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 Box 99"/>
          <p:cNvSpPr txBox="1"/>
          <p:nvPr/>
        </p:nvSpPr>
        <p:spPr>
          <a:xfrm>
            <a:off x="611505" y="1053147"/>
            <a:ext cx="5080000" cy="1814830"/>
          </a:xfrm>
          <a:prstGeom prst="rect">
            <a:avLst/>
          </a:prstGeom>
          <a:noFill/>
          <a:ln w="9525">
            <a:noFill/>
          </a:ln>
        </p:spPr>
        <p:txBody>
          <a:bodyPr>
            <a:spAutoFit/>
          </a:bodyPr>
          <a:lstStyle/>
          <a:p>
            <a:r>
              <a:rPr lang="en-US" sz="2800" b="1">
                <a:solidFill>
                  <a:srgbClr val="00B050"/>
                </a:solidFill>
                <a:latin typeface="Times New Roman" panose="02020603050405020304" charset="0"/>
                <a:cs typeface="Times New Roman" panose="02020603050405020304" charset="0"/>
              </a:rPr>
              <a:t>DẶN DÒ</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 HS về nhà học bài;</a:t>
            </a:r>
          </a:p>
          <a:p>
            <a:r>
              <a:rPr lang="en-US" sz="2800">
                <a:latin typeface="Times New Roman" panose="02020603050405020304" charset="0"/>
                <a:cs typeface="Times New Roman" panose="02020603050405020304" charset="0"/>
              </a:rPr>
              <a:t>- Chuẩn bị bài tiếp theo: đọc bài trước ở nhà.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checkerboard(across)">
                                      <p:cBhvr>
                                        <p:cTn id="7" dur="5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683260" y="1340485"/>
            <a:ext cx="7397750" cy="1753235"/>
          </a:xfrm>
          <a:prstGeom prst="rect">
            <a:avLst/>
          </a:prstGeom>
        </p:spPr>
        <p:style>
          <a:lnRef idx="2">
            <a:schemeClr val="dk1"/>
          </a:lnRef>
          <a:fillRef idx="1">
            <a:schemeClr val="lt1"/>
          </a:fillRef>
          <a:effectRef idx="0">
            <a:schemeClr val="dk1"/>
          </a:effectRef>
          <a:fontRef idx="minor">
            <a:schemeClr val="dk1"/>
          </a:fontRef>
        </p:style>
        <p:txBody>
          <a:bodyPr wrap="square" rtlCol="0">
            <a:spAutoFit/>
            <a:scene3d>
              <a:camera prst="orthographicFront"/>
              <a:lightRig rig="threePt" dir="t"/>
            </a:scene3d>
          </a:bodyPr>
          <a:lstStyle/>
          <a:p>
            <a:r>
              <a:rPr lang="vi-VN" altLang="en-US" sz="5400">
                <a:ln w="6600">
                  <a:solidFill>
                    <a:schemeClr val="accent2"/>
                  </a:solidFill>
                  <a:prstDash val="solid"/>
                </a:ln>
                <a:solidFill>
                  <a:srgbClr val="000000">
                    <a:alpha val="0"/>
                  </a:srgbClr>
                </a:solidFill>
                <a:effectLst>
                  <a:outerShdw dist="38100" dir="2700000" algn="tl" rotWithShape="0">
                    <a:schemeClr val="accent2"/>
                  </a:outerShdw>
                </a:effectLst>
                <a:latin typeface="Times New Roman" panose="02020603050405020304" charset="0"/>
                <a:cs typeface="Times New Roman" panose="02020603050405020304" charset="0"/>
              </a:rPr>
              <a:t>CẢM ƠN </a:t>
            </a:r>
            <a:r>
              <a:rPr lang="vi-VN" altLang="en-US" sz="5400">
                <a:ln w="6600">
                  <a:solidFill>
                    <a:schemeClr val="accent2"/>
                  </a:solidFill>
                  <a:prstDash val="solid"/>
                </a:ln>
                <a:solidFill>
                  <a:srgbClr val="000000">
                    <a:alpha val="0"/>
                  </a:srgbClr>
                </a:solidFill>
                <a:effectLst/>
                <a:latin typeface="Times New Roman" panose="02020603050405020304" charset="0"/>
                <a:cs typeface="Times New Roman" panose="02020603050405020304" charset="0"/>
              </a:rPr>
              <a:t>CÁC </a:t>
            </a:r>
            <a:r>
              <a:rPr lang="vi-VN" altLang="en-US" sz="5400">
                <a:ln w="6600">
                  <a:solidFill>
                    <a:schemeClr val="accent2"/>
                  </a:solidFill>
                  <a:prstDash val="solid"/>
                </a:ln>
                <a:solidFill>
                  <a:srgbClr val="000000">
                    <a:alpha val="0"/>
                  </a:srgbClr>
                </a:solidFill>
                <a:effectLst>
                  <a:outerShdw dist="38100" dir="2700000" algn="tl" rotWithShape="0">
                    <a:schemeClr val="accent2"/>
                  </a:outerShdw>
                </a:effectLst>
                <a:latin typeface="Times New Roman" panose="02020603050405020304" charset="0"/>
                <a:cs typeface="Times New Roman" panose="02020603050405020304" charset="0"/>
              </a:rPr>
              <a:t>EM LẮNG NGHE!!!!!!!</a:t>
            </a:r>
          </a:p>
        </p:txBody>
      </p:sp>
      <p:sp>
        <p:nvSpPr>
          <p:cNvPr id="5" name="Smiley Face 4"/>
          <p:cNvSpPr/>
          <p:nvPr/>
        </p:nvSpPr>
        <p:spPr>
          <a:xfrm>
            <a:off x="6515735" y="1844675"/>
            <a:ext cx="1151890" cy="935990"/>
          </a:xfrm>
          <a:prstGeom prst="smileyFace">
            <a:avLst/>
          </a:prstGeom>
          <a:solidFill>
            <a:srgbClr val="FF0000"/>
          </a:soli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smtClean="0">
              <a:ln>
                <a:noFill/>
              </a:ln>
              <a:noFill/>
              <a:effectLst/>
              <a:latin typeface="Arial" panose="020B0604020202020204" pitchFamily="34"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bldLvl="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9665590"/>
              </p:ext>
            </p:extLst>
          </p:nvPr>
        </p:nvGraphicFramePr>
        <p:xfrm>
          <a:off x="827584" y="1124744"/>
          <a:ext cx="7921322" cy="4876800"/>
        </p:xfrm>
        <a:graphic>
          <a:graphicData uri="http://schemas.openxmlformats.org/drawingml/2006/table">
            <a:tbl>
              <a:tblPr firstRow="1" bandRow="1">
                <a:tableStyleId>{5940675A-B579-460E-94D1-54222C63F5DA}</a:tableStyleId>
              </a:tblPr>
              <a:tblGrid>
                <a:gridCol w="5113010"/>
                <a:gridCol w="2808312"/>
              </a:tblGrid>
              <a:tr h="853440">
                <a:tc>
                  <a:txBody>
                    <a:bodyPr/>
                    <a:lstStyle/>
                    <a:p>
                      <a:pPr algn="ctr">
                        <a:buNone/>
                      </a:pPr>
                      <a:r>
                        <a:rPr lang="en-US" sz="2800" b="1" dirty="0" smtClean="0">
                          <a:latin typeface="Times New Roman" panose="02020603050405020304" charset="0"/>
                          <a:ea typeface="Calibri Light" panose="020F0302020204030204" charset="0"/>
                          <a:cs typeface="Times New Roman" panose="02020603050405020304" charset="0"/>
                        </a:rPr>
                        <a:t>NỘI</a:t>
                      </a:r>
                      <a:r>
                        <a:rPr lang="en-US" sz="2800" b="1" baseline="0" dirty="0" smtClean="0">
                          <a:latin typeface="Times New Roman" panose="02020603050405020304" charset="0"/>
                          <a:ea typeface="Calibri Light" panose="020F0302020204030204" charset="0"/>
                          <a:cs typeface="Times New Roman" panose="02020603050405020304" charset="0"/>
                        </a:rPr>
                        <a:t> DUNG CÂU HỎI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a:buNone/>
                      </a:pPr>
                      <a:r>
                        <a:rPr lang="en-US" sz="2800" b="1" dirty="0" smtClean="0">
                          <a:latin typeface="Times New Roman" panose="02020603050405020304" charset="0"/>
                          <a:ea typeface="Calibri Light" panose="020F0302020204030204" charset="0"/>
                          <a:cs typeface="Times New Roman" panose="02020603050405020304" charset="0"/>
                        </a:rPr>
                        <a:t>TRẢ</a:t>
                      </a:r>
                      <a:r>
                        <a:rPr lang="en-US" sz="2800" b="1" baseline="0" dirty="0" smtClean="0">
                          <a:latin typeface="Times New Roman" panose="02020603050405020304" charset="0"/>
                          <a:ea typeface="Calibri Light" panose="020F0302020204030204" charset="0"/>
                          <a:cs typeface="Times New Roman" panose="02020603050405020304" charset="0"/>
                        </a:rPr>
                        <a:t> LỜI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charset="0"/>
                          <a:cs typeface="Times New Roman" panose="02020603050405020304" charset="0"/>
                        </a:rPr>
                        <a:t>Em</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có</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nhận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xét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gì</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về</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số</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lượng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các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chất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có</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trong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nước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bình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khí</a:t>
                      </a:r>
                      <a:r>
                        <a:rPr lang="en-US" sz="2400" dirty="0" smtClean="0">
                          <a:latin typeface="Times New Roman" panose="02020603050405020304" charset="0"/>
                          <a:cs typeface="Times New Roman" panose="02020603050405020304" charset="0"/>
                        </a:rPr>
                        <a:t> oxygen y </a:t>
                      </a:r>
                      <a:r>
                        <a:rPr lang="en-US" sz="2400" dirty="0" err="1" smtClean="0">
                          <a:latin typeface="Times New Roman" panose="02020603050405020304" charset="0"/>
                          <a:cs typeface="Times New Roman" panose="02020603050405020304" charset="0"/>
                        </a:rPr>
                        <a:t>tế</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sản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phẩm</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đường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tinh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luyện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và</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muối</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tinh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Các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chất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đó</a:t>
                      </a:r>
                      <a:r>
                        <a:rPr lang="en-US" sz="2400" dirty="0" smtClean="0">
                          <a:latin typeface="Times New Roman" panose="02020603050405020304" charset="0"/>
                          <a:cs typeface="Times New Roman" panose="02020603050405020304" charset="0"/>
                        </a:rPr>
                        <a:t> ở </a:t>
                      </a:r>
                      <a:r>
                        <a:rPr lang="en-US" sz="2400" dirty="0" err="1" smtClean="0">
                          <a:latin typeface="Times New Roman" panose="02020603050405020304" charset="0"/>
                          <a:cs typeface="Times New Roman" panose="02020603050405020304" charset="0"/>
                        </a:rPr>
                        <a:t>thể</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gì</a:t>
                      </a:r>
                      <a:r>
                        <a:rPr lang="en-US" sz="2400" dirty="0" smtClean="0">
                          <a:latin typeface="Times New Roman" panose="02020603050405020304" charset="0"/>
                          <a:cs typeface="Times New Roman" panose="02020603050405020304" charset="0"/>
                        </a:rPr>
                        <a:t>?</a:t>
                      </a: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charset="0"/>
                          <a:cs typeface="Times New Roman" panose="02020603050405020304" charset="0"/>
                          <a:sym typeface="+mn-ea"/>
                        </a:rPr>
                        <a:t>Đường</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vị</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ngọt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muối</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ăn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vị</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mặn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nước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sôi</a:t>
                      </a:r>
                      <a:r>
                        <a:rPr lang="en-US" sz="2400" dirty="0" smtClean="0">
                          <a:latin typeface="Times New Roman" panose="02020603050405020304" charset="0"/>
                          <a:cs typeface="Times New Roman" panose="02020603050405020304" charset="0"/>
                          <a:sym typeface="+mn-ea"/>
                        </a:rPr>
                        <a:t> ở 100 </a:t>
                      </a:r>
                      <a:r>
                        <a:rPr lang="en-US" sz="2400" dirty="0" err="1" smtClean="0">
                          <a:latin typeface="Times New Roman" panose="02020603050405020304" charset="0"/>
                          <a:cs typeface="Times New Roman" panose="02020603050405020304" charset="0"/>
                          <a:sym typeface="+mn-ea"/>
                        </a:rPr>
                        <a:t>độ</a:t>
                      </a:r>
                      <a:r>
                        <a:rPr lang="en-US" sz="2400" dirty="0" smtClean="0">
                          <a:latin typeface="Times New Roman" panose="02020603050405020304" charset="0"/>
                          <a:cs typeface="Times New Roman" panose="02020603050405020304" charset="0"/>
                          <a:sym typeface="+mn-ea"/>
                        </a:rPr>
                        <a:t> C </a:t>
                      </a:r>
                      <a:r>
                        <a:rPr lang="en-US" sz="2400" dirty="0" err="1" smtClean="0">
                          <a:latin typeface="Times New Roman" panose="02020603050405020304" charset="0"/>
                          <a:cs typeface="Times New Roman" panose="02020603050405020304" charset="0"/>
                          <a:sym typeface="+mn-ea"/>
                        </a:rPr>
                        <a:t>và</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khí</a:t>
                      </a:r>
                      <a:r>
                        <a:rPr lang="en-US" sz="2400" dirty="0" smtClean="0">
                          <a:latin typeface="Times New Roman" panose="02020603050405020304" charset="0"/>
                          <a:cs typeface="Times New Roman" panose="02020603050405020304" charset="0"/>
                          <a:sym typeface="+mn-ea"/>
                        </a:rPr>
                        <a:t> oxygen </a:t>
                      </a:r>
                      <a:r>
                        <a:rPr lang="en-US" sz="2400" dirty="0" err="1" smtClean="0">
                          <a:latin typeface="Times New Roman" panose="02020603050405020304" charset="0"/>
                          <a:cs typeface="Times New Roman" panose="02020603050405020304" charset="0"/>
                          <a:sym typeface="+mn-ea"/>
                        </a:rPr>
                        <a:t>hóa</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lỏng</a:t>
                      </a:r>
                      <a:r>
                        <a:rPr lang="en-US" sz="2400" dirty="0" smtClean="0">
                          <a:latin typeface="Times New Roman" panose="02020603050405020304" charset="0"/>
                          <a:cs typeface="Times New Roman" panose="02020603050405020304" charset="0"/>
                          <a:sym typeface="+mn-ea"/>
                        </a:rPr>
                        <a:t> ở -183 </a:t>
                      </a:r>
                      <a:r>
                        <a:rPr lang="en-US" sz="2400" dirty="0" err="1" smtClean="0">
                          <a:latin typeface="Times New Roman" panose="02020603050405020304" charset="0"/>
                          <a:cs typeface="Times New Roman" panose="02020603050405020304" charset="0"/>
                          <a:sym typeface="+mn-ea"/>
                        </a:rPr>
                        <a:t>độ</a:t>
                      </a:r>
                      <a:r>
                        <a:rPr lang="en-US" sz="2400" dirty="0" smtClean="0">
                          <a:latin typeface="Times New Roman" panose="02020603050405020304" charset="0"/>
                          <a:cs typeface="Times New Roman" panose="02020603050405020304" charset="0"/>
                          <a:sym typeface="+mn-ea"/>
                        </a:rPr>
                        <a:t> C. Theo </a:t>
                      </a:r>
                      <a:r>
                        <a:rPr lang="en-US" sz="2400" dirty="0" err="1" smtClean="0">
                          <a:latin typeface="Times New Roman" panose="02020603050405020304" charset="0"/>
                          <a:cs typeface="Times New Roman" panose="02020603050405020304" charset="0"/>
                          <a:sym typeface="+mn-ea"/>
                        </a:rPr>
                        <a:t>em</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nếu</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lẫn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tạp</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chất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khác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thì</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những</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tính</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chất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trên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thay</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đổi</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không</a:t>
                      </a:r>
                      <a:r>
                        <a:rPr lang="en-US" sz="2400" dirty="0" smtClean="0">
                          <a:latin typeface="Times New Roman" panose="02020603050405020304" charset="0"/>
                          <a:cs typeface="Times New Roman" panose="02020603050405020304" charset="0"/>
                          <a:sym typeface="+mn-ea"/>
                        </a:rPr>
                        <a:t>?</a:t>
                      </a: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2" name="TextBox 1"/>
          <p:cNvSpPr txBox="1"/>
          <p:nvPr/>
        </p:nvSpPr>
        <p:spPr>
          <a:xfrm>
            <a:off x="1331640" y="620688"/>
            <a:ext cx="2435282" cy="369332"/>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THẢO LUẬN (5 </a:t>
            </a:r>
            <a:r>
              <a:rPr lang="en-US" b="1" dirty="0" err="1" smtClean="0">
                <a:solidFill>
                  <a:srgbClr val="FF0000"/>
                </a:solidFill>
                <a:latin typeface="Times New Roman" panose="02020603050405020304" pitchFamily="18" charset="0"/>
                <a:cs typeface="Times New Roman" panose="02020603050405020304" pitchFamily="18" charset="0"/>
              </a:rPr>
              <a:t>Phút</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653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12069664"/>
              </p:ext>
            </p:extLst>
          </p:nvPr>
        </p:nvGraphicFramePr>
        <p:xfrm>
          <a:off x="457200" y="1174750"/>
          <a:ext cx="8219256" cy="5608320"/>
        </p:xfrm>
        <a:graphic>
          <a:graphicData uri="http://schemas.openxmlformats.org/drawingml/2006/table">
            <a:tbl>
              <a:tblPr firstRow="1" bandRow="1">
                <a:tableStyleId>{5940675A-B579-460E-94D1-54222C63F5DA}</a:tableStyleId>
              </a:tblPr>
              <a:tblGrid>
                <a:gridCol w="5113010"/>
                <a:gridCol w="3106246"/>
              </a:tblGrid>
              <a:tr h="853440">
                <a:tc>
                  <a:txBody>
                    <a:bodyPr/>
                    <a:lstStyle/>
                    <a:p>
                      <a:pPr algn="ctr">
                        <a:buNone/>
                      </a:pPr>
                      <a:r>
                        <a:rPr lang="en-US" sz="2800" b="1" dirty="0" smtClean="0">
                          <a:latin typeface="Times New Roman" panose="02020603050405020304" charset="0"/>
                          <a:ea typeface="Calibri Light" panose="020F0302020204030204" charset="0"/>
                          <a:cs typeface="Times New Roman" panose="02020603050405020304" charset="0"/>
                        </a:rPr>
                        <a:t>NỘI</a:t>
                      </a:r>
                      <a:r>
                        <a:rPr lang="en-US" sz="2800" b="1" baseline="0" dirty="0" smtClean="0">
                          <a:latin typeface="Times New Roman" panose="02020603050405020304" charset="0"/>
                          <a:ea typeface="Calibri Light" panose="020F0302020204030204" charset="0"/>
                          <a:cs typeface="Times New Roman" panose="02020603050405020304" charset="0"/>
                        </a:rPr>
                        <a:t> DUNG CÂU HỎI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algn="ctr">
                        <a:buNone/>
                      </a:pPr>
                      <a:r>
                        <a:rPr lang="en-US" sz="2800" b="1" dirty="0" smtClean="0">
                          <a:latin typeface="Times New Roman" panose="02020603050405020304" charset="0"/>
                          <a:ea typeface="Calibri Light" panose="020F0302020204030204" charset="0"/>
                          <a:cs typeface="Times New Roman" panose="02020603050405020304" charset="0"/>
                        </a:rPr>
                        <a:t>TRẢ</a:t>
                      </a:r>
                      <a:r>
                        <a:rPr lang="en-US" sz="2800" b="1" baseline="0" dirty="0" smtClean="0">
                          <a:latin typeface="Times New Roman" panose="02020603050405020304" charset="0"/>
                          <a:ea typeface="Calibri Light" panose="020F0302020204030204" charset="0"/>
                          <a:cs typeface="Times New Roman" panose="02020603050405020304" charset="0"/>
                        </a:rPr>
                        <a:t> LỜI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charset="0"/>
                          <a:cs typeface="Times New Roman" panose="02020603050405020304" charset="0"/>
                        </a:rPr>
                        <a:t>Em</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có</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nhận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xét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gì</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về</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số</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lượng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các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chất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có</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trong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nước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bình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khí</a:t>
                      </a:r>
                      <a:r>
                        <a:rPr lang="en-US" sz="2400" dirty="0" smtClean="0">
                          <a:latin typeface="Times New Roman" panose="02020603050405020304" charset="0"/>
                          <a:cs typeface="Times New Roman" panose="02020603050405020304" charset="0"/>
                        </a:rPr>
                        <a:t> oxygen y </a:t>
                      </a:r>
                      <a:r>
                        <a:rPr lang="en-US" sz="2400" dirty="0" err="1" smtClean="0">
                          <a:latin typeface="Times New Roman" panose="02020603050405020304" charset="0"/>
                          <a:cs typeface="Times New Roman" panose="02020603050405020304" charset="0"/>
                        </a:rPr>
                        <a:t>tế</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sản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phẩm</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đường</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tinh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luyện</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và</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muối</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tinh</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Các</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chất</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đó</a:t>
                      </a:r>
                      <a:r>
                        <a:rPr lang="en-US" sz="2400" dirty="0" smtClean="0">
                          <a:latin typeface="Times New Roman" panose="02020603050405020304" charset="0"/>
                          <a:cs typeface="Times New Roman" panose="02020603050405020304" charset="0"/>
                        </a:rPr>
                        <a:t> ở </a:t>
                      </a:r>
                      <a:r>
                        <a:rPr lang="en-US" sz="2400" dirty="0" err="1" smtClean="0">
                          <a:latin typeface="Times New Roman" panose="02020603050405020304" charset="0"/>
                          <a:cs typeface="Times New Roman" panose="02020603050405020304" charset="0"/>
                        </a:rPr>
                        <a:t>thể</a:t>
                      </a:r>
                      <a:r>
                        <a:rPr lang="en-US" sz="2400" dirty="0" smtClean="0">
                          <a:latin typeface="Times New Roman" panose="02020603050405020304" charset="0"/>
                          <a:cs typeface="Times New Roman" panose="02020603050405020304" charset="0"/>
                        </a:rPr>
                        <a:t> </a:t>
                      </a:r>
                      <a:r>
                        <a:rPr lang="en-US" sz="2400" dirty="0" err="1" smtClean="0">
                          <a:latin typeface="Times New Roman" panose="02020603050405020304" charset="0"/>
                          <a:cs typeface="Times New Roman" panose="02020603050405020304" charset="0"/>
                        </a:rPr>
                        <a:t>gì</a:t>
                      </a:r>
                      <a:r>
                        <a:rPr lang="en-US" sz="2400" dirty="0" smtClean="0">
                          <a:latin typeface="Times New Roman" panose="02020603050405020304" charset="0"/>
                          <a:cs typeface="Times New Roman" panose="02020603050405020304" charset="0"/>
                        </a:rPr>
                        <a:t>?</a:t>
                      </a: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Các</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chất</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đó</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đều</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nguyên</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chất</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không</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lẫn</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tạp</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chất</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Nước</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cất</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ở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thể</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lỏng</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oxygen ở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thể</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khí</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đường</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tinh</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luyện</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và</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muối</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ăn</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ở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thể</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 </a:t>
                      </a:r>
                      <a:r>
                        <a:rPr lang="en-US" sz="2400" i="1" dirty="0" err="1" smtClean="0">
                          <a:solidFill>
                            <a:srgbClr val="00B050"/>
                          </a:solidFill>
                          <a:latin typeface="Times New Roman" panose="02020603050405020304" charset="0"/>
                          <a:ea typeface="SimSun" panose="02010600030101010101" pitchFamily="2" charset="-122"/>
                          <a:cs typeface="Times New Roman" panose="02020603050405020304" charset="0"/>
                          <a:sym typeface="+mn-ea"/>
                        </a:rPr>
                        <a:t>rắn</a:t>
                      </a:r>
                      <a:r>
                        <a:rPr lang="en-US" sz="2400" i="1" dirty="0" smtClean="0">
                          <a:solidFill>
                            <a:srgbClr val="00B050"/>
                          </a:solidFill>
                          <a:latin typeface="Times New Roman" panose="02020603050405020304" charset="0"/>
                          <a:ea typeface="SimSun" panose="02010600030101010101" pitchFamily="2" charset="-122"/>
                          <a:cs typeface="Times New Roman" panose="02020603050405020304" charset="0"/>
                          <a:sym typeface="+mn-ea"/>
                        </a:rPr>
                        <a:t>.</a:t>
                      </a:r>
                      <a:endParaRPr lang="en-US" sz="2400" i="1" dirty="0" smtClean="0">
                        <a:solidFill>
                          <a:srgbClr val="00B050"/>
                        </a:solidFill>
                      </a:endParaRP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charset="0"/>
                          <a:cs typeface="Times New Roman" panose="02020603050405020304" charset="0"/>
                          <a:sym typeface="+mn-ea"/>
                        </a:rPr>
                        <a:t>Đường</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vị</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ngọt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muối</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ăn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vị</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mặn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nước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sôi</a:t>
                      </a:r>
                      <a:r>
                        <a:rPr lang="en-US" sz="2400" dirty="0" smtClean="0">
                          <a:latin typeface="Times New Roman" panose="02020603050405020304" charset="0"/>
                          <a:cs typeface="Times New Roman" panose="02020603050405020304" charset="0"/>
                          <a:sym typeface="+mn-ea"/>
                        </a:rPr>
                        <a:t> ở 100 </a:t>
                      </a:r>
                      <a:r>
                        <a:rPr lang="en-US" sz="2400" dirty="0" err="1" smtClean="0">
                          <a:latin typeface="Times New Roman" panose="02020603050405020304" charset="0"/>
                          <a:cs typeface="Times New Roman" panose="02020603050405020304" charset="0"/>
                          <a:sym typeface="+mn-ea"/>
                        </a:rPr>
                        <a:t>độ</a:t>
                      </a:r>
                      <a:r>
                        <a:rPr lang="en-US" sz="2400" dirty="0" smtClean="0">
                          <a:latin typeface="Times New Roman" panose="02020603050405020304" charset="0"/>
                          <a:cs typeface="Times New Roman" panose="02020603050405020304" charset="0"/>
                          <a:sym typeface="+mn-ea"/>
                        </a:rPr>
                        <a:t> C </a:t>
                      </a:r>
                      <a:r>
                        <a:rPr lang="en-US" sz="2400" dirty="0" err="1" smtClean="0">
                          <a:latin typeface="Times New Roman" panose="02020603050405020304" charset="0"/>
                          <a:cs typeface="Times New Roman" panose="02020603050405020304" charset="0"/>
                          <a:sym typeface="+mn-ea"/>
                        </a:rPr>
                        <a:t>và</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khí</a:t>
                      </a:r>
                      <a:r>
                        <a:rPr lang="en-US" sz="2400" dirty="0" smtClean="0">
                          <a:latin typeface="Times New Roman" panose="02020603050405020304" charset="0"/>
                          <a:cs typeface="Times New Roman" panose="02020603050405020304" charset="0"/>
                          <a:sym typeface="+mn-ea"/>
                        </a:rPr>
                        <a:t> oxygen </a:t>
                      </a:r>
                      <a:r>
                        <a:rPr lang="en-US" sz="2400" dirty="0" err="1" smtClean="0">
                          <a:latin typeface="Times New Roman" panose="02020603050405020304" charset="0"/>
                          <a:cs typeface="Times New Roman" panose="02020603050405020304" charset="0"/>
                          <a:sym typeface="+mn-ea"/>
                        </a:rPr>
                        <a:t>hóa</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lỏng</a:t>
                      </a:r>
                      <a:r>
                        <a:rPr lang="en-US" sz="2400" dirty="0" smtClean="0">
                          <a:latin typeface="Times New Roman" panose="02020603050405020304" charset="0"/>
                          <a:cs typeface="Times New Roman" panose="02020603050405020304" charset="0"/>
                          <a:sym typeface="+mn-ea"/>
                        </a:rPr>
                        <a:t> ở -183 </a:t>
                      </a:r>
                      <a:r>
                        <a:rPr lang="en-US" sz="2400" dirty="0" err="1" smtClean="0">
                          <a:latin typeface="Times New Roman" panose="02020603050405020304" charset="0"/>
                          <a:cs typeface="Times New Roman" panose="02020603050405020304" charset="0"/>
                          <a:sym typeface="+mn-ea"/>
                        </a:rPr>
                        <a:t>độ</a:t>
                      </a:r>
                      <a:r>
                        <a:rPr lang="en-US" sz="2400" dirty="0" smtClean="0">
                          <a:latin typeface="Times New Roman" panose="02020603050405020304" charset="0"/>
                          <a:cs typeface="Times New Roman" panose="02020603050405020304" charset="0"/>
                          <a:sym typeface="+mn-ea"/>
                        </a:rPr>
                        <a:t> C. Theo </a:t>
                      </a:r>
                      <a:r>
                        <a:rPr lang="en-US" sz="2400" dirty="0" err="1" smtClean="0">
                          <a:latin typeface="Times New Roman" panose="02020603050405020304" charset="0"/>
                          <a:cs typeface="Times New Roman" panose="02020603050405020304" charset="0"/>
                          <a:sym typeface="+mn-ea"/>
                        </a:rPr>
                        <a:t>em</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nếu</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lẫn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tạp</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chất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khác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thì</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những</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tính</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chất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trên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thay</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đổi</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không</a:t>
                      </a:r>
                      <a:r>
                        <a:rPr lang="en-US" sz="2400" dirty="0" smtClean="0">
                          <a:latin typeface="Times New Roman" panose="02020603050405020304" charset="0"/>
                          <a:cs typeface="Times New Roman" panose="02020603050405020304" charset="0"/>
                          <a:sym typeface="+mn-ea"/>
                        </a:rPr>
                        <a:t>?</a:t>
                      </a: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lgn="ctr">
                      <a:solidFill>
                        <a:srgbClr val="080000"/>
                      </a:solidFill>
                      <a:prstDash val="solid"/>
                      <a:round/>
                      <a:headEnd type="none" w="med" len="med"/>
                      <a:tailEnd type="none" w="med" len="med"/>
                    </a:lnT>
                    <a:lnB w="12700" cap="flat" cmpd="sng" algn="ctr">
                      <a:solidFill>
                        <a:srgbClr val="080000"/>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err="1" smtClean="0">
                          <a:solidFill>
                            <a:srgbClr val="00B050"/>
                          </a:solidFill>
                          <a:latin typeface="Times New Roman" panose="02020603050405020304" charset="0"/>
                          <a:cs typeface="Times New Roman" panose="02020603050405020304" charset="0"/>
                          <a:sym typeface="+mn-ea"/>
                        </a:rPr>
                        <a:t>Nếu</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lẫn</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tạp</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chất</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thì</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vị</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nhiệt</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độ</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sôi</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và</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nhiệt</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độ</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ngưng</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tụ</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của</a:t>
                      </a:r>
                      <a:r>
                        <a:rPr lang="vi-VN" alt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các</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chất</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trên</a:t>
                      </a:r>
                      <a:r>
                        <a:rPr lang="en-US" sz="2400" i="1" dirty="0" smtClean="0">
                          <a:solidFill>
                            <a:srgbClr val="00B050"/>
                          </a:solidFill>
                          <a:latin typeface="Times New Roman" panose="02020603050405020304" charset="0"/>
                          <a:cs typeface="Times New Roman" panose="02020603050405020304" charset="0"/>
                          <a:sym typeface="+mn-ea"/>
                        </a:rPr>
                        <a:t> s</a:t>
                      </a:r>
                      <a:r>
                        <a:rPr lang="vi-VN" altLang="en-US" sz="2400" i="1" dirty="0" smtClean="0">
                          <a:solidFill>
                            <a:srgbClr val="00B050"/>
                          </a:solidFill>
                          <a:latin typeface="Times New Roman" panose="02020603050405020304" charset="0"/>
                          <a:cs typeface="Times New Roman" panose="02020603050405020304" charset="0"/>
                          <a:sym typeface="+mn-ea"/>
                        </a:rPr>
                        <a:t>ẽ</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thay</a:t>
                      </a:r>
                      <a:r>
                        <a:rPr lang="en-US" sz="2400" i="1" dirty="0" smtClean="0">
                          <a:solidFill>
                            <a:srgbClr val="00B050"/>
                          </a:solidFill>
                          <a:latin typeface="Times New Roman" panose="02020603050405020304" charset="0"/>
                          <a:cs typeface="Times New Roman" panose="02020603050405020304" charset="0"/>
                          <a:sym typeface="+mn-ea"/>
                        </a:rPr>
                        <a:t> </a:t>
                      </a:r>
                      <a:r>
                        <a:rPr lang="en-US" sz="2400" i="1" dirty="0" err="1" smtClean="0">
                          <a:solidFill>
                            <a:srgbClr val="00B050"/>
                          </a:solidFill>
                          <a:latin typeface="Times New Roman" panose="02020603050405020304" charset="0"/>
                          <a:cs typeface="Times New Roman" panose="02020603050405020304" charset="0"/>
                          <a:sym typeface="+mn-ea"/>
                        </a:rPr>
                        <a:t>đổi</a:t>
                      </a:r>
                      <a:r>
                        <a:rPr lang="en-US" sz="2400" i="1" dirty="0" smtClean="0">
                          <a:solidFill>
                            <a:srgbClr val="00B050"/>
                          </a:solidFill>
                          <a:latin typeface="Times New Roman" panose="02020603050405020304" charset="0"/>
                          <a:cs typeface="Times New Roman" panose="02020603050405020304" charset="0"/>
                          <a:sym typeface="+mn-ea"/>
                        </a:rPr>
                        <a:t>.</a:t>
                      </a:r>
                      <a:endParaRPr lang="en-US" sz="2400" i="1" dirty="0" smtClean="0">
                        <a:solidFill>
                          <a:srgbClr val="00B050"/>
                        </a:solidFill>
                      </a:endParaRPr>
                    </a:p>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18970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251460" y="980440"/>
            <a:ext cx="7737475" cy="2808605"/>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altLang="en-US" sz="2800" dirty="0">
                <a:latin typeface="Times New Roman" panose="02020603050405020304" charset="0"/>
                <a:cs typeface="Times New Roman" panose="02020603050405020304" charset="0"/>
              </a:rPr>
              <a:t> </a:t>
            </a:r>
            <a:r>
              <a:rPr lang="en-US" sz="2800" i="1" dirty="0" err="1">
                <a:solidFill>
                  <a:srgbClr val="FF0000"/>
                </a:solidFill>
                <a:latin typeface="Times New Roman" panose="02020603050405020304" charset="0"/>
                <a:cs typeface="Times New Roman" panose="02020603050405020304" charset="0"/>
              </a:rPr>
              <a:t>Chất</a:t>
            </a:r>
            <a:r>
              <a:rPr lang="en-US" sz="2800" i="1" dirty="0">
                <a:solidFill>
                  <a:srgbClr val="FF0000"/>
                </a:solidFill>
                <a:latin typeface="Times New Roman" panose="02020603050405020304" charset="0"/>
                <a:cs typeface="Times New Roman" panose="02020603050405020304" charset="0"/>
              </a:rPr>
              <a:t> </a:t>
            </a:r>
            <a:r>
              <a:rPr lang="en-US" sz="2800" i="1" dirty="0" err="1">
                <a:solidFill>
                  <a:srgbClr val="FF0000"/>
                </a:solidFill>
                <a:latin typeface="Times New Roman" panose="02020603050405020304" charset="0"/>
                <a:cs typeface="Times New Roman" panose="02020603050405020304" charset="0"/>
              </a:rPr>
              <a:t>tinh</a:t>
            </a:r>
            <a:r>
              <a:rPr lang="en-US" sz="2800" i="1" dirty="0">
                <a:solidFill>
                  <a:srgbClr val="FF0000"/>
                </a:solidFill>
                <a:latin typeface="Times New Roman" panose="02020603050405020304" charset="0"/>
                <a:cs typeface="Times New Roman" panose="02020603050405020304" charset="0"/>
              </a:rPr>
              <a:t> </a:t>
            </a:r>
            <a:r>
              <a:rPr lang="en-US" sz="2800" i="1" dirty="0" err="1">
                <a:solidFill>
                  <a:srgbClr val="FF0000"/>
                </a:solidFill>
                <a:latin typeface="Times New Roman" panose="02020603050405020304" charset="0"/>
                <a:cs typeface="Times New Roman" panose="02020603050405020304" charset="0"/>
              </a:rPr>
              <a:t>khiết</a:t>
            </a:r>
            <a:r>
              <a:rPr lang="en-US" sz="2800" i="1" dirty="0">
                <a:solidFill>
                  <a:srgbClr val="FF0000"/>
                </a:solidFill>
                <a:latin typeface="Times New Roman" panose="02020603050405020304" charset="0"/>
                <a:cs typeface="Times New Roman" panose="02020603050405020304" charset="0"/>
              </a:rPr>
              <a:t> </a:t>
            </a:r>
            <a:r>
              <a:rPr lang="en-US" sz="2800" dirty="0">
                <a:latin typeface="Times New Roman" panose="02020603050405020304" charset="0"/>
                <a:cs typeface="Times New Roman" panose="02020603050405020304" charset="0"/>
              </a:rPr>
              <a:t>(</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nguyên</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chất</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được</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tạo</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ra</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từ</a:t>
            </a:r>
            <a:r>
              <a:rPr lang="en-US" sz="2800" dirty="0">
                <a:latin typeface="Times New Roman" panose="02020603050405020304" charset="0"/>
                <a:cs typeface="Times New Roman" panose="02020603050405020304" charset="0"/>
              </a:rPr>
              <a:t> </a:t>
            </a:r>
            <a:r>
              <a:rPr lang="en-US" sz="2800" i="1" dirty="0" err="1">
                <a:solidFill>
                  <a:srgbClr val="FF0000"/>
                </a:solidFill>
                <a:latin typeface="Times New Roman" panose="02020603050405020304" charset="0"/>
                <a:cs typeface="Times New Roman" panose="02020603050405020304" charset="0"/>
              </a:rPr>
              <a:t>một</a:t>
            </a:r>
            <a:r>
              <a:rPr lang="en-US" sz="2800" i="1" dirty="0">
                <a:solidFill>
                  <a:srgbClr val="FF0000"/>
                </a:solidFill>
                <a:latin typeface="Times New Roman" panose="02020603050405020304" charset="0"/>
                <a:cs typeface="Times New Roman" panose="02020603050405020304" charset="0"/>
              </a:rPr>
              <a:t> </a:t>
            </a:r>
            <a:r>
              <a:rPr lang="en-US" sz="2800" i="1" dirty="0" err="1">
                <a:solidFill>
                  <a:srgbClr val="FF0000"/>
                </a:solidFill>
                <a:latin typeface="Times New Roman" panose="02020603050405020304" charset="0"/>
                <a:cs typeface="Times New Roman" panose="02020603050405020304" charset="0"/>
              </a:rPr>
              <a:t>chất</a:t>
            </a:r>
            <a:r>
              <a:rPr lang="en-US" sz="2800" i="1" dirty="0">
                <a:solidFill>
                  <a:srgbClr val="FF0000"/>
                </a:solidFill>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duy</a:t>
            </a:r>
            <a:r>
              <a:rPr lang="en-US" sz="2800" dirty="0">
                <a:latin typeface="Times New Roman" panose="02020603050405020304" charset="0"/>
                <a:cs typeface="Times New Roman" panose="02020603050405020304" charset="0"/>
              </a:rPr>
              <a:t> </a:t>
            </a:r>
            <a:r>
              <a:rPr lang="en-US" sz="2800" dirty="0" err="1">
                <a:latin typeface="Times New Roman" panose="02020603050405020304" charset="0"/>
                <a:cs typeface="Times New Roman" panose="02020603050405020304" charset="0"/>
              </a:rPr>
              <a:t>nhất</a:t>
            </a:r>
            <a:r>
              <a:rPr lang="en-US" sz="2800" dirty="0">
                <a:latin typeface="Times New Roman" panose="02020603050405020304" charset="0"/>
                <a:cs typeface="Times New Roman" panose="02020603050405020304" charset="0"/>
              </a:rPr>
              <a:t>.</a:t>
            </a:r>
          </a:p>
        </p:txBody>
      </p:sp>
      <p:sp>
        <p:nvSpPr>
          <p:cNvPr id="5" name="Notched Right Arrow 4"/>
          <p:cNvSpPr/>
          <p:nvPr/>
        </p:nvSpPr>
        <p:spPr>
          <a:xfrm>
            <a:off x="1187450" y="1772920"/>
            <a:ext cx="551815" cy="288290"/>
          </a:xfrm>
          <a:prstGeom prst="notched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33342681"/>
              </p:ext>
            </p:extLst>
          </p:nvPr>
        </p:nvGraphicFramePr>
        <p:xfrm>
          <a:off x="539552" y="692696"/>
          <a:ext cx="7921322" cy="6134472"/>
        </p:xfrm>
        <a:graphic>
          <a:graphicData uri="http://schemas.openxmlformats.org/drawingml/2006/table">
            <a:tbl>
              <a:tblPr firstRow="1" bandRow="1">
                <a:tableStyleId>{5940675A-B579-460E-94D1-54222C63F5DA}</a:tableStyleId>
              </a:tblPr>
              <a:tblGrid>
                <a:gridCol w="5472608"/>
                <a:gridCol w="2448714"/>
              </a:tblGrid>
              <a:tr h="648072">
                <a:tc>
                  <a:txBody>
                    <a:bodyPr/>
                    <a:lstStyle/>
                    <a:p>
                      <a:pPr algn="ctr">
                        <a:buNone/>
                      </a:pPr>
                      <a:r>
                        <a:rPr lang="en-US" sz="2800" dirty="0" smtClean="0"/>
                        <a:t>NỘI</a:t>
                      </a:r>
                      <a:r>
                        <a:rPr lang="en-US" sz="2800" baseline="0" dirty="0" smtClean="0"/>
                        <a:t> DUNG CÂU HỎI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tc>
                <a:tc>
                  <a:txBody>
                    <a:bodyPr/>
                    <a:lstStyle/>
                    <a:p>
                      <a:pPr algn="ctr">
                        <a:buNone/>
                      </a:pPr>
                      <a:r>
                        <a:rPr lang="en-US" sz="2800" dirty="0" smtClean="0"/>
                        <a:t>TRẢ</a:t>
                      </a:r>
                      <a:r>
                        <a:rPr lang="en-US" sz="2800" baseline="0" dirty="0" smtClean="0"/>
                        <a:t> LỜI</a:t>
                      </a:r>
                      <a:endParaRPr lang="en-US" sz="2800" b="1" dirty="0">
                        <a:latin typeface="Times New Roman" panose="02020603050405020304" charset="0"/>
                        <a:ea typeface="Calibri Light" panose="020F0302020204030204" charset="0"/>
                        <a:cs typeface="Times New Roman" panose="02020603050405020304" charset="0"/>
                      </a:endParaRPr>
                    </a:p>
                  </a:txBody>
                  <a:tcPr marL="68580" marR="68580" marT="0" marB="0" anchor="ct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pitchFamily="18" charset="0"/>
                          <a:cs typeface="Times New Roman" panose="02020603050405020304" pitchFamily="18" charset="0"/>
                        </a:rPr>
                        <a:t>Bột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hãy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liệt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kê</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bữa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em</a:t>
                      </a:r>
                      <a:r>
                        <a:rPr lang="vi-VN" altLang="en-US" sz="2400" dirty="0" smtClean="0">
                          <a:latin typeface="Times New Roman" panose="02020603050405020304" pitchFamily="18" charset="0"/>
                          <a:cs typeface="Times New Roman" panose="02020603050405020304" pitchFamily="18" charset="0"/>
                        </a:rPr>
                        <a:t>.</a:t>
                      </a:r>
                      <a:endParaRPr lang="en-US" sz="2400" b="0" dirty="0">
                        <a:latin typeface="Times New Roman" panose="02020603050405020304" pitchFamily="18" charset="0"/>
                        <a:ea typeface="Calibri Light" panose="020F0302020204030204" charset="0"/>
                        <a:cs typeface="Times New Roman" panose="02020603050405020304" pitchFamily="18" charset="0"/>
                      </a:endParaRPr>
                    </a:p>
                  </a:txBody>
                  <a:tcPr marL="68580" marR="68580" marT="0" marB="0" anchor="b"/>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pitchFamily="18" charset="0"/>
                          <a:cs typeface="Times New Roman" panose="02020603050405020304" pitchFamily="18" charset="0"/>
                        </a:rPr>
                        <a:t>Nếu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nguyên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Nếu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bớt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thay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đổi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thích</a:t>
                      </a:r>
                      <a:endParaRPr lang="en-US" sz="2400" b="0" dirty="0">
                        <a:latin typeface="Times New Roman" panose="02020603050405020304" pitchFamily="18" charset="0"/>
                        <a:ea typeface="Calibri Light" panose="020F0302020204030204" charset="0"/>
                        <a:cs typeface="Times New Roman" panose="02020603050405020304" pitchFamily="18" charset="0"/>
                      </a:endParaRPr>
                    </a:p>
                  </a:txBody>
                  <a:tcPr marL="68580" marR="68580" marT="0" marB="0" anchor="b"/>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latin typeface="Times New Roman" panose="02020603050405020304" charset="0"/>
                          <a:cs typeface="Times New Roman" panose="02020603050405020304" charset="0"/>
                          <a:sym typeface="+mn-ea"/>
                        </a:rPr>
                        <a:t>Quan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sát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hình</a:t>
                      </a:r>
                      <a:r>
                        <a:rPr lang="en-US" sz="2400" dirty="0" smtClean="0">
                          <a:latin typeface="Times New Roman" panose="02020603050405020304" charset="0"/>
                          <a:cs typeface="Times New Roman" panose="02020603050405020304" charset="0"/>
                          <a:sym typeface="+mn-ea"/>
                        </a:rPr>
                        <a:t> 15.3, </a:t>
                      </a:r>
                      <a:r>
                        <a:rPr lang="en-US" sz="2400" dirty="0" err="1" smtClean="0">
                          <a:latin typeface="Times New Roman" panose="02020603050405020304" charset="0"/>
                          <a:cs typeface="Times New Roman" panose="02020603050405020304" charset="0"/>
                          <a:sym typeface="+mn-ea"/>
                        </a:rPr>
                        <a:t>em</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hãy</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cho</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biết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nước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khoáng</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thiên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nhiên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có</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phải</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là</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nước</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nguyên</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chất</a:t>
                      </a:r>
                      <a:r>
                        <a:rPr lang="en-US" sz="2400" dirty="0" smtClean="0">
                          <a:latin typeface="Times New Roman" panose="02020603050405020304" charset="0"/>
                          <a:cs typeface="Times New Roman" panose="02020603050405020304" charset="0"/>
                          <a:sym typeface="+mn-ea"/>
                        </a:rPr>
                        <a:t> </a:t>
                      </a:r>
                      <a:r>
                        <a:rPr lang="en-US" sz="2400" dirty="0" err="1" smtClean="0">
                          <a:latin typeface="Times New Roman" panose="02020603050405020304" charset="0"/>
                          <a:cs typeface="Times New Roman" panose="02020603050405020304" charset="0"/>
                          <a:sym typeface="+mn-ea"/>
                        </a:rPr>
                        <a:t>không</a:t>
                      </a:r>
                      <a:r>
                        <a:rPr lang="en-US" sz="2400" dirty="0" smtClean="0">
                          <a:latin typeface="Times New Roman" panose="02020603050405020304" charset="0"/>
                          <a:cs typeface="Times New Roman" panose="02020603050405020304" charset="0"/>
                          <a:sym typeface="+mn-ea"/>
                        </a:rPr>
                        <a:t>?</a:t>
                      </a: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Em</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đã</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bao</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giờ</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xem</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thợ</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trộn</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vữa</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dựng</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chưa</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Em</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hãy</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tìm</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hiểu</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xem</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c</a:t>
                      </a:r>
                      <a:r>
                        <a:rPr lang="vi-VN" alt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ầ</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n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những</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vật</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liệu</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gì</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để</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tạo</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nên</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vữa</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xây</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 </a:t>
                      </a:r>
                      <a:r>
                        <a:rPr lang="en-US" sz="2400" dirty="0" err="1" smtClean="0">
                          <a:solidFill>
                            <a:srgbClr val="000000"/>
                          </a:solidFill>
                          <a:latin typeface="Times New Roman" panose="02020603050405020304" charset="0"/>
                          <a:ea typeface="SimSun" panose="02010600030101010101" pitchFamily="2" charset="-122"/>
                          <a:cs typeface="Times New Roman" panose="02020603050405020304" charset="0"/>
                        </a:rPr>
                        <a:t>dựng</a:t>
                      </a:r>
                      <a:r>
                        <a:rPr lang="en-US" sz="2400" dirty="0" smtClean="0">
                          <a:solidFill>
                            <a:srgbClr val="000000"/>
                          </a:solidFill>
                          <a:latin typeface="Times New Roman" panose="02020603050405020304" charset="0"/>
                          <a:ea typeface="SimSun" panose="02010600030101010101" pitchFamily="2" charset="-122"/>
                          <a:cs typeface="Times New Roman" panose="0202060305040502030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c>
                  <a:txBody>
                    <a:bodyPr/>
                    <a:lstStyle/>
                    <a:p>
                      <a:pPr>
                        <a:buNone/>
                      </a:pPr>
                      <a:endParaRPr lang="en-US" sz="2400" b="0" dirty="0">
                        <a:latin typeface="Times New Roman" panose="02020603050405020304" charset="0"/>
                        <a:ea typeface="Calibri Light" panose="020F0302020204030204" charset="0"/>
                        <a:cs typeface="Times New Roman" panose="02020603050405020304" charset="0"/>
                      </a:endParaRPr>
                    </a:p>
                  </a:txBody>
                  <a:tcPr marL="68580" marR="68580" marT="0" marB="0" anchor="b"/>
                </a:tc>
              </a:tr>
            </a:tbl>
          </a:graphicData>
        </a:graphic>
      </p:graphicFrame>
      <p:sp>
        <p:nvSpPr>
          <p:cNvPr id="2" name="TextBox 1"/>
          <p:cNvSpPr txBox="1"/>
          <p:nvPr/>
        </p:nvSpPr>
        <p:spPr>
          <a:xfrm>
            <a:off x="1187624" y="251356"/>
            <a:ext cx="2435282" cy="369332"/>
          </a:xfrm>
          <a:prstGeom prst="rect">
            <a:avLst/>
          </a:prstGeom>
          <a:noFill/>
        </p:spPr>
        <p:txBody>
          <a:bodyPr wrap="non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THẢO LUẬN (5 </a:t>
            </a:r>
            <a:r>
              <a:rPr lang="en-US" b="1" dirty="0" err="1" smtClean="0">
                <a:solidFill>
                  <a:srgbClr val="FF0000"/>
                </a:solidFill>
                <a:latin typeface="Times New Roman" panose="02020603050405020304" pitchFamily="18" charset="0"/>
                <a:cs typeface="Times New Roman" panose="02020603050405020304" pitchFamily="18" charset="0"/>
              </a:rPr>
              <a:t>Phút</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011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DIAGRAM_MODELTYPE" val="dynamicNum"/>
  <p:tag name="KSO_WM_BEAUTIFY_FLAG" val="#wm#"/>
  <p:tag name="KSO_WM_UNIT_TYPE" val="ζ_h_f"/>
  <p:tag name="KSO_WM_UNIT_DYNMNUM_TYPE" val="1"/>
  <p:tag name="KSO_WM_DYNAMICNUM_SPEED" val="3"/>
  <p:tag name="KSO_WM_UNIT_DYNMNUM_DGM_ANIMTYPE" val="5"/>
  <p:tag name="KSO_WM_UNIT_INDEX" val="1626612269484_1_1"/>
</p:tagLst>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4233</Words>
  <PresentationFormat>On-screen Show (4:3)</PresentationFormat>
  <Paragraphs>389</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Blue Waves</vt:lpstr>
      <vt:lpstr>PowerPoint Presentation</vt:lpstr>
      <vt:lpstr>PowerPoint Presentation</vt:lpstr>
      <vt:lpstr>KHỞI ĐỘNG(5phút)</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THẢO LUẬN(10 Phút)</vt:lpstr>
      <vt:lpstr>ĐÁP 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THẢO LUẬN(5 PHÚT)</vt:lpstr>
      <vt:lpstr>ĐÁP ÁN</vt:lpstr>
      <vt:lpstr>PowerPoint Presentation</vt:lpstr>
      <vt:lpstr>PowerPoint Presentation</vt:lpstr>
      <vt:lpstr>PowerPoint Presentation</vt:lpstr>
      <vt:lpstr>PowerPoint Presentation</vt:lpstr>
      <vt:lpstr>THẢO LUẬN(5phút)</vt:lpstr>
      <vt:lpstr>PowerPoint Presentation</vt:lpstr>
      <vt:lpstr>ĐÁP 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2020-08-26T07:44:00Z</dcterms:created>
  <dcterms:modified xsi:type="dcterms:W3CDTF">2021-08-04T08:21:55Z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1033-11.2.0.10196</vt:lpwstr>
  </property>
</Properties>
</file>