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76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5" r:id="rId15"/>
    <p:sldId id="277" r:id="rId16"/>
    <p:sldId id="27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06411-CD5C-4C7B-A8F4-EAFB3FB0EB93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30C37-1798-4772-8DAC-D65E2A7F124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06411-CD5C-4C7B-A8F4-EAFB3FB0EB93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30C37-1798-4772-8DAC-D65E2A7F12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06411-CD5C-4C7B-A8F4-EAFB3FB0EB93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30C37-1798-4772-8DAC-D65E2A7F12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06411-CD5C-4C7B-A8F4-EAFB3FB0EB93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30C37-1798-4772-8DAC-D65E2A7F12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06411-CD5C-4C7B-A8F4-EAFB3FB0EB93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30C37-1798-4772-8DAC-D65E2A7F1246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06411-CD5C-4C7B-A8F4-EAFB3FB0EB93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30C37-1798-4772-8DAC-D65E2A7F12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06411-CD5C-4C7B-A8F4-EAFB3FB0EB93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30C37-1798-4772-8DAC-D65E2A7F1246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06411-CD5C-4C7B-A8F4-EAFB3FB0EB93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30C37-1798-4772-8DAC-D65E2A7F12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06411-CD5C-4C7B-A8F4-EAFB3FB0EB93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30C37-1798-4772-8DAC-D65E2A7F12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06411-CD5C-4C7B-A8F4-EAFB3FB0EB93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30C37-1798-4772-8DAC-D65E2A7F124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06411-CD5C-4C7B-A8F4-EAFB3FB0EB93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30C37-1798-4772-8DAC-D65E2A7F12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6D06411-CD5C-4C7B-A8F4-EAFB3FB0EB93}" type="datetimeFigureOut">
              <a:rPr lang="en-US" smtClean="0"/>
              <a:t>7/16/2023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7030C37-1798-4772-8DAC-D65E2A7F124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400" b="1" dirty="0" err="1"/>
              <a:t>Bài</a:t>
            </a:r>
            <a:r>
              <a:rPr lang="en-US" sz="4400" b="1" dirty="0"/>
              <a:t> 6: </a:t>
            </a:r>
            <a:r>
              <a:rPr lang="en-US" sz="4400" b="1" dirty="0" err="1"/>
              <a:t>Ứng</a:t>
            </a:r>
            <a:r>
              <a:rPr lang="en-US" sz="4400" b="1" dirty="0"/>
              <a:t> </a:t>
            </a:r>
            <a:r>
              <a:rPr lang="en-US" sz="4400" b="1" dirty="0" err="1"/>
              <a:t>dụng</a:t>
            </a:r>
            <a:r>
              <a:rPr lang="en-US" sz="4400" b="1" dirty="0"/>
              <a:t> </a:t>
            </a:r>
            <a:r>
              <a:rPr lang="en-US" sz="4400" b="1" dirty="0" err="1"/>
              <a:t>công</a:t>
            </a:r>
            <a:r>
              <a:rPr lang="en-US" sz="4400" b="1" dirty="0"/>
              <a:t> </a:t>
            </a:r>
            <a:r>
              <a:rPr lang="en-US" sz="4400" b="1" dirty="0" err="1"/>
              <a:t>nghệ</a:t>
            </a:r>
            <a:r>
              <a:rPr lang="en-US" sz="4400" b="1" dirty="0"/>
              <a:t> </a:t>
            </a:r>
            <a:r>
              <a:rPr lang="en-US" sz="4400" b="1" dirty="0" err="1"/>
              <a:t>sinh</a:t>
            </a:r>
            <a:r>
              <a:rPr lang="en-US" sz="4400" b="1" dirty="0"/>
              <a:t> </a:t>
            </a:r>
            <a:r>
              <a:rPr lang="en-US" sz="4400" b="1" dirty="0" err="1"/>
              <a:t>học</a:t>
            </a:r>
            <a:r>
              <a:rPr lang="en-US" sz="4400" b="1" dirty="0"/>
              <a:t> </a:t>
            </a:r>
            <a:r>
              <a:rPr lang="en-US" sz="4400" b="1" dirty="0" err="1"/>
              <a:t>trong</a:t>
            </a:r>
            <a:r>
              <a:rPr lang="en-US" sz="4400" b="1" dirty="0"/>
              <a:t> </a:t>
            </a:r>
            <a:r>
              <a:rPr lang="en-US" sz="4400" b="1" dirty="0" err="1"/>
              <a:t>chọn</a:t>
            </a:r>
            <a:r>
              <a:rPr lang="en-US" sz="4400" b="1" dirty="0"/>
              <a:t> </a:t>
            </a:r>
            <a:r>
              <a:rPr lang="en-US" sz="4400" b="1" dirty="0" err="1"/>
              <a:t>và</a:t>
            </a:r>
            <a:r>
              <a:rPr lang="en-US" sz="4400" b="1" dirty="0"/>
              <a:t> </a:t>
            </a:r>
            <a:r>
              <a:rPr lang="en-US" sz="4400" b="1" dirty="0" err="1"/>
              <a:t>nhân</a:t>
            </a:r>
            <a:r>
              <a:rPr lang="en-US" sz="4400" b="1" dirty="0"/>
              <a:t> </a:t>
            </a:r>
            <a:r>
              <a:rPr lang="en-US" sz="4400" b="1" dirty="0" err="1"/>
              <a:t>giống</a:t>
            </a:r>
            <a:r>
              <a:rPr lang="en-US" sz="4400" b="1" dirty="0"/>
              <a:t> </a:t>
            </a:r>
            <a:r>
              <a:rPr lang="en-US" sz="4400" b="1" dirty="0" err="1"/>
              <a:t>vật</a:t>
            </a:r>
            <a:r>
              <a:rPr lang="en-US" sz="4400" b="1" dirty="0"/>
              <a:t> </a:t>
            </a:r>
            <a:r>
              <a:rPr lang="en-US" sz="4400" b="1" dirty="0" err="1" smtClean="0"/>
              <a:t>nuôi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I. </a:t>
            </a:r>
            <a:r>
              <a:rPr lang="en-US" dirty="0" err="1" smtClean="0">
                <a:solidFill>
                  <a:srgbClr val="002060"/>
                </a:solidFill>
              </a:rPr>
              <a:t>Công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nghệ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cấy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truyền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phôi</a:t>
            </a:r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II. </a:t>
            </a:r>
            <a:r>
              <a:rPr lang="en-US" dirty="0" err="1" smtClean="0">
                <a:solidFill>
                  <a:srgbClr val="002060"/>
                </a:solidFill>
              </a:rPr>
              <a:t>Thụ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tinh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trong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ống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nghiệm</a:t>
            </a:r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III. </a:t>
            </a:r>
            <a:r>
              <a:rPr lang="en-US" dirty="0" err="1" smtClean="0">
                <a:solidFill>
                  <a:srgbClr val="002060"/>
                </a:solidFill>
              </a:rPr>
              <a:t>Xác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định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giới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tính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của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phôi</a:t>
            </a:r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IV. </a:t>
            </a:r>
            <a:r>
              <a:rPr lang="en-US" dirty="0" err="1" smtClean="0">
                <a:solidFill>
                  <a:srgbClr val="002060"/>
                </a:solidFill>
              </a:rPr>
              <a:t>Ứng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dụng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chỉ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thị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phân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tử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trong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chọn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giống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vật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nuôi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80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vi-VN" b="1" dirty="0">
                <a:solidFill>
                  <a:srgbClr val="002060"/>
                </a:solidFill>
              </a:rPr>
              <a:t>2. Các bước xác định giới tính phôi ở vật </a:t>
            </a:r>
            <a:r>
              <a:rPr lang="vi-VN" b="1" dirty="0" smtClean="0">
                <a:solidFill>
                  <a:srgbClr val="002060"/>
                </a:solidFill>
              </a:rPr>
              <a:t>nuôi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00112" y="3000375"/>
            <a:ext cx="7343775" cy="207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loud Callout 5"/>
          <p:cNvSpPr/>
          <p:nvPr/>
        </p:nvSpPr>
        <p:spPr>
          <a:xfrm>
            <a:off x="1371600" y="2209800"/>
            <a:ext cx="6858000" cy="1752600"/>
          </a:xfrm>
          <a:prstGeom prst="cloud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dirty="0">
                <a:solidFill>
                  <a:srgbClr val="002060"/>
                </a:solidFill>
              </a:rPr>
              <a:t>Mô tả các bước xác định giới tính phôi ở vật nuôi.</a:t>
            </a:r>
            <a:endParaRPr lang="en-US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918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b="1" dirty="0" smtClean="0">
                <a:solidFill>
                  <a:srgbClr val="002060"/>
                </a:solidFill>
              </a:rPr>
              <a:t>3. Ý nghĩa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 dirty="0" smtClean="0"/>
              <a:t>- </a:t>
            </a:r>
            <a:r>
              <a:rPr lang="vi-VN" dirty="0"/>
              <a:t>Xác định giới tính trước khi cấy giúp tăng hiệu quả cấy truyền phôi.</a:t>
            </a:r>
          </a:p>
          <a:p>
            <a:pPr marL="0" indent="0">
              <a:buNone/>
            </a:pPr>
            <a:r>
              <a:rPr lang="vi-VN" dirty="0"/>
              <a:t>- Ví dụ: Chăn nuôi bò thịt cần nhiều bò đực, chăn nuôi bò sữa và bảo tồn giống cần nhiều bò cái.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015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vi-VN" b="1" dirty="0" smtClean="0"/>
              <a:t>IV - Ứng dụng chỉ thị phân tử trong chọn giống vật nuôi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vi-VN" dirty="0" smtClean="0"/>
              <a:t>- </a:t>
            </a:r>
            <a:r>
              <a:rPr lang="vi-VN" dirty="0"/>
              <a:t>Chỉ thị phân tử là đoạn DNA ngắn quy định một tính trạng của vật nuôi.</a:t>
            </a:r>
          </a:p>
          <a:p>
            <a:pPr marL="0" indent="0">
              <a:buNone/>
            </a:pPr>
            <a:r>
              <a:rPr lang="vi-VN" dirty="0"/>
              <a:t>- Chỉ thị phân tử được sử dụng trong việc chọn tạo giống để di truyền qua các thế hệ.</a:t>
            </a:r>
          </a:p>
          <a:p>
            <a:pPr marL="0" indent="0">
              <a:buNone/>
            </a:pPr>
            <a:r>
              <a:rPr lang="vi-VN" dirty="0"/>
              <a:t>- Kĩ thuật khuếch đại gene, giải trình tự gene, phản ứng cắt enzyme giới hạn được sử dụng để xác định chỉ thị phân tử.</a:t>
            </a:r>
          </a:p>
          <a:p>
            <a:pPr>
              <a:buFontTx/>
              <a:buChar char="-"/>
            </a:pPr>
            <a:r>
              <a:rPr lang="vi-VN" dirty="0" smtClean="0"/>
              <a:t>Chỉ </a:t>
            </a:r>
            <a:r>
              <a:rPr lang="vi-VN" dirty="0"/>
              <a:t>thị phân tử giúp rút ngắn thời gian, giảm chi phí và công lao động trong chọn tạo giống</a:t>
            </a:r>
            <a:r>
              <a:rPr lang="vi-VN" dirty="0" smtClean="0"/>
              <a:t>.</a:t>
            </a:r>
            <a:endParaRPr lang="en-US" dirty="0" smtClean="0"/>
          </a:p>
          <a:p>
            <a:pPr>
              <a:buFontTx/>
              <a:buChar char="-"/>
            </a:pPr>
            <a:r>
              <a:rPr lang="vi-VN" dirty="0" smtClean="0"/>
              <a:t>Ở </a:t>
            </a:r>
            <a:r>
              <a:rPr lang="vi-VN" dirty="0"/>
              <a:t>Việt Nam, chỉ thị phân tử đã chọn tạo thành công dòng lợn, gà, bò có các tính trạng khác nhau</a:t>
            </a:r>
            <a:r>
              <a:rPr lang="vi-VN" dirty="0" smtClean="0"/>
              <a:t>.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2720168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344" y="304800"/>
            <a:ext cx="8262456" cy="566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720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Luyện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vi-VN" sz="2800" dirty="0"/>
              <a:t> </a:t>
            </a:r>
            <a:r>
              <a:rPr lang="en-US" sz="2800" dirty="0" err="1" smtClean="0">
                <a:solidFill>
                  <a:srgbClr val="002060"/>
                </a:solidFill>
              </a:rPr>
              <a:t>Câu</a:t>
            </a:r>
            <a:r>
              <a:rPr lang="en-US" sz="2800" dirty="0" smtClean="0">
                <a:solidFill>
                  <a:srgbClr val="002060"/>
                </a:solidFill>
              </a:rPr>
              <a:t> 1: </a:t>
            </a:r>
            <a:r>
              <a:rPr lang="vi-VN" sz="2800" dirty="0" smtClean="0">
                <a:solidFill>
                  <a:srgbClr val="002060"/>
                </a:solidFill>
              </a:rPr>
              <a:t>Hãy </a:t>
            </a:r>
            <a:r>
              <a:rPr lang="vi-VN" sz="2800" dirty="0">
                <a:solidFill>
                  <a:srgbClr val="002060"/>
                </a:solidFill>
              </a:rPr>
              <a:t>nêu trình tự các bước trong công </a:t>
            </a:r>
            <a:r>
              <a:rPr lang="vi-VN" sz="2800" dirty="0" smtClean="0">
                <a:solidFill>
                  <a:srgbClr val="002060"/>
                </a:solidFill>
              </a:rPr>
              <a:t>nghệ </a:t>
            </a:r>
            <a:r>
              <a:rPr lang="vi-VN" sz="2800" dirty="0">
                <a:solidFill>
                  <a:srgbClr val="002060"/>
                </a:solidFill>
              </a:rPr>
              <a:t>cấy truyền phôi ở vật nuôi</a:t>
            </a:r>
            <a:r>
              <a:rPr lang="vi-VN" sz="2800" dirty="0" smtClean="0">
                <a:solidFill>
                  <a:srgbClr val="002060"/>
                </a:solidFill>
              </a:rPr>
              <a:t>.</a:t>
            </a:r>
            <a:endParaRPr lang="en-US" sz="2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vi-VN" dirty="0" smtClean="0"/>
              <a:t>Các </a:t>
            </a:r>
            <a:r>
              <a:rPr lang="vi-VN" dirty="0"/>
              <a:t>bước trong công nghệ cấy truyền phôi ở vật nuôi là:</a:t>
            </a:r>
          </a:p>
          <a:p>
            <a:pPr marL="0" indent="0">
              <a:buNone/>
            </a:pPr>
            <a:r>
              <a:rPr lang="vi-VN" dirty="0"/>
              <a:t>Bước 1: Tách lấy phôi từ động vật cho phôi.</a:t>
            </a:r>
          </a:p>
          <a:p>
            <a:pPr marL="0" indent="0">
              <a:buNone/>
            </a:pPr>
            <a:r>
              <a:rPr lang="vi-VN" dirty="0"/>
              <a:t>Bước 2: Sử dụng các biện pháp để tác động vào phôi đó trước khi chuyển vào cơ thể nhận.</a:t>
            </a:r>
          </a:p>
          <a:p>
            <a:pPr marL="0" indent="0">
              <a:buNone/>
            </a:pPr>
            <a:r>
              <a:rPr lang="vi-VN" dirty="0"/>
              <a:t>Bước 3: Cấy phôi đã chịu tác động ở bước 2 vào tử cung của các động vật nhận phôi để các động vật này mang thai và sinh con</a:t>
            </a:r>
            <a:r>
              <a:rPr lang="vi-VN" dirty="0" smtClean="0"/>
              <a:t>.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2325199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vi-VN" dirty="0" smtClean="0">
                <a:solidFill>
                  <a:srgbClr val="002060"/>
                </a:solidFill>
              </a:rPr>
              <a:t>C</a:t>
            </a:r>
            <a:r>
              <a:rPr lang="en-US" dirty="0" err="1" smtClean="0">
                <a:solidFill>
                  <a:srgbClr val="002060"/>
                </a:solidFill>
              </a:rPr>
              <a:t>âu</a:t>
            </a:r>
            <a:r>
              <a:rPr lang="vi-VN" dirty="0" smtClean="0">
                <a:solidFill>
                  <a:srgbClr val="002060"/>
                </a:solidFill>
              </a:rPr>
              <a:t> </a:t>
            </a:r>
            <a:r>
              <a:rPr lang="vi-VN" dirty="0">
                <a:solidFill>
                  <a:srgbClr val="002060"/>
                </a:solidFill>
              </a:rPr>
              <a:t>2: Trình bày ý nghĩa và các bước xác định giới tính phôi ở vật nuôi.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vi-VN" dirty="0"/>
              <a:t>Ý nghĩa của xác định giới tính phôi ở vật nuôi là: giúp cho người chăn nuôi sản xuất ra các đàn vật nuôi có giới tính phù hợp với hướng sản xuấ và nâng cao hiệu quả kinh tế chăn nuôi.</a:t>
            </a:r>
          </a:p>
          <a:p>
            <a:pPr marL="0" indent="0">
              <a:buNone/>
            </a:pPr>
            <a:r>
              <a:rPr lang="vi-VN" dirty="0"/>
              <a:t>Các bước xác định giới tính phôi ở vật nuôi là:</a:t>
            </a:r>
          </a:p>
          <a:p>
            <a:pPr marL="0" indent="0">
              <a:buNone/>
            </a:pPr>
            <a:r>
              <a:rPr lang="vi-VN" dirty="0"/>
              <a:t>Bước 1: Lấy mẫu từ phôi.</a:t>
            </a:r>
          </a:p>
          <a:p>
            <a:pPr marL="0" indent="0">
              <a:buNone/>
            </a:pPr>
            <a:r>
              <a:rPr lang="vi-VN" dirty="0"/>
              <a:t>Bước 2: Tách chiết DNA của mẫu phôi.</a:t>
            </a:r>
          </a:p>
          <a:p>
            <a:pPr marL="0" indent="0">
              <a:buNone/>
            </a:pPr>
            <a:r>
              <a:rPr lang="vi-VN" dirty="0"/>
              <a:t>Bước 3: Khuếch đại DNA của mẫu phôi bằng PCR với mồi đặc hiệu.</a:t>
            </a:r>
          </a:p>
          <a:p>
            <a:pPr marL="0" indent="0">
              <a:buNone/>
            </a:pPr>
            <a:r>
              <a:rPr lang="vi-VN" dirty="0"/>
              <a:t>Bước 4: Điện di sản phẩm PCR.</a:t>
            </a:r>
          </a:p>
          <a:p>
            <a:pPr marL="0" indent="0">
              <a:buNone/>
            </a:pPr>
            <a:r>
              <a:rPr lang="vi-VN" dirty="0"/>
              <a:t>Bước 5: Đối chiếu sản phẩm điện di để xác định giới tính</a:t>
            </a:r>
            <a:r>
              <a:rPr lang="vi-VN" dirty="0" smtClean="0"/>
              <a:t>.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2102022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Vận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 dirty="0">
                <a:solidFill>
                  <a:srgbClr val="002060"/>
                </a:solidFill>
              </a:rPr>
              <a:t> </a:t>
            </a:r>
            <a:r>
              <a:rPr lang="vi-VN" dirty="0" smtClean="0">
                <a:solidFill>
                  <a:srgbClr val="002060"/>
                </a:solidFill>
              </a:rPr>
              <a:t>Quan </a:t>
            </a:r>
            <a:r>
              <a:rPr lang="vi-VN" dirty="0">
                <a:solidFill>
                  <a:srgbClr val="002060"/>
                </a:solidFill>
              </a:rPr>
              <a:t>sát hoạt động chăn nuôi ở địa phương, hãy cho biết những kĩ thuật nào của công nghệ sinh học đang được ứng dụng trong chọn và nhân giống vật nuôi ở địa phương em.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221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b="1" dirty="0" smtClean="0"/>
              <a:t>I - Công nghệ cấy truyền phôi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vi-VN" sz="3200" b="1" dirty="0" smtClean="0">
                <a:solidFill>
                  <a:srgbClr val="002060"/>
                </a:solidFill>
              </a:rPr>
              <a:t>1</a:t>
            </a:r>
            <a:r>
              <a:rPr lang="vi-VN" sz="3200" b="1" dirty="0">
                <a:solidFill>
                  <a:srgbClr val="002060"/>
                </a:solidFill>
              </a:rPr>
              <a:t>. Khái niệm</a:t>
            </a:r>
          </a:p>
          <a:p>
            <a:pPr marL="0" indent="0">
              <a:buNone/>
            </a:pPr>
            <a:r>
              <a:rPr lang="vi-VN" dirty="0"/>
              <a:t>- Công nghệ cấy truyền phôi là đưa phôi từ cái này vào tử cung cái khác để mang thai.</a:t>
            </a:r>
          </a:p>
          <a:p>
            <a:pPr marL="0" indent="0">
              <a:buNone/>
            </a:pPr>
            <a:r>
              <a:rPr lang="vi-VN" dirty="0"/>
              <a:t>- Công nghệ này thường kết hợp với gây rụng nhiều trứng để sử dụng trứng của những con vật có giá trị giống vượt trội.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3269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vi-VN" b="1" dirty="0" smtClean="0">
                <a:solidFill>
                  <a:srgbClr val="002060"/>
                </a:solidFill>
              </a:rPr>
              <a:t>2. Các bước trong công nghệ cấy truyền phôi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 dirty="0" smtClean="0"/>
              <a:t/>
            </a:r>
            <a:br>
              <a:rPr lang="vi-VN" dirty="0" smtClean="0"/>
            </a:b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13" y="1562100"/>
            <a:ext cx="7038975" cy="521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Callout 3"/>
          <p:cNvSpPr/>
          <p:nvPr/>
        </p:nvSpPr>
        <p:spPr>
          <a:xfrm>
            <a:off x="685800" y="1371600"/>
            <a:ext cx="4495800" cy="2212848"/>
          </a:xfrm>
          <a:prstGeom prst="wedgeEllipse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dirty="0" smtClean="0">
                <a:solidFill>
                  <a:srgbClr val="002060"/>
                </a:solidFill>
              </a:rPr>
              <a:t>Quan </a:t>
            </a:r>
            <a:r>
              <a:rPr lang="vi-VN" sz="2400" dirty="0">
                <a:solidFill>
                  <a:srgbClr val="002060"/>
                </a:solidFill>
              </a:rPr>
              <a:t>sát Hình 6.1, mô tả các bước trong công nghệ cấy truyền ở phôi bò.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076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vi-VN" b="1" dirty="0" smtClean="0">
                <a:solidFill>
                  <a:srgbClr val="002060"/>
                </a:solidFill>
              </a:rPr>
              <a:t>3. Ý nghĩa của công nghệ cấy truyền phôi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 dirty="0" smtClean="0"/>
              <a:t>- </a:t>
            </a:r>
            <a:r>
              <a:rPr lang="vi-VN" dirty="0"/>
              <a:t>Khai thác tiềm năng di truyền của vật nuôi cao sản và vật nuôi quý hiếm cần bảo tồn.</a:t>
            </a:r>
          </a:p>
          <a:p>
            <a:pPr>
              <a:buFontTx/>
              <a:buChar char="-"/>
            </a:pPr>
            <a:r>
              <a:rPr lang="vi-VN" dirty="0" smtClean="0"/>
              <a:t>Nâng </a:t>
            </a:r>
            <a:r>
              <a:rPr lang="vi-VN" dirty="0"/>
              <a:t>cao năng suất sinh sản và thay đổi chất lượng đàn giống</a:t>
            </a:r>
            <a:r>
              <a:rPr lang="vi-VN" dirty="0" smtClean="0"/>
              <a:t>.</a:t>
            </a:r>
            <a:endParaRPr lang="en-US" dirty="0" smtClean="0"/>
          </a:p>
          <a:p>
            <a:pPr>
              <a:buFontTx/>
              <a:buChar char="-"/>
            </a:pPr>
            <a:r>
              <a:rPr lang="vi-VN" dirty="0" smtClean="0"/>
              <a:t>Thuận </a:t>
            </a:r>
            <a:r>
              <a:rPr lang="vi-VN" dirty="0"/>
              <a:t>tiện trong việc vận chuyển, trao đổi con giống giữa các địa phương và quốc gia.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loud 3"/>
          <p:cNvSpPr/>
          <p:nvPr/>
        </p:nvSpPr>
        <p:spPr>
          <a:xfrm>
            <a:off x="2286000" y="4038600"/>
            <a:ext cx="5715000" cy="2209800"/>
          </a:xfrm>
          <a:prstGeom prst="cloud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000" dirty="0">
                <a:solidFill>
                  <a:srgbClr val="002060"/>
                </a:solidFill>
              </a:rPr>
              <a:t>Sử dụng internet, sách, báo,... để cho biết vật nuôi cho phôi và vật nuôi nhận phôi phải đảm bảo những tiêu chí nào.</a:t>
            </a:r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968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b="1" dirty="0" smtClean="0"/>
              <a:t>II - Thụ tinh trong ống nghiệm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vi-VN" sz="3200" b="1" dirty="0" smtClean="0">
                <a:solidFill>
                  <a:srgbClr val="002060"/>
                </a:solidFill>
              </a:rPr>
              <a:t>1</a:t>
            </a:r>
            <a:r>
              <a:rPr lang="vi-VN" sz="3200" b="1" dirty="0">
                <a:solidFill>
                  <a:srgbClr val="002060"/>
                </a:solidFill>
              </a:rPr>
              <a:t>. Khái niệm</a:t>
            </a:r>
            <a:endParaRPr lang="vi-VN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vi-VN" dirty="0"/>
              <a:t>Thụ tinh trong ống nghiệm: phương pháp thụ tinh bên ngoài cơ thể.</a:t>
            </a:r>
          </a:p>
          <a:p>
            <a:pPr marL="0" indent="0">
              <a:buNone/>
            </a:pPr>
            <a:r>
              <a:rPr lang="vi-VN" dirty="0" smtClean="0"/>
              <a:t/>
            </a:r>
            <a:br>
              <a:rPr lang="vi-VN" dirty="0" smtClean="0"/>
            </a:br>
            <a:r>
              <a:rPr lang="vi-VN" dirty="0" smtClean="0"/>
              <a:t/>
            </a:r>
            <a:br>
              <a:rPr lang="vi-VN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249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754145"/>
            <a:ext cx="8382000" cy="4579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8600" y="5498068"/>
            <a:ext cx="8763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/>
              <a:t>Hình 6.3. Các bước thụ tinh trong ống nghiệm ở bò</a:t>
            </a:r>
            <a:endParaRPr lang="en-US" sz="2800" dirty="0"/>
          </a:p>
        </p:txBody>
      </p:sp>
      <p:sp>
        <p:nvSpPr>
          <p:cNvPr id="5" name="Oval Callout 4"/>
          <p:cNvSpPr/>
          <p:nvPr/>
        </p:nvSpPr>
        <p:spPr>
          <a:xfrm>
            <a:off x="2209800" y="838200"/>
            <a:ext cx="5715000" cy="1527048"/>
          </a:xfrm>
          <a:prstGeom prst="wedgeEllipse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dirty="0">
                <a:solidFill>
                  <a:srgbClr val="002060"/>
                </a:solidFill>
              </a:rPr>
              <a:t>Quan sát Hình 6.3, mô tả các bước thụ tinh trong ống nghiệm ở bò.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121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vi-VN" b="1" dirty="0" smtClean="0">
                <a:solidFill>
                  <a:srgbClr val="002060"/>
                </a:solidFill>
              </a:rPr>
              <a:t>2. Các bước thụ tinh trong ống nghiệm 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057400"/>
            <a:ext cx="8839200" cy="2944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13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8991600" cy="990600"/>
          </a:xfrm>
        </p:spPr>
        <p:txBody>
          <a:bodyPr>
            <a:normAutofit fontScale="90000"/>
          </a:bodyPr>
          <a:lstStyle/>
          <a:p>
            <a:r>
              <a:rPr lang="vi-VN" b="1" dirty="0" smtClean="0">
                <a:solidFill>
                  <a:srgbClr val="002060"/>
                </a:solidFill>
              </a:rPr>
              <a:t>3. Ý nghĩa của thụ tinh trong ống nghiệm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 dirty="0" smtClean="0"/>
              <a:t>- </a:t>
            </a:r>
            <a:r>
              <a:rPr lang="vi-VN" dirty="0"/>
              <a:t>Tạo nhiều phôi</a:t>
            </a:r>
          </a:p>
          <a:p>
            <a:pPr marL="0" indent="0">
              <a:buNone/>
            </a:pPr>
            <a:r>
              <a:rPr lang="vi-VN" dirty="0"/>
              <a:t>- Phổ biến nhanh đặc tính tốt của cá thể, giống</a:t>
            </a:r>
          </a:p>
          <a:p>
            <a:pPr marL="0" indent="0">
              <a:buNone/>
            </a:pPr>
            <a:r>
              <a:rPr lang="vi-VN" dirty="0"/>
              <a:t>- Rút ngắn khoảng cách thế hệ</a:t>
            </a:r>
          </a:p>
          <a:p>
            <a:pPr marL="0" indent="0">
              <a:buNone/>
            </a:pPr>
            <a:r>
              <a:rPr lang="vi-VN" dirty="0"/>
              <a:t>- Cơ sở cho công nghệ cấy truyền nhân và cấy chuyển gene.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681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vi-VN" b="1" dirty="0"/>
              <a:t>III - Xác định giới tính của </a:t>
            </a:r>
            <a:r>
              <a:rPr lang="vi-VN" b="1" dirty="0" smtClean="0"/>
              <a:t>phôi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 sz="3200" b="1" dirty="0">
                <a:solidFill>
                  <a:srgbClr val="002060"/>
                </a:solidFill>
              </a:rPr>
              <a:t>1. Khái niệm</a:t>
            </a:r>
          </a:p>
          <a:p>
            <a:pPr marL="0" indent="0">
              <a:buNone/>
            </a:pPr>
            <a:r>
              <a:rPr lang="vi-VN" dirty="0"/>
              <a:t>- Xác định giới tính của phôi: kĩ thuật xác định sớm giới tính của vật nuôi ngay trong giai đoạn </a:t>
            </a:r>
            <a:r>
              <a:rPr lang="vi-VN" dirty="0" smtClean="0"/>
              <a:t>phôi.</a:t>
            </a:r>
            <a:endParaRPr lang="vi-VN" dirty="0"/>
          </a:p>
          <a:p>
            <a:pPr marL="0" indent="0">
              <a:buNone/>
            </a:pPr>
            <a:r>
              <a:rPr lang="vi-VN" dirty="0"/>
              <a:t>- Giúp sản xuất đàn vật nuôi có giới tính phù hợp với hướng sản xuất và tăng hiệu quả kinh tế chăn nuôi.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379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61</TotalTime>
  <Words>614</Words>
  <PresentationFormat>On-screen Show (4:3)</PresentationFormat>
  <Paragraphs>61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Clarity</vt:lpstr>
      <vt:lpstr>Bài 6: Ứng dụng công nghệ sinh học trong chọn và nhân giống vật nuôi</vt:lpstr>
      <vt:lpstr>I - Công nghệ cấy truyền phôi</vt:lpstr>
      <vt:lpstr>2. Các bước trong công nghệ cấy truyền phôi</vt:lpstr>
      <vt:lpstr>3. Ý nghĩa của công nghệ cấy truyền phôi</vt:lpstr>
      <vt:lpstr>II - Thụ tinh trong ống nghiệm</vt:lpstr>
      <vt:lpstr>PowerPoint Presentation</vt:lpstr>
      <vt:lpstr>2. Các bước thụ tinh trong ống nghiệm </vt:lpstr>
      <vt:lpstr>3. Ý nghĩa của thụ tinh trong ống nghiệm</vt:lpstr>
      <vt:lpstr>III - Xác định giới tính của phôi</vt:lpstr>
      <vt:lpstr>2. Các bước xác định giới tính phôi ở vật nuôi</vt:lpstr>
      <vt:lpstr>3. Ý nghĩa</vt:lpstr>
      <vt:lpstr>IV - Ứng dụng chỉ thị phân tử trong chọn giống vật nuôi</vt:lpstr>
      <vt:lpstr>PowerPoint Presentation</vt:lpstr>
      <vt:lpstr>Luyện tập</vt:lpstr>
      <vt:lpstr>Câu 2: Trình bày ý nghĩa và các bước xác định giới tính phôi ở vật nuôi.</vt:lpstr>
      <vt:lpstr>Vận dụng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2023-07-16T00:24:46Z</dcterms:created>
  <dcterms:modified xsi:type="dcterms:W3CDTF">2023-07-16T01:25:49Z</dcterms:modified>
</cp:coreProperties>
</file>