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9" r:id="rId2"/>
    <p:sldId id="260" r:id="rId3"/>
    <p:sldId id="336" r:id="rId4"/>
    <p:sldId id="337" r:id="rId5"/>
    <p:sldId id="338" r:id="rId6"/>
    <p:sldId id="344" r:id="rId7"/>
    <p:sldId id="340" r:id="rId8"/>
    <p:sldId id="345" r:id="rId9"/>
    <p:sldId id="342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406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398" r:id="rId63"/>
    <p:sldId id="399" r:id="rId64"/>
    <p:sldId id="400" r:id="rId65"/>
    <p:sldId id="401" r:id="rId66"/>
    <p:sldId id="402" r:id="rId67"/>
    <p:sldId id="403" r:id="rId68"/>
    <p:sldId id="404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BF7"/>
    <a:srgbClr val="F7F7F7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2CB86-F37B-4507-AEC3-03395C6A7E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CB3CE-DEED-4258-9953-466834EC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7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6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222B-E237-4E57-A07F-95626E8450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BAB6-07FF-4C8F-AF97-50A21EC02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6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222B-E237-4E57-A07F-95626E8450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BAB6-07FF-4C8F-AF97-50A21EC02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222B-E237-4E57-A07F-95626E8450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BAB6-07FF-4C8F-AF97-50A21EC02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04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D15044BE-B3F3-4258-B55D-9238C2EBFDF1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6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222B-E237-4E57-A07F-95626E8450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BAB6-07FF-4C8F-AF97-50A21EC02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222B-E237-4E57-A07F-95626E8450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BAB6-07FF-4C8F-AF97-50A21EC02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1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222B-E237-4E57-A07F-95626E8450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BAB6-07FF-4C8F-AF97-50A21EC02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222B-E237-4E57-A07F-95626E8450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BAB6-07FF-4C8F-AF97-50A21EC02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222B-E237-4E57-A07F-95626E8450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BAB6-07FF-4C8F-AF97-50A21EC02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222B-E237-4E57-A07F-95626E8450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BAB6-07FF-4C8F-AF97-50A21EC02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2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222B-E237-4E57-A07F-95626E8450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BAB6-07FF-4C8F-AF97-50A21EC02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8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222B-E237-4E57-A07F-95626E8450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BAB6-07FF-4C8F-AF97-50A21EC02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A222B-E237-4E57-A07F-95626E8450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BAB6-07FF-4C8F-AF97-50A21EC02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1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2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slide" Target="slide2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9.png"/><Relationship Id="rId7" Type="http://schemas.openxmlformats.org/officeDocument/2006/relationships/slide" Target="slide2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2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12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5.xml"/><Relationship Id="rId18" Type="http://schemas.openxmlformats.org/officeDocument/2006/relationships/slide" Target="slide17.xml"/><Relationship Id="rId26" Type="http://schemas.openxmlformats.org/officeDocument/2006/relationships/slide" Target="slide19.xml"/><Relationship Id="rId39" Type="http://schemas.openxmlformats.org/officeDocument/2006/relationships/slide" Target="slide12.xml"/><Relationship Id="rId3" Type="http://schemas.openxmlformats.org/officeDocument/2006/relationships/slide" Target="slide3.xml"/><Relationship Id="rId21" Type="http://schemas.openxmlformats.org/officeDocument/2006/relationships/slide" Target="slide27.xml"/><Relationship Id="rId34" Type="http://schemas.openxmlformats.org/officeDocument/2006/relationships/slide" Target="slide21.xml"/><Relationship Id="rId42" Type="http://schemas.openxmlformats.org/officeDocument/2006/relationships/slide" Target="slide50.xml"/><Relationship Id="rId47" Type="http://schemas.openxmlformats.org/officeDocument/2006/relationships/slide" Target="slide60.xml"/><Relationship Id="rId50" Type="http://schemas.openxmlformats.org/officeDocument/2006/relationships/slide" Target="slide65.xml"/><Relationship Id="rId7" Type="http://schemas.openxmlformats.org/officeDocument/2006/relationships/slide" Target="slide4.xml"/><Relationship Id="rId12" Type="http://schemas.openxmlformats.org/officeDocument/2006/relationships/slide" Target="slide38.xml"/><Relationship Id="rId17" Type="http://schemas.openxmlformats.org/officeDocument/2006/relationships/slide" Target="slide26.xml"/><Relationship Id="rId25" Type="http://schemas.openxmlformats.org/officeDocument/2006/relationships/slide" Target="slide29.xml"/><Relationship Id="rId33" Type="http://schemas.openxmlformats.org/officeDocument/2006/relationships/slide" Target="slide32.xml"/><Relationship Id="rId38" Type="http://schemas.openxmlformats.org/officeDocument/2006/relationships/slide" Target="slide22.xml"/><Relationship Id="rId46" Type="http://schemas.openxmlformats.org/officeDocument/2006/relationships/slide" Target="slide57.xml"/><Relationship Id="rId2" Type="http://schemas.openxmlformats.org/officeDocument/2006/relationships/slide" Target="slide13.xml"/><Relationship Id="rId16" Type="http://schemas.openxmlformats.org/officeDocument/2006/relationships/slide" Target="slide39.xml"/><Relationship Id="rId20" Type="http://schemas.openxmlformats.org/officeDocument/2006/relationships/slide" Target="slide40.xml"/><Relationship Id="rId29" Type="http://schemas.openxmlformats.org/officeDocument/2006/relationships/slide" Target="slide30.xml"/><Relationship Id="rId41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5.xml"/><Relationship Id="rId24" Type="http://schemas.openxmlformats.org/officeDocument/2006/relationships/slide" Target="slide42.xml"/><Relationship Id="rId32" Type="http://schemas.openxmlformats.org/officeDocument/2006/relationships/slide" Target="slide46.xml"/><Relationship Id="rId37" Type="http://schemas.openxmlformats.org/officeDocument/2006/relationships/slide" Target="slide33.xml"/><Relationship Id="rId40" Type="http://schemas.openxmlformats.org/officeDocument/2006/relationships/slide" Target="slide48.xml"/><Relationship Id="rId45" Type="http://schemas.openxmlformats.org/officeDocument/2006/relationships/slide" Target="slide55.xml"/><Relationship Id="rId5" Type="http://schemas.openxmlformats.org/officeDocument/2006/relationships/slide" Target="slide23.xml"/><Relationship Id="rId15" Type="http://schemas.openxmlformats.org/officeDocument/2006/relationships/slide" Target="slide6.xml"/><Relationship Id="rId23" Type="http://schemas.openxmlformats.org/officeDocument/2006/relationships/slide" Target="slide8.xml"/><Relationship Id="rId28" Type="http://schemas.openxmlformats.org/officeDocument/2006/relationships/slide" Target="slide44.xml"/><Relationship Id="rId36" Type="http://schemas.openxmlformats.org/officeDocument/2006/relationships/slide" Target="slide47.xml"/><Relationship Id="rId49" Type="http://schemas.openxmlformats.org/officeDocument/2006/relationships/slide" Target="slide63.xml"/><Relationship Id="rId10" Type="http://schemas.openxmlformats.org/officeDocument/2006/relationships/slide" Target="slide15.xml"/><Relationship Id="rId19" Type="http://schemas.openxmlformats.org/officeDocument/2006/relationships/slide" Target="slide7.xml"/><Relationship Id="rId31" Type="http://schemas.openxmlformats.org/officeDocument/2006/relationships/slide" Target="slide10.xml"/><Relationship Id="rId44" Type="http://schemas.openxmlformats.org/officeDocument/2006/relationships/slide" Target="slide53.xml"/><Relationship Id="rId4" Type="http://schemas.openxmlformats.org/officeDocument/2006/relationships/slide" Target="slide35.xml"/><Relationship Id="rId9" Type="http://schemas.openxmlformats.org/officeDocument/2006/relationships/slide" Target="slide24.xml"/><Relationship Id="rId14" Type="http://schemas.openxmlformats.org/officeDocument/2006/relationships/slide" Target="slide16.xml"/><Relationship Id="rId22" Type="http://schemas.openxmlformats.org/officeDocument/2006/relationships/slide" Target="slide18.xml"/><Relationship Id="rId27" Type="http://schemas.openxmlformats.org/officeDocument/2006/relationships/slide" Target="slide9.xml"/><Relationship Id="rId30" Type="http://schemas.openxmlformats.org/officeDocument/2006/relationships/slide" Target="slide20.xml"/><Relationship Id="rId35" Type="http://schemas.openxmlformats.org/officeDocument/2006/relationships/slide" Target="slide11.xml"/><Relationship Id="rId43" Type="http://schemas.openxmlformats.org/officeDocument/2006/relationships/slide" Target="slide52.xml"/><Relationship Id="rId48" Type="http://schemas.openxmlformats.org/officeDocument/2006/relationships/slide" Target="slide61.xml"/><Relationship Id="rId8" Type="http://schemas.openxmlformats.org/officeDocument/2006/relationships/slide" Target="slide36.xml"/><Relationship Id="rId51" Type="http://schemas.openxmlformats.org/officeDocument/2006/relationships/slide" Target="slide6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4.png"/><Relationship Id="rId7" Type="http://schemas.openxmlformats.org/officeDocument/2006/relationships/image" Target="../media/image2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1.png"/><Relationship Id="rId7" Type="http://schemas.openxmlformats.org/officeDocument/2006/relationships/image" Target="../media/image13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9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8.png"/><Relationship Id="rId7" Type="http://schemas.openxmlformats.org/officeDocument/2006/relationships/image" Target="../media/image141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5.png"/><Relationship Id="rId7" Type="http://schemas.openxmlformats.org/officeDocument/2006/relationships/image" Target="../media/image148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1.png"/><Relationship Id="rId7" Type="http://schemas.openxmlformats.org/officeDocument/2006/relationships/image" Target="../media/image15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84.png"/><Relationship Id="rId7" Type="http://schemas.openxmlformats.org/officeDocument/2006/relationships/image" Target="../media/image12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2.png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6.png"/><Relationship Id="rId7" Type="http://schemas.openxmlformats.org/officeDocument/2006/relationships/image" Target="../media/image159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28.jpe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8.png"/><Relationship Id="rId7" Type="http://schemas.openxmlformats.org/officeDocument/2006/relationships/image" Target="../media/image16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9.png"/><Relationship Id="rId10" Type="http://schemas.openxmlformats.org/officeDocument/2006/relationships/image" Target="../media/image162.png"/><Relationship Id="rId4" Type="http://schemas.openxmlformats.org/officeDocument/2006/relationships/image" Target="../media/image28.jpeg"/><Relationship Id="rId9" Type="http://schemas.openxmlformats.org/officeDocument/2006/relationships/image" Target="../media/image1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1.png"/><Relationship Id="rId7" Type="http://schemas.openxmlformats.org/officeDocument/2006/relationships/slide" Target="slide2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7.png"/><Relationship Id="rId7" Type="http://schemas.openxmlformats.org/officeDocument/2006/relationships/slide" Target="slide2.xml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slide" Target="slide2.xml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5.png"/><Relationship Id="rId7" Type="http://schemas.openxmlformats.org/officeDocument/2006/relationships/image" Target="../media/image188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1.png"/><Relationship Id="rId7" Type="http://schemas.openxmlformats.org/officeDocument/2006/relationships/slide" Target="slide2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Relationship Id="rId9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8.png"/><Relationship Id="rId7" Type="http://schemas.openxmlformats.org/officeDocument/2006/relationships/image" Target="../media/image65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3010.png"/><Relationship Id="rId7" Type="http://schemas.openxmlformats.org/officeDocument/2006/relationships/image" Target="../media/image78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3.png"/><Relationship Id="rId4" Type="http://schemas.openxmlformats.org/officeDocument/2006/relationships/image" Target="../media/image36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04.png"/><Relationship Id="rId7" Type="http://schemas.openxmlformats.org/officeDocument/2006/relationships/image" Target="../media/image207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04.png"/><Relationship Id="rId7" Type="http://schemas.openxmlformats.org/officeDocument/2006/relationships/image" Target="../media/image209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11.png"/><Relationship Id="rId7" Type="http://schemas.openxmlformats.org/officeDocument/2006/relationships/image" Target="../media/image21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17.png"/><Relationship Id="rId7" Type="http://schemas.openxmlformats.org/officeDocument/2006/relationships/image" Target="../media/image220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3.png"/><Relationship Id="rId7" Type="http://schemas.openxmlformats.org/officeDocument/2006/relationships/image" Target="../media/image226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23.png"/><Relationship Id="rId7" Type="http://schemas.openxmlformats.org/officeDocument/2006/relationships/image" Target="../media/image228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25.png"/><Relationship Id="rId4" Type="http://schemas.openxmlformats.org/officeDocument/2006/relationships/image" Target="../media/image224.png"/><Relationship Id="rId9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29.png"/><Relationship Id="rId7" Type="http://schemas.openxmlformats.org/officeDocument/2006/relationships/image" Target="../media/image232.png"/><Relationship Id="rId2" Type="http://schemas.openxmlformats.org/officeDocument/2006/relationships/image" Target="../media/image20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1.png"/><Relationship Id="rId4" Type="http://schemas.openxmlformats.org/officeDocument/2006/relationships/image" Target="../media/image230.png"/><Relationship Id="rId9" Type="http://schemas.openxmlformats.org/officeDocument/2006/relationships/image" Target="../media/image23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29.png"/><Relationship Id="rId7" Type="http://schemas.openxmlformats.org/officeDocument/2006/relationships/image" Target="../media/image235.png"/><Relationship Id="rId2" Type="http://schemas.openxmlformats.org/officeDocument/2006/relationships/image" Target="../media/image20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1.png"/><Relationship Id="rId4" Type="http://schemas.openxmlformats.org/officeDocument/2006/relationships/image" Target="../media/image230.png"/><Relationship Id="rId9" Type="http://schemas.openxmlformats.org/officeDocument/2006/relationships/image" Target="../media/image23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37.png"/><Relationship Id="rId7" Type="http://schemas.openxmlformats.org/officeDocument/2006/relationships/image" Target="../media/image240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9.png"/><Relationship Id="rId4" Type="http://schemas.openxmlformats.org/officeDocument/2006/relationships/image" Target="../media/image238.png"/><Relationship Id="rId9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37.png"/><Relationship Id="rId7" Type="http://schemas.openxmlformats.org/officeDocument/2006/relationships/image" Target="../media/image243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9.png"/><Relationship Id="rId4" Type="http://schemas.openxmlformats.org/officeDocument/2006/relationships/image" Target="../media/image238.png"/><Relationship Id="rId9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5.png"/><Relationship Id="rId7" Type="http://schemas.openxmlformats.org/officeDocument/2006/relationships/image" Target="../media/image248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47.png"/><Relationship Id="rId4" Type="http://schemas.openxmlformats.org/officeDocument/2006/relationships/image" Target="../media/image24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250.png"/><Relationship Id="rId7" Type="http://schemas.openxmlformats.org/officeDocument/2006/relationships/image" Target="../media/image25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52.png"/><Relationship Id="rId4" Type="http://schemas.openxmlformats.org/officeDocument/2006/relationships/image" Target="../media/image25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6.png"/><Relationship Id="rId7" Type="http://schemas.openxmlformats.org/officeDocument/2006/relationships/image" Target="../media/image259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58.png"/><Relationship Id="rId4" Type="http://schemas.openxmlformats.org/officeDocument/2006/relationships/image" Target="../media/image257.png"/><Relationship Id="rId9" Type="http://schemas.openxmlformats.org/officeDocument/2006/relationships/image" Target="../media/image12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6.png"/><Relationship Id="rId7" Type="http://schemas.openxmlformats.org/officeDocument/2006/relationships/image" Target="../media/image262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58.png"/><Relationship Id="rId4" Type="http://schemas.openxmlformats.org/officeDocument/2006/relationships/image" Target="../media/image257.png"/><Relationship Id="rId9" Type="http://schemas.openxmlformats.org/officeDocument/2006/relationships/image" Target="../media/image1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2.png"/><Relationship Id="rId7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264.png"/><Relationship Id="rId7" Type="http://schemas.openxmlformats.org/officeDocument/2006/relationships/image" Target="../media/image267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6.png"/><Relationship Id="rId4" Type="http://schemas.openxmlformats.org/officeDocument/2006/relationships/image" Target="../media/image26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269.png"/><Relationship Id="rId7" Type="http://schemas.openxmlformats.org/officeDocument/2006/relationships/image" Target="../media/image27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3.png"/><Relationship Id="rId4" Type="http://schemas.openxmlformats.org/officeDocument/2006/relationships/image" Target="../media/image26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274.png"/><Relationship Id="rId7" Type="http://schemas.openxmlformats.org/officeDocument/2006/relationships/image" Target="../media/image277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76.png"/><Relationship Id="rId4" Type="http://schemas.openxmlformats.org/officeDocument/2006/relationships/image" Target="../media/image27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280.png"/><Relationship Id="rId7" Type="http://schemas.openxmlformats.org/officeDocument/2006/relationships/slide" Target="slide2.xml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5" Type="http://schemas.openxmlformats.org/officeDocument/2006/relationships/image" Target="../media/image282.png"/><Relationship Id="rId4" Type="http://schemas.openxmlformats.org/officeDocument/2006/relationships/image" Target="../media/image28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183.png"/><Relationship Id="rId7" Type="http://schemas.openxmlformats.org/officeDocument/2006/relationships/slide" Target="slide2.xml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5" Type="http://schemas.openxmlformats.org/officeDocument/2006/relationships/image" Target="../media/image208.png"/><Relationship Id="rId4" Type="http://schemas.openxmlformats.org/officeDocument/2006/relationships/image" Target="../media/image20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image" Target="../media/image287.png"/><Relationship Id="rId7" Type="http://schemas.openxmlformats.org/officeDocument/2006/relationships/image" Target="../media/image290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89.png"/><Relationship Id="rId4" Type="http://schemas.openxmlformats.org/officeDocument/2006/relationships/image" Target="../media/image2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7" Type="http://schemas.openxmlformats.org/officeDocument/2006/relationships/image" Target="../media/image261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89.png"/><Relationship Id="rId4" Type="http://schemas.openxmlformats.org/officeDocument/2006/relationships/image" Target="../media/image28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png"/><Relationship Id="rId3" Type="http://schemas.openxmlformats.org/officeDocument/2006/relationships/image" Target="../media/image294.png"/><Relationship Id="rId7" Type="http://schemas.openxmlformats.org/officeDocument/2006/relationships/image" Target="../media/image297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96.png"/><Relationship Id="rId4" Type="http://schemas.openxmlformats.org/officeDocument/2006/relationships/image" Target="../media/image295.png"/><Relationship Id="rId9" Type="http://schemas.openxmlformats.org/officeDocument/2006/relationships/image" Target="../media/image262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png"/><Relationship Id="rId3" Type="http://schemas.openxmlformats.org/officeDocument/2006/relationships/image" Target="../media/image294.png"/><Relationship Id="rId7" Type="http://schemas.openxmlformats.org/officeDocument/2006/relationships/image" Target="../media/image300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96.png"/><Relationship Id="rId4" Type="http://schemas.openxmlformats.org/officeDocument/2006/relationships/image" Target="../media/image295.png"/><Relationship Id="rId9" Type="http://schemas.openxmlformats.org/officeDocument/2006/relationships/image" Target="../media/image262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png"/><Relationship Id="rId3" Type="http://schemas.openxmlformats.org/officeDocument/2006/relationships/image" Target="../media/image294.png"/><Relationship Id="rId7" Type="http://schemas.openxmlformats.org/officeDocument/2006/relationships/image" Target="../media/image301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96.png"/><Relationship Id="rId4" Type="http://schemas.openxmlformats.org/officeDocument/2006/relationships/image" Target="../media/image295.png"/><Relationship Id="rId9" Type="http://schemas.openxmlformats.org/officeDocument/2006/relationships/image" Target="../media/image26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slide" Target="slid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0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png"/><Relationship Id="rId3" Type="http://schemas.openxmlformats.org/officeDocument/2006/relationships/image" Target="../media/image303.png"/><Relationship Id="rId7" Type="http://schemas.openxmlformats.org/officeDocument/2006/relationships/image" Target="../media/image306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05.png"/><Relationship Id="rId4" Type="http://schemas.openxmlformats.org/officeDocument/2006/relationships/image" Target="../media/image304.png"/><Relationship Id="rId9" Type="http://schemas.openxmlformats.org/officeDocument/2006/relationships/image" Target="../media/image30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311.png"/><Relationship Id="rId7" Type="http://schemas.openxmlformats.org/officeDocument/2006/relationships/image" Target="../media/image314.png"/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13.png"/><Relationship Id="rId4" Type="http://schemas.openxmlformats.org/officeDocument/2006/relationships/image" Target="../media/image312.png"/><Relationship Id="rId9" Type="http://schemas.openxmlformats.org/officeDocument/2006/relationships/image" Target="../media/image263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311.png"/><Relationship Id="rId7" Type="http://schemas.openxmlformats.org/officeDocument/2006/relationships/image" Target="../media/image317.png"/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13.png"/><Relationship Id="rId4" Type="http://schemas.openxmlformats.org/officeDocument/2006/relationships/image" Target="../media/image312.png"/><Relationship Id="rId9" Type="http://schemas.openxmlformats.org/officeDocument/2006/relationships/image" Target="../media/image263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slide" Target="slide2.xml"/><Relationship Id="rId7" Type="http://schemas.openxmlformats.org/officeDocument/2006/relationships/image" Target="../media/image319.png"/><Relationship Id="rId2" Type="http://schemas.openxmlformats.org/officeDocument/2006/relationships/image" Target="../media/image2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5" Type="http://schemas.openxmlformats.org/officeDocument/2006/relationships/image" Target="../media/image316.png"/><Relationship Id="rId4" Type="http://schemas.openxmlformats.org/officeDocument/2006/relationships/image" Target="../media/image299.png"/><Relationship Id="rId9" Type="http://schemas.openxmlformats.org/officeDocument/2006/relationships/image" Target="../media/image29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slide" Target="slide2.xml"/><Relationship Id="rId7" Type="http://schemas.openxmlformats.org/officeDocument/2006/relationships/image" Target="../media/image310.png"/><Relationship Id="rId2" Type="http://schemas.openxmlformats.org/officeDocument/2006/relationships/image" Target="../media/image2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emf"/><Relationship Id="rId5" Type="http://schemas.openxmlformats.org/officeDocument/2006/relationships/image" Target="../media/image291.png"/><Relationship Id="rId10" Type="http://schemas.openxmlformats.org/officeDocument/2006/relationships/image" Target="../media/image324.png"/><Relationship Id="rId4" Type="http://schemas.openxmlformats.org/officeDocument/2006/relationships/image" Target="../media/image322.png"/><Relationship Id="rId9" Type="http://schemas.openxmlformats.org/officeDocument/2006/relationships/image" Target="../media/image32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327.png"/><Relationship Id="rId7" Type="http://schemas.openxmlformats.org/officeDocument/2006/relationships/image" Target="../media/image330.png"/><Relationship Id="rId2" Type="http://schemas.openxmlformats.org/officeDocument/2006/relationships/image" Target="../media/image32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29.png"/><Relationship Id="rId4" Type="http://schemas.openxmlformats.org/officeDocument/2006/relationships/image" Target="../media/image32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emf"/><Relationship Id="rId3" Type="http://schemas.openxmlformats.org/officeDocument/2006/relationships/image" Target="../media/image327.png"/><Relationship Id="rId7" Type="http://schemas.openxmlformats.org/officeDocument/2006/relationships/image" Target="../media/image332.png"/><Relationship Id="rId2" Type="http://schemas.openxmlformats.org/officeDocument/2006/relationships/image" Target="../media/image32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326.png"/><Relationship Id="rId5" Type="http://schemas.openxmlformats.org/officeDocument/2006/relationships/image" Target="../media/image329.png"/><Relationship Id="rId10" Type="http://schemas.openxmlformats.org/officeDocument/2006/relationships/image" Target="../media/image335.png"/><Relationship Id="rId4" Type="http://schemas.openxmlformats.org/officeDocument/2006/relationships/image" Target="../media/image32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37.png"/><Relationship Id="rId7" Type="http://schemas.openxmlformats.org/officeDocument/2006/relationships/image" Target="../media/image340.pn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39.png"/><Relationship Id="rId4" Type="http://schemas.openxmlformats.org/officeDocument/2006/relationships/image" Target="../media/image33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3" Type="http://schemas.openxmlformats.org/officeDocument/2006/relationships/image" Target="../media/image337.png"/><Relationship Id="rId7" Type="http://schemas.openxmlformats.org/officeDocument/2006/relationships/image" Target="../media/image342.pn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39.png"/><Relationship Id="rId4" Type="http://schemas.openxmlformats.org/officeDocument/2006/relationships/image" Target="../media/image3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0279" y="0"/>
            <a:ext cx="12201485" cy="691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6" tIns="22848" rIns="45696" bIns="2284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446988" y="3122444"/>
            <a:ext cx="7568415" cy="14053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6" tIns="22848" rIns="45696" bIns="2284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07478" y="1584336"/>
            <a:ext cx="5260501" cy="46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6" tIns="22848" rIns="45696" bIns="22848" rtlCol="0">
            <a:spAutoFit/>
          </a:bodyPr>
          <a:lstStyle/>
          <a:p>
            <a:pPr algn="ctr"/>
            <a:r>
              <a:rPr lang="en-US" sz="2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THI THPT QUỐC GIA 2020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30174" y="2035234"/>
            <a:ext cx="6914016" cy="66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6" tIns="22848" rIns="45696" bIns="2284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 – PPT TIVI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79352" y="2875267"/>
            <a:ext cx="2798270" cy="1107965"/>
            <a:chOff x="9759974" y="4371559"/>
            <a:chExt cx="5597269" cy="2215930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59974" y="4371559"/>
              <a:ext cx="5597269" cy="2215930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ĐỀ THI THỬ </a:t>
              </a:r>
            </a:p>
            <a:p>
              <a:pPr algn="ctr"/>
              <a:r>
                <a:rPr lang="en-US" sz="33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SỐ </a:t>
              </a:r>
              <a:r>
                <a:rPr lang="en-US" sz="33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24</a:t>
              </a:r>
              <a:endParaRPr lang="en-US" sz="33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1610" y="242208"/>
            <a:ext cx="906946" cy="952849"/>
            <a:chOff x="12784885" y="1066801"/>
            <a:chExt cx="1814128" cy="1905698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395314" cy="141571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4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67" y="322559"/>
            <a:ext cx="1119042" cy="85351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9023499" y="-8099"/>
            <a:ext cx="3141582" cy="180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0" y="-11263"/>
            <a:ext cx="2706884" cy="2631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11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4553" y="3580179"/>
            <a:ext cx="11834900" cy="2684853"/>
            <a:chOff x="184495" y="3636277"/>
            <a:chExt cx="11834900" cy="270949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4805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4"/>
            <a:ext cx="11906397" cy="1231611"/>
            <a:chOff x="534987" y="1647866"/>
            <a:chExt cx="23340848" cy="206590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2"/>
              <a:ext cx="23120186" cy="199288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533960" y="1653395"/>
                <a:ext cx="2278919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37924" y="1500768"/>
            <a:ext cx="11821151" cy="2030635"/>
            <a:chOff x="226388" y="2203633"/>
            <a:chExt cx="11821151" cy="2030897"/>
          </a:xfrm>
        </p:grpSpPr>
        <p:sp>
          <p:nvSpPr>
            <p:cNvPr id="51" name="Rectangle 50"/>
            <p:cNvSpPr/>
            <p:nvPr/>
          </p:nvSpPr>
          <p:spPr>
            <a:xfrm>
              <a:off x="6423947" y="2203633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190702" y="243038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6710326" y="2228638"/>
                  <a:ext cx="5006387" cy="973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subHide m:val="on"/>
                            <m:supHide m:val="on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𝑑𝑥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𝑡𝑎𝑛</m:t>
                                </m:r>
                              </m:fName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326" y="2228638"/>
                  <a:ext cx="5006387" cy="9735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6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26388" y="245945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92225" y="2250023"/>
                  <a:ext cx="5212954" cy="973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subHide m:val="on"/>
                            <m:supHide m:val="on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𝑑𝑥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𝑡𝑎𝑛</m:t>
                                </m:r>
                              </m:fName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</m:nary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225" y="2250023"/>
                  <a:ext cx="5212954" cy="9735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470650" y="3291457"/>
              <a:ext cx="5619786" cy="9085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37405" y="351820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99145" y="3260932"/>
                  <a:ext cx="5173258" cy="973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subHide m:val="on"/>
                            <m:supHide m:val="on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𝑑𝑥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𝑡𝑎𝑛</m:t>
                                </m:r>
                              </m:fName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</m:nary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45" y="3260932"/>
                  <a:ext cx="5173258" cy="9735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6427753" y="3241092"/>
              <a:ext cx="5619786" cy="9085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194508" y="346784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410278" y="3199384"/>
                  <a:ext cx="5501265" cy="973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subHide m:val="on"/>
                            <m:supHide m:val="on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𝑑𝑥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𝑡𝑎𝑛</m:t>
                                </m:r>
                              </m:fName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0278" y="3199384"/>
                  <a:ext cx="5501265" cy="9735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6077597" y="1710414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7400" y="4165362"/>
                <a:ext cx="9340897" cy="1890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𝑑𝑥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𝑡𝑎𝑛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𝑐𝑜𝑠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</m:func>
                              </m:den>
                            </m:f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𝑡𝑎𝑛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400" y="4165362"/>
                <a:ext cx="9340897" cy="1890774"/>
              </a:xfrm>
              <a:prstGeom prst="rect">
                <a:avLst/>
              </a:prstGeom>
              <a:blipFill>
                <a:blip r:embed="rId7"/>
                <a:stretch>
                  <a:fillRect l="-1697" t="-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69037" y="281419"/>
                <a:ext cx="7781003" cy="65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Nguyên hàm của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  <a:endParaRPr lang="en-US" sz="3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037" y="281419"/>
                <a:ext cx="7781003" cy="658642"/>
              </a:xfrm>
              <a:prstGeom prst="rect">
                <a:avLst/>
              </a:prstGeom>
              <a:blipFill>
                <a:blip r:embed="rId8"/>
                <a:stretch>
                  <a:fillRect l="-2038" t="-833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69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58061" y="2790276"/>
            <a:ext cx="11834900" cy="3244765"/>
            <a:chOff x="184495" y="3636277"/>
            <a:chExt cx="11834900" cy="32451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301624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450447"/>
            <a:chOff x="534987" y="1647866"/>
            <a:chExt cx="23340848" cy="243298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35995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533960" y="1653395"/>
                <a:ext cx="2278919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9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38344" y="1722017"/>
            <a:ext cx="11868658" cy="951499"/>
            <a:chOff x="150736" y="2143351"/>
            <a:chExt cx="11868658" cy="951622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480676" y="2187107"/>
                  <a:ext cx="2417815" cy="9078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0676" y="2187107"/>
                  <a:ext cx="2417815" cy="907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88992" y="2171592"/>
                  <a:ext cx="2517576" cy="9078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992" y="2171592"/>
                  <a:ext cx="2517576" cy="90786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367650" y="2156325"/>
                  <a:ext cx="2517577" cy="9078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7650" y="2156325"/>
                  <a:ext cx="2517577" cy="9078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270528" y="2143351"/>
                  <a:ext cx="2658614" cy="907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528" y="2143351"/>
                  <a:ext cx="2658614" cy="9078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8982213" y="1968115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20217" y="3339238"/>
                <a:ext cx="11379738" cy="2489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Trục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đối xứng của parabol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𝑏𝑥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 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Nên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trục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đối xứng của parabol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+5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+3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 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17" y="3339238"/>
                <a:ext cx="11379738" cy="2489977"/>
              </a:xfrm>
              <a:prstGeom prst="rect">
                <a:avLst/>
              </a:prstGeom>
              <a:blipFill>
                <a:blip r:embed="rId7"/>
                <a:stretch>
                  <a:fillRect l="-1339" t="-3431" b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28049" y="197519"/>
                <a:ext cx="9904842" cy="1179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Trục đối xứng của parabol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+5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+3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 đường thẳng có phương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trình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049" y="197519"/>
                <a:ext cx="9904842" cy="1179554"/>
              </a:xfrm>
              <a:prstGeom prst="rect">
                <a:avLst/>
              </a:prstGeom>
              <a:blipFill>
                <a:blip r:embed="rId8"/>
                <a:stretch>
                  <a:fillRect l="-1538" t="-4639" r="-1600" b="-1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8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58061" y="2790276"/>
            <a:ext cx="11834900" cy="3906735"/>
            <a:chOff x="184495" y="3636277"/>
            <a:chExt cx="11834900" cy="390724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367830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450447"/>
            <a:chOff x="534987" y="1647866"/>
            <a:chExt cx="23340848" cy="243298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35995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0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10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38344" y="1811361"/>
            <a:ext cx="11868658" cy="856596"/>
            <a:chOff x="150736" y="2232704"/>
            <a:chExt cx="11868658" cy="856706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523225" y="2420590"/>
                  <a:ext cx="2417815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30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225" y="2420590"/>
                  <a:ext cx="2417815" cy="5848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31541" y="2405075"/>
                  <a:ext cx="2517576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15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541" y="2405075"/>
                  <a:ext cx="2517576" cy="5848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10199" y="2389808"/>
                  <a:ext cx="2517577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40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0199" y="2389808"/>
                  <a:ext cx="2517577" cy="5848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13077" y="2376834"/>
                  <a:ext cx="2658614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60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3077" y="2376834"/>
                  <a:ext cx="2658614" cy="5848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8982213" y="1968115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88898" y="3014648"/>
                <a:ext cx="11379738" cy="355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 trình chính tắc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𝐸</m:t>
                        </m:r>
                      </m:e>
                    </m:d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25</m:t>
                        </m:r>
                      </m:den>
                    </m:f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=25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=9</m:t>
                            </m:r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𝑏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Diện tích hình chữ nhật cơ sở ngoại tiếp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 </a:t>
                </a:r>
                <a:endParaRPr lang="en-US" sz="3200" dirty="0" smtClean="0">
                  <a:solidFill>
                    <a:srgbClr val="000000"/>
                  </a:solidFill>
                  <a:latin typeface="Cambria Math"/>
                  <a:ea typeface="Times New Roman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                            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𝑆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=4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𝑎𝑏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=60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8" y="3014648"/>
                <a:ext cx="11379738" cy="3557512"/>
              </a:xfrm>
              <a:prstGeom prst="rect">
                <a:avLst/>
              </a:prstGeom>
              <a:blipFill>
                <a:blip r:embed="rId7"/>
                <a:stretch>
                  <a:fillRect l="-1339" b="-4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28049" y="197519"/>
                <a:ext cx="9904842" cy="1256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Trong mặt phẳng tọa độ </a:t>
                </a:r>
                <a:r>
                  <a:rPr lang="en-US" sz="3200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Oxy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cho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E</m:t>
                        </m:r>
                      </m:e>
                    </m:d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: 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9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+25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=225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endParaRPr lang="en-US" sz="3200" dirty="0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err="1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Hỏi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diện tích hình chữ nhật cơ sở ngoại tiếp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049" y="197519"/>
                <a:ext cx="9904842" cy="1256498"/>
              </a:xfrm>
              <a:prstGeom prst="rect">
                <a:avLst/>
              </a:prstGeom>
              <a:blipFill>
                <a:blip r:embed="rId8"/>
                <a:stretch>
                  <a:fillRect l="-1538" t="-4348" r="-1415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88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2877628"/>
            <a:ext cx="11834900" cy="3906735"/>
            <a:chOff x="184495" y="3636277"/>
            <a:chExt cx="11834900" cy="390724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367830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707547"/>
            <a:chOff x="534987" y="1647866"/>
            <a:chExt cx="23340848" cy="286424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79121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0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11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84796" y="1993127"/>
            <a:ext cx="11868658" cy="856596"/>
            <a:chOff x="150736" y="2232704"/>
            <a:chExt cx="11868658" cy="856706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523225" y="2420590"/>
                  <a:ext cx="2417815" cy="609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6 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</m:t>
                        </m:r>
                      </m:oMath>
                    </m:oMathPara>
                  </a14:m>
                  <a:endParaRPr lang="en-US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225" y="2420590"/>
                  <a:ext cx="2417815" cy="60941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31541" y="2405075"/>
                  <a:ext cx="2517576" cy="609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18 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</m:t>
                        </m:r>
                      </m:oMath>
                    </m:oMathPara>
                  </a14:m>
                  <a:endParaRPr lang="en-US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541" y="2405075"/>
                  <a:ext cx="2517576" cy="6094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10199" y="2389808"/>
                  <a:ext cx="2517577" cy="609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36 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</m:t>
                        </m:r>
                      </m:oMath>
                    </m:oMathPara>
                  </a14:m>
                  <a:endParaRPr lang="en-US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0199" y="2389808"/>
                  <a:ext cx="2517577" cy="60941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13077" y="2376834"/>
                  <a:ext cx="2658614" cy="609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12 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</m:t>
                        </m:r>
                      </m:oMath>
                    </m:oMathPara>
                  </a14:m>
                  <a:endParaRPr lang="en-US" i="0" dirty="0">
                    <a:solidFill>
                      <a:schemeClr val="bg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3077" y="2376834"/>
                  <a:ext cx="2658614" cy="6094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171038" y="2121952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1259" y="3296230"/>
                <a:ext cx="7934388" cy="3651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Tăng chiều cao lên 2 lần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=2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Tăng bán kính đáy lên 3 lần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=3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Tỉ lệ thể tích: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.2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18</m:t>
                        </m:r>
                      </m:den>
                    </m:f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⇔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=18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Vậy khối trụ mới sẽ tăng 18 lần thể tích.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59" y="3296230"/>
                <a:ext cx="7934388" cy="3651834"/>
              </a:xfrm>
              <a:prstGeom prst="rect">
                <a:avLst/>
              </a:prstGeom>
              <a:blipFill>
                <a:blip r:embed="rId7"/>
                <a:stretch>
                  <a:fillRect l="-1998" t="-1503" b="-3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24530" y="94391"/>
            <a:ext cx="1109118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Cho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khối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trụ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kính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tròn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đáy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chiều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cao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chiều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cao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lần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kính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đáy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lần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khối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trụ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bao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lần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3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5" name="Picture 44" descr="Description: Description: 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927" y="3586212"/>
            <a:ext cx="3283527" cy="2593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17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2965" y="2516958"/>
            <a:ext cx="11834900" cy="4183114"/>
            <a:chOff x="184495" y="3636278"/>
            <a:chExt cx="11834900" cy="418365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395471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131791"/>
            <a:chOff x="534987" y="1647866"/>
            <a:chExt cx="23340848" cy="1898469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2"/>
              <a:ext cx="23120186" cy="182544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0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12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04978" y="1482450"/>
            <a:ext cx="11868658" cy="856596"/>
            <a:chOff x="150736" y="2232704"/>
            <a:chExt cx="11868658" cy="856706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523225" y="2420590"/>
                  <a:ext cx="2417815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225" y="2420590"/>
                  <a:ext cx="2417815" cy="5848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31541" y="2405075"/>
                  <a:ext cx="2517576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541" y="2405075"/>
                  <a:ext cx="2517576" cy="5848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10199" y="2389808"/>
                  <a:ext cx="2517577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0199" y="2389808"/>
                  <a:ext cx="2517577" cy="5848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13077" y="2376834"/>
                  <a:ext cx="2658614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3077" y="2376834"/>
                  <a:ext cx="2658614" cy="5848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6060744" y="1626561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4875" y="2608118"/>
                <a:ext cx="11379738" cy="4080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−2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=2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−1⇔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−1≥0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ea typeface="Times New Roman"/>
                    <a:cs typeface="Times New Roman" pitchFamily="18" charset="0"/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−8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+3=0</m:t>
                            </m:r>
                          </m:e>
                        </m:eqAr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2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=1</m:t>
                                    </m:r>
                                  </m:e>
                                  <m:e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80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Vậy phương trình có hai nghiệm phân biệt.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75" y="2608118"/>
                <a:ext cx="11379738" cy="4080925"/>
              </a:xfrm>
              <a:prstGeom prst="rect">
                <a:avLst/>
              </a:prstGeom>
              <a:blipFill>
                <a:blip r:embed="rId7"/>
                <a:stretch>
                  <a:fillRect l="-1071"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02160" y="316429"/>
                <a:ext cx="9904842" cy="613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 nghiệm của phương trình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−2</m:t>
                        </m:r>
                      </m:e>
                    </m:d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−1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160" y="316429"/>
                <a:ext cx="9904842" cy="613245"/>
              </a:xfrm>
              <a:prstGeom prst="rect">
                <a:avLst/>
              </a:prstGeom>
              <a:blipFill>
                <a:blip r:embed="rId8"/>
                <a:stretch>
                  <a:fillRect l="-1600" t="-8911" b="-30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2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89584" y="4457936"/>
            <a:ext cx="11834900" cy="2073493"/>
            <a:chOff x="184495" y="3636277"/>
            <a:chExt cx="11834900" cy="209252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186358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06397" cy="2147407"/>
            <a:chOff x="534987" y="1869705"/>
            <a:chExt cx="23340848" cy="360206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486626"/>
              <a:chOff x="534987" y="1647866"/>
              <a:chExt cx="23340848" cy="348662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341360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673420" y="2012804"/>
                  <a:ext cx="20617870" cy="3458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𝑦</m:t>
                      </m:r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xác định, liên tục trên tập </a:t>
                  </a:r>
                  <a14:m>
                    <m:oMath xmlns:m="http://schemas.openxmlformats.org/officeDocument/2006/math"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ℝ</m:t>
                      </m:r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và có bảng biến thiên: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Khẳng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định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nào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dưới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đây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là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đúng</a:t>
                  </a:r>
                  <a:r>
                    <a:rPr lang="en-US" sz="3200" dirty="0" smtClean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?</a:t>
                  </a:r>
                  <a:endParaRPr lang="en-US" sz="3200" dirty="0" smtClean="0"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  <a:p>
                  <a:pPr lvl="0"/>
                  <a:endPara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3420" y="2012804"/>
                  <a:ext cx="20617870" cy="3458966"/>
                </a:xfrm>
                <a:prstGeom prst="rect">
                  <a:avLst/>
                </a:prstGeom>
                <a:blipFill>
                  <a:blip r:embed="rId2"/>
                  <a:stretch>
                    <a:fillRect l="-1449" t="-4142" r="-110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222955" y="2395558"/>
            <a:ext cx="11870659" cy="2047233"/>
            <a:chOff x="226388" y="2152514"/>
            <a:chExt cx="11870659" cy="2047498"/>
          </a:xfrm>
        </p:grpSpPr>
        <p:sp>
          <p:nvSpPr>
            <p:cNvPr id="51" name="Rectangle 50"/>
            <p:cNvSpPr/>
            <p:nvPr/>
          </p:nvSpPr>
          <p:spPr>
            <a:xfrm>
              <a:off x="6423947" y="2203633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190702" y="243038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6695763" y="2152514"/>
                  <a:ext cx="5006387" cy="975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ố đồ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−∞;1</m:t>
                            </m:r>
                          </m:e>
                        </m:d>
                        <m: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Cambria Math"/>
                          </a:rPr>
                          <m:t>∪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1;+∞</m:t>
                            </m:r>
                          </m:e>
                        </m:d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5763" y="2152514"/>
                  <a:ext cx="5006387" cy="9756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6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26388" y="245945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32518" y="2381839"/>
                  <a:ext cx="5212954" cy="544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ố đồ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ℝ</m:t>
                        </m:r>
                        <m: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518" y="2381839"/>
                  <a:ext cx="5212954" cy="5447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470650" y="3291457"/>
              <a:ext cx="5619786" cy="9085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37405" y="351820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42782" y="3200388"/>
                  <a:ext cx="5173258" cy="975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ố đồ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−∞;+∞</m:t>
                            </m:r>
                          </m:e>
                        </m:d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782" y="3200388"/>
                  <a:ext cx="5173258" cy="9756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6427753" y="3241092"/>
              <a:ext cx="5619786" cy="9085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194508" y="346784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595782" y="3175581"/>
                  <a:ext cx="5501265" cy="975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ố đồ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kho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−∞;1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à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1;+</m:t>
                            </m:r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∞</m:t>
                            </m:r>
                          </m:e>
                        </m:d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5782" y="3175581"/>
                  <a:ext cx="5501265" cy="9756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6207034" y="3710716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43" name="Action Button: Forward or Next 42">
            <a:hlinkClick r:id="rId7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02480" y="5086053"/>
                <a:ext cx="1137973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Dựa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vào bảng biến thiên hàm số đồng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biến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</a:p>
              <a:p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trên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các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−∞;1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1;+∞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D đúng.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80" y="5086053"/>
                <a:ext cx="11379738" cy="1077218"/>
              </a:xfrm>
              <a:prstGeom prst="rect">
                <a:avLst/>
              </a:prstGeom>
              <a:blipFill>
                <a:blip r:embed="rId8"/>
                <a:stretch>
                  <a:fillRect l="-1339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247" y="712542"/>
            <a:ext cx="4734587" cy="13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70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3686" y="3738317"/>
            <a:ext cx="11834900" cy="3002117"/>
            <a:chOff x="184495" y="3636277"/>
            <a:chExt cx="11834900" cy="302967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80073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06397" cy="1128148"/>
            <a:chOff x="534987" y="1869705"/>
            <a:chExt cx="23340848" cy="189235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892358"/>
              <a:chOff x="534987" y="1647866"/>
              <a:chExt cx="23340848" cy="189235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81933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493667" y="1981073"/>
                  <a:ext cx="17546673" cy="1496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𝑦</m:t>
                      </m:r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là</a:t>
                  </a:r>
                  <a:r>
                    <a:rPr lang="en-US" sz="3200" dirty="0" smtClean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:</a:t>
                  </a:r>
                  <a:endParaRPr lang="en-US" sz="3200" dirty="0" smtClean="0"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3667" y="1981073"/>
                  <a:ext cx="17546673" cy="1496298"/>
                </a:xfrm>
                <a:prstGeom prst="rect">
                  <a:avLst/>
                </a:prstGeom>
                <a:blipFill>
                  <a:blip r:embed="rId2"/>
                  <a:stretch>
                    <a:fillRect b="-816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147057" y="1565832"/>
            <a:ext cx="11821151" cy="1996121"/>
            <a:chOff x="226388" y="2203633"/>
            <a:chExt cx="11821151" cy="1996379"/>
          </a:xfrm>
        </p:grpSpPr>
        <p:sp>
          <p:nvSpPr>
            <p:cNvPr id="51" name="Rectangle 50"/>
            <p:cNvSpPr/>
            <p:nvPr/>
          </p:nvSpPr>
          <p:spPr>
            <a:xfrm>
              <a:off x="6423947" y="2203633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190702" y="243038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7126268" y="2215790"/>
                  <a:ext cx="3860721" cy="925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′=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+1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6268" y="2215790"/>
                  <a:ext cx="3860721" cy="9258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6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26388" y="245945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391363" y="2223468"/>
                  <a:ext cx="4020017" cy="925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′=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1+</m:t>
                                </m:r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1363" y="2223468"/>
                  <a:ext cx="4020017" cy="92582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470650" y="3291457"/>
              <a:ext cx="5619786" cy="9085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37405" y="351820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577308" y="3302269"/>
                  <a:ext cx="3989405" cy="8275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′=−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308" y="3302269"/>
                  <a:ext cx="3989405" cy="82757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6427753" y="3241092"/>
              <a:ext cx="5619786" cy="9085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194508" y="346784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595782" y="3281580"/>
                  <a:ext cx="3369517" cy="8275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′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5782" y="3281580"/>
                  <a:ext cx="3369517" cy="82757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6102959" y="1784754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43" name="Action Button: Forward or Next 42">
            <a:hlinkClick r:id="rId7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5532" y="4168302"/>
                <a:ext cx="11379738" cy="2366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+1</m:t>
                            </m:r>
                          </m:e>
                        </m:d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32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/>
                  <a:cs typeface="Times New Roman"/>
                </a:endParaRPr>
              </a:p>
              <a:p>
                <a:r>
                  <a:rPr lang="en-US" sz="3200" dirty="0" smtClean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+1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func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32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/>
                  <a:cs typeface="Times New Roman"/>
                </a:endParaRPr>
              </a:p>
              <a:p>
                <a:r>
                  <a:rPr lang="en-US" sz="3200" dirty="0" smtClean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+1</m:t>
                            </m:r>
                          </m:e>
                        </m:d>
                        <m:func>
                          <m:func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32" y="4168302"/>
                <a:ext cx="11379738" cy="2366610"/>
              </a:xfrm>
              <a:prstGeom prst="rect">
                <a:avLst/>
              </a:prstGeom>
              <a:blipFill>
                <a:blip r:embed="rId8"/>
                <a:stretch>
                  <a:fillRect l="-1393" b="-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5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9619" y="2644535"/>
            <a:ext cx="11834900" cy="4183114"/>
            <a:chOff x="184495" y="3636278"/>
            <a:chExt cx="11834900" cy="418365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395471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253581"/>
            <a:chOff x="534987" y="1647866"/>
            <a:chExt cx="23340848" cy="210276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02973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0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15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71632" y="1610027"/>
            <a:ext cx="11868658" cy="856596"/>
            <a:chOff x="150736" y="2232704"/>
            <a:chExt cx="11868658" cy="856706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523225" y="2420590"/>
                  <a:ext cx="2417815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−48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225" y="2420590"/>
                  <a:ext cx="2417815" cy="5848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31541" y="2405075"/>
                  <a:ext cx="2517576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72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541" y="2405075"/>
                  <a:ext cx="2517576" cy="5848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10199" y="2389808"/>
                  <a:ext cx="2517577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±</m:t>
                        </m:r>
                        <m:r>
                          <a:rPr lang="en-US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48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0199" y="2389808"/>
                  <a:ext cx="2517577" cy="5848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13077" y="2376834"/>
                  <a:ext cx="2658614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48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3077" y="2376834"/>
                  <a:ext cx="2658614" cy="5848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8914137" y="1767111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2670" y="3151564"/>
                <a:ext cx="11379738" cy="323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Theo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bài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ra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9</m:t>
                        </m:r>
                      </m:sub>
                    </m:sSub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=768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Mà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9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nên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768=3.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32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ea typeface="Times New Roman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8</m:t>
                        </m:r>
                      </m:sup>
                    </m:sSup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=256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  <a:latin typeface="Cambria Math"/>
                  <a:ea typeface="Times New Roman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ea typeface="Times New Roman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⇒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𝑞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=±2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Do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5</m:t>
                        </m:r>
                      </m:sub>
                    </m:sSub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=3.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=48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70" y="3151564"/>
                <a:ext cx="11379738" cy="3231654"/>
              </a:xfrm>
              <a:prstGeom prst="rect">
                <a:avLst/>
              </a:prstGeom>
              <a:blipFill>
                <a:blip r:embed="rId7"/>
                <a:stretch>
                  <a:fillRect l="-1393" t="-1698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59227" y="137577"/>
                <a:ext cx="9904842" cy="1179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Xe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giữa số 3 và số 768 là 7 số để được một cấp số nhân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=3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Khi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bằng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27" y="137577"/>
                <a:ext cx="9904842" cy="1179554"/>
              </a:xfrm>
              <a:prstGeom prst="rect">
                <a:avLst/>
              </a:prstGeom>
              <a:blipFill>
                <a:blip r:embed="rId8"/>
                <a:stretch>
                  <a:fillRect l="-1600" t="-4663" r="-1538" b="-16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3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9619" y="2644535"/>
            <a:ext cx="11834900" cy="4183114"/>
            <a:chOff x="184495" y="3636278"/>
            <a:chExt cx="11834900" cy="418365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395471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826915"/>
            <a:chOff x="534987" y="1647866"/>
            <a:chExt cx="23340848" cy="2834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76136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0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16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47057" y="2053580"/>
            <a:ext cx="11784867" cy="668228"/>
            <a:chOff x="234527" y="2232704"/>
            <a:chExt cx="11784867" cy="668313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6229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38128" y="230271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511123" y="2316167"/>
                  <a:ext cx="2417815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=42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1123" y="2316167"/>
                  <a:ext cx="2417815" cy="5848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6229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34527" y="229276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19439" y="2300652"/>
                  <a:ext cx="2517576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439" y="2300652"/>
                  <a:ext cx="2517576" cy="5848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6229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169511" y="230271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398097" y="2285385"/>
                  <a:ext cx="2517577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=16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8097" y="2285385"/>
                  <a:ext cx="2517577" cy="5848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6229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078396" y="230271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00975" y="2272411"/>
                  <a:ext cx="2658614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=24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0975" y="2272411"/>
                  <a:ext cx="2658614" cy="5848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3127576" y="2113549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407" y="3098457"/>
                <a:ext cx="11752483" cy="3881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Đặt: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−4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𝑧</m:t>
                    </m:r>
                  </m:oMath>
                </a14:m>
                <a:r>
                  <a:rPr lang="en-US" sz="28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 phương trình trở thành: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−3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−40=0</m:t>
                    </m:r>
                  </m:oMath>
                </a14:m>
                <a:endParaRPr lang="en-US" sz="2800" i="1" dirty="0" smtClean="0">
                  <a:solidFill>
                    <a:srgbClr val="000000"/>
                  </a:solidFill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smtClean="0">
                    <a:solidFill>
                      <a:srgbClr val="000000"/>
                    </a:solidFill>
                    <a:effectLst/>
                    <a:ea typeface="Times New Roman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=−5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=8</m:t>
                            </m:r>
                          </m:e>
                        </m:eqAr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−4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𝑧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+5=0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−4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𝑧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−8=0</m:t>
                            </m:r>
                          </m:e>
                        </m:eqAr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𝑧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=2+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𝑖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𝑧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=2−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𝑖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𝑧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=2−2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𝑧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=2+2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 đó: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𝐻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=5+5+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28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/>
                  <a:cs typeface="Times New Roman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						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=42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07" y="3098457"/>
                <a:ext cx="11752483" cy="3881768"/>
              </a:xfrm>
              <a:prstGeom prst="rect">
                <a:avLst/>
              </a:prstGeom>
              <a:blipFill>
                <a:blip r:embed="rId7"/>
                <a:stretch>
                  <a:fillRect l="-1089" t="-942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87745" y="116650"/>
                <a:ext cx="9904842" cy="1945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 các nghiệm phức của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trình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</a:p>
              <a:p>
                <a:pPr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−4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−3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−4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−40=0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endParaRPr lang="en-US" sz="32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err="1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đó, giá trị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𝐻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bằng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745" y="116650"/>
                <a:ext cx="9904842" cy="1945148"/>
              </a:xfrm>
              <a:prstGeom prst="rect">
                <a:avLst/>
              </a:prstGeom>
              <a:blipFill>
                <a:blip r:embed="rId8"/>
                <a:stretch>
                  <a:fillRect l="-1538" t="-2821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01334" y="3025053"/>
            <a:ext cx="11834900" cy="3787515"/>
            <a:chOff x="184495" y="3636278"/>
            <a:chExt cx="11834900" cy="378800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5590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660923"/>
            <a:chOff x="534987" y="1647866"/>
            <a:chExt cx="23340848" cy="278603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71301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0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17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61981" y="1909074"/>
            <a:ext cx="11897262" cy="1014000"/>
            <a:chOff x="150736" y="2138328"/>
            <a:chExt cx="11897262" cy="1014130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10487" y="2402588"/>
                  <a:ext cx="2417815" cy="574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0487" y="2402588"/>
                  <a:ext cx="2417815" cy="57401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40952" y="2153595"/>
                  <a:ext cx="2517576" cy="9988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952" y="2153595"/>
                  <a:ext cx="2517576" cy="9988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19610" y="2138328"/>
                  <a:ext cx="2517577" cy="9988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9610" y="2138328"/>
                  <a:ext cx="2517577" cy="9988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89384" y="2399931"/>
                  <a:ext cx="2658614" cy="523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9384" y="2399931"/>
                  <a:ext cx="2658614" cy="5232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161981" y="2134583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0153" y="3505445"/>
                <a:ext cx="8538279" cy="3307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Khi quay tam giác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quanh trục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𝐴𝐶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thì bán kính đường tròn đáy là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𝐴𝐵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chiều cao của hình nón là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𝐶𝐴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Bán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kính hình nón: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𝑟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𝐴𝐵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Chiều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cao của hình nón: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h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𝐴𝐵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𝑡𝑎𝑛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0°</m:t>
                        </m:r>
                      </m:den>
                    </m:f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Thể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tích khối nón là: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𝑉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h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.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3" y="3505445"/>
                <a:ext cx="8538279" cy="3307124"/>
              </a:xfrm>
              <a:prstGeom prst="rect">
                <a:avLst/>
              </a:prstGeom>
              <a:blipFill>
                <a:blip r:embed="rId7"/>
                <a:stretch>
                  <a:fillRect l="-1428" t="-1105" r="-1499" b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24139" y="109800"/>
                <a:ext cx="9904842" cy="1764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Trong không gian cho tam giác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𝐴𝐶𝐵</m:t>
                        </m:r>
                      </m:e>
                    </m:acc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=30°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Thể tích khối nón sinh ra khi quay tam giác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quanh trục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𝐴𝐶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139" y="109800"/>
                <a:ext cx="9904842" cy="1764970"/>
              </a:xfrm>
              <a:prstGeom prst="rect">
                <a:avLst/>
              </a:prstGeom>
              <a:blipFill>
                <a:blip r:embed="rId8"/>
                <a:stretch>
                  <a:fillRect l="-1601" t="-3103" r="-160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 descr="Description: 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358" y="3420134"/>
            <a:ext cx="2950096" cy="306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07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2914780" y="45797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3" action="ppaction://hlinksldjump"/>
          </p:cNvPr>
          <p:cNvSpPr txBox="1"/>
          <p:nvPr/>
        </p:nvSpPr>
        <p:spPr>
          <a:xfrm>
            <a:off x="594332" y="45800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7745392" y="460012"/>
            <a:ext cx="16474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31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5342871" y="45797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</a:t>
            </a:r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2921697" y="104326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601249" y="108272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8" action="ppaction://hlinksldjump"/>
          </p:cNvPr>
          <p:cNvSpPr txBox="1"/>
          <p:nvPr/>
        </p:nvSpPr>
        <p:spPr>
          <a:xfrm>
            <a:off x="7745392" y="105783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32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9" action="ppaction://hlinksldjump"/>
          </p:cNvPr>
          <p:cNvSpPr txBox="1"/>
          <p:nvPr/>
        </p:nvSpPr>
        <p:spPr>
          <a:xfrm>
            <a:off x="5349788" y="104326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</a:t>
            </a:r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0" action="ppaction://hlinksldjump"/>
          </p:cNvPr>
          <p:cNvSpPr txBox="1"/>
          <p:nvPr/>
        </p:nvSpPr>
        <p:spPr>
          <a:xfrm>
            <a:off x="2923785" y="164660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1" action="ppaction://hlinksldjump"/>
          </p:cNvPr>
          <p:cNvSpPr txBox="1"/>
          <p:nvPr/>
        </p:nvSpPr>
        <p:spPr>
          <a:xfrm>
            <a:off x="603337" y="164663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2" action="ppaction://hlinksldjump"/>
          </p:cNvPr>
          <p:cNvSpPr txBox="1"/>
          <p:nvPr/>
        </p:nvSpPr>
        <p:spPr>
          <a:xfrm>
            <a:off x="7734954" y="167553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33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hlinkClick r:id="rId13" action="ppaction://hlinksldjump"/>
          </p:cNvPr>
          <p:cNvSpPr txBox="1"/>
          <p:nvPr/>
        </p:nvSpPr>
        <p:spPr>
          <a:xfrm>
            <a:off x="5353965" y="165601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</a:t>
            </a:r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hlinkClick r:id="rId14" action="ppaction://hlinksldjump"/>
          </p:cNvPr>
          <p:cNvSpPr txBox="1"/>
          <p:nvPr/>
        </p:nvSpPr>
        <p:spPr>
          <a:xfrm>
            <a:off x="2916868" y="22387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hlinkClick r:id="rId15" action="ppaction://hlinksldjump"/>
          </p:cNvPr>
          <p:cNvSpPr txBox="1"/>
          <p:nvPr/>
        </p:nvSpPr>
        <p:spPr>
          <a:xfrm>
            <a:off x="596420" y="223878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hlinkClick r:id="rId16" action="ppaction://hlinksldjump"/>
          </p:cNvPr>
          <p:cNvSpPr txBox="1"/>
          <p:nvPr/>
        </p:nvSpPr>
        <p:spPr>
          <a:xfrm>
            <a:off x="7740563" y="224079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34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hlinkClick r:id="rId17" action="ppaction://hlinksldjump"/>
          </p:cNvPr>
          <p:cNvSpPr txBox="1"/>
          <p:nvPr/>
        </p:nvSpPr>
        <p:spPr>
          <a:xfrm>
            <a:off x="5353965" y="222297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</a:t>
            </a:r>
            <a:r>
              <a:rPr lang="en-US" sz="3200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24</a:t>
            </a:r>
            <a:endParaRPr lang="en-US" sz="3200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hlinkClick r:id="rId18" action="ppaction://hlinksldjump"/>
          </p:cNvPr>
          <p:cNvSpPr txBox="1"/>
          <p:nvPr/>
        </p:nvSpPr>
        <p:spPr>
          <a:xfrm>
            <a:off x="2923785" y="282404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</a:t>
            </a:r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hlinkClick r:id="rId19" action="ppaction://hlinksldjump"/>
          </p:cNvPr>
          <p:cNvSpPr txBox="1"/>
          <p:nvPr/>
        </p:nvSpPr>
        <p:spPr>
          <a:xfrm>
            <a:off x="603337" y="283660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hlinkClick r:id="rId20" action="ppaction://hlinksldjump"/>
          </p:cNvPr>
          <p:cNvSpPr txBox="1"/>
          <p:nvPr/>
        </p:nvSpPr>
        <p:spPr>
          <a:xfrm>
            <a:off x="7734954" y="283861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35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hlinkClick r:id="rId21" action="ppaction://hlinksldjump"/>
          </p:cNvPr>
          <p:cNvSpPr txBox="1"/>
          <p:nvPr/>
        </p:nvSpPr>
        <p:spPr>
          <a:xfrm>
            <a:off x="5351876" y="282404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25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hlinkClick r:id="rId22" action="ppaction://hlinksldjump"/>
          </p:cNvPr>
          <p:cNvSpPr txBox="1"/>
          <p:nvPr/>
        </p:nvSpPr>
        <p:spPr>
          <a:xfrm>
            <a:off x="2925874" y="3427382"/>
            <a:ext cx="165578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hlinkClick r:id="rId23" action="ppaction://hlinksldjump"/>
          </p:cNvPr>
          <p:cNvSpPr txBox="1"/>
          <p:nvPr/>
        </p:nvSpPr>
        <p:spPr>
          <a:xfrm>
            <a:off x="605425" y="342741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hlinkClick r:id="rId24" action="ppaction://hlinksldjump"/>
          </p:cNvPr>
          <p:cNvSpPr txBox="1"/>
          <p:nvPr/>
        </p:nvSpPr>
        <p:spPr>
          <a:xfrm>
            <a:off x="7737042" y="342942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36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>
            <a:hlinkClick r:id="rId25" action="ppaction://hlinksldjump"/>
          </p:cNvPr>
          <p:cNvSpPr txBox="1"/>
          <p:nvPr/>
        </p:nvSpPr>
        <p:spPr>
          <a:xfrm>
            <a:off x="5353965" y="3427383"/>
            <a:ext cx="165578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26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hlinkClick r:id="rId26" action="ppaction://hlinksldjump"/>
          </p:cNvPr>
          <p:cNvSpPr txBox="1"/>
          <p:nvPr/>
        </p:nvSpPr>
        <p:spPr>
          <a:xfrm>
            <a:off x="2922999" y="400903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</a:t>
            </a:r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hlinkClick r:id="rId27" action="ppaction://hlinksldjump"/>
          </p:cNvPr>
          <p:cNvSpPr txBox="1"/>
          <p:nvPr/>
        </p:nvSpPr>
        <p:spPr>
          <a:xfrm>
            <a:off x="602551" y="402159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hlinkClick r:id="rId28" action="ppaction://hlinksldjump"/>
          </p:cNvPr>
          <p:cNvSpPr txBox="1"/>
          <p:nvPr/>
        </p:nvSpPr>
        <p:spPr>
          <a:xfrm>
            <a:off x="7734954" y="4028911"/>
            <a:ext cx="165565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37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hlinkClick r:id="rId29" action="ppaction://hlinksldjump"/>
          </p:cNvPr>
          <p:cNvSpPr txBox="1"/>
          <p:nvPr/>
        </p:nvSpPr>
        <p:spPr>
          <a:xfrm>
            <a:off x="5351091" y="4009032"/>
            <a:ext cx="16586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27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>
            <a:hlinkClick r:id="rId30" action="ppaction://hlinksldjump"/>
          </p:cNvPr>
          <p:cNvSpPr txBox="1"/>
          <p:nvPr/>
        </p:nvSpPr>
        <p:spPr>
          <a:xfrm>
            <a:off x="2925088" y="4612367"/>
            <a:ext cx="165656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</a:t>
            </a:r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hlinkClick r:id="rId31" action="ppaction://hlinksldjump"/>
          </p:cNvPr>
          <p:cNvSpPr txBox="1"/>
          <p:nvPr/>
        </p:nvSpPr>
        <p:spPr>
          <a:xfrm>
            <a:off x="604639" y="461240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hlinkClick r:id="rId32" action="ppaction://hlinksldjump"/>
          </p:cNvPr>
          <p:cNvSpPr txBox="1"/>
          <p:nvPr/>
        </p:nvSpPr>
        <p:spPr>
          <a:xfrm>
            <a:off x="7736256" y="4601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38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hlinkClick r:id="rId33" action="ppaction://hlinksldjump"/>
          </p:cNvPr>
          <p:cNvSpPr txBox="1"/>
          <p:nvPr/>
        </p:nvSpPr>
        <p:spPr>
          <a:xfrm>
            <a:off x="5353178" y="461236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28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>
            <a:hlinkClick r:id="rId34" action="ppaction://hlinksldjump"/>
          </p:cNvPr>
          <p:cNvSpPr txBox="1"/>
          <p:nvPr/>
        </p:nvSpPr>
        <p:spPr>
          <a:xfrm>
            <a:off x="2918170" y="520451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</a:t>
            </a:r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>
            <a:hlinkClick r:id="rId35" action="ppaction://hlinksldjump"/>
          </p:cNvPr>
          <p:cNvSpPr txBox="1"/>
          <p:nvPr/>
        </p:nvSpPr>
        <p:spPr>
          <a:xfrm>
            <a:off x="597722" y="520454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>
            <a:hlinkClick r:id="rId36" action="ppaction://hlinksldjump"/>
          </p:cNvPr>
          <p:cNvSpPr txBox="1"/>
          <p:nvPr/>
        </p:nvSpPr>
        <p:spPr>
          <a:xfrm>
            <a:off x="7741865" y="519399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39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>
            <a:hlinkClick r:id="rId37" action="ppaction://hlinksldjump"/>
          </p:cNvPr>
          <p:cNvSpPr txBox="1"/>
          <p:nvPr/>
        </p:nvSpPr>
        <p:spPr>
          <a:xfrm>
            <a:off x="5346261" y="520451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29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>
            <a:hlinkClick r:id="rId38" action="ppaction://hlinksldjump"/>
          </p:cNvPr>
          <p:cNvSpPr txBox="1"/>
          <p:nvPr/>
        </p:nvSpPr>
        <p:spPr>
          <a:xfrm>
            <a:off x="2920258" y="580785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</a:t>
            </a:r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>
            <a:hlinkClick r:id="rId39" action="ppaction://hlinksldjump"/>
          </p:cNvPr>
          <p:cNvSpPr txBox="1"/>
          <p:nvPr/>
        </p:nvSpPr>
        <p:spPr>
          <a:xfrm>
            <a:off x="599810" y="580788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>
            <a:hlinkClick r:id="rId40" action="ppaction://hlinksldjump"/>
          </p:cNvPr>
          <p:cNvSpPr txBox="1"/>
          <p:nvPr/>
        </p:nvSpPr>
        <p:spPr>
          <a:xfrm>
            <a:off x="7743953" y="579733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40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>
            <a:hlinkClick r:id="rId41" action="ppaction://hlinksldjump"/>
          </p:cNvPr>
          <p:cNvSpPr txBox="1"/>
          <p:nvPr/>
        </p:nvSpPr>
        <p:spPr>
          <a:xfrm>
            <a:off x="5348349" y="580785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30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>
            <a:hlinkClick r:id="rId42" action="ppaction://hlinksldjump"/>
          </p:cNvPr>
          <p:cNvSpPr txBox="1"/>
          <p:nvPr/>
        </p:nvSpPr>
        <p:spPr>
          <a:xfrm>
            <a:off x="10139949" y="436968"/>
            <a:ext cx="16474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41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>
            <a:hlinkClick r:id="rId43" action="ppaction://hlinksldjump"/>
          </p:cNvPr>
          <p:cNvSpPr txBox="1"/>
          <p:nvPr/>
        </p:nvSpPr>
        <p:spPr>
          <a:xfrm>
            <a:off x="10139950" y="1034790"/>
            <a:ext cx="16474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42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>
            <a:hlinkClick r:id="rId44" action="ppaction://hlinksldjump"/>
          </p:cNvPr>
          <p:cNvSpPr txBox="1"/>
          <p:nvPr/>
        </p:nvSpPr>
        <p:spPr>
          <a:xfrm>
            <a:off x="10129511" y="16256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43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>
            <a:hlinkClick r:id="rId45" action="ppaction://hlinksldjump"/>
          </p:cNvPr>
          <p:cNvSpPr txBox="1"/>
          <p:nvPr/>
        </p:nvSpPr>
        <p:spPr>
          <a:xfrm>
            <a:off x="10135120" y="221774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44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>
            <a:hlinkClick r:id="rId46" action="ppaction://hlinksldjump"/>
          </p:cNvPr>
          <p:cNvSpPr txBox="1"/>
          <p:nvPr/>
        </p:nvSpPr>
        <p:spPr>
          <a:xfrm>
            <a:off x="10129511" y="281557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45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>
            <a:hlinkClick r:id="rId47" action="ppaction://hlinksldjump"/>
          </p:cNvPr>
          <p:cNvSpPr txBox="1"/>
          <p:nvPr/>
        </p:nvSpPr>
        <p:spPr>
          <a:xfrm>
            <a:off x="10131599" y="340638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46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>
            <a:hlinkClick r:id="rId48" action="ppaction://hlinksldjump"/>
          </p:cNvPr>
          <p:cNvSpPr txBox="1"/>
          <p:nvPr/>
        </p:nvSpPr>
        <p:spPr>
          <a:xfrm>
            <a:off x="10149734" y="4030196"/>
            <a:ext cx="165565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47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>
            <a:hlinkClick r:id="rId49" action="ppaction://hlinksldjump"/>
          </p:cNvPr>
          <p:cNvSpPr txBox="1"/>
          <p:nvPr/>
        </p:nvSpPr>
        <p:spPr>
          <a:xfrm>
            <a:off x="10130813" y="457880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48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>
            <a:hlinkClick r:id="rId50" action="ppaction://hlinksldjump"/>
          </p:cNvPr>
          <p:cNvSpPr txBox="1"/>
          <p:nvPr/>
        </p:nvSpPr>
        <p:spPr>
          <a:xfrm>
            <a:off x="10136422" y="517095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49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>
            <a:hlinkClick r:id="rId51" action="ppaction://hlinksldjump"/>
          </p:cNvPr>
          <p:cNvSpPr txBox="1"/>
          <p:nvPr/>
        </p:nvSpPr>
        <p:spPr>
          <a:xfrm>
            <a:off x="10138510" y="577429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Câu </a:t>
            </a: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50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8736" y="3391074"/>
            <a:ext cx="11834900" cy="3372258"/>
            <a:chOff x="184495" y="3636278"/>
            <a:chExt cx="11834900" cy="337269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314375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2544466"/>
            <a:chOff x="534987" y="1647866"/>
            <a:chExt cx="23340848" cy="394764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387461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0" y="1653395"/>
                <a:ext cx="2690581" cy="859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18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22782" y="2768700"/>
            <a:ext cx="12024906" cy="632857"/>
            <a:chOff x="234527" y="2232704"/>
            <a:chExt cx="12024906" cy="632938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6229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38128" y="230271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30702" y="2261693"/>
                  <a:ext cx="2690501" cy="523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</m:acc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−5;−6;7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0702" y="2261693"/>
                  <a:ext cx="2690501" cy="5232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6229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34527" y="229276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19438" y="2300652"/>
                  <a:ext cx="2801513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</m:acc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5;−6;7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438" y="2300652"/>
                  <a:ext cx="2801513" cy="5232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7"/>
              <a:ext cx="2715892" cy="6229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169511" y="230271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549014" y="2272411"/>
                  <a:ext cx="2801514" cy="523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</m:acc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−5;6;−7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9014" y="2272411"/>
                  <a:ext cx="2801514" cy="5232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6229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078396" y="230271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00975" y="2272412"/>
                  <a:ext cx="2958458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</m:acc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5;6;7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0975" y="2272412"/>
                  <a:ext cx="2958458" cy="5232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9057478" y="2828752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2782" y="3743549"/>
                <a:ext cx="11379545" cy="3118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Một vecto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chỉ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2;−3;4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Một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vecto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chỉ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1;2;−1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acc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acc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−5;6;7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Vì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song song với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nên nhận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acc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acc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−5;6;7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làm vecto pháp tuyến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82" y="3743549"/>
                <a:ext cx="11379545" cy="3118931"/>
              </a:xfrm>
              <a:prstGeom prst="rect">
                <a:avLst/>
              </a:prstGeom>
              <a:blipFill>
                <a:blip r:embed="rId7"/>
                <a:stretch>
                  <a:fillRect l="-1125" t="-391" b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79235" y="113838"/>
                <a:ext cx="9904842" cy="2665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Trong không gian với hệ trục tọa độ 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Oxyz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song song với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−3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𝑧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=2+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=3+2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=1−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Vecto nào sau đây là vecto pháp tuyến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?</a:t>
                </a:r>
                <a:endParaRPr lang="en-US" sz="28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235" y="113838"/>
                <a:ext cx="9904842" cy="2665345"/>
              </a:xfrm>
              <a:prstGeom prst="rect">
                <a:avLst/>
              </a:prstGeom>
              <a:blipFill>
                <a:blip r:embed="rId8"/>
                <a:stretch>
                  <a:fillRect l="-1231" t="-1602" r="-1292" b="-4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 descr="Description: 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415" y="3769922"/>
            <a:ext cx="3253282" cy="2535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94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5916" y="2546190"/>
            <a:ext cx="11834900" cy="4168119"/>
            <a:chOff x="184495" y="3636278"/>
            <a:chExt cx="11834900" cy="416866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93972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459731"/>
            <a:chOff x="534987" y="1647866"/>
            <a:chExt cx="23340848" cy="24485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2"/>
              <a:ext cx="23120186" cy="23755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0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19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82163" y="1684758"/>
            <a:ext cx="11891473" cy="875594"/>
            <a:chOff x="150736" y="2230842"/>
            <a:chExt cx="11891473" cy="875706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709327" y="2230842"/>
                  <a:ext cx="2417815" cy="870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15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327" y="2230842"/>
                  <a:ext cx="2417815" cy="8707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10730" y="2233377"/>
                  <a:ext cx="2517576" cy="8731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15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730" y="2233377"/>
                  <a:ext cx="2517576" cy="87317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28298" y="2270203"/>
                  <a:ext cx="2517577" cy="833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298" y="2270203"/>
                  <a:ext cx="2517577" cy="8335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83595" y="2492579"/>
                  <a:ext cx="2658614" cy="4617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3595" y="2492579"/>
                  <a:ext cx="2658614" cy="46172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82163" y="1817764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9853" y="2922419"/>
                <a:ext cx="11473369" cy="3689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Diện tích hình vuông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𝐴𝐵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Do tam giác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𝑆𝐴𝐵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do đó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𝑆𝐻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⊥</m:t>
                    </m:r>
                    <m:r>
                      <a:rPr lang="en-US" sz="2800" smtClean="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𝐴𝐵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Cambria Math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𝑆𝐻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Thể tích khối chóp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𝑆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.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là: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𝑆𝐻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3" y="2922419"/>
                <a:ext cx="11473369" cy="3689536"/>
              </a:xfrm>
              <a:prstGeom prst="rect">
                <a:avLst/>
              </a:prstGeom>
              <a:blipFill>
                <a:blip r:embed="rId7"/>
                <a:stretch>
                  <a:fillRect l="-1063" t="-990" b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9032" y="92290"/>
                <a:ext cx="11596681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Cho khối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 hình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vuông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cạnh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𝑆𝐴𝐵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và nằm trong mặt phẳng vuông góc với mặt đáy,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𝑆𝐴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Thể tích khối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  <a:endParaRPr lang="en-US" sz="28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32" y="92290"/>
                <a:ext cx="11596681" cy="1578894"/>
              </a:xfrm>
              <a:prstGeom prst="rect">
                <a:avLst/>
              </a:prstGeom>
              <a:blipFill>
                <a:blip r:embed="rId8"/>
                <a:stretch>
                  <a:fillRect l="-1104" t="-2317" r="-1052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 descr="Description: 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3647132"/>
            <a:ext cx="3520958" cy="2775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7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15209" y="3001208"/>
            <a:ext cx="11834900" cy="3673913"/>
            <a:chOff x="184495" y="3636278"/>
            <a:chExt cx="11834900" cy="367439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344545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792292"/>
            <a:chOff x="534987" y="1647866"/>
            <a:chExt cx="23340848" cy="300639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2"/>
              <a:ext cx="23120186" cy="293336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2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20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26551" y="2075895"/>
            <a:ext cx="11891473" cy="858458"/>
            <a:chOff x="150736" y="2230842"/>
            <a:chExt cx="11891473" cy="858568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709327" y="2230842"/>
                  <a:ext cx="2417815" cy="786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9.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327" y="2230842"/>
                  <a:ext cx="2417815" cy="78627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10730" y="2233377"/>
                  <a:ext cx="2517576" cy="786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3.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730" y="2233377"/>
                  <a:ext cx="2517576" cy="78627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28298" y="2270203"/>
                  <a:ext cx="2517577" cy="786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298" y="2270203"/>
                  <a:ext cx="2517577" cy="7862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83595" y="2257578"/>
                  <a:ext cx="2658614" cy="786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=−2+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3595" y="2257578"/>
                  <a:ext cx="2658614" cy="78627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3130152" y="2225294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2042" y="3467929"/>
                <a:ext cx="11473369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Trên đồ thị hàm số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𝑦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lấy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và gọi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 điểm thuộc đồ thị hàm số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và đối xứng với M qua đường thẳng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=−1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 đó: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=−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−2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Thay vào hàm số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𝑦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ta được: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−2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9.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42" y="3467929"/>
                <a:ext cx="11473369" cy="2995885"/>
              </a:xfrm>
              <a:prstGeom prst="rect">
                <a:avLst/>
              </a:prstGeom>
              <a:blipFill>
                <a:blip r:embed="rId7"/>
                <a:stretch>
                  <a:fillRect l="-1116" t="-1426" r="-425" b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5356" y="68933"/>
                <a:ext cx="8801146" cy="1868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Biết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hàm số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có đồ thị đối xứng với đồ thị hàm số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qua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=−1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endParaRPr lang="en-US" sz="3200" dirty="0" smtClean="0"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err="1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Chọn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khẳng định </a:t>
                </a:r>
                <a:r>
                  <a:rPr lang="en-US" sz="32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đúng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trong các khẳng định sau? 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56" y="68933"/>
                <a:ext cx="8801146" cy="1868204"/>
              </a:xfrm>
              <a:prstGeom prst="rect">
                <a:avLst/>
              </a:prstGeom>
              <a:blipFill>
                <a:blip r:embed="rId8"/>
                <a:stretch>
                  <a:fillRect l="-1802" t="-2932" r="-1109" b="-7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Description: 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016" y="248780"/>
            <a:ext cx="2763449" cy="1624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1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49105" y="2851945"/>
            <a:ext cx="11834900" cy="3913020"/>
            <a:chOff x="184495" y="3636278"/>
            <a:chExt cx="11834900" cy="391352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20"/>
              <a:ext cx="11834900" cy="368458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253581"/>
            <a:chOff x="534987" y="1647866"/>
            <a:chExt cx="23340848" cy="210276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02973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2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21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88378" y="1610026"/>
            <a:ext cx="11889801" cy="1241918"/>
            <a:chOff x="167482" y="2232703"/>
            <a:chExt cx="11889801" cy="1242077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5"/>
              <a:ext cx="2715892" cy="12321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71083" y="262804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733691" y="2271054"/>
                  <a:ext cx="2417815" cy="10245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𝑒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𝑠𝑖𝑛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+1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691" y="2271054"/>
                  <a:ext cx="2417815" cy="102451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3"/>
              <a:ext cx="2715892" cy="12321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67482" y="261809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92720" y="2593857"/>
                  <a:ext cx="2517576" cy="582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</m:func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720" y="2593857"/>
                  <a:ext cx="2517576" cy="5822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5"/>
              <a:ext cx="2715892" cy="12321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102466" y="262804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93774" y="2579430"/>
                  <a:ext cx="2517577" cy="582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</m:func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3774" y="2579430"/>
                  <a:ext cx="2517577" cy="5822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5"/>
              <a:ext cx="2715892" cy="12321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011351" y="262804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98669" y="2392522"/>
                  <a:ext cx="2658614" cy="8990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</m:func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8669" y="2392522"/>
                  <a:ext cx="2658614" cy="89907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5993262" y="2005315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7894" y="3346316"/>
                <a:ext cx="8637626" cy="3399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12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func>
                          </m:sup>
                        </m:s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dirty="0" smtClean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ea typeface="Calibri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func>
                          </m:sup>
                        </m:s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dirty="0" smtClean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ea typeface="Calibri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func>
                          </m:sup>
                        </m:sSup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en-US" sz="3200" dirty="0" smtClean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ea typeface="Calibri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𝐶</m:t>
                    </m:r>
                  </m:oMath>
                </a14:m>
                <a:endParaRPr lang="en-US" sz="32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894" y="3346316"/>
                <a:ext cx="8637626" cy="3399457"/>
              </a:xfrm>
              <a:prstGeom prst="rect">
                <a:avLst/>
              </a:prstGeom>
              <a:blipFill>
                <a:blip r:embed="rId7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94695" y="290235"/>
                <a:ext cx="9904842" cy="670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Nguyên hàm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𝐹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𝑠𝑖𝑛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:r>
                  <a:rPr lang="en-US" sz="3200" dirty="0" err="1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:</a:t>
                </a:r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695" y="290235"/>
                <a:ext cx="9904842" cy="670761"/>
              </a:xfrm>
              <a:prstGeom prst="rect">
                <a:avLst/>
              </a:prstGeom>
              <a:blipFill>
                <a:blip r:embed="rId8"/>
                <a:stretch>
                  <a:fillRect l="-1538" b="-2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1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7491" y="3621414"/>
            <a:ext cx="11834900" cy="3095781"/>
            <a:chOff x="184495" y="3636278"/>
            <a:chExt cx="11834900" cy="30961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28672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2452326"/>
            <a:chOff x="534987" y="1647866"/>
            <a:chExt cx="23340848" cy="411353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2"/>
              <a:ext cx="23120186" cy="404051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2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22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47057" y="2716636"/>
            <a:ext cx="11891473" cy="962182"/>
            <a:chOff x="150736" y="2230842"/>
            <a:chExt cx="11891473" cy="962305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709327" y="2230842"/>
                  <a:ext cx="2417815" cy="9355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50</m:t>
                                </m:r>
                              </m:sub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25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sz="240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25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a:rPr lang="en-US" sz="240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50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327" y="2230842"/>
                  <a:ext cx="2417815" cy="93556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10730" y="2233377"/>
                  <a:ext cx="2517576" cy="783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730" y="2233377"/>
                  <a:ext cx="2517576" cy="7839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28298" y="2270203"/>
                  <a:ext cx="2517577" cy="786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16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298" y="2270203"/>
                  <a:ext cx="2517577" cy="7862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83595" y="2257578"/>
                  <a:ext cx="2658614" cy="9355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50</m:t>
                                </m:r>
                              </m:sub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25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sz="240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25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a:rPr lang="en-US" sz="240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50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3595" y="2257578"/>
                  <a:ext cx="2658614" cy="9355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8990925" y="2866035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98895" y="3900936"/>
                <a:ext cx="9337353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Số phần tử không gian mẫu: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𝛺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50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Gọi A là biến cố học sinh chỉ chọn đúng đáp án của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25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câu hỏi.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𝐴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50</m:t>
                        </m:r>
                      </m:sub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25</m:t>
                        </m:r>
                      </m:sup>
                    </m:sSub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25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Xác suất cần tìm là: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𝐴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𝛺</m:t>
                            </m:r>
                          </m:e>
                        </m:d>
                      </m:den>
                    </m:f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50</m:t>
                            </m:r>
                          </m:sub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25</m:t>
                            </m:r>
                          </m:sup>
                        </m:sSub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25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50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895" y="3900936"/>
                <a:ext cx="9337353" cy="2995885"/>
              </a:xfrm>
              <a:prstGeom prst="rect">
                <a:avLst/>
              </a:prstGeom>
              <a:blipFill>
                <a:blip r:embed="rId7"/>
                <a:stretch>
                  <a:fillRect l="-1305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8636" y="127207"/>
                <a:ext cx="11351947" cy="2569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Một đề thi môn Toán có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50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câu hỏi trắc nghiệm khách quan, mỗi câu có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phương án trả lời, trong đó có đúng một phương án là đáp án. Học sinh chọn đúng đáp án được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0,2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điểm, chọn sai đáp án không được điểm. Một học sinh làm đề thi đó, chọn ngẫu nhiên các phương án trả lời của tất cả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50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câu hỏi, xác suất để học sinh đó được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5,0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điểm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bằng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:</a:t>
                </a:r>
                <a:endParaRPr lang="en-US" sz="28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6" y="127207"/>
                <a:ext cx="11351947" cy="2569934"/>
              </a:xfrm>
              <a:prstGeom prst="rect">
                <a:avLst/>
              </a:prstGeom>
              <a:blipFill>
                <a:blip r:embed="rId8"/>
                <a:stretch>
                  <a:fillRect l="-1074" t="-1663" r="-1074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0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08549" y="2412675"/>
            <a:ext cx="11834900" cy="4295199"/>
            <a:chOff x="184495" y="3636278"/>
            <a:chExt cx="11834900" cy="429575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06681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304952"/>
            <a:chOff x="534987" y="1647866"/>
            <a:chExt cx="23340848" cy="218893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2"/>
              <a:ext cx="23120186" cy="211590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2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23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84796" y="1553103"/>
            <a:ext cx="11891473" cy="856596"/>
            <a:chOff x="150736" y="2232704"/>
            <a:chExt cx="11891473" cy="856706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90932" y="2360253"/>
                  <a:ext cx="2417815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10</m:t>
                            </m:r>
                          </m:sub>
                        </m:sSub>
                        <m:r>
                          <a:rPr lang="en-US">
                            <a:solidFill>
                              <a:schemeClr val="bg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=−250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0932" y="2360253"/>
                  <a:ext cx="2417815" cy="5848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86009" y="2363125"/>
                  <a:ext cx="2517576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10</m:t>
                            </m:r>
                          </m:sub>
                        </m:sSub>
                        <m:r>
                          <a:rPr lang="en-US">
                            <a:solidFill>
                              <a:schemeClr val="bg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=−125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9" y="2363125"/>
                  <a:ext cx="2517576" cy="5848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514081" y="2370308"/>
                  <a:ext cx="2517577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10</m:t>
                            </m:r>
                          </m:sub>
                        </m:sSub>
                        <m:r>
                          <a:rPr lang="en-US">
                            <a:solidFill>
                              <a:schemeClr val="bg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=200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4081" y="2370308"/>
                  <a:ext cx="2517577" cy="5848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83595" y="2360253"/>
                  <a:ext cx="2658614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10</m:t>
                            </m:r>
                          </m:sub>
                        </m:sSub>
                        <m:r>
                          <a:rPr lang="en-US">
                            <a:solidFill>
                              <a:schemeClr val="bg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r>
                          <a:rPr lang="en-US">
                            <a:solidFill>
                              <a:schemeClr val="bg1"/>
                            </a:solidFill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en-US">
                            <a:solidFill>
                              <a:schemeClr val="bg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200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3595" y="2360253"/>
                  <a:ext cx="2658614" cy="5848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184796" y="1684249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0085" y="2977814"/>
                <a:ext cx="11473369" cy="3730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,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lần lượt là số hạng đầu và công sai của cấp số cộng.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=−15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20</m:t>
                                </m:r>
                              </m:sub>
                            </m:sSub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=60</m:t>
                            </m:r>
                          </m:e>
                        </m:eqAr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+4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=−15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+19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=60</m:t>
                            </m:r>
                          </m:e>
                        </m:eqArr>
                      </m:e>
                    </m:d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libri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ea typeface="Calibri"/>
                    <a:cs typeface="Times New Roman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=−35</m:t>
                            </m:r>
                          </m:e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10</m:t>
                        </m:r>
                      </m:sub>
                    </m:sSub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+9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𝑑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=5.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2.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−35</m:t>
                            </m:r>
                          </m:e>
                        </m:d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+9.5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=−125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85" y="2977814"/>
                <a:ext cx="11473369" cy="3730060"/>
              </a:xfrm>
              <a:prstGeom prst="rect">
                <a:avLst/>
              </a:prstGeom>
              <a:blipFill>
                <a:blip r:embed="rId7"/>
                <a:stretch>
                  <a:fillRect l="-1063" t="-980" b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46956" y="279498"/>
                <a:ext cx="10006266" cy="1224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Cho cấp số cộng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=−15,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20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=60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 Tổng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10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số hạng đầu tiên của cấp số cộng này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:</a:t>
                </a:r>
                <a:endParaRPr lang="en-US" sz="3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56" y="279498"/>
                <a:ext cx="10006266" cy="1224951"/>
              </a:xfrm>
              <a:prstGeom prst="rect">
                <a:avLst/>
              </a:prstGeom>
              <a:blipFill>
                <a:blip r:embed="rId8"/>
                <a:stretch>
                  <a:fillRect l="-548" t="-4478" r="-1523" b="-1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5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1859" y="2239166"/>
            <a:ext cx="11834900" cy="4514331"/>
            <a:chOff x="184495" y="3636278"/>
            <a:chExt cx="11834900" cy="451492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428597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478104"/>
            <a:chOff x="534987" y="1647866"/>
            <a:chExt cx="23340848" cy="247937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40634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2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24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47057" y="1634200"/>
            <a:ext cx="11879702" cy="629892"/>
            <a:chOff x="139692" y="2168428"/>
            <a:chExt cx="11879702" cy="629974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43293" y="227510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45081" y="2213552"/>
                  <a:ext cx="2417815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=−1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5081" y="2213552"/>
                  <a:ext cx="2417815" cy="5848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5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39692" y="226515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24534" y="2168428"/>
                  <a:ext cx="2517576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=−2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34" y="2168428"/>
                  <a:ext cx="2517576" cy="5848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7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74676" y="22751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36981" y="2200980"/>
                  <a:ext cx="2517577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6981" y="2200980"/>
                  <a:ext cx="2517577" cy="5848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7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83561" y="22751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60780" y="2190889"/>
                  <a:ext cx="2658614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=4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0780" y="2190889"/>
                  <a:ext cx="2658614" cy="5848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127847" y="1730909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3390" y="2424607"/>
                <a:ext cx="11473369" cy="4186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    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Ta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=−3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+6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+2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𝑚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Arial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ea typeface="Arial"/>
                    <a:cs typeface="Times New Roman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=−3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+2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𝑚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+2≤2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𝑚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+2,∀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∈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ℝ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Arial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Do đó: GTLN của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𝑦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2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𝑚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+2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, đạt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=1⇒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=4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𝑚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−2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pt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1;4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là: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𝑑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: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𝑦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−2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⇔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𝑦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+2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+2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𝑚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−4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Theo đề ra ta có: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: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−2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𝑦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−4=0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𝑦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−2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Khi đó: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𝑑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⇔2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𝑚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+2=−2⇔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𝑚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=−2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Arial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90" y="2424607"/>
                <a:ext cx="11473369" cy="4186980"/>
              </a:xfrm>
              <a:prstGeom prst="rect">
                <a:avLst/>
              </a:prstGeom>
              <a:blipFill>
                <a:blip r:embed="rId7"/>
                <a:stretch>
                  <a:fillRect l="-1116" t="-1019" b="-3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0816" y="141775"/>
                <a:ext cx="11455302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</a:t>
                </a:r>
                <a:r>
                  <a:rPr lang="vi-VN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+3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+2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−3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có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 Với giá trị nào của tham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thì tiếp tuyến có hệ số góc lớn nhất của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vuông góc với đường thẳn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−2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−4=0</m:t>
                    </m:r>
                  </m:oMath>
                </a14:m>
                <a:r>
                  <a:rPr lang="vi-VN" sz="28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?</a:t>
                </a:r>
                <a:endParaRPr lang="en-US" sz="2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16" y="141775"/>
                <a:ext cx="11455302" cy="1578894"/>
              </a:xfrm>
              <a:prstGeom prst="rect">
                <a:avLst/>
              </a:prstGeom>
              <a:blipFill>
                <a:blip r:embed="rId8"/>
                <a:stretch>
                  <a:fillRect l="-1064" t="-2317" r="-1809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0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3846" y="3225213"/>
            <a:ext cx="11834900" cy="3515221"/>
            <a:chOff x="184495" y="3636277"/>
            <a:chExt cx="11834900" cy="351567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28673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554621"/>
            <a:chOff x="534987" y="1647866"/>
            <a:chExt cx="23340848" cy="260772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53470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0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25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7605" y="3779083"/>
                <a:ext cx="11626736" cy="302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một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VTCP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𝛥</m:t>
                            </m:r>
                          </m:sub>
                        </m:sSub>
                      </m:e>
                    </m:acc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1;1;−1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có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VTPT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</m:e>
                    </m:acc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1;2;2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Times New Roman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Times New Roman" pitchFamily="18" charset="0"/>
                                      </a:rPr>
                                      <m:t>𝛥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  <m:t>1;1;−1</m:t>
                                </m:r>
                              </m:e>
                            </m:d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Times New Roman" pitchFamily="18" charset="0"/>
                                          </a:rPr>
                                          <m:t>𝑃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acc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  <m:t>1;2;2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⇒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  <m:t>𝛥</m:t>
                                </m:r>
                              </m:sub>
                            </m:sSub>
                          </m:e>
                        </m:acc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acc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4;−3;1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nhận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  <m:t>𝛥</m:t>
                                </m:r>
                              </m:sub>
                            </m:sSub>
                          </m:e>
                        </m:acc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acc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4;−3;1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làm vectơ chỉ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phương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Arial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05" y="3779083"/>
                <a:ext cx="11626736" cy="3020314"/>
              </a:xfrm>
              <a:prstGeom prst="rect">
                <a:avLst/>
              </a:prstGeom>
              <a:blipFill>
                <a:blip r:embed="rId3"/>
                <a:stretch>
                  <a:fillRect l="-1101" t="-1414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6085" y="106151"/>
                <a:ext cx="11458324" cy="1619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                 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Trong 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không gian với hệ trục tọa độ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𝑂𝑥𝑦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, cho đường thẳng: </a:t>
                </a:r>
                <a:endParaRPr lang="en-US" sz="2400" dirty="0" smtClean="0">
                  <a:solidFill>
                    <a:srgbClr val="000000"/>
                  </a:solidFill>
                  <a:latin typeface="Times New Roman" pitchFamily="18" charset="0"/>
                  <a:ea typeface="Arial"/>
                  <a:cs typeface="Times New Roman" pitchFamily="18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𝑧</m:t>
                        </m:r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và 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</m:d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+2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+2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𝑧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−4=0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 Phương trình đường thẳng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nằm 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cắt và vuông góc với đường thẳng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là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:</a:t>
                </a:r>
                <a:endParaRPr lang="en-US" sz="24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85" y="106151"/>
                <a:ext cx="11458324" cy="1619418"/>
              </a:xfrm>
              <a:prstGeom prst="rect">
                <a:avLst/>
              </a:prstGeom>
              <a:blipFill>
                <a:blip r:embed="rId4"/>
                <a:stretch>
                  <a:fillRect l="-798" t="-1504" b="-5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 descr="Description: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3539835"/>
            <a:ext cx="3212295" cy="2787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45"/>
          <p:cNvGrpSpPr/>
          <p:nvPr/>
        </p:nvGrpSpPr>
        <p:grpSpPr>
          <a:xfrm>
            <a:off x="124026" y="1738832"/>
            <a:ext cx="12020900" cy="1404802"/>
            <a:chOff x="150736" y="2054562"/>
            <a:chExt cx="12020900" cy="1404984"/>
          </a:xfrm>
        </p:grpSpPr>
        <p:sp>
          <p:nvSpPr>
            <p:cNvPr id="47" name="Rectangle 46"/>
            <p:cNvSpPr/>
            <p:nvPr/>
          </p:nvSpPr>
          <p:spPr>
            <a:xfrm>
              <a:off x="3463234" y="2076463"/>
              <a:ext cx="2715892" cy="13830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626808" y="2102230"/>
                  <a:ext cx="2417815" cy="127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=3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=2+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𝑧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=2+2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808" y="2102230"/>
                  <a:ext cx="2417815" cy="127160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/>
            <p:cNvSpPr/>
            <p:nvPr/>
          </p:nvSpPr>
          <p:spPr>
            <a:xfrm>
              <a:off x="459633" y="2066511"/>
              <a:ext cx="2715892" cy="13830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31486" y="2082805"/>
                  <a:ext cx="2517576" cy="127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=−3+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=1−2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𝑧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=1−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86" y="2082805"/>
                  <a:ext cx="2517576" cy="127160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 64"/>
            <p:cNvSpPr/>
            <p:nvPr/>
          </p:nvSpPr>
          <p:spPr>
            <a:xfrm>
              <a:off x="6394617" y="2076462"/>
              <a:ext cx="2715892" cy="138308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610144" y="2067535"/>
                  <a:ext cx="2517577" cy="12716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=−2−4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=−1+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𝑧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=4−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0144" y="2067535"/>
                  <a:ext cx="2517577" cy="12716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68"/>
            <p:cNvSpPr/>
            <p:nvPr/>
          </p:nvSpPr>
          <p:spPr>
            <a:xfrm>
              <a:off x="9303502" y="2076462"/>
              <a:ext cx="2715892" cy="138308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513022" y="2054562"/>
                  <a:ext cx="2658614" cy="12716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=−1−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=3−3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𝑧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=3−2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3022" y="2054562"/>
                  <a:ext cx="2658614" cy="12716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9949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3846" y="3225213"/>
            <a:ext cx="11834900" cy="3515221"/>
            <a:chOff x="184495" y="3636277"/>
            <a:chExt cx="11834900" cy="351567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28673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554621"/>
            <a:chOff x="534987" y="1647866"/>
            <a:chExt cx="23340848" cy="260772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53470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0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25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2551" y="3612304"/>
                <a:ext cx="8455226" cy="1732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Giả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sử: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𝑀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𝑃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⇒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𝑀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∈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⇒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;1+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;2−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Mặt khác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𝑀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𝑃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⇒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𝑡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+2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1+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+2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2−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−4=0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Arial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ea typeface="Arial"/>
                    <a:cs typeface="Times New Roman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⇔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𝑡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=−2⇒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  <m:t>−2;−1;4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Arial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51" y="3612304"/>
                <a:ext cx="8455226" cy="1732782"/>
              </a:xfrm>
              <a:prstGeom prst="rect">
                <a:avLst/>
              </a:prstGeom>
              <a:blipFill>
                <a:blip r:embed="rId3"/>
                <a:stretch>
                  <a:fillRect l="-1514" t="-2465" b="-6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Description: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3539835"/>
            <a:ext cx="3212295" cy="278781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6035" y="5264389"/>
                <a:ext cx="8677691" cy="1467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itchFamily="18" charset="0"/>
                  </a:rPr>
                  <a:t>Khi đó phương trình đường thẳng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𝑑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Times New Roman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=−2−4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=−1+3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𝑧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=4−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Arial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35" y="5264389"/>
                <a:ext cx="8677691" cy="1467966"/>
              </a:xfrm>
              <a:prstGeom prst="rect">
                <a:avLst/>
              </a:prstGeom>
              <a:blipFill>
                <a:blip r:embed="rId5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124026" y="1738832"/>
            <a:ext cx="12020900" cy="1404802"/>
            <a:chOff x="150736" y="2054562"/>
            <a:chExt cx="12020900" cy="1404984"/>
          </a:xfrm>
        </p:grpSpPr>
        <p:sp>
          <p:nvSpPr>
            <p:cNvPr id="47" name="Rectangle 46"/>
            <p:cNvSpPr/>
            <p:nvPr/>
          </p:nvSpPr>
          <p:spPr>
            <a:xfrm>
              <a:off x="3463234" y="2076463"/>
              <a:ext cx="2715892" cy="13830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626808" y="2102230"/>
                  <a:ext cx="2417815" cy="127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=3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=2+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𝑧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=2+2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808" y="2102230"/>
                  <a:ext cx="2417815" cy="127160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/>
            <p:cNvSpPr/>
            <p:nvPr/>
          </p:nvSpPr>
          <p:spPr>
            <a:xfrm>
              <a:off x="459633" y="2066511"/>
              <a:ext cx="2715892" cy="13830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31486" y="2082805"/>
                  <a:ext cx="2517576" cy="127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=−3+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=1−2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𝑧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=1−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86" y="2082805"/>
                  <a:ext cx="2517576" cy="127160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 64"/>
            <p:cNvSpPr/>
            <p:nvPr/>
          </p:nvSpPr>
          <p:spPr>
            <a:xfrm>
              <a:off x="6394617" y="2076462"/>
              <a:ext cx="2715892" cy="138308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610144" y="2067535"/>
                  <a:ext cx="2517577" cy="12716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=−2−4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=−1+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𝑧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=4−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0144" y="2067535"/>
                  <a:ext cx="2517577" cy="12716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68"/>
            <p:cNvSpPr/>
            <p:nvPr/>
          </p:nvSpPr>
          <p:spPr>
            <a:xfrm>
              <a:off x="9303502" y="2076462"/>
              <a:ext cx="2715892" cy="138308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513022" y="2054562"/>
                  <a:ext cx="2658614" cy="12716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=−1−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=3−3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𝑧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=3−2</m:t>
                                </m:r>
                                <m:r>
                                  <a:rPr lang="en-US" sz="24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3022" y="2054562"/>
                  <a:ext cx="2658614" cy="12716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Oval 71"/>
          <p:cNvSpPr/>
          <p:nvPr/>
        </p:nvSpPr>
        <p:spPr>
          <a:xfrm>
            <a:off x="6056064" y="2044721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06085" y="106151"/>
                <a:ext cx="11458324" cy="1619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                 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Trong 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không gian với hệ trục tọa độ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𝑂𝑥𝑦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, cho đường thẳng: </a:t>
                </a:r>
                <a:endParaRPr lang="en-US" sz="2400" dirty="0" smtClean="0">
                  <a:solidFill>
                    <a:srgbClr val="000000"/>
                  </a:solidFill>
                  <a:latin typeface="Times New Roman" pitchFamily="18" charset="0"/>
                  <a:ea typeface="Arial"/>
                  <a:cs typeface="Times New Roman" pitchFamily="18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𝑧</m:t>
                        </m:r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và 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</m:d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: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+2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+2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𝑧</m:t>
                    </m:r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−4=0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 Phương trình đường thẳng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nằm 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cắt và vuông góc với đường thẳng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  <a:cs typeface="Times New Roman"/>
                      </a:rPr>
                      <m:t>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là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:</a:t>
                </a:r>
                <a:endParaRPr lang="en-US" sz="24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85" y="106151"/>
                <a:ext cx="11458324" cy="1619418"/>
              </a:xfrm>
              <a:prstGeom prst="rect">
                <a:avLst/>
              </a:prstGeom>
              <a:blipFill>
                <a:blip r:embed="rId10"/>
                <a:stretch>
                  <a:fillRect l="-798" t="-1504" b="-5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/>
      <p:bldP spid="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8554" y="3590285"/>
            <a:ext cx="11834900" cy="3163559"/>
            <a:chOff x="184495" y="3636277"/>
            <a:chExt cx="11834900" cy="319259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9636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06397" cy="1128148"/>
            <a:chOff x="534987" y="1869705"/>
            <a:chExt cx="23340848" cy="189235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892358"/>
              <a:chOff x="534987" y="1647866"/>
              <a:chExt cx="23340848" cy="189235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81933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2" y="1653395"/>
                  <a:ext cx="2690581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26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542406" y="1957725"/>
                  <a:ext cx="17546673" cy="1598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Họ nguyên hàm của hàm số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Times New Roman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  <a:ea typeface="Times New Roman"/>
                              <a:cs typeface="Times New Roman"/>
                            </a:rPr>
                            <m:t>+1</m:t>
                          </m:r>
                        </m:den>
                      </m:f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là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:</a:t>
                  </a:r>
                  <a:endPara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2406" y="1957725"/>
                  <a:ext cx="17546673" cy="1598475"/>
                </a:xfrm>
                <a:prstGeom prst="rect">
                  <a:avLst/>
                </a:prstGeom>
                <a:blipFill>
                  <a:blip r:embed="rId2"/>
                  <a:stretch>
                    <a:fillRect b="-76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151925" y="1417800"/>
            <a:ext cx="11821151" cy="1996121"/>
            <a:chOff x="226388" y="2203633"/>
            <a:chExt cx="11821151" cy="1996379"/>
          </a:xfrm>
        </p:grpSpPr>
        <p:sp>
          <p:nvSpPr>
            <p:cNvPr id="51" name="Rectangle 50"/>
            <p:cNvSpPr/>
            <p:nvPr/>
          </p:nvSpPr>
          <p:spPr>
            <a:xfrm>
              <a:off x="6423947" y="2203633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190702" y="243038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7239193" y="2249320"/>
                  <a:ext cx="3993098" cy="837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+1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193" y="2249320"/>
                  <a:ext cx="3993098" cy="83758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6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26388" y="245945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164372" y="2212066"/>
                  <a:ext cx="4295113" cy="954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372" y="2212066"/>
                  <a:ext cx="4295113" cy="9542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470650" y="3291457"/>
              <a:ext cx="5619786" cy="9085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37405" y="351820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70653" y="3463226"/>
                  <a:ext cx="5082552" cy="523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653" y="3463226"/>
                  <a:ext cx="5082552" cy="5232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6427753" y="3241092"/>
              <a:ext cx="5619786" cy="9085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194508" y="346784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616332" y="3212225"/>
                  <a:ext cx="5238821" cy="954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6332" y="3212225"/>
                  <a:ext cx="5238821" cy="9542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138021" y="1675511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43" name="Action Button: Forward or Next 42">
            <a:hlinkClick r:id="rId7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7934" y="3817143"/>
                <a:ext cx="11646939" cy="2936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5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ea typeface="Times New Roman"/>
                    <a:cs typeface="Times New Roman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𝑑𝑥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𝐶</m:t>
                        </m:r>
                      </m:e>
                    </m:nary>
                  </m:oMath>
                </a14:m>
                <a:endParaRPr lang="en-US" sz="32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ea typeface="Times New Roman"/>
                    <a:cs typeface="Times New Roman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34" y="3817143"/>
                <a:ext cx="11646939" cy="2936701"/>
              </a:xfrm>
              <a:prstGeom prst="rect">
                <a:avLst/>
              </a:prstGeom>
              <a:blipFill>
                <a:blip r:embed="rId8"/>
                <a:stretch>
                  <a:fillRect l="-1308" b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3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0981" y="3196799"/>
            <a:ext cx="11834900" cy="3659393"/>
            <a:chOff x="184495" y="3636277"/>
            <a:chExt cx="11834900" cy="365986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43092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554621"/>
            <a:chOff x="534987" y="1647866"/>
            <a:chExt cx="23340848" cy="260772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53470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533960" y="1653395"/>
                <a:ext cx="2278919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9940" y="3588918"/>
                <a:ext cx="11379738" cy="3204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Gọi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𝐵𝐶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2;−4;−4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:endParaRPr lang="en-US" sz="3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r>
                  <a:rPr lang="en-US" sz="3200" dirty="0" err="1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Đường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trung tuyến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1;−3;4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và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3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r>
                  <a:rPr lang="en-US" sz="3200" dirty="0" err="1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nhận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𝐴𝑀</m:t>
                        </m:r>
                      </m:e>
                    </m:acc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1;−1;−8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làm vecto chỉ phương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</a:p>
              <a:p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Phương 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trình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 là: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=1+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=−3−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=4−8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40" y="3588918"/>
                <a:ext cx="11379738" cy="3204916"/>
              </a:xfrm>
              <a:prstGeom prst="rect">
                <a:avLst/>
              </a:prstGeom>
              <a:blipFill>
                <a:blip r:embed="rId7"/>
                <a:stretch>
                  <a:fillRect l="-1339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56886" y="76392"/>
                <a:ext cx="10049248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nl-NL" sz="28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Trong không gian với hệ trục tọa độ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𝑂𝑥𝑦𝑧</m:t>
                    </m:r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, cho tam giác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Times New Roman"/>
                            <a:cs typeface="Times New Roman"/>
                          </a:rPr>
                          <m:t>1;−3;4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Times New Roman"/>
                            <a:cs typeface="Times New Roman"/>
                          </a:rPr>
                          <m:t>−2;−5;−7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Times New Roman"/>
                            <a:cs typeface="Times New Roman"/>
                          </a:rPr>
                          <m:t>6;−3;−1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. Phương trình đường trung tuyến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𝐴𝑀</m:t>
                    </m:r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là:</a:t>
                </a:r>
                <a:endParaRPr lang="en-US" sz="2800" dirty="0">
                  <a:latin typeface="Times New Roman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886" y="76392"/>
                <a:ext cx="10049248" cy="1578894"/>
              </a:xfrm>
              <a:prstGeom prst="rect">
                <a:avLst/>
              </a:prstGeom>
              <a:blipFill>
                <a:blip r:embed="rId8"/>
                <a:stretch>
                  <a:fillRect l="-1213" t="-2703" r="-1213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Description: 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175" y="3640745"/>
            <a:ext cx="2983503" cy="2707804"/>
          </a:xfrm>
          <a:prstGeom prst="rect">
            <a:avLst/>
          </a:prstGeom>
          <a:noFill/>
        </p:spPr>
      </p:pic>
      <p:grpSp>
        <p:nvGrpSpPr>
          <p:cNvPr id="42" name="Group 41"/>
          <p:cNvGrpSpPr/>
          <p:nvPr/>
        </p:nvGrpSpPr>
        <p:grpSpPr>
          <a:xfrm>
            <a:off x="124026" y="1738832"/>
            <a:ext cx="12020900" cy="1404802"/>
            <a:chOff x="150736" y="2054562"/>
            <a:chExt cx="12020900" cy="1404984"/>
          </a:xfrm>
        </p:grpSpPr>
        <p:sp>
          <p:nvSpPr>
            <p:cNvPr id="46" name="Rectangle 45"/>
            <p:cNvSpPr/>
            <p:nvPr/>
          </p:nvSpPr>
          <p:spPr>
            <a:xfrm>
              <a:off x="3463234" y="2076463"/>
              <a:ext cx="2715892" cy="13830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626808" y="2102230"/>
                  <a:ext cx="2417815" cy="127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en-US" sz="2400">
                            <a:latin typeface="Cambria Math"/>
                            <a:ea typeface="Times New Roman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=1−3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=−3−2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𝑧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=4−11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808" y="2102230"/>
                  <a:ext cx="2417815" cy="127160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459633" y="2066511"/>
              <a:ext cx="2715892" cy="13830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31486" y="2082805"/>
                  <a:ext cx="2517576" cy="127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en-US" sz="2400">
                            <a:latin typeface="Cambria Math"/>
                            <a:ea typeface="Times New Roman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=1+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=−1−3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𝑧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=−8−4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86" y="2082805"/>
                  <a:ext cx="2517576" cy="127160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 63"/>
            <p:cNvSpPr/>
            <p:nvPr/>
          </p:nvSpPr>
          <p:spPr>
            <a:xfrm>
              <a:off x="6394617" y="2076462"/>
              <a:ext cx="2715892" cy="138308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6610144" y="2067535"/>
                  <a:ext cx="2517577" cy="12716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en-US" sz="2400">
                            <a:latin typeface="Cambria Math"/>
                            <a:ea typeface="Times New Roman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=1+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=−3−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𝑧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=4−8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0144" y="2067535"/>
                  <a:ext cx="2517577" cy="127160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 67"/>
            <p:cNvSpPr/>
            <p:nvPr/>
          </p:nvSpPr>
          <p:spPr>
            <a:xfrm>
              <a:off x="9303502" y="2076462"/>
              <a:ext cx="2715892" cy="138308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9513022" y="2054562"/>
                  <a:ext cx="2658614" cy="12716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en-US" sz="2400">
                            <a:latin typeface="Cambria Math"/>
                            <a:ea typeface="Times New Roman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=1+3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=−3+4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𝑧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=4−</m:t>
                                </m:r>
                                <m:r>
                                  <a:rPr lang="en-US" sz="2400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3022" y="2054562"/>
                  <a:ext cx="2658614" cy="12716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Oval 70"/>
          <p:cNvSpPr/>
          <p:nvPr/>
        </p:nvSpPr>
        <p:spPr>
          <a:xfrm>
            <a:off x="6067616" y="2071067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42882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44034" y="3388719"/>
            <a:ext cx="11834900" cy="3381136"/>
            <a:chOff x="184495" y="3636277"/>
            <a:chExt cx="11834900" cy="341216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18322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28189" cy="1171072"/>
            <a:chOff x="534987" y="1869705"/>
            <a:chExt cx="23383568" cy="196435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892358"/>
              <a:chOff x="534987" y="1647866"/>
              <a:chExt cx="23340848" cy="189235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81933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2" y="1653395"/>
                  <a:ext cx="2690581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27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513543" y="1887754"/>
                  <a:ext cx="20405012" cy="1946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liên tục trên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ℝ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, có đạo hàm</a:t>
                  </a:r>
                  <a:endPara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𝑓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−4</m:t>
                          </m:r>
                        </m:e>
                      </m:d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Mệnh đề nào sau đây là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đúng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?</a:t>
                  </a:r>
                  <a:endPara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3543" y="1887754"/>
                  <a:ext cx="20405012" cy="1946310"/>
                </a:xfrm>
                <a:prstGeom prst="rect">
                  <a:avLst/>
                </a:prstGeom>
                <a:blipFill>
                  <a:blip r:embed="rId2"/>
                  <a:stretch>
                    <a:fillRect t="-3141" b="-994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151925" y="1355730"/>
            <a:ext cx="11939786" cy="2058191"/>
            <a:chOff x="226388" y="2141555"/>
            <a:chExt cx="11939786" cy="2058457"/>
          </a:xfrm>
        </p:grpSpPr>
        <p:sp>
          <p:nvSpPr>
            <p:cNvPr id="51" name="Rectangle 50"/>
            <p:cNvSpPr/>
            <p:nvPr/>
          </p:nvSpPr>
          <p:spPr>
            <a:xfrm>
              <a:off x="6423947" y="2203633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190702" y="243038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6897607" y="2141555"/>
                  <a:ext cx="4987291" cy="1060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ố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đồ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kho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;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7607" y="2141555"/>
                  <a:ext cx="4987291" cy="10609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6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26388" y="245945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64226" y="2212066"/>
                  <a:ext cx="5005919" cy="9970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Đồ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ố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ó 3 đ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err="1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 err="1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2800" i="0" dirty="0" err="1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err="1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2800" i="0" dirty="0" err="1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ị</m:t>
                        </m:r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226" y="2212066"/>
                  <a:ext cx="5005919" cy="9970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470650" y="3291457"/>
              <a:ext cx="5619786" cy="9085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37405" y="351820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885742" y="3423017"/>
                  <a:ext cx="5082552" cy="544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ố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x</m:t>
                        </m:r>
                        <m: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=1</m:t>
                        </m:r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742" y="3423017"/>
                  <a:ext cx="5082552" cy="54470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6427753" y="3241092"/>
              <a:ext cx="5619786" cy="9085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194508" y="346784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734967" y="3349205"/>
                  <a:ext cx="5431207" cy="574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ố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x</m:t>
                        </m:r>
                        <m: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4967" y="3349205"/>
                  <a:ext cx="5431207" cy="5740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7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37727" y="3566286"/>
                <a:ext cx="8917545" cy="3203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𝐷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−4</m:t>
                        </m:r>
                      </m:e>
                    </m:d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24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smtClean="0">
                    <a:solidFill>
                      <a:srgbClr val="000000"/>
                    </a:solidFill>
                    <a:ea typeface="Times New Roman"/>
                    <a:cs typeface="Times New Roman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⇔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+2</m:t>
                        </m:r>
                      </m:e>
                    </m:d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smtClean="0">
                    <a:solidFill>
                      <a:srgbClr val="000000"/>
                    </a:solidFill>
                    <a:ea typeface="Times New Roman"/>
                    <a:cs typeface="Times New Roman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⇔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+2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24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smtClean="0">
                    <a:solidFill>
                      <a:srgbClr val="000000"/>
                    </a:solidFill>
                    <a:ea typeface="Times New Roman"/>
                    <a:cs typeface="Times New Roman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=±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727" y="3566286"/>
                <a:ext cx="8917545" cy="3203569"/>
              </a:xfrm>
              <a:prstGeom prst="rect">
                <a:avLst/>
              </a:prstGeom>
              <a:blipFill>
                <a:blip r:embed="rId8"/>
                <a:stretch>
                  <a:fillRect l="-1094" t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6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8554" y="3590285"/>
            <a:ext cx="11834900" cy="3256758"/>
            <a:chOff x="184495" y="3636277"/>
            <a:chExt cx="11834900" cy="328664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05770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28189" cy="1171072"/>
            <a:chOff x="534987" y="1869705"/>
            <a:chExt cx="23383568" cy="196435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892358"/>
              <a:chOff x="534987" y="1647866"/>
              <a:chExt cx="23340848" cy="189235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81933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2" y="1653395"/>
                  <a:ext cx="2690581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27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513543" y="1887754"/>
                  <a:ext cx="20405012" cy="1946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liên tục trên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ℝ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, có đạo hàm</a:t>
                  </a:r>
                  <a:endPara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𝑓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′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−4</m:t>
                          </m:r>
                        </m:e>
                      </m:d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Mệnh đề nào sau đây là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đúng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?</a:t>
                  </a:r>
                  <a:endPara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3543" y="1887754"/>
                  <a:ext cx="20405012" cy="1946310"/>
                </a:xfrm>
                <a:prstGeom prst="rect">
                  <a:avLst/>
                </a:prstGeom>
                <a:blipFill>
                  <a:blip r:embed="rId2"/>
                  <a:stretch>
                    <a:fillRect t="-3141" b="-994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151925" y="1355730"/>
            <a:ext cx="11939786" cy="2058191"/>
            <a:chOff x="226388" y="2141555"/>
            <a:chExt cx="11939786" cy="2058457"/>
          </a:xfrm>
        </p:grpSpPr>
        <p:sp>
          <p:nvSpPr>
            <p:cNvPr id="51" name="Rectangle 50"/>
            <p:cNvSpPr/>
            <p:nvPr/>
          </p:nvSpPr>
          <p:spPr>
            <a:xfrm>
              <a:off x="6423947" y="2203633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190702" y="243038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6897607" y="2141555"/>
                  <a:ext cx="4987291" cy="1060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ố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đồ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kho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;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7607" y="2141555"/>
                  <a:ext cx="4987291" cy="10609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6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26388" y="245945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64226" y="2212066"/>
                  <a:ext cx="5005919" cy="9970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Đồ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ố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ó 3 đ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err="1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 err="1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2800" i="0" dirty="0" err="1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err="1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2800" i="0" dirty="0" err="1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ị</m:t>
                        </m:r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226" y="2212066"/>
                  <a:ext cx="5005919" cy="9970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470650" y="3291457"/>
              <a:ext cx="5619786" cy="9085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37405" y="351820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885742" y="3423017"/>
                  <a:ext cx="5082552" cy="544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ố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x</m:t>
                        </m:r>
                        <m: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=1</m:t>
                        </m:r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742" y="3423017"/>
                  <a:ext cx="5082552" cy="54470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6427753" y="3241092"/>
              <a:ext cx="5619786" cy="9085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194508" y="346784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734967" y="3349205"/>
                  <a:ext cx="5431207" cy="574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ố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i="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x</m:t>
                        </m:r>
                        <m:r>
                          <a:rPr lang="en-US" sz="2800" i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4967" y="3349205"/>
                  <a:ext cx="5431207" cy="5740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150391" y="2758529"/>
            <a:ext cx="544265" cy="4415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sp>
        <p:nvSpPr>
          <p:cNvPr id="43" name="Action Button: Forward or Next 42">
            <a:hlinkClick r:id="rId7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6187" y="3912384"/>
                <a:ext cx="11646939" cy="2989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Bảng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xét dấu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Dựa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vào bảng biến thiên hàm số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−∞;1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và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Hàm số đạt cực tiểu tại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và không có cực đại.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không phải điểm cực trị vì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không đổi dấu nên hàm số chỉ có 1 điểm cực trị.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87" y="3912384"/>
                <a:ext cx="11646939" cy="2989857"/>
              </a:xfrm>
              <a:prstGeom prst="rect">
                <a:avLst/>
              </a:prstGeom>
              <a:blipFill>
                <a:blip r:embed="rId8"/>
                <a:stretch>
                  <a:fillRect l="-837" r="-733" b="-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55" y="3803696"/>
            <a:ext cx="6806240" cy="1212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5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1982937"/>
            <a:ext cx="11834900" cy="4734213"/>
            <a:chOff x="184495" y="3636278"/>
            <a:chExt cx="11834900" cy="473483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5058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231874"/>
            <a:chOff x="534987" y="1647866"/>
            <a:chExt cx="23340848" cy="206634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199332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2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28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02255" y="1377971"/>
            <a:ext cx="11879702" cy="629892"/>
            <a:chOff x="139692" y="2168428"/>
            <a:chExt cx="11879702" cy="629974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43293" y="227510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45081" y="2213552"/>
                  <a:ext cx="2417815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5081" y="2213552"/>
                  <a:ext cx="2417815" cy="5848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5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39692" y="226515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24534" y="2168428"/>
                  <a:ext cx="2517576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34" y="2168428"/>
                  <a:ext cx="2517576" cy="5848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7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74676" y="22751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36981" y="2200980"/>
                  <a:ext cx="2517577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=4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6981" y="2200980"/>
                  <a:ext cx="2517577" cy="5848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7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83561" y="22751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60780" y="2190889"/>
                  <a:ext cx="2658614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0780" y="2190889"/>
                  <a:ext cx="2658614" cy="5848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3105855" y="1479307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8588" y="2168378"/>
                <a:ext cx="11473369" cy="4629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     Đặt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𝑡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 đó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9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−12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+11−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=0⇔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−12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𝑡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+11−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ea typeface="Times New Roman"/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=11−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=1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=11−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  <m:t>=11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 pitchFamily="18" charset="0"/>
                                  </a:rPr>
                                  <m:t>∗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Xét hàm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+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Ta có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𝑓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′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+</m:t>
                        </m:r>
                      </m:e>
                    </m:func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1&gt;0;∀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∈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Do đó hàm số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=11⇔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=11⇔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⇔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Vậy hai nghiệm của phương trình là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=0,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=2⇒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88" y="2168378"/>
                <a:ext cx="11473369" cy="4629794"/>
              </a:xfrm>
              <a:prstGeom prst="rect">
                <a:avLst/>
              </a:prstGeom>
              <a:blipFill>
                <a:blip r:embed="rId7"/>
                <a:stretch>
                  <a:fillRect l="-1062" t="-922" b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45608" y="126406"/>
                <a:ext cx="9835161" cy="1224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Cho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9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−12</m:t>
                        </m:r>
                      </m:e>
                    </m:d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+11−</m:t>
                    </m:r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=0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 hai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Giá trị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bằng bao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nhiêu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?</a:t>
                </a:r>
                <a:endParaRPr lang="en-US" sz="3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08" y="126406"/>
                <a:ext cx="9835161" cy="1224951"/>
              </a:xfrm>
              <a:prstGeom prst="rect">
                <a:avLst/>
              </a:prstGeom>
              <a:blipFill>
                <a:blip r:embed="rId8"/>
                <a:stretch>
                  <a:fillRect l="-1549" t="-4478" r="-1549" b="-1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0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89584" y="4457936"/>
            <a:ext cx="11834900" cy="2225252"/>
            <a:chOff x="184495" y="3636277"/>
            <a:chExt cx="11834900" cy="22456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0167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0422"/>
            <a:ext cx="11906397" cy="2246763"/>
            <a:chOff x="534987" y="1854506"/>
            <a:chExt cx="23340848" cy="376872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7"/>
              <a:ext cx="23340848" cy="3742619"/>
              <a:chOff x="534987" y="1647868"/>
              <a:chExt cx="23340848" cy="374261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366959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8"/>
                <a:ext cx="3505200" cy="1176335"/>
                <a:chOff x="534987" y="1647868"/>
                <a:chExt cx="3505200" cy="1176335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8"/>
                  <a:ext cx="3505200" cy="83166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2" y="1653395"/>
                  <a:ext cx="2690581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29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48631" y="1854506"/>
                  <a:ext cx="12140977" cy="3768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 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có bảng biến thiên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sau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:</a:t>
                  </a:r>
                </a:p>
                <a:p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 </a:t>
                  </a:r>
                  <a:r>
                    <a:rPr lang="en-US" sz="28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Tất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cả các giá trị thực của tham số m để đường thẳng </a:t>
                  </a:r>
                  <a14:m>
                    <m:oMath xmlns:m="http://schemas.openxmlformats.org/officeDocument/2006/math"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 pitchFamily="18" charset="0"/>
                        </a:rPr>
                        <m:t>𝑦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 pitchFamily="18" charset="0"/>
                        </a:rPr>
                        <m:t>=1−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 pitchFamily="18" charset="0"/>
                        </a:rPr>
                        <m:t>𝑚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cắt đồ thị hàm số đã cho tại hai điểm phân biệt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là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:</a:t>
                  </a:r>
                  <a:endPara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31" y="1854506"/>
                  <a:ext cx="12140977" cy="3768724"/>
                </a:xfrm>
                <a:prstGeom prst="rect">
                  <a:avLst/>
                </a:prstGeom>
                <a:blipFill>
                  <a:blip r:embed="rId2"/>
                  <a:stretch>
                    <a:fillRect l="-2067" t="-2710" r="-2953" b="-650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222955" y="2446671"/>
            <a:ext cx="11909421" cy="1996121"/>
            <a:chOff x="226388" y="2203633"/>
            <a:chExt cx="11909421" cy="1996379"/>
          </a:xfrm>
        </p:grpSpPr>
        <p:sp>
          <p:nvSpPr>
            <p:cNvPr id="51" name="Rectangle 50"/>
            <p:cNvSpPr/>
            <p:nvPr/>
          </p:nvSpPr>
          <p:spPr>
            <a:xfrm>
              <a:off x="6423947" y="2203633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190702" y="243038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6788982" y="2394518"/>
                  <a:ext cx="5006387" cy="58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≥2</m:t>
                        </m:r>
                      </m:oMath>
                    </m:oMathPara>
                  </a14:m>
                  <a:endParaRPr lang="en-US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8982" y="2394518"/>
                  <a:ext cx="5006387" cy="58485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6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26388" y="245945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32518" y="2381839"/>
                  <a:ext cx="5212954" cy="58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&lt;−2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ho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 </m:t>
                        </m:r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𝑚</m:t>
                        </m:r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&gt;2</m:t>
                        </m:r>
                      </m:oMath>
                    </m:oMathPara>
                  </a14:m>
                  <a:endParaRPr lang="en-US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518" y="2381839"/>
                  <a:ext cx="5212954" cy="58485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470650" y="3291457"/>
              <a:ext cx="5619786" cy="9085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37405" y="351820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32518" y="3443161"/>
                  <a:ext cx="5173258" cy="58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≤−1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ho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 </m:t>
                        </m:r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𝑚</m:t>
                        </m:r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≥2</m:t>
                        </m:r>
                      </m:oMath>
                    </m:oMathPara>
                  </a14:m>
                  <a:endParaRPr lang="en-US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518" y="3443161"/>
                  <a:ext cx="5173258" cy="5848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6427753" y="3241092"/>
              <a:ext cx="5619786" cy="9085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194508" y="346784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634544" y="3418371"/>
                  <a:ext cx="5501265" cy="58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&lt;−1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ho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 </m:t>
                        </m:r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𝑚</m:t>
                        </m:r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&gt;3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4544" y="3418371"/>
                  <a:ext cx="5501265" cy="5848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6207034" y="3710716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43" name="Action Button: Forward or Next 42">
            <a:hlinkClick r:id="rId7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8473" y="4684793"/>
                <a:ext cx="11379738" cy="1912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   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Dựa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vào bảng biến thiên,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=1−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cắt đồ thị hàm số đã cho tại hai điểm phân biệt </a:t>
                </a:r>
                <a:endParaRPr lang="en-US" sz="2800" dirty="0" smtClean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Calibri"/>
                    <a:cs typeface="Cambria Math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&amp;1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&gt;2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&amp;1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&lt;−2</m:t>
                            </m:r>
                          </m:e>
                        </m:eqAr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&lt;−1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&gt;3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73" y="4684793"/>
                <a:ext cx="11379738" cy="1912960"/>
              </a:xfrm>
              <a:prstGeom prst="rect">
                <a:avLst/>
              </a:prstGeom>
              <a:blipFill>
                <a:blip r:embed="rId8"/>
                <a:stretch>
                  <a:fillRect l="-1125" t="-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93" y="292730"/>
            <a:ext cx="5422343" cy="1918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74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9619" y="2391448"/>
            <a:ext cx="11834900" cy="4363107"/>
            <a:chOff x="184495" y="3636278"/>
            <a:chExt cx="11834900" cy="473483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5058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640384"/>
            <a:chOff x="534987" y="1647866"/>
            <a:chExt cx="23340848" cy="2751584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2"/>
              <a:ext cx="23120186" cy="267855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30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14817" y="1786482"/>
            <a:ext cx="11879702" cy="629892"/>
            <a:chOff x="139692" y="2168428"/>
            <a:chExt cx="11879702" cy="629974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43293" y="227510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45081" y="2213552"/>
                  <a:ext cx="2417815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5081" y="2213552"/>
                  <a:ext cx="2417815" cy="5848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5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39692" y="226515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24534" y="2168428"/>
                  <a:ext cx="2517576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34" y="2168428"/>
                  <a:ext cx="2517576" cy="5848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7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74676" y="22751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36981" y="2200980"/>
                  <a:ext cx="2517577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6981" y="2200980"/>
                  <a:ext cx="2517577" cy="5848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7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83561" y="22751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763604" y="2176487"/>
                  <a:ext cx="2005582" cy="58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3604" y="2176487"/>
                  <a:ext cx="2005582" cy="5848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202391" y="1886456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7634" y="2345912"/>
                <a:ext cx="11473369" cy="4408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trình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2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+1=0⇔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7</m:t>
                                </m:r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𝜋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ℤ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Trên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phương trình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2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+1=0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có hai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7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Cả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hai nghiệm này đều thỏa mãn phương trình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4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−3=0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Vậy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hai phương trình có 2 nghiệm chung.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34" y="2345912"/>
                <a:ext cx="11473369" cy="4408643"/>
              </a:xfrm>
              <a:prstGeom prst="rect">
                <a:avLst/>
              </a:prstGeom>
              <a:blipFill>
                <a:blip r:embed="rId7"/>
                <a:stretch>
                  <a:fillRect l="-1116" b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24141" y="176742"/>
                <a:ext cx="10163188" cy="1583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Số nghiệm chung của hai phương trình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4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−3=0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:endParaRPr lang="en-US" sz="3200" i="1" dirty="0">
                  <a:latin typeface="Cambria Math"/>
                  <a:ea typeface="Times New Roman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+1=0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bằng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:</a:t>
                </a:r>
                <a:endParaRPr lang="en-US" sz="3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141" y="176742"/>
                <a:ext cx="10163188" cy="1583126"/>
              </a:xfrm>
              <a:prstGeom prst="rect">
                <a:avLst/>
              </a:prstGeom>
              <a:blipFill>
                <a:blip r:embed="rId8"/>
                <a:stretch>
                  <a:fillRect l="-1560" t="-3462" b="-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52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10318" y="2599004"/>
            <a:ext cx="11834900" cy="4174691"/>
            <a:chOff x="184495" y="3636278"/>
            <a:chExt cx="11834900" cy="417523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394629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151125" y="172398"/>
            <a:ext cx="11906397" cy="1374014"/>
            <a:chOff x="534987" y="1647866"/>
            <a:chExt cx="23340848" cy="230477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2"/>
              <a:ext cx="23120186" cy="223174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31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9884" y="1696086"/>
            <a:ext cx="11884840" cy="864771"/>
            <a:chOff x="150736" y="2232704"/>
            <a:chExt cx="11884840" cy="864882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5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710349" y="2271614"/>
                  <a:ext cx="2417815" cy="8245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349" y="2271614"/>
                  <a:ext cx="2417815" cy="82456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10730" y="2233377"/>
                  <a:ext cx="2517576" cy="827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730" y="2233377"/>
                  <a:ext cx="2517576" cy="8273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28298" y="2270202"/>
                  <a:ext cx="2517577" cy="827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298" y="2270202"/>
                  <a:ext cx="2517577" cy="8273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76962" y="2271613"/>
                  <a:ext cx="2658614" cy="8245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6962" y="2271613"/>
                  <a:ext cx="2658614" cy="82456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0" y="1833515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2323" y="2932790"/>
                <a:ext cx="10273619" cy="3882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⟺2(1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)+3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−(1+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)=4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=1⟺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eqAr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⟺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23" y="2932790"/>
                <a:ext cx="10273619" cy="3882153"/>
              </a:xfrm>
              <a:prstGeom prst="rect">
                <a:avLst/>
              </a:prstGeom>
              <a:blipFill>
                <a:blip r:embed="rId7"/>
                <a:stretch>
                  <a:fillRect l="-1186" t="-471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30500" y="301066"/>
                <a:ext cx="7592757" cy="1123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500" y="301066"/>
                <a:ext cx="7592757" cy="1123641"/>
              </a:xfrm>
              <a:prstGeom prst="rect">
                <a:avLst/>
              </a:prstGeom>
              <a:blipFill>
                <a:blip r:embed="rId8"/>
                <a:stretch>
                  <a:fillRect t="-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0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8554" y="3012425"/>
            <a:ext cx="11834900" cy="3684209"/>
            <a:chOff x="184495" y="3636278"/>
            <a:chExt cx="11834900" cy="368469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45575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813438"/>
            <a:chOff x="534987" y="1647866"/>
            <a:chExt cx="23340848" cy="304186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2"/>
              <a:ext cx="23120186" cy="296884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2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32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28120" y="2013430"/>
            <a:ext cx="11868658" cy="1022595"/>
            <a:chOff x="150736" y="2136612"/>
            <a:chExt cx="11868658" cy="1022725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761311" y="2136613"/>
                  <a:ext cx="2417815" cy="9988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311" y="2136613"/>
                  <a:ext cx="2417815" cy="99886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10496" y="2343384"/>
                  <a:ext cx="2517576" cy="574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96" y="2343384"/>
                  <a:ext cx="2517576" cy="5740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748126" y="2163296"/>
                  <a:ext cx="2127221" cy="996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126" y="2163296"/>
                  <a:ext cx="2127221" cy="9960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748902" y="2136612"/>
                  <a:ext cx="1929060" cy="9988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8902" y="2136612"/>
                  <a:ext cx="1929060" cy="99886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6035" y="3413326"/>
                <a:ext cx="9984412" cy="3280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𝑀𝐼</m:t>
                    </m:r>
                  </m:oMath>
                </a14:m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𝑆𝑂𝐷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𝑀𝐼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𝑆𝑂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𝑀𝐼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𝑀𝐼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𝑀𝐶𝐼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𝑂𝐼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35" y="3413326"/>
                <a:ext cx="9984412" cy="3280963"/>
              </a:xfrm>
              <a:prstGeom prst="rect">
                <a:avLst/>
              </a:prstGeom>
              <a:blipFill>
                <a:blip r:embed="rId7"/>
                <a:stretch>
                  <a:fillRect t="-1301" b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32502" y="141661"/>
            <a:ext cx="1135194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Cho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chop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S.ABCD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đáy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thoi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cạnh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tam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ABC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SO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góc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phẳng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ABCD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SO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2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SD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Tang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góc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CM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ABCD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endParaRPr lang="en-US" sz="3200" i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2EA0386-D0D7-451C-8C59-C9E04A7006D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59" y="3470567"/>
            <a:ext cx="3406995" cy="2948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02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8554" y="3012425"/>
            <a:ext cx="11834900" cy="3684209"/>
            <a:chOff x="184495" y="3636278"/>
            <a:chExt cx="11834900" cy="368469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45575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813438"/>
            <a:chOff x="534987" y="1647866"/>
            <a:chExt cx="23340848" cy="304186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2"/>
              <a:ext cx="23120186" cy="296884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2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32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28120" y="2013430"/>
            <a:ext cx="11868658" cy="1022595"/>
            <a:chOff x="150736" y="2136612"/>
            <a:chExt cx="11868658" cy="1022725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761311" y="2136613"/>
                  <a:ext cx="2417815" cy="9988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311" y="2136613"/>
                  <a:ext cx="2417815" cy="99886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10496" y="2343384"/>
                  <a:ext cx="2517576" cy="574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96" y="2343384"/>
                  <a:ext cx="2517576" cy="5740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748126" y="2163296"/>
                  <a:ext cx="2127221" cy="996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126" y="2163296"/>
                  <a:ext cx="2127221" cy="9960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748902" y="2136612"/>
                  <a:ext cx="1929060" cy="9988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8902" y="2136612"/>
                  <a:ext cx="1929060" cy="99886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3147366" y="2267424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80213" y="3360151"/>
                <a:ext cx="7792541" cy="3201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𝑂𝐶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𝐶𝐼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𝑀𝐶𝐼</m:t>
                            </m:r>
                          </m:e>
                        </m:acc>
                      </m:e>
                    </m:fun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𝐶𝐼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13" y="3360151"/>
                <a:ext cx="7792541" cy="3201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32502" y="141661"/>
            <a:ext cx="1135194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Cho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chop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S.ABCD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đáy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thoi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cạnh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tam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ABC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SO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góc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phẳng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ABCD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SO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2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SD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Tang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góc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CM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ABCD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endParaRPr lang="en-US" sz="3200" i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2EA0386-D0D7-451C-8C59-C9E04A7006D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59" y="3470567"/>
            <a:ext cx="3406995" cy="2948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5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5046" y="2619598"/>
            <a:ext cx="11834900" cy="4236594"/>
            <a:chOff x="184495" y="3636278"/>
            <a:chExt cx="11834900" cy="423714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00820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504360"/>
            <a:chOff x="534987" y="1647866"/>
            <a:chExt cx="23340848" cy="252341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45039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2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33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72267" y="1748140"/>
            <a:ext cx="11868658" cy="856597"/>
            <a:chOff x="150736" y="2232704"/>
            <a:chExt cx="11868658" cy="856706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79265" y="2365360"/>
                  <a:ext cx="2417815" cy="584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−101376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9265" y="2365360"/>
                  <a:ext cx="2417815" cy="58484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33367" y="2411269"/>
                  <a:ext cx="2517576" cy="584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−10176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67" y="2411269"/>
                  <a:ext cx="2517576" cy="5848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735473" y="2365360"/>
                  <a:ext cx="2127221" cy="584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−112640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5473" y="2365360"/>
                  <a:ext cx="2127221" cy="5848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814602" y="2379127"/>
                  <a:ext cx="1929060" cy="584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101376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4602" y="2379127"/>
                  <a:ext cx="1929060" cy="5848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56288" y="1877580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9093" y="2967324"/>
                <a:ext cx="11638324" cy="3980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=78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!.1!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!.2!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=78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=78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Cambria Math" panose="020405030504060302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−156=0⇔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vi-V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=12</m:t>
                            </m:r>
                          </m:e>
                          <m:e>
                            <m:r>
                              <a:rPr lang="vi-V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vi-V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=−13</m:t>
                            </m:r>
                          </m:e>
                        </m:eqArr>
                      </m:e>
                    </m:d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12−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36−4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36−4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=8⇔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=−101376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3" y="2967324"/>
                <a:ext cx="11638324" cy="3980064"/>
              </a:xfrm>
              <a:prstGeom prst="rect">
                <a:avLst/>
              </a:prstGeom>
              <a:blipFill>
                <a:blip r:embed="rId7"/>
                <a:stretch>
                  <a:fillRect l="-1048" b="-2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24140" y="163018"/>
                <a:ext cx="10016785" cy="1571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=78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140" y="163018"/>
                <a:ext cx="10016785" cy="1571905"/>
              </a:xfrm>
              <a:prstGeom prst="rect">
                <a:avLst/>
              </a:prstGeom>
              <a:blipFill>
                <a:blip r:embed="rId8"/>
                <a:stretch>
                  <a:fillRect l="-1582" t="-3488" r="-1522" b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7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4836" y="2629438"/>
            <a:ext cx="11834900" cy="4080644"/>
            <a:chOff x="184495" y="3636278"/>
            <a:chExt cx="11834900" cy="442830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19936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841247"/>
            <a:chOff x="534987" y="1647866"/>
            <a:chExt cx="23340848" cy="3088512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2"/>
              <a:ext cx="23120186" cy="301548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34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90034" y="2024472"/>
            <a:ext cx="11879702" cy="629892"/>
            <a:chOff x="139692" y="2168428"/>
            <a:chExt cx="11879702" cy="629974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43293" y="227510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45081" y="2213552"/>
                  <a:ext cx="2417815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=7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5081" y="2213552"/>
                  <a:ext cx="2417815" cy="5848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5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39692" y="226515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24534" y="2168428"/>
                  <a:ext cx="2517576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34" y="2168428"/>
                  <a:ext cx="2517576" cy="5848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7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74676" y="22751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36981" y="2200980"/>
                  <a:ext cx="2517577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=−1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6981" y="2200980"/>
                  <a:ext cx="2517577" cy="5848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7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83561" y="22751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763604" y="2176487"/>
                  <a:ext cx="2005582" cy="58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=−5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3604" y="2176487"/>
                  <a:ext cx="2005582" cy="5848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3176396" y="2123051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8631" y="3193568"/>
                <a:ext cx="11473369" cy="3650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itchFamily="18" charset="0"/>
                  </a:rPr>
                  <a:t>Ta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itchFamily="18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+1+2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32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(*)</a:t>
                </a:r>
              </a:p>
              <a:p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+5=0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 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(*) ta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=4+3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32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Cambria Math" panose="020405030504060302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=4+3=7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31" y="3193568"/>
                <a:ext cx="11473369" cy="3650423"/>
              </a:xfrm>
              <a:prstGeom prst="rect">
                <a:avLst/>
              </a:prstGeom>
              <a:blipFill>
                <a:blip r:embed="rId7"/>
                <a:stretch>
                  <a:fillRect l="-1382" t="-2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36306" y="79324"/>
                <a:ext cx="10163188" cy="1945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Cho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phức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𝑏𝑖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∈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thỏa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mãn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: 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0" dirty="0" smtClean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+1+2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−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1+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𝑧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v</m:t>
                    </m:r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à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𝑧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&gt;1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. 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Tính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giá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trị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biểu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thức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: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 = a + b</a:t>
                </a:r>
                <a:endParaRPr lang="en-US" sz="3200" i="1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306" y="79324"/>
                <a:ext cx="10163188" cy="1945148"/>
              </a:xfrm>
              <a:prstGeom prst="rect">
                <a:avLst/>
              </a:prstGeom>
              <a:blipFill>
                <a:blip r:embed="rId8"/>
                <a:stretch>
                  <a:fillRect l="-1560" t="-2821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49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2955" y="2647459"/>
            <a:ext cx="11834900" cy="4189177"/>
            <a:chOff x="184495" y="3636277"/>
            <a:chExt cx="11834900" cy="407109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84215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554621"/>
            <a:chOff x="534987" y="1647866"/>
            <a:chExt cx="23340848" cy="260772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53470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533960" y="1653395"/>
                <a:ext cx="2278919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04978" y="1739383"/>
            <a:ext cx="11868658" cy="987067"/>
            <a:chOff x="150736" y="2174860"/>
            <a:chExt cx="11868658" cy="987193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59973" y="2400994"/>
                  <a:ext cx="2417815" cy="523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=2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9973" y="2400994"/>
                  <a:ext cx="2417815" cy="5232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57949" y="2174860"/>
                  <a:ext cx="2517576" cy="954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949" y="2174860"/>
                  <a:ext cx="2517576" cy="9542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514081" y="2174860"/>
                  <a:ext cx="2517577" cy="9570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4081" y="2174860"/>
                  <a:ext cx="2517577" cy="9570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03502" y="2205001"/>
                  <a:ext cx="2658614" cy="9570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3502" y="2205001"/>
                  <a:ext cx="2658614" cy="9570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8948846" y="1939832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9245" y="3395246"/>
                <a:ext cx="11379738" cy="3441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vuông cân nên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𝐴𝐶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Diện tích tam giác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𝐴𝐵𝐶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𝐴𝐶</m:t>
                    </m:r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.2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.2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Thể tích khối chóp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  <m:r>
                          <a:rPr lang="en-US" sz="3200" i="1">
                            <a:latin typeface="Cambria Math"/>
                          </a:rPr>
                          <m:t>.</m:t>
                        </m:r>
                        <m:r>
                          <a:rPr lang="en-US" sz="3200" i="1">
                            <a:latin typeface="Cambria Math"/>
                          </a:rPr>
                          <m:t>𝐴𝐵𝐶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𝑆𝐴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𝐴𝐵𝐶</m:t>
                        </m:r>
                      </m:sub>
                    </m:sSub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0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.2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5" y="3395246"/>
                <a:ext cx="11379738" cy="3441391"/>
              </a:xfrm>
              <a:prstGeom prst="rect">
                <a:avLst/>
              </a:prstGeom>
              <a:blipFill>
                <a:blip r:embed="rId7"/>
                <a:stretch>
                  <a:fillRect l="-1339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93100" y="106434"/>
                <a:ext cx="10080536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nl-NL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có cạnh bên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𝑆𝐴</m:t>
                    </m:r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vuông góc với mặt phẳng đáy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Times New Roman"/>
                            <a:cs typeface="Times New Roman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Biết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𝑆𝐴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 tam giác vuông cân tại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Tính theo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thể tích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𝑉</m:t>
                    </m:r>
                  </m:oMath>
                </a14:m>
                <a:r>
                  <a:rPr lang="nl-NL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của khối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</m:oMath>
                </a14:m>
                <a:endParaRPr lang="en-US" sz="2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00" y="106434"/>
                <a:ext cx="10080536" cy="1578894"/>
              </a:xfrm>
              <a:prstGeom prst="rect">
                <a:avLst/>
              </a:prstGeom>
              <a:blipFill>
                <a:blip r:embed="rId8"/>
                <a:stretch>
                  <a:fillRect l="-1270" t="-2317" r="-1210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Description: 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751" y="3008547"/>
            <a:ext cx="2822481" cy="2990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194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4836" y="2629438"/>
            <a:ext cx="11834900" cy="4080644"/>
            <a:chOff x="184495" y="3636278"/>
            <a:chExt cx="11834900" cy="442830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19936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841247"/>
            <a:chOff x="534987" y="1647866"/>
            <a:chExt cx="23340848" cy="3088512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2"/>
              <a:ext cx="23120186" cy="301548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35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90034" y="1990666"/>
            <a:ext cx="11879702" cy="761234"/>
            <a:chOff x="139692" y="2134617"/>
            <a:chExt cx="11879702" cy="761333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43293" y="227510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45081" y="2213552"/>
                  <a:ext cx="2417815" cy="58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5081" y="2213552"/>
                  <a:ext cx="2417815" cy="58485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5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39692" y="226515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24534" y="2168428"/>
                  <a:ext cx="2517576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−1&lt;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&lt;1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34" y="2168428"/>
                  <a:ext cx="2517576" cy="5848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7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74676" y="22751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553211" y="2226518"/>
                  <a:ext cx="2517577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−1&lt;</m:t>
                        </m:r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11" y="2226518"/>
                  <a:ext cx="2517577" cy="5848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7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83561" y="22751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484594" y="2134617"/>
                  <a:ext cx="2239508" cy="761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629920"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≤−1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4594" y="2134617"/>
                  <a:ext cx="2239508" cy="7613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84960" y="223809"/>
                <a:ext cx="10163188" cy="1488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60" y="223809"/>
                <a:ext cx="10163188" cy="1488164"/>
              </a:xfrm>
              <a:prstGeom prst="rect">
                <a:avLst/>
              </a:prstGeom>
              <a:blipFill>
                <a:blip r:embed="rId7"/>
                <a:stretch>
                  <a:fillRect t="-3689" r="-1500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34299" y="3119697"/>
                <a:ext cx="11473369" cy="3424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pt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(*)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𝑦=𝑚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𝑓</a:t>
                </a:r>
                <a:r>
                  <a:rPr 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𝑡)=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𝑓</a:t>
                </a:r>
                <a:r>
                  <a:rPr 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𝑡)=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với </a:t>
                </a:r>
                <a:r>
                  <a:rPr 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𝑡&gt;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sz="3200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99" y="3119697"/>
                <a:ext cx="11473369" cy="3424464"/>
              </a:xfrm>
              <a:prstGeom prst="rect">
                <a:avLst/>
              </a:prstGeom>
              <a:blipFill>
                <a:blip r:embed="rId8"/>
                <a:stretch>
                  <a:fillRect l="-1328" r="-106" b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63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4836" y="2629438"/>
            <a:ext cx="11834900" cy="4080644"/>
            <a:chOff x="184495" y="3636278"/>
            <a:chExt cx="11834900" cy="442830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19936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841247"/>
            <a:chOff x="534987" y="1647866"/>
            <a:chExt cx="23340848" cy="3088512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2"/>
              <a:ext cx="23120186" cy="301548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35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90034" y="1990666"/>
            <a:ext cx="11879702" cy="761234"/>
            <a:chOff x="139692" y="2134617"/>
            <a:chExt cx="11879702" cy="761333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43293" y="227510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45081" y="2213552"/>
                  <a:ext cx="2417815" cy="58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5081" y="2213552"/>
                  <a:ext cx="2417815" cy="58485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5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39692" y="226515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24534" y="2168428"/>
                  <a:ext cx="2517576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−1&lt;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&lt;1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34" y="2168428"/>
                  <a:ext cx="2517576" cy="5848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7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74676" y="22751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553211" y="2226518"/>
                  <a:ext cx="2517577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−1&lt;</m:t>
                        </m:r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11" y="2226518"/>
                  <a:ext cx="2517577" cy="5848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7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83561" y="22751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484594" y="2134617"/>
                  <a:ext cx="2239508" cy="761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629920"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≤−1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4594" y="2134617"/>
                  <a:ext cx="2239508" cy="7613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3176396" y="2123051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9853" y="2848486"/>
                <a:ext cx="11277435" cy="3630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func>
                          <m:func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&gt;0;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endParaRPr lang="en-US" sz="32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1;+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32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32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3" y="2848486"/>
                <a:ext cx="11277435" cy="3630033"/>
              </a:xfrm>
              <a:prstGeom prst="rect">
                <a:avLst/>
              </a:prstGeom>
              <a:blipFill>
                <a:blip r:embed="rId7"/>
                <a:stretch>
                  <a:fillRect b="-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84960" y="223809"/>
                <a:ext cx="10163188" cy="1488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60" y="223809"/>
                <a:ext cx="10163188" cy="1488164"/>
              </a:xfrm>
              <a:prstGeom prst="rect">
                <a:avLst/>
              </a:prstGeom>
              <a:blipFill>
                <a:blip r:embed="rId8"/>
                <a:stretch>
                  <a:fillRect t="-3689" r="-1500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16D87789-C33A-4D32-911A-C45CDE1B61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4593" y="3738282"/>
            <a:ext cx="6666054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5736" y="3209609"/>
            <a:ext cx="11834900" cy="3543888"/>
            <a:chOff x="184495" y="3636278"/>
            <a:chExt cx="11834900" cy="423714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00820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2085966"/>
            <a:chOff x="534987" y="1647866"/>
            <a:chExt cx="23340848" cy="3499004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34259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2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36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84796" y="2228766"/>
            <a:ext cx="11868658" cy="1000146"/>
            <a:chOff x="150736" y="2142253"/>
            <a:chExt cx="11868658" cy="1000273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570073" y="2142253"/>
                  <a:ext cx="2417815" cy="10002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64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0073" y="2142253"/>
                  <a:ext cx="2417815" cy="100027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77807" y="2227222"/>
                  <a:ext cx="2517576" cy="901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32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07" y="2227222"/>
                  <a:ext cx="2517576" cy="9018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666243" y="2208692"/>
                  <a:ext cx="2127221" cy="901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108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243" y="2208692"/>
                  <a:ext cx="2127221" cy="9018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538870" y="2193587"/>
                  <a:ext cx="1929060" cy="910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125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8870" y="2193587"/>
                  <a:ext cx="1929060" cy="9106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5130" y="3699837"/>
                <a:ext cx="8193293" cy="2720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𝐶𝐵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𝐶𝐵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𝑀𝐶</m:t>
                    </m:r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𝐴𝑀𝐶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𝐴𝑃𝐶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𝐴𝑁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𝐴𝑁𝐶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𝐴𝑀𝐶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𝐴𝑃𝐶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𝐴𝑃𝐶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30" y="3699837"/>
                <a:ext cx="8193293" cy="2720745"/>
              </a:xfrm>
              <a:prstGeom prst="rect">
                <a:avLst/>
              </a:prstGeom>
              <a:blipFill>
                <a:blip r:embed="rId7"/>
                <a:stretch>
                  <a:fillRect l="-1488" r="-967" b="-5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 descr="Description: 1">
            <a:extLst>
              <a:ext uri="{FF2B5EF4-FFF2-40B4-BE49-F238E27FC236}">
                <a16:creationId xmlns:a16="http://schemas.microsoft.com/office/drawing/2014/main" id="{9E9B79F4-8943-4672-B145-57957EB76D6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23" y="3530612"/>
            <a:ext cx="3418913" cy="302694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50081" y="125472"/>
                <a:ext cx="11103373" cy="2110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Cho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Mặt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𝐶𝑀𝑁𝑃</m:t>
                    </m:r>
                  </m:oMath>
                </a14:m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81" y="125472"/>
                <a:ext cx="11103373" cy="2110129"/>
              </a:xfrm>
              <a:prstGeom prst="rect">
                <a:avLst/>
              </a:prstGeom>
              <a:blipFill>
                <a:blip r:embed="rId9"/>
                <a:stretch>
                  <a:fillRect l="-1428" t="-1734" r="-1373" b="-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9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5736" y="3209609"/>
            <a:ext cx="11834900" cy="3543888"/>
            <a:chOff x="184495" y="3636278"/>
            <a:chExt cx="11834900" cy="423714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00820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2085966"/>
            <a:chOff x="534987" y="1647866"/>
            <a:chExt cx="23340848" cy="3499004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34259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2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36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84796" y="2228766"/>
            <a:ext cx="11868658" cy="1000146"/>
            <a:chOff x="150736" y="2142253"/>
            <a:chExt cx="11868658" cy="1000273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570073" y="2142253"/>
                  <a:ext cx="2417815" cy="10002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64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0073" y="2142253"/>
                  <a:ext cx="2417815" cy="100027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77807" y="2227222"/>
                  <a:ext cx="2517576" cy="901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32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07" y="2227222"/>
                  <a:ext cx="2517576" cy="9018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666243" y="2208692"/>
                  <a:ext cx="2127221" cy="901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108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243" y="2208692"/>
                  <a:ext cx="2127221" cy="9018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538870" y="2193587"/>
                  <a:ext cx="1929060" cy="910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125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8870" y="2193587"/>
                  <a:ext cx="1929060" cy="9106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168817" y="2448644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1629" y="3599996"/>
                <a:ext cx="8250362" cy="3053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𝐶𝑀𝑁𝑃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29" y="3599996"/>
                <a:ext cx="8250362" cy="3053272"/>
              </a:xfrm>
              <a:prstGeom prst="rect">
                <a:avLst/>
              </a:prstGeom>
              <a:blipFill>
                <a:blip r:embed="rId7"/>
                <a:stretch>
                  <a:fillRect l="-1846" t="-2800" r="-132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 descr="Description: 1">
            <a:extLst>
              <a:ext uri="{FF2B5EF4-FFF2-40B4-BE49-F238E27FC236}">
                <a16:creationId xmlns:a16="http://schemas.microsoft.com/office/drawing/2014/main" id="{9E9B79F4-8943-4672-B145-57957EB76D6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23" y="3530612"/>
            <a:ext cx="3418913" cy="302694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50081" y="125472"/>
                <a:ext cx="11103373" cy="2110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Cho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Mặt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𝐶𝑀𝑁𝑃</m:t>
                    </m:r>
                  </m:oMath>
                </a14:m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81" y="125472"/>
                <a:ext cx="11103373" cy="2110129"/>
              </a:xfrm>
              <a:prstGeom prst="rect">
                <a:avLst/>
              </a:prstGeom>
              <a:blipFill>
                <a:blip r:embed="rId9"/>
                <a:stretch>
                  <a:fillRect l="-1428" t="-1734" r="-1373" b="-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2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66198" y="2957561"/>
            <a:ext cx="11834900" cy="3779414"/>
            <a:chOff x="184495" y="3636278"/>
            <a:chExt cx="11834900" cy="451874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28980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805200"/>
            <a:chOff x="534987" y="1647866"/>
            <a:chExt cx="23340848" cy="302804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95501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2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37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49590" y="2001322"/>
            <a:ext cx="11868658" cy="932595"/>
            <a:chOff x="150736" y="2193587"/>
            <a:chExt cx="11868658" cy="932713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77440" y="2208692"/>
                  <a:ext cx="2417815" cy="901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7440" y="2208692"/>
                  <a:ext cx="2417815" cy="9018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77807" y="2227222"/>
                  <a:ext cx="2517576" cy="8990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07" y="2227222"/>
                  <a:ext cx="2517576" cy="89907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666243" y="2208692"/>
                  <a:ext cx="2127221" cy="910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243" y="2208692"/>
                  <a:ext cx="2127221" cy="9106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538870" y="2193587"/>
                  <a:ext cx="1929060" cy="9078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8870" y="2193587"/>
                  <a:ext cx="1929060" cy="9078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4415" y="3377366"/>
                <a:ext cx="11668004" cy="3230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𝑆𝐵𝐶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𝑆𝐵𝐶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𝑂𝐶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𝑆𝐵𝐶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𝑆𝐵𝐶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/>
              </a:p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𝐵𝐶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𝐴𝑀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𝑆𝐴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𝐵𝐶</a:t>
                </a:r>
                <a:r>
                  <a:rPr 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𝑆𝐴𝑀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𝑆𝑀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𝐴𝐻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𝑆𝑀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𝐴𝐻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5" y="3377366"/>
                <a:ext cx="11668004" cy="3230884"/>
              </a:xfrm>
              <a:prstGeom prst="rect">
                <a:avLst/>
              </a:prstGeom>
              <a:blipFill>
                <a:blip r:embed="rId7"/>
                <a:stretch>
                  <a:fillRect l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60595" y="151056"/>
                <a:ext cx="11103373" cy="1773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Cho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chop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S.ABCD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tamm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SBC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95" y="151056"/>
                <a:ext cx="11103373" cy="1773627"/>
              </a:xfrm>
              <a:prstGeom prst="rect">
                <a:avLst/>
              </a:prstGeom>
              <a:blipFill>
                <a:blip r:embed="rId8"/>
                <a:stretch>
                  <a:fillRect l="-1428" t="-4811" r="-1373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F5F8C548-FBB2-4EF4-B9BC-35436852D8E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24" y="3287625"/>
            <a:ext cx="3600397" cy="332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1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66198" y="2957561"/>
            <a:ext cx="11834900" cy="3842372"/>
            <a:chOff x="184495" y="3636278"/>
            <a:chExt cx="11834900" cy="459402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36508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805200"/>
            <a:chOff x="534987" y="1647866"/>
            <a:chExt cx="23340848" cy="302804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95501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2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37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49590" y="2001322"/>
            <a:ext cx="11868658" cy="932595"/>
            <a:chOff x="150736" y="2193587"/>
            <a:chExt cx="11868658" cy="932713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77440" y="2208692"/>
                  <a:ext cx="2417815" cy="901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7440" y="2208692"/>
                  <a:ext cx="2417815" cy="9018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77807" y="2227222"/>
                  <a:ext cx="2517576" cy="8990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07" y="2227222"/>
                  <a:ext cx="2517576" cy="89907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666243" y="2208692"/>
                  <a:ext cx="2127221" cy="910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243" y="2208692"/>
                  <a:ext cx="2127221" cy="9106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538870" y="2193587"/>
                  <a:ext cx="1929060" cy="9078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8870" y="2193587"/>
                  <a:ext cx="1929060" cy="9078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3160603" y="2196038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3978" y="3394784"/>
                <a:ext cx="11668004" cy="3115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𝐴𝐻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𝑆𝐵𝐶</m:t>
                          </m:r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𝑆𝐵𝐶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𝐴𝐻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𝑆𝐴𝑀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𝑆𝐴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𝑆𝐵𝐶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78" y="3394784"/>
                <a:ext cx="11668004" cy="3115918"/>
              </a:xfrm>
              <a:prstGeom prst="rect">
                <a:avLst/>
              </a:prstGeom>
              <a:blipFill>
                <a:blip r:embed="rId7"/>
                <a:stretch>
                  <a:fillRect l="-261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60595" y="151056"/>
                <a:ext cx="11103373" cy="1773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Cho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chop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S.ABCD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tamm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SBC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95" y="151056"/>
                <a:ext cx="11103373" cy="1773627"/>
              </a:xfrm>
              <a:prstGeom prst="rect">
                <a:avLst/>
              </a:prstGeom>
              <a:blipFill>
                <a:blip r:embed="rId8"/>
                <a:stretch>
                  <a:fillRect l="-1428" t="-4811" r="-1373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F5F8C548-FBB2-4EF4-B9BC-35436852D8E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24" y="3287625"/>
            <a:ext cx="3600397" cy="332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5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4836" y="3131646"/>
            <a:ext cx="11834900" cy="3567719"/>
            <a:chOff x="184495" y="3636278"/>
            <a:chExt cx="11834900" cy="387167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64273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2394411"/>
            <a:chOff x="534987" y="1647866"/>
            <a:chExt cx="23340848" cy="4016391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2"/>
              <a:ext cx="23120186" cy="394336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38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90034" y="2526680"/>
            <a:ext cx="11879702" cy="629892"/>
            <a:chOff x="139692" y="2168428"/>
            <a:chExt cx="11879702" cy="629974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43293" y="227510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45081" y="2213552"/>
                  <a:ext cx="2417815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60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5081" y="2213552"/>
                  <a:ext cx="2417815" cy="5848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5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39692" y="226515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24534" y="2168428"/>
                  <a:ext cx="2517576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16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34" y="2168428"/>
                  <a:ext cx="2517576" cy="5848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7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74676" y="22751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36981" y="2200980"/>
                  <a:ext cx="2517577" cy="584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32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6981" y="2200980"/>
                  <a:ext cx="2517577" cy="5848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7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83561" y="22751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763604" y="2176487"/>
                  <a:ext cx="2005582" cy="58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3604" y="2176487"/>
                  <a:ext cx="2005582" cy="5848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3176396" y="2625259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4615" y="3544138"/>
                <a:ext cx="11665121" cy="3022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phanh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dừng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+12=0⇔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8s cuối thì 2 giây đầu xe vẫn chuyển động đều quãng đường là: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=12.2=24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dừng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+12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=36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nary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=24+36=60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15" y="3544138"/>
                <a:ext cx="11665121" cy="3022302"/>
              </a:xfrm>
              <a:prstGeom prst="rect">
                <a:avLst/>
              </a:prstGeom>
              <a:blipFill>
                <a:blip r:embed="rId7"/>
                <a:stretch>
                  <a:fillRect l="-1045" t="-2016" b="-4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0696" y="59504"/>
                <a:ext cx="11534805" cy="2569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ô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phanh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chậm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+12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phanh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dừng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hẳn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6" y="59504"/>
                <a:ext cx="11534805" cy="2569934"/>
              </a:xfrm>
              <a:prstGeom prst="rect">
                <a:avLst/>
              </a:prstGeom>
              <a:blipFill>
                <a:blip r:embed="rId8"/>
                <a:stretch>
                  <a:fillRect l="-1110" t="-1663" r="-1057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79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49105" y="2609886"/>
            <a:ext cx="11834900" cy="4122484"/>
            <a:chOff x="184495" y="3636278"/>
            <a:chExt cx="11834900" cy="447370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424476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788594"/>
            <a:chOff x="534987" y="1647866"/>
            <a:chExt cx="23340848" cy="300019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2"/>
              <a:ext cx="23120186" cy="292716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39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73752" y="2036745"/>
            <a:ext cx="11879702" cy="567794"/>
            <a:chOff x="139692" y="2232705"/>
            <a:chExt cx="11879702" cy="567868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43293" y="227510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28115" y="2250187"/>
                  <a:ext cx="2417815" cy="523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−1;−1;−1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8115" y="2250187"/>
                  <a:ext cx="2417815" cy="52328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5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39692" y="226515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75013" y="2244733"/>
                  <a:ext cx="2517576" cy="523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5;2;−4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013" y="2244733"/>
                  <a:ext cx="2517576" cy="52328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7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74676" y="22751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87460" y="2277285"/>
                  <a:ext cx="2517577" cy="523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1;0;−2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7460" y="2277285"/>
                  <a:ext cx="2517577" cy="5232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7"/>
              <a:ext cx="2715892" cy="5118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83561" y="227510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814083" y="2252792"/>
                  <a:ext cx="2005582" cy="523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3;1;−3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4083" y="2252792"/>
                  <a:ext cx="2005582" cy="5232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3160114" y="2071056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3693" y="2759561"/>
                <a:ext cx="11665121" cy="4053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Phương trình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 1+2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         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=−2−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Δ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1+2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;−2−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+36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+53=18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+35≥35,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=35⇔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−1;−1;−1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93" y="2759561"/>
                <a:ext cx="11665121" cy="4053289"/>
              </a:xfrm>
              <a:prstGeom prst="rect">
                <a:avLst/>
              </a:prstGeom>
              <a:blipFill>
                <a:blip r:embed="rId7"/>
                <a:stretch>
                  <a:fillRect l="-1097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7909" y="124959"/>
                <a:ext cx="10751641" cy="1860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0;−1;3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1;−2;1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Δ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24959"/>
                <a:ext cx="10751641" cy="1860959"/>
              </a:xfrm>
              <a:prstGeom prst="rect">
                <a:avLst/>
              </a:prstGeom>
              <a:blipFill>
                <a:blip r:embed="rId8"/>
                <a:stretch>
                  <a:fillRect l="-1134" t="-196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84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66198" y="2957561"/>
            <a:ext cx="11834900" cy="3842372"/>
            <a:chOff x="184495" y="3636278"/>
            <a:chExt cx="11834900" cy="459402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36508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805200"/>
            <a:chOff x="534987" y="1647866"/>
            <a:chExt cx="23340848" cy="302804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95501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40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49590" y="1952157"/>
            <a:ext cx="11868658" cy="1005404"/>
            <a:chOff x="150736" y="2144415"/>
            <a:chExt cx="11868658" cy="1005531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59320" y="2153480"/>
                  <a:ext cx="2417815" cy="996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9320" y="2153480"/>
                  <a:ext cx="2417815" cy="99604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90124" y="2357547"/>
                  <a:ext cx="2517576" cy="574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124" y="2357547"/>
                  <a:ext cx="2517576" cy="5740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675547" y="2144415"/>
                  <a:ext cx="2127221" cy="998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5547" y="2144415"/>
                  <a:ext cx="2127221" cy="9988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606930" y="2153906"/>
                  <a:ext cx="1929060" cy="996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6930" y="2153906"/>
                  <a:ext cx="1929060" cy="9960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3978" y="3394784"/>
                <a:ext cx="11668004" cy="3378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 (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Do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Vì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𝐴𝐺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lên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endParaRPr lang="en-US" sz="28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78" y="3394784"/>
                <a:ext cx="11668004" cy="3378810"/>
              </a:xfrm>
              <a:prstGeom prst="rect">
                <a:avLst/>
              </a:prstGeom>
              <a:blipFill>
                <a:blip r:embed="rId7"/>
                <a:stretch>
                  <a:fillRect l="-1045" b="-4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62653" y="151056"/>
                <a:ext cx="11301315" cy="179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0000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Cho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lăng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noFill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60°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lăng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noFill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53" y="151056"/>
                <a:ext cx="11301315" cy="1791260"/>
              </a:xfrm>
              <a:prstGeom prst="rect">
                <a:avLst/>
              </a:prstGeom>
              <a:blipFill>
                <a:blip r:embed="rId8"/>
                <a:stretch>
                  <a:fillRect l="-1348" t="-3061" r="-1402" b="-7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31EC43F1-617B-4D4E-A517-802463ACA13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539" y="3267034"/>
            <a:ext cx="3582443" cy="3414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65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66198" y="2957561"/>
            <a:ext cx="11834900" cy="3842372"/>
            <a:chOff x="184495" y="3636278"/>
            <a:chExt cx="11834900" cy="459402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36508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805200"/>
            <a:chOff x="534987" y="1647866"/>
            <a:chExt cx="23340848" cy="302804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95501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40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49590" y="1952157"/>
            <a:ext cx="11868658" cy="1005404"/>
            <a:chOff x="150736" y="2144415"/>
            <a:chExt cx="11868658" cy="1005531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59320" y="2153480"/>
                  <a:ext cx="2417815" cy="996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9320" y="2153480"/>
                  <a:ext cx="2417815" cy="99604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90124" y="2357547"/>
                  <a:ext cx="2517576" cy="574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124" y="2357547"/>
                  <a:ext cx="2517576" cy="5740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675547" y="2144415"/>
                  <a:ext cx="2127221" cy="998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5547" y="2144415"/>
                  <a:ext cx="2127221" cy="9988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606930" y="2153906"/>
                  <a:ext cx="1929060" cy="996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6930" y="2153906"/>
                  <a:ext cx="1929060" cy="9960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8998511" y="2201423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3996" y="3332115"/>
                <a:ext cx="11668004" cy="3451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𝐴𝐺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𝐴𝐺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𝐴𝐺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𝐴𝐺</m:t>
                              </m:r>
                            </m:e>
                          </m:acc>
                        </m:e>
                      </m:fun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fun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0°=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28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𝐴𝐵𝐶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96" y="3332115"/>
                <a:ext cx="11668004" cy="3451651"/>
              </a:xfrm>
              <a:prstGeom prst="rect">
                <a:avLst/>
              </a:prstGeom>
              <a:blipFill>
                <a:blip r:embed="rId7"/>
                <a:stretch>
                  <a:fillRect l="-1097" t="-1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62653" y="151056"/>
                <a:ext cx="11301315" cy="179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0000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Cho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lăng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noFill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60°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lăng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noFill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53" y="151056"/>
                <a:ext cx="11301315" cy="1791260"/>
              </a:xfrm>
              <a:prstGeom prst="rect">
                <a:avLst/>
              </a:prstGeom>
              <a:blipFill>
                <a:blip r:embed="rId8"/>
                <a:stretch>
                  <a:fillRect l="-1348" t="-3061" r="-1402" b="-7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31EC43F1-617B-4D4E-A517-802463ACA13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539" y="3267034"/>
            <a:ext cx="3582443" cy="3414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73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4553" y="4099973"/>
            <a:ext cx="11834900" cy="2650121"/>
            <a:chOff x="184495" y="3636277"/>
            <a:chExt cx="11834900" cy="267444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44550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46697"/>
            <a:ext cx="11928189" cy="2554539"/>
            <a:chOff x="534987" y="1747613"/>
            <a:chExt cx="23383568" cy="428499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152066"/>
              <a:chOff x="534987" y="1647866"/>
              <a:chExt cx="23340848" cy="315206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307904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2679282" y="1747613"/>
              <a:ext cx="21239273" cy="4284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kumimoji="0" lang="sv-SE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Cho hàm số </a:t>
              </a:r>
              <a:r>
                <a:rPr kumimoji="0" lang="en-US" sz="32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 = </a:t>
              </a: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2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32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)</a:t>
              </a:r>
              <a:r>
                <a:rPr kumimoji="0" lang="sv-SE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xác định và liên tục trên </a:t>
              </a: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</a:t>
              </a:r>
              <a:r>
                <a:rPr kumimoji="0" lang="sv-SE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có bảng biến thiên sau:                                                </a:t>
              </a: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Khẳng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định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nào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sau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đây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200" dirty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                   </a:t>
              </a: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đúng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?</a:t>
              </a:r>
              <a:endParaRPr kumimoji="0" lang="sv-S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endParaRPr lang="sv-SE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7924" y="2059992"/>
            <a:ext cx="11870659" cy="2024836"/>
            <a:chOff x="226388" y="2174914"/>
            <a:chExt cx="11870659" cy="2025098"/>
          </a:xfrm>
        </p:grpSpPr>
        <p:sp>
          <p:nvSpPr>
            <p:cNvPr id="51" name="Rectangle 50"/>
            <p:cNvSpPr/>
            <p:nvPr/>
          </p:nvSpPr>
          <p:spPr>
            <a:xfrm>
              <a:off x="6423947" y="2203633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190702" y="243038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6629266" y="2426525"/>
                  <a:ext cx="5006387" cy="5447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ó đú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ị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266" y="2426525"/>
                  <a:ext cx="5006387" cy="54470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6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26388" y="245945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64952" y="2174914"/>
                  <a:ext cx="5212954" cy="975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ố đồ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kho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(−1;1)</m:t>
                        </m:r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52" y="2174914"/>
                  <a:ext cx="5212954" cy="9756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470650" y="3291457"/>
              <a:ext cx="5619786" cy="9085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37405" y="351820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42782" y="3200388"/>
                  <a:ext cx="5173258" cy="9970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=3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à đạ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782" y="3200388"/>
                  <a:ext cx="5173258" cy="9970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6427753" y="3241092"/>
              <a:ext cx="5619786" cy="9085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194508" y="346784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595782" y="3175581"/>
                  <a:ext cx="5501265" cy="9970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ỏ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−1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</a:rPr>
                          <m:t> 1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5782" y="3175581"/>
                  <a:ext cx="5501265" cy="9970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148940" y="3408919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3898" y="4266762"/>
                <a:ext cx="11379738" cy="2410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                    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Hàm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số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1;3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Loại đáp 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án</a:t>
                </a:r>
                <a:r>
                  <a:rPr lang="en-US" sz="2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A.</a:t>
                </a:r>
              </a:p>
              <a:p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                   </a:t>
                </a:r>
                <a:r>
                  <a:rPr lang="en-US" sz="2800" dirty="0" err="1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Hàm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số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có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hai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điểm cực trị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Loại đáp 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án</a:t>
                </a:r>
                <a:r>
                  <a:rPr lang="en-US" sz="2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800" dirty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r>
                  <a:rPr lang="en-US" sz="2800" b="0" dirty="0" smtClean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m:t>H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m:t>à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m:t>m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m:t>s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m:t>ố 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m:t>c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m:t>ó</m:t>
                    </m:r>
                    <m:limLow>
                      <m:limLow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limLow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e>
                      <m:li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→−∞</m:t>
                        </m:r>
                      </m:lim>
                    </m:limLow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=+∞;</m:t>
                    </m:r>
                    <m:limLow>
                      <m:limLow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limLow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e>
                      <m:li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→+∞</m:t>
                        </m:r>
                      </m:lim>
                    </m:limLow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=−∞⇒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Nên hàm số không có giá trị lớn nhất và nhỏ nhất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Loại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đáp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án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D.</a:t>
                </a:r>
                <a:endParaRPr lang="en-US" sz="2800" dirty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r>
                  <a:rPr lang="en-US" sz="2800" dirty="0" err="1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Hàm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số đạt cực đại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=3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 và đạt cực tiểu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=1⇒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 Đáp án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đúng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98" y="4266762"/>
                <a:ext cx="11379738" cy="2410981"/>
              </a:xfrm>
              <a:prstGeom prst="rect">
                <a:avLst/>
              </a:prstGeom>
              <a:blipFill>
                <a:blip r:embed="rId7"/>
                <a:stretch>
                  <a:fillRect l="-1071" t="-2785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68" y="562823"/>
            <a:ext cx="4625648" cy="13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8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3461" y="2072296"/>
            <a:ext cx="11834900" cy="4723367"/>
            <a:chOff x="184495" y="3636278"/>
            <a:chExt cx="11834900" cy="459402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36508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971451"/>
            <a:chOff x="534987" y="1647866"/>
            <a:chExt cx="23340848" cy="1982899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5"/>
              <a:ext cx="23120186" cy="190987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41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01946" y="1160554"/>
            <a:ext cx="12024920" cy="930054"/>
            <a:chOff x="150736" y="2177558"/>
            <a:chExt cx="12024920" cy="930173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98602" y="2205832"/>
                  <a:ext cx="2417815" cy="901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19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602" y="2205832"/>
                  <a:ext cx="2417815" cy="9018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90124" y="2200550"/>
                  <a:ext cx="2517576" cy="901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&gt;−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124" y="2200550"/>
                  <a:ext cx="2517576" cy="9018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504069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675547" y="2393712"/>
                  <a:ext cx="2127221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5547" y="2393712"/>
                  <a:ext cx="2127221" cy="5232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114177" y="2225405"/>
              <a:ext cx="2950561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811565" y="242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03692" y="2177558"/>
                  <a:ext cx="2871964" cy="901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19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3692" y="2177558"/>
                  <a:ext cx="2871964" cy="9019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9105" y="2246141"/>
                <a:ext cx="12002239" cy="4605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 = x</a:t>
                </a:r>
                <a:r>
                  <a:rPr lang="en-US" sz="2800" i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t&gt;0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 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𝛥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&amp;5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+1&gt;0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+1&gt;0</m:t>
                            </m:r>
                          </m:e>
                        </m:eqAr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&lt;−1∨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(2),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5" y="2246141"/>
                <a:ext cx="12002239" cy="4605428"/>
              </a:xfrm>
              <a:prstGeom prst="rect">
                <a:avLst/>
              </a:prstGeom>
              <a:blipFill>
                <a:blip r:embed="rId7"/>
                <a:stretch>
                  <a:fillRect l="-1067" t="-1323" r="-863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33151" y="151056"/>
                <a:ext cx="11730817" cy="1083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Cho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51" y="151056"/>
                <a:ext cx="11730817" cy="1083374"/>
              </a:xfrm>
              <a:prstGeom prst="rect">
                <a:avLst/>
              </a:prstGeom>
              <a:blipFill>
                <a:blip r:embed="rId8"/>
                <a:stretch>
                  <a:fillRect l="-1091" t="-3955" r="-780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8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3461" y="2072296"/>
            <a:ext cx="11834900" cy="4723367"/>
            <a:chOff x="184495" y="3636278"/>
            <a:chExt cx="11834900" cy="459402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36508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971451"/>
            <a:chOff x="534987" y="1647866"/>
            <a:chExt cx="23340848" cy="1982899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5"/>
              <a:ext cx="23120186" cy="190987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41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3" name="Action Button: Forward or Next 42">
            <a:hlinkClick r:id="rId2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0843" y="2242854"/>
                <a:ext cx="11833939" cy="433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rad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rad>
                          </m:e>
                        </m:eqAr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Vi-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ét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=3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(3)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(4)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19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−54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−9=0⇔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19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(*) ta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=3,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43" y="2242854"/>
                <a:ext cx="11833939" cy="4332596"/>
              </a:xfrm>
              <a:prstGeom prst="rect">
                <a:avLst/>
              </a:prstGeom>
              <a:blipFill>
                <a:blip r:embed="rId3"/>
                <a:stretch>
                  <a:fillRect l="-1030" t="-1688" b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33151" y="151056"/>
                <a:ext cx="11730817" cy="1083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Cho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51" y="151056"/>
                <a:ext cx="11730817" cy="1083374"/>
              </a:xfrm>
              <a:prstGeom prst="rect">
                <a:avLst/>
              </a:prstGeom>
              <a:blipFill>
                <a:blip r:embed="rId4"/>
                <a:stretch>
                  <a:fillRect l="-1091" t="-3955" r="-780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101946" y="1183544"/>
            <a:ext cx="12028062" cy="931824"/>
            <a:chOff x="150736" y="2200550"/>
            <a:chExt cx="12028062" cy="931943"/>
          </a:xfrm>
        </p:grpSpPr>
        <p:sp>
          <p:nvSpPr>
            <p:cNvPr id="42" name="Rectangle 41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698602" y="2205832"/>
                  <a:ext cx="2417815" cy="901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19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602" y="2205832"/>
                  <a:ext cx="2417815" cy="9018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90124" y="2200550"/>
                  <a:ext cx="2517576" cy="901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&gt;−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124" y="2200550"/>
                  <a:ext cx="2517576" cy="9018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 62"/>
            <p:cNvSpPr/>
            <p:nvPr/>
          </p:nvSpPr>
          <p:spPr>
            <a:xfrm>
              <a:off x="6394617" y="2242656"/>
              <a:ext cx="2504069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675547" y="2393712"/>
                  <a:ext cx="2127221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5547" y="2393712"/>
                  <a:ext cx="2127221" cy="5232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ectangle 65"/>
            <p:cNvSpPr/>
            <p:nvPr/>
          </p:nvSpPr>
          <p:spPr>
            <a:xfrm>
              <a:off x="9098401" y="2255695"/>
              <a:ext cx="2950561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811565" y="242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9306834" y="2230593"/>
                  <a:ext cx="2871964" cy="901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19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6834" y="2230593"/>
                  <a:ext cx="2871964" cy="9019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Oval 69"/>
          <p:cNvSpPr/>
          <p:nvPr/>
        </p:nvSpPr>
        <p:spPr>
          <a:xfrm>
            <a:off x="8753978" y="1392250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2032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42371" y="2683734"/>
            <a:ext cx="11834900" cy="4076020"/>
            <a:chOff x="184495" y="3636278"/>
            <a:chExt cx="11834900" cy="4873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64443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511219"/>
            <a:chOff x="534987" y="1647866"/>
            <a:chExt cx="23340848" cy="302804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95501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42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15383" y="1685000"/>
            <a:ext cx="11868658" cy="961066"/>
            <a:chOff x="150736" y="2144415"/>
            <a:chExt cx="11868658" cy="961187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45124" y="2206524"/>
                  <a:ext cx="2417815" cy="8990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5124" y="2206524"/>
                  <a:ext cx="2417815" cy="89907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34770" y="2182264"/>
                  <a:ext cx="2517576" cy="896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770" y="2182264"/>
                  <a:ext cx="2517576" cy="89625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675547" y="2144415"/>
                  <a:ext cx="2127221" cy="8990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5547" y="2144415"/>
                  <a:ext cx="2127221" cy="8990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606930" y="2153906"/>
                  <a:ext cx="1929060" cy="896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6930" y="2153906"/>
                  <a:ext cx="1929060" cy="89625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3102470" y="1920815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5919" y="2747587"/>
                <a:ext cx="11381352" cy="4020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. Đặt: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𝑑𝑣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e>
                        </m:eqAr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𝑑𝑢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e>
                                </m:rad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+1</m:t>
                                        </m:r>
                                      </m:e>
                                    </m:rad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nary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19" y="2747587"/>
                <a:ext cx="11381352" cy="4020588"/>
              </a:xfrm>
              <a:prstGeom prst="rect">
                <a:avLst/>
              </a:prstGeom>
              <a:blipFill>
                <a:blip r:embed="rId7"/>
                <a:stretch>
                  <a:fillRect l="-1071" b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82726" y="98093"/>
                <a:ext cx="11301315" cy="1521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Cho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(x)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[0; 3]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</m:t>
                    </m:r>
                    <m:nary>
                      <m:nary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26" y="98093"/>
                <a:ext cx="11301315" cy="1521379"/>
              </a:xfrm>
              <a:prstGeom prst="rect">
                <a:avLst/>
              </a:prstGeom>
              <a:blipFill>
                <a:blip r:embed="rId8"/>
                <a:stretch>
                  <a:fillRect t="-3600" r="-1348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3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9619" y="3868117"/>
            <a:ext cx="11834900" cy="2901456"/>
            <a:chOff x="184495" y="3636277"/>
            <a:chExt cx="11834900" cy="29280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26991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74640"/>
            <a:ext cx="11920951" cy="2074408"/>
            <a:chOff x="534987" y="1794486"/>
            <a:chExt cx="23369379" cy="347961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7"/>
              <a:ext cx="23340848" cy="3273445"/>
              <a:chOff x="534987" y="1647868"/>
              <a:chExt cx="23340848" cy="327344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320042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8"/>
                <a:ext cx="3505200" cy="1176335"/>
                <a:chOff x="534987" y="1647868"/>
                <a:chExt cx="3505200" cy="1176335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8"/>
                  <a:ext cx="3505200" cy="83166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4" y="1653395"/>
                  <a:ext cx="2690581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43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51295" y="1794486"/>
                  <a:ext cx="22953071" cy="34796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marL="62992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</a:t>
                  </a:r>
                  <a:r>
                    <a:rPr lang="en-US" sz="2800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trục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𝑥𝑦𝑧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,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2;1;1</m:t>
                          </m:r>
                        </m:e>
                      </m:d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−4=0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−6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−6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−8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+18=0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nằm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theo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đoạn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dài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nhỏ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295" y="1794486"/>
                  <a:ext cx="22953071" cy="3479616"/>
                </a:xfrm>
                <a:prstGeom prst="rect">
                  <a:avLst/>
                </a:prstGeom>
                <a:blipFill>
                  <a:blip r:embed="rId2"/>
                  <a:stretch>
                    <a:fillRect t="-1760" r="-1041" b="-527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147057" y="2047619"/>
            <a:ext cx="11847616" cy="1835200"/>
            <a:chOff x="199923" y="2141549"/>
            <a:chExt cx="11847616" cy="1835437"/>
          </a:xfrm>
        </p:grpSpPr>
        <p:sp>
          <p:nvSpPr>
            <p:cNvPr id="51" name="Rectangle 50"/>
            <p:cNvSpPr/>
            <p:nvPr/>
          </p:nvSpPr>
          <p:spPr>
            <a:xfrm>
              <a:off x="6423947" y="2203633"/>
              <a:ext cx="5623592" cy="815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164237" y="234914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6789548" y="2141549"/>
                  <a:ext cx="5006387" cy="899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548" y="2141549"/>
                  <a:ext cx="5006387" cy="89908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6"/>
              <a:ext cx="5623592" cy="815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99923" y="237821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90830" y="2166432"/>
                  <a:ext cx="5212954" cy="899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830" y="2166432"/>
                  <a:ext cx="5212954" cy="8990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459633" y="3171007"/>
              <a:ext cx="5619786" cy="79368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99923" y="331651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107970" y="3075084"/>
                  <a:ext cx="4661623" cy="9019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den>
                        </m:f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970" y="3075084"/>
                  <a:ext cx="4661623" cy="90190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6416736" y="3120641"/>
              <a:ext cx="5619786" cy="7936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157026" y="326614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829371" y="3065607"/>
                  <a:ext cx="4904705" cy="899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9371" y="3065607"/>
                  <a:ext cx="4904705" cy="8990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7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0688" y="3996803"/>
                <a:ext cx="11379738" cy="2826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3;3;4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𝐼𝑀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−1;−2;−3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𝐼𝑀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e>
                    </m:ra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A, B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16−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8" y="3996803"/>
                <a:ext cx="11379738" cy="2826287"/>
              </a:xfrm>
              <a:prstGeom prst="rect">
                <a:avLst/>
              </a:prstGeom>
              <a:blipFill>
                <a:blip r:embed="rId8"/>
                <a:stretch>
                  <a:fillRect l="-1125" t="-2376" b="-5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5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9619" y="3868117"/>
            <a:ext cx="11834900" cy="2901456"/>
            <a:chOff x="184495" y="3636277"/>
            <a:chExt cx="11834900" cy="29280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269914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74640"/>
            <a:ext cx="11920951" cy="2074408"/>
            <a:chOff x="534987" y="1794486"/>
            <a:chExt cx="23369379" cy="347961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7"/>
              <a:ext cx="23340848" cy="3273445"/>
              <a:chOff x="534987" y="1647868"/>
              <a:chExt cx="23340848" cy="327344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320042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8"/>
                <a:ext cx="3505200" cy="1176335"/>
                <a:chOff x="534987" y="1647868"/>
                <a:chExt cx="3505200" cy="1176335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8"/>
                  <a:ext cx="3505200" cy="83166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4" y="1653395"/>
                  <a:ext cx="2690581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43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51295" y="1794486"/>
                  <a:ext cx="22953071" cy="34796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marL="62992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</a:t>
                  </a:r>
                  <a:r>
                    <a:rPr lang="en-US" sz="2800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trục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𝑥𝑦𝑧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,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2;1;1</m:t>
                          </m:r>
                        </m:e>
                      </m:d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−4=0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−6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−6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−8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+18=0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nằm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theo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đoạn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dài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nhỏ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295" y="1794486"/>
                  <a:ext cx="22953071" cy="3479616"/>
                </a:xfrm>
                <a:prstGeom prst="rect">
                  <a:avLst/>
                </a:prstGeom>
                <a:blipFill>
                  <a:blip r:embed="rId2"/>
                  <a:stretch>
                    <a:fillRect t="-1760" r="-1041" b="-527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147057" y="2047619"/>
            <a:ext cx="11847616" cy="1835200"/>
            <a:chOff x="199923" y="2141549"/>
            <a:chExt cx="11847616" cy="1835437"/>
          </a:xfrm>
        </p:grpSpPr>
        <p:sp>
          <p:nvSpPr>
            <p:cNvPr id="51" name="Rectangle 50"/>
            <p:cNvSpPr/>
            <p:nvPr/>
          </p:nvSpPr>
          <p:spPr>
            <a:xfrm>
              <a:off x="6423947" y="2203633"/>
              <a:ext cx="5623592" cy="815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164237" y="234914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6789548" y="2141549"/>
                  <a:ext cx="5006387" cy="899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548" y="2141549"/>
                  <a:ext cx="5006387" cy="89908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6"/>
              <a:ext cx="5623592" cy="815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99923" y="237821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90830" y="2166432"/>
                  <a:ext cx="5212954" cy="899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830" y="2166432"/>
                  <a:ext cx="5212954" cy="8990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459633" y="3171007"/>
              <a:ext cx="5619786" cy="79368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99923" y="331651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107970" y="3075084"/>
                  <a:ext cx="4661623" cy="9019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den>
                        </m:f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970" y="3075084"/>
                  <a:ext cx="4661623" cy="90190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6416736" y="3120641"/>
              <a:ext cx="5619786" cy="7936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157026" y="326614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829371" y="3065607"/>
                  <a:ext cx="4904705" cy="899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9371" y="3065607"/>
                  <a:ext cx="4904705" cy="8990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128556" y="2274487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43" name="Action Button: Forward or Next 42">
            <a:hlinkClick r:id="rId7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0688" y="3996803"/>
                <a:ext cx="11379738" cy="268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𝐼𝐻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𝐼𝑀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.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𝐼𝑀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eqAr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acc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1;1;1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𝑀𝐼</m:t>
                                </m:r>
                              </m:e>
                            </m:acc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1;2;3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sub>
                            </m:sSub>
                          </m:e>
                        </m:acc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1;−2;1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2;1;1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1;−2;1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8" y="3996803"/>
                <a:ext cx="11379738" cy="2682466"/>
              </a:xfrm>
              <a:prstGeom prst="rect">
                <a:avLst/>
              </a:prstGeom>
              <a:blipFill>
                <a:blip r:embed="rId8"/>
                <a:stretch>
                  <a:fillRect l="-1125" t="-2500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40742" y="2562410"/>
            <a:ext cx="11834900" cy="4293782"/>
            <a:chOff x="184495" y="3636278"/>
            <a:chExt cx="11834900" cy="4873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64443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511219"/>
            <a:chOff x="534987" y="1647866"/>
            <a:chExt cx="23340848" cy="302804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95501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4"/>
                <a:ext cx="2690581" cy="1109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44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15383" y="1685001"/>
            <a:ext cx="11868658" cy="963887"/>
            <a:chOff x="150736" y="2144415"/>
            <a:chExt cx="11868658" cy="964008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343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45124" y="2206524"/>
                  <a:ext cx="2417815" cy="901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126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5124" y="2206524"/>
                  <a:ext cx="2417815" cy="9018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343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34770" y="2182264"/>
                  <a:ext cx="2517576" cy="901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630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770" y="2182264"/>
                  <a:ext cx="2517576" cy="9018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343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675547" y="2144415"/>
                  <a:ext cx="2127221" cy="901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105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5547" y="2144415"/>
                  <a:ext cx="2127221" cy="9018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343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606930" y="2153906"/>
                  <a:ext cx="1929060" cy="901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42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6930" y="2153906"/>
                  <a:ext cx="1929060" cy="9018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8061" y="2939098"/>
                <a:ext cx="11849129" cy="3987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=10!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Sắp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12C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5!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12C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trống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12B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trống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trống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(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12C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ngồi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</a:t>
                </a:r>
              </a:p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5!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.8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1" y="2939098"/>
                <a:ext cx="11849129" cy="3987502"/>
              </a:xfrm>
              <a:prstGeom prst="rect">
                <a:avLst/>
              </a:prstGeom>
              <a:blipFill>
                <a:blip r:embed="rId7"/>
                <a:stretch>
                  <a:fillRect l="-1081" t="-1529" r="-618" b="-3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818316" y="94440"/>
            <a:ext cx="1130131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buClr>
                <a:srgbClr val="FF0000"/>
              </a:buClr>
              <a:tabLst>
                <a:tab pos="62992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12A,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12B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26BA3D6-6333-40EA-8F2F-1DE2C49480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4530" y="4182424"/>
            <a:ext cx="6225769" cy="67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5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40742" y="2562410"/>
            <a:ext cx="11834900" cy="4293782"/>
            <a:chOff x="184495" y="3636278"/>
            <a:chExt cx="11834900" cy="4873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64443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511219"/>
            <a:chOff x="534987" y="1647866"/>
            <a:chExt cx="23340848" cy="302804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95501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4"/>
                <a:ext cx="2690581" cy="1109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44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15383" y="1685001"/>
            <a:ext cx="11868658" cy="963887"/>
            <a:chOff x="150736" y="2144415"/>
            <a:chExt cx="11868658" cy="964008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343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45124" y="2206524"/>
                  <a:ext cx="2417815" cy="901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126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5124" y="2206524"/>
                  <a:ext cx="2417815" cy="9018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343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34770" y="2182264"/>
                  <a:ext cx="2517576" cy="901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630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770" y="2182264"/>
                  <a:ext cx="2517576" cy="9018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343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675547" y="2144415"/>
                  <a:ext cx="2127221" cy="901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105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5547" y="2144415"/>
                  <a:ext cx="2127221" cy="9018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343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606930" y="2153906"/>
                  <a:ext cx="1929060" cy="901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42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6930" y="2153906"/>
                  <a:ext cx="1929060" cy="9018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93618" y="1920816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58062" y="2939098"/>
                <a:ext cx="11397210" cy="3818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12B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trống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trống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5!.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.2.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ngồi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𝑛</a:t>
                </a:r>
                <a:r>
                  <a:rPr 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𝐴)=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5!.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.8+5!.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.2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=63360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d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63360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10!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630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2" y="2939098"/>
                <a:ext cx="11397210" cy="3818931"/>
              </a:xfrm>
              <a:prstGeom prst="rect">
                <a:avLst/>
              </a:prstGeom>
              <a:blipFill>
                <a:blip r:embed="rId7"/>
                <a:stretch>
                  <a:fillRect l="-1124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818316" y="94440"/>
            <a:ext cx="1130131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buClr>
                <a:srgbClr val="FF0000"/>
              </a:buClr>
              <a:tabLst>
                <a:tab pos="62992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12A,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12B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5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7652" y="2647407"/>
            <a:ext cx="11834900" cy="4103017"/>
            <a:chOff x="184495" y="3636278"/>
            <a:chExt cx="11834900" cy="490565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6767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483485"/>
            <a:chOff x="534987" y="1647866"/>
            <a:chExt cx="23340848" cy="248840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41537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2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45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1044" y="1730281"/>
            <a:ext cx="11868658" cy="856598"/>
            <a:chOff x="150736" y="2232704"/>
            <a:chExt cx="11868658" cy="856706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83254" y="2378931"/>
                  <a:ext cx="2417815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4;7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254" y="2378931"/>
                  <a:ext cx="2417815" cy="52328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90124" y="2357547"/>
                  <a:ext cx="2517576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4;−5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124" y="2357547"/>
                  <a:ext cx="2517576" cy="5232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770887" y="2368978"/>
                  <a:ext cx="2127221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4;5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887" y="2368978"/>
                  <a:ext cx="2127221" cy="5232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645471" y="2393712"/>
                  <a:ext cx="1929060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4;−7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471" y="2393712"/>
                  <a:ext cx="1929060" cy="5232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5450" y="3021961"/>
                <a:ext cx="11668004" cy="3758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Δ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𝛥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CD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+5=0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0;5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4,9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𝐴𝐶𝐷</m:t>
                    </m:r>
                  </m:oMath>
                </a14:m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𝐴𝐼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𝐼𝐶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50" y="3021961"/>
                <a:ext cx="11668004" cy="3758850"/>
              </a:xfrm>
              <a:prstGeom prst="rect">
                <a:avLst/>
              </a:prstGeom>
              <a:blipFill>
                <a:blip r:embed="rId7"/>
                <a:stretch>
                  <a:fillRect l="-1045" t="-1786" b="-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79852" y="77111"/>
                <a:ext cx="11673602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−4;1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−5=0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24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2" y="77111"/>
                <a:ext cx="11673602" cy="1578894"/>
              </a:xfrm>
              <a:prstGeom prst="rect">
                <a:avLst/>
              </a:prstGeom>
              <a:blipFill>
                <a:blip r:embed="rId8"/>
                <a:stretch>
                  <a:fillRect l="-1044" t="-2703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Description: 1">
            <a:extLst>
              <a:ext uri="{FF2B5EF4-FFF2-40B4-BE49-F238E27FC236}">
                <a16:creationId xmlns:a16="http://schemas.microsoft.com/office/drawing/2014/main" id="{CABE4FE3-758F-4647-A104-FFA101FF7A4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416" y="3067212"/>
            <a:ext cx="2985877" cy="3245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013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7652" y="2647407"/>
            <a:ext cx="11834900" cy="4208785"/>
            <a:chOff x="184495" y="3636278"/>
            <a:chExt cx="11834900" cy="503211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8031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483485"/>
            <a:chOff x="534987" y="1647866"/>
            <a:chExt cx="23340848" cy="248840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41537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2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45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1044" y="1730281"/>
            <a:ext cx="11868658" cy="856598"/>
            <a:chOff x="150736" y="2232704"/>
            <a:chExt cx="11868658" cy="856706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83254" y="2378931"/>
                  <a:ext cx="2417815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4;7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254" y="2378931"/>
                  <a:ext cx="2417815" cy="52328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90124" y="2357547"/>
                  <a:ext cx="2517576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4;−5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124" y="2357547"/>
                  <a:ext cx="2517576" cy="5232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770887" y="2368978"/>
                  <a:ext cx="2127221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4;5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887" y="2368978"/>
                  <a:ext cx="2127221" cy="5232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645471" y="2393712"/>
                  <a:ext cx="1929060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4;−7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471" y="2393712"/>
                  <a:ext cx="1929060" cy="5232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2955" y="2918507"/>
                <a:ext cx="11668004" cy="3959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5;5−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𝐴𝐼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=32</m:t>
                    </m:r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=−4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𝐴𝐵𝐶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2.24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4;9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=6⇔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=36</m:t>
                    </m:r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=36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=−5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=7</m:t>
                            </m:r>
                          </m:e>
                        </m:eqAr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4;−5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4;7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55" y="2918507"/>
                <a:ext cx="11668004" cy="3959545"/>
              </a:xfrm>
              <a:prstGeom prst="rect">
                <a:avLst/>
              </a:prstGeom>
              <a:blipFill>
                <a:blip r:embed="rId7"/>
                <a:stretch>
                  <a:fillRect l="-1097" t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79852" y="77111"/>
                <a:ext cx="11673602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−4;1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−5=0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24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2" y="77111"/>
                <a:ext cx="11673602" cy="1578894"/>
              </a:xfrm>
              <a:prstGeom prst="rect">
                <a:avLst/>
              </a:prstGeom>
              <a:blipFill>
                <a:blip r:embed="rId8"/>
                <a:stretch>
                  <a:fillRect l="-1044" t="-2703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 descr="Description: 1">
            <a:extLst>
              <a:ext uri="{FF2B5EF4-FFF2-40B4-BE49-F238E27FC236}">
                <a16:creationId xmlns:a16="http://schemas.microsoft.com/office/drawing/2014/main" id="{CABE4FE3-758F-4647-A104-FFA101FF7A4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416" y="3067212"/>
            <a:ext cx="2985877" cy="3245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71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7652" y="2647407"/>
            <a:ext cx="11834900" cy="4208785"/>
            <a:chOff x="184495" y="3636278"/>
            <a:chExt cx="11834900" cy="503211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8031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483485"/>
            <a:chOff x="534987" y="1647866"/>
            <a:chExt cx="23340848" cy="248840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41537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2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45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1044" y="1730281"/>
            <a:ext cx="11868658" cy="856598"/>
            <a:chOff x="150736" y="2232704"/>
            <a:chExt cx="11868658" cy="856706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83254" y="2378931"/>
                  <a:ext cx="2417815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4;7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254" y="2378931"/>
                  <a:ext cx="2417815" cy="52328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90124" y="2357547"/>
                  <a:ext cx="2517576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4;−5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124" y="2357547"/>
                  <a:ext cx="2517576" cy="5232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770887" y="2368978"/>
                  <a:ext cx="2127221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4;5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887" y="2368978"/>
                  <a:ext cx="2127221" cy="5232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645471" y="2393712"/>
                  <a:ext cx="1929060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4;−7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471" y="2393712"/>
                  <a:ext cx="1929060" cy="5232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6035" y="3200855"/>
                <a:ext cx="8631958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Δ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Δ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4;−5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=48&gt;0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4;7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=6.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=−48&lt;0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4;7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35" y="3200855"/>
                <a:ext cx="8631958" cy="3108543"/>
              </a:xfrm>
              <a:prstGeom prst="rect">
                <a:avLst/>
              </a:prstGeom>
              <a:blipFill>
                <a:blip r:embed="rId7"/>
                <a:stretch>
                  <a:fillRect l="-148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79852" y="77111"/>
                <a:ext cx="11673602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−4;1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−5=0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24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2" y="77111"/>
                <a:ext cx="11673602" cy="1578894"/>
              </a:xfrm>
              <a:prstGeom prst="rect">
                <a:avLst/>
              </a:prstGeom>
              <a:blipFill>
                <a:blip r:embed="rId8"/>
                <a:stretch>
                  <a:fillRect l="-1044" t="-2703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 descr="Description: 1">
            <a:extLst>
              <a:ext uri="{FF2B5EF4-FFF2-40B4-BE49-F238E27FC236}">
                <a16:creationId xmlns:a16="http://schemas.microsoft.com/office/drawing/2014/main" id="{CABE4FE3-758F-4647-A104-FFA101FF7A4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416" y="3067212"/>
            <a:ext cx="2985877" cy="3245998"/>
          </a:xfrm>
          <a:prstGeom prst="rect">
            <a:avLst/>
          </a:prstGeom>
          <a:noFill/>
        </p:spPr>
      </p:pic>
      <p:sp>
        <p:nvSpPr>
          <p:cNvPr id="44" name="Oval 43"/>
          <p:cNvSpPr/>
          <p:nvPr/>
        </p:nvSpPr>
        <p:spPr>
          <a:xfrm>
            <a:off x="2998109" y="1864928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21749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4553" y="3580179"/>
            <a:ext cx="11834900" cy="2938187"/>
            <a:chOff x="184495" y="3636277"/>
            <a:chExt cx="11834900" cy="296515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73621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1477"/>
            <a:ext cx="11928189" cy="1239617"/>
            <a:chOff x="534987" y="1856275"/>
            <a:chExt cx="23383568" cy="207933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065908"/>
              <a:chOff x="534987" y="1647866"/>
              <a:chExt cx="23340848" cy="206590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99288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668472" y="1856275"/>
                  <a:ext cx="22250083" cy="1978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</a:t>
                  </a:r>
                  <a:r>
                    <a:rPr lang="en-US" sz="32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Trong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không gian với hệ trục tọa độ </a:t>
                  </a:r>
                  <a:r>
                    <a:rPr lang="en-US" sz="3200" i="1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Oxyz</a:t>
                  </a:r>
                  <a:r>
                    <a:rPr lang="en-US" sz="3200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, cho mặt cầu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có tâm </a:t>
                  </a:r>
                  <a14:m>
                    <m:oMath xmlns:m="http://schemas.openxmlformats.org/officeDocument/2006/math"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𝐼</m:t>
                      </m:r>
                      <m:d>
                        <m:d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−1;2;0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và bán kính </a:t>
                  </a:r>
                  <a14:m>
                    <m:oMath xmlns:m="http://schemas.openxmlformats.org/officeDocument/2006/math"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𝑅</m:t>
                      </m:r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=3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. Phương trình mặt cầu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là</a:t>
                  </a:r>
                  <a:r>
                    <a:rPr lang="en-US" sz="3200" dirty="0" smtClean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/>
                      <a:cs typeface="Times New Roman" pitchFamily="18" charset="0"/>
                    </a:rPr>
                    <a:t>:</a:t>
                  </a:r>
                  <a:endParaRPr lang="en-US" sz="3200" dirty="0" smtClean="0">
                    <a:latin typeface="Times New Roman" pitchFamily="18" charset="0"/>
                    <a:ea typeface="Times New Roman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472" y="1856275"/>
                  <a:ext cx="22250083" cy="1978577"/>
                </a:xfrm>
                <a:prstGeom prst="rect">
                  <a:avLst/>
                </a:prstGeom>
                <a:blipFill>
                  <a:blip r:embed="rId2"/>
                  <a:stretch>
                    <a:fillRect l="-1396" t="-4639" r="-269" b="-1546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137924" y="1500768"/>
            <a:ext cx="11835712" cy="1996121"/>
            <a:chOff x="226388" y="2203633"/>
            <a:chExt cx="11835712" cy="1996379"/>
          </a:xfrm>
        </p:grpSpPr>
        <p:sp>
          <p:nvSpPr>
            <p:cNvPr id="51" name="Rectangle 50"/>
            <p:cNvSpPr/>
            <p:nvPr/>
          </p:nvSpPr>
          <p:spPr>
            <a:xfrm>
              <a:off x="6423947" y="2203633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190702" y="243038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6629266" y="2426525"/>
                  <a:ext cx="5006387" cy="523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=9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266" y="2426525"/>
                  <a:ext cx="5006387" cy="52328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6"/>
              <a:ext cx="5623592" cy="9336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26388" y="245945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42782" y="2408828"/>
                  <a:ext cx="5212954" cy="523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=3</m:t>
                        </m:r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782" y="2408828"/>
                  <a:ext cx="5212954" cy="5232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470650" y="3291457"/>
              <a:ext cx="5619786" cy="9085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37405" y="351820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62630" y="3408526"/>
                  <a:ext cx="5173258" cy="523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=9</m:t>
                        </m:r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30" y="3408526"/>
                  <a:ext cx="5173258" cy="5232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6427753" y="3241092"/>
              <a:ext cx="5619786" cy="9085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194508" y="346784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560835" y="3358188"/>
                  <a:ext cx="5501265" cy="574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0835" y="3358188"/>
                  <a:ext cx="5501265" cy="5740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6077597" y="1710414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43" name="Action Button: Forward or Next 42">
            <a:hlinkClick r:id="rId7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0454" y="4052905"/>
                <a:ext cx="11859595" cy="2305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fr-FR" sz="28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fr-FR" sz="28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bán kính R có phương trình dạng:</a:t>
                </a:r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𝑆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𝑧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 tâm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−1;2;0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𝑅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=3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Phương trình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𝑆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2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=9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4" y="4052905"/>
                <a:ext cx="11859595" cy="2305246"/>
              </a:xfrm>
              <a:prstGeom prst="rect">
                <a:avLst/>
              </a:prstGeom>
              <a:blipFill>
                <a:blip r:embed="rId8"/>
                <a:stretch>
                  <a:fillRect l="-1028" t="-185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Description: 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620" y="4052905"/>
            <a:ext cx="2296652" cy="2164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1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7652" y="3513842"/>
            <a:ext cx="11834900" cy="3311632"/>
            <a:chOff x="184495" y="3636278"/>
            <a:chExt cx="11834900" cy="447916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25023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2351516"/>
            <a:chOff x="534987" y="1647866"/>
            <a:chExt cx="23340848" cy="394443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38714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6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46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1044" y="2506288"/>
            <a:ext cx="11868658" cy="963623"/>
            <a:chOff x="150736" y="2142266"/>
            <a:chExt cx="11868658" cy="963745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705552" y="2191267"/>
                  <a:ext cx="2417815" cy="9106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5552" y="2191267"/>
                  <a:ext cx="2417815" cy="91068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48381" y="2142266"/>
                  <a:ext cx="2517576" cy="901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381" y="2142266"/>
                  <a:ext cx="2517576" cy="9018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770887" y="2204113"/>
                  <a:ext cx="2127221" cy="901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887" y="2204113"/>
                  <a:ext cx="2127221" cy="9018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645471" y="2393712"/>
                  <a:ext cx="1929060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471" y="2393712"/>
                  <a:ext cx="1929060" cy="5232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5450" y="3888395"/>
                <a:ext cx="11668004" cy="2940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280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𝑀</a:t>
                </a:r>
                <a:r>
                  <a:rPr lang="en-US" sz="2800" dirty="0"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</a:t>
                </a:r>
                <a:r>
                  <a:rPr lang="en-US" sz="280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𝑑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𝑀(1+2𝑡;1−𝑡;𝑡</a:t>
                </a:r>
                <a:r>
                  <a:rPr lang="en-US" sz="280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sz="2800" dirty="0" smtClean="0">
                    <a:ea typeface="Calibri" panose="020F0502020204030204" pitchFamily="34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=6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+2 </m:t>
                    </m:r>
                  </m:oMath>
                </a14:m>
                <a:endParaRPr lang="nl-NL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800" dirty="0" smtClean="0">
                    <a:ea typeface="Calibri" panose="020F050202020403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=(2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=6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−6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+2 </m:t>
                    </m:r>
                  </m:oMath>
                </a14:m>
                <a:endParaRPr lang="en-US" sz="2800" i="1" dirty="0" smtClean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dirty="0" smtClean="0">
                    <a:ea typeface="Calibri" panose="020F0502020204030204" pitchFamily="34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=30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−18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+10=30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i="1" dirty="0" smtClean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nhỏ</a:t>
                </a:r>
                <a:r>
                  <a:rPr lang="en-US" sz="28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chỉ</a:t>
                </a:r>
                <a:r>
                  <a:rPr lang="en-US" sz="28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sz="2800" i="1" dirty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nl-NL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50" y="3888395"/>
                <a:ext cx="11668004" cy="2940870"/>
              </a:xfrm>
              <a:prstGeom prst="rect">
                <a:avLst/>
              </a:prstGeom>
              <a:blipFill>
                <a:blip r:embed="rId7"/>
                <a:stretch>
                  <a:fillRect l="-1045" t="-2697" b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41589" y="-65928"/>
                <a:ext cx="11673602" cy="1674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=1+2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89" y="-65928"/>
                <a:ext cx="11673602" cy="1674305"/>
              </a:xfrm>
              <a:prstGeom prst="rect">
                <a:avLst/>
              </a:prstGeom>
              <a:blipFill>
                <a:blip r:embed="rId8"/>
                <a:stretch>
                  <a:fillRect l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5946027" y="2729329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10721" y="1324010"/>
                <a:ext cx="11673602" cy="116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1;0;−1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2;1;1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sao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nhỏ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1" y="1324010"/>
                <a:ext cx="11673602" cy="1160318"/>
              </a:xfrm>
              <a:prstGeom prst="rect">
                <a:avLst/>
              </a:prstGeom>
              <a:blipFill>
                <a:blip r:embed="rId9"/>
                <a:stretch>
                  <a:fillRect t="-3141" b="-9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8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7652" y="2647407"/>
            <a:ext cx="11834900" cy="4208785"/>
            <a:chOff x="184495" y="3636278"/>
            <a:chExt cx="11834900" cy="503211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8031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483485"/>
            <a:chOff x="534987" y="1647866"/>
            <a:chExt cx="23340848" cy="248840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41537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47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1044" y="1626977"/>
            <a:ext cx="11868658" cy="1025269"/>
            <a:chOff x="150736" y="2129387"/>
            <a:chExt cx="11868658" cy="1025398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83254" y="2378931"/>
                  <a:ext cx="2417815" cy="574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254" y="2378931"/>
                  <a:ext cx="2417815" cy="57401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42362" y="2129387"/>
                  <a:ext cx="2517576" cy="998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362" y="2129387"/>
                  <a:ext cx="2517576" cy="9988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771433" y="2155924"/>
                  <a:ext cx="2127221" cy="998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1433" y="2155924"/>
                  <a:ext cx="2127221" cy="9988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696918" y="2150255"/>
                  <a:ext cx="1929060" cy="9960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6918" y="2150255"/>
                  <a:ext cx="1929060" cy="99603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6035" y="3200855"/>
                <a:ext cx="8631958" cy="3217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𝐴𝐵𝐶𝑆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fr-FR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𝐴𝑀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𝐴𝑀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𝐵𝐵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fr-FR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35" y="3200855"/>
                <a:ext cx="8631958" cy="3217035"/>
              </a:xfrm>
              <a:prstGeom prst="rect">
                <a:avLst/>
              </a:prstGeom>
              <a:blipFill>
                <a:blip r:embed="rId7"/>
                <a:stretch>
                  <a:fillRect l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92414" y="183709"/>
                <a:ext cx="11673602" cy="1224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Cho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lăng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𝐴𝐵𝐶𝑆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14" y="183709"/>
                <a:ext cx="11673602" cy="1224951"/>
              </a:xfrm>
              <a:prstGeom prst="rect">
                <a:avLst/>
              </a:prstGeom>
              <a:blipFill>
                <a:blip r:embed="rId8"/>
                <a:stretch>
                  <a:fillRect t="-4478" r="-157" b="-1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Description: 1">
            <a:extLst>
              <a:ext uri="{FF2B5EF4-FFF2-40B4-BE49-F238E27FC236}">
                <a16:creationId xmlns:a16="http://schemas.microsoft.com/office/drawing/2014/main" id="{3744A0D6-7C65-40FD-88B3-EE3A8098AB9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43" y="3071716"/>
            <a:ext cx="3028559" cy="3472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9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7652" y="2647407"/>
            <a:ext cx="11834900" cy="4208785"/>
            <a:chOff x="184495" y="3636278"/>
            <a:chExt cx="11834900" cy="503211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8031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483485"/>
            <a:chOff x="534987" y="1647866"/>
            <a:chExt cx="23340848" cy="248840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41537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47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1044" y="1626977"/>
            <a:ext cx="11868658" cy="1025269"/>
            <a:chOff x="150736" y="2129387"/>
            <a:chExt cx="11868658" cy="1025398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83254" y="2378931"/>
                  <a:ext cx="2417815" cy="574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254" y="2378931"/>
                  <a:ext cx="2417815" cy="57401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42362" y="2129387"/>
                  <a:ext cx="2517576" cy="998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362" y="2129387"/>
                  <a:ext cx="2517576" cy="9988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771433" y="2155924"/>
                  <a:ext cx="2127221" cy="998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1433" y="2155924"/>
                  <a:ext cx="2127221" cy="9988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696918" y="2150255"/>
                  <a:ext cx="1929060" cy="9960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6918" y="2150255"/>
                  <a:ext cx="1929060" cy="99603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5356" y="2597957"/>
                <a:ext cx="8631958" cy="3905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𝐵𝐶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𝐵𝐶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𝐵𝐶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𝐵𝐶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𝑆𝐼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𝐴𝐼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800" b="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𝐴𝐵𝐶𝑆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56" y="2597957"/>
                <a:ext cx="8631958" cy="3905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92414" y="183709"/>
                <a:ext cx="11673602" cy="1224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Cho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lăng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𝐴𝐵𝐶𝑆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14" y="183709"/>
                <a:ext cx="11673602" cy="1224951"/>
              </a:xfrm>
              <a:prstGeom prst="rect">
                <a:avLst/>
              </a:prstGeom>
              <a:blipFill>
                <a:blip r:embed="rId8"/>
                <a:stretch>
                  <a:fillRect t="-4478" r="-157" b="-1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Description: 1">
            <a:extLst>
              <a:ext uri="{FF2B5EF4-FFF2-40B4-BE49-F238E27FC236}">
                <a16:creationId xmlns:a16="http://schemas.microsoft.com/office/drawing/2014/main" id="{3744A0D6-7C65-40FD-88B3-EE3A8098AB9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43" y="3071716"/>
            <a:ext cx="3028559" cy="347249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Oval 46"/>
          <p:cNvSpPr/>
          <p:nvPr/>
        </p:nvSpPr>
        <p:spPr>
          <a:xfrm>
            <a:off x="0" y="1864928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27032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84200" y="3629007"/>
            <a:ext cx="11834900" cy="3140565"/>
            <a:chOff x="184495" y="3636277"/>
            <a:chExt cx="11834900" cy="31693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294045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182880" y="100231"/>
            <a:ext cx="12236334" cy="3436218"/>
            <a:chOff x="-111809" y="1837412"/>
            <a:chExt cx="23987644" cy="57639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7"/>
              <a:ext cx="23340848" cy="5731625"/>
              <a:chOff x="534987" y="1647868"/>
              <a:chExt cx="23340848" cy="573162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4"/>
                <a:ext cx="23120186" cy="565859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8"/>
                <a:ext cx="3505200" cy="1176335"/>
                <a:chOff x="534987" y="1647868"/>
                <a:chExt cx="3505200" cy="1176335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8"/>
                  <a:ext cx="3505200" cy="83166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4" y="1653395"/>
                  <a:ext cx="2690581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48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-111809" y="1837412"/>
                  <a:ext cx="18924345" cy="30046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marL="629920" algn="just">
                    <a:lnSpc>
                      <a:spcPct val="115000"/>
                    </a:lnSpc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đạo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Đặt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200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1809" y="1837412"/>
                  <a:ext cx="18924345" cy="3004653"/>
                </a:xfrm>
                <a:prstGeom prst="rect">
                  <a:avLst/>
                </a:prstGeom>
                <a:blipFill>
                  <a:blip r:embed="rId2"/>
                  <a:stretch>
                    <a:fillRect t="-3061" r="-1515" b="-748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165558" y="1804689"/>
            <a:ext cx="9113851" cy="1731759"/>
            <a:chOff x="199923" y="2232706"/>
            <a:chExt cx="9113851" cy="1731983"/>
          </a:xfrm>
        </p:grpSpPr>
        <p:sp>
          <p:nvSpPr>
            <p:cNvPr id="51" name="Rectangle 50"/>
            <p:cNvSpPr/>
            <p:nvPr/>
          </p:nvSpPr>
          <p:spPr>
            <a:xfrm>
              <a:off x="5010904" y="2243375"/>
              <a:ext cx="4302870" cy="815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751193" y="238888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59634" y="2232706"/>
              <a:ext cx="4302870" cy="815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99923" y="237821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59634" y="3171007"/>
              <a:ext cx="4299958" cy="79368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99923" y="331651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03693" y="3160383"/>
              <a:ext cx="4299958" cy="7936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743982" y="330588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</p:grpSp>
      <p:sp>
        <p:nvSpPr>
          <p:cNvPr id="43" name="Action Button: Forward or Next 42">
            <a:hlinkClick r:id="rId3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9189" y="4024055"/>
                <a:ext cx="11379738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−1;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(*)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3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pt (*) 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fr-FR" sz="3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Dựa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−1;1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2;1</m:t>
                        </m:r>
                      </m:e>
                    </m:d>
                  </m:oMath>
                </a14:m>
                <a:endParaRPr lang="en-US" sz="32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c</m:t>
                    </m:r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ó 3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nghi</m:t>
                    </m:r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=−1,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=1,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89" y="4024055"/>
                <a:ext cx="11379738" cy="2554545"/>
              </a:xfrm>
              <a:prstGeom prst="rect">
                <a:avLst/>
              </a:prstGeom>
              <a:blipFill>
                <a:blip r:embed="rId4"/>
                <a:stretch>
                  <a:fillRect l="-1393" t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04667" y="1653040"/>
                <a:ext cx="373808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đạ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ự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đạ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67" y="1653040"/>
                <a:ext cx="3738086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297756" y="1656810"/>
                <a:ext cx="3877807" cy="1132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Đồ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ị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ó 3 đ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ể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ự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ị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56" y="1656810"/>
                <a:ext cx="3877807" cy="11326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943470" y="2578434"/>
                <a:ext cx="3738086" cy="1126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đạ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ự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ti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ể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70" y="2578434"/>
                <a:ext cx="3738086" cy="11262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297757" y="2591318"/>
                <a:ext cx="3738086" cy="1132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đồ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bi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kho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(−1;2)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57" y="2591318"/>
                <a:ext cx="3738086" cy="11326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0617" y="312692"/>
            <a:ext cx="2381574" cy="26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1679" y="3620137"/>
            <a:ext cx="11834900" cy="3236055"/>
            <a:chOff x="184495" y="3636277"/>
            <a:chExt cx="11834900" cy="326575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03681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182880" y="100231"/>
            <a:ext cx="12236334" cy="3475882"/>
            <a:chOff x="-111809" y="1837412"/>
            <a:chExt cx="23987644" cy="583045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7"/>
              <a:ext cx="23340848" cy="5798157"/>
              <a:chOff x="534987" y="1647868"/>
              <a:chExt cx="23340848" cy="579815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4"/>
                <a:ext cx="23120186" cy="57251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8"/>
                <a:ext cx="3505200" cy="1176335"/>
                <a:chOff x="534987" y="1647868"/>
                <a:chExt cx="3505200" cy="1176335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8"/>
                  <a:ext cx="3505200" cy="831666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4" y="1653395"/>
                  <a:ext cx="2690581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99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48</a:t>
                  </a:r>
                  <a:endPara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-111809" y="1837412"/>
                  <a:ext cx="18924345" cy="30046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marL="629920" algn="just">
                    <a:lnSpc>
                      <a:spcPct val="115000"/>
                    </a:lnSpc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đạo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Đặt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200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1809" y="1837412"/>
                  <a:ext cx="18924345" cy="3004653"/>
                </a:xfrm>
                <a:prstGeom prst="rect">
                  <a:avLst/>
                </a:prstGeom>
                <a:blipFill>
                  <a:blip r:embed="rId2"/>
                  <a:stretch>
                    <a:fillRect t="-3061" r="-1515" b="-748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3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453" y="5436431"/>
                <a:ext cx="1137973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đồng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−1;2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53" y="5436431"/>
                <a:ext cx="11379738" cy="1384995"/>
              </a:xfrm>
              <a:prstGeom prst="rect">
                <a:avLst/>
              </a:prstGeom>
              <a:blipFill>
                <a:blip r:embed="rId4"/>
                <a:stretch>
                  <a:fillRect l="-1125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0617" y="312692"/>
            <a:ext cx="2381574" cy="265594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1AFFAB2-408A-4D9C-AD00-D9AFA369C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423" y="3801089"/>
            <a:ext cx="10004849" cy="197441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65558" y="1804689"/>
            <a:ext cx="9113851" cy="1731759"/>
            <a:chOff x="199923" y="2232706"/>
            <a:chExt cx="9113851" cy="1731983"/>
          </a:xfrm>
        </p:grpSpPr>
        <p:sp>
          <p:nvSpPr>
            <p:cNvPr id="53" name="Rectangle 52"/>
            <p:cNvSpPr/>
            <p:nvPr/>
          </p:nvSpPr>
          <p:spPr>
            <a:xfrm>
              <a:off x="5010904" y="2243375"/>
              <a:ext cx="4302870" cy="815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751193" y="238888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9634" y="2232706"/>
              <a:ext cx="4302870" cy="8156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99923" y="237821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9634" y="3171007"/>
              <a:ext cx="4299958" cy="79368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99923" y="3316512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003693" y="3160383"/>
              <a:ext cx="4299958" cy="7936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743982" y="330588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904667" y="1653040"/>
                <a:ext cx="373808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đạ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ự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đạ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67" y="1653040"/>
                <a:ext cx="3738086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5297756" y="1656810"/>
                <a:ext cx="3877807" cy="1132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Đồ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ị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ó 3 đ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ể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ự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ị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56" y="1656810"/>
                <a:ext cx="3877807" cy="11326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943470" y="2578434"/>
                <a:ext cx="3738086" cy="1126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đạ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ự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ti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ể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70" y="2578434"/>
                <a:ext cx="3738086" cy="11262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/>
              <p:cNvSpPr/>
              <p:nvPr/>
            </p:nvSpPr>
            <p:spPr>
              <a:xfrm>
                <a:off x="5297757" y="2591318"/>
                <a:ext cx="3738086" cy="1132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 smtClean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đồ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bi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kho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(−1;2)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57" y="2591318"/>
                <a:ext cx="3738086" cy="11326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/>
          <p:cNvSpPr/>
          <p:nvPr/>
        </p:nvSpPr>
        <p:spPr>
          <a:xfrm>
            <a:off x="149928" y="1936939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217094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42371" y="2683734"/>
            <a:ext cx="11834900" cy="4076020"/>
            <a:chOff x="184495" y="3636278"/>
            <a:chExt cx="11834900" cy="4873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64443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681251"/>
            <a:chOff x="534987" y="1647866"/>
            <a:chExt cx="23340848" cy="3368741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329571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4"/>
                <a:ext cx="2690581" cy="1109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49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47057" y="1947483"/>
            <a:ext cx="11831894" cy="707998"/>
            <a:chOff x="187500" y="2381323"/>
            <a:chExt cx="11831894" cy="708088"/>
          </a:xfrm>
        </p:grpSpPr>
        <p:sp>
          <p:nvSpPr>
            <p:cNvPr id="51" name="Rectangle 50"/>
            <p:cNvSpPr/>
            <p:nvPr/>
          </p:nvSpPr>
          <p:spPr>
            <a:xfrm>
              <a:off x="3463234" y="2391275"/>
              <a:ext cx="2715892" cy="6981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91101" y="2497519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55908" y="2470467"/>
                  <a:ext cx="2417815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5908" y="2470467"/>
                  <a:ext cx="2417815" cy="52328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381323"/>
              <a:ext cx="2715892" cy="6981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87500" y="248756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87002" y="2496312"/>
                  <a:ext cx="2517576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02" y="2496312"/>
                  <a:ext cx="2517576" cy="5232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391276"/>
              <a:ext cx="2715892" cy="6981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122484" y="249751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686331" y="2458479"/>
                  <a:ext cx="2127221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331" y="2458479"/>
                  <a:ext cx="2127221" cy="5232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391276"/>
              <a:ext cx="2715892" cy="6981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031369" y="249751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634125" y="2481255"/>
                  <a:ext cx="1929060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4125" y="2481255"/>
                  <a:ext cx="1929060" cy="5232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9646" y="3039703"/>
                <a:ext cx="11381352" cy="3638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Đặt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(3)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p>
                    <m:func>
                      <m:func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fun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+1&gt;0;∀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46" y="3039703"/>
                <a:ext cx="11381352" cy="3638817"/>
              </a:xfrm>
              <a:prstGeom prst="rect">
                <a:avLst/>
              </a:prstGeom>
              <a:blipFill>
                <a:blip r:embed="rId7"/>
                <a:stretch>
                  <a:fillRect l="-1125" t="-1843" b="-3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11993" y="107501"/>
                <a:ext cx="11301315" cy="1745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−20;20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93" y="107501"/>
                <a:ext cx="11301315" cy="1745863"/>
              </a:xfrm>
              <a:prstGeom prst="rect">
                <a:avLst/>
              </a:prstGeom>
              <a:blipFill>
                <a:blip r:embed="rId8"/>
                <a:stretch>
                  <a:fillRect l="-1348" t="-3147" r="-1402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2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42371" y="2683734"/>
            <a:ext cx="11834900" cy="4076020"/>
            <a:chOff x="184495" y="3636278"/>
            <a:chExt cx="11834900" cy="4873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64443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681251"/>
            <a:chOff x="534987" y="1647866"/>
            <a:chExt cx="23340848" cy="3368741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329571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4" y="1653394"/>
                <a:ext cx="2690581" cy="1109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49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47057" y="1947483"/>
            <a:ext cx="11831894" cy="707998"/>
            <a:chOff x="187500" y="2381323"/>
            <a:chExt cx="11831894" cy="708088"/>
          </a:xfrm>
        </p:grpSpPr>
        <p:sp>
          <p:nvSpPr>
            <p:cNvPr id="51" name="Rectangle 50"/>
            <p:cNvSpPr/>
            <p:nvPr/>
          </p:nvSpPr>
          <p:spPr>
            <a:xfrm>
              <a:off x="3463234" y="2391275"/>
              <a:ext cx="2715892" cy="6981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91101" y="2497519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55908" y="2470467"/>
                  <a:ext cx="2417815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5908" y="2470467"/>
                  <a:ext cx="2417815" cy="52328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381323"/>
              <a:ext cx="2715892" cy="6981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87500" y="248756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87002" y="2496312"/>
                  <a:ext cx="2517576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02" y="2496312"/>
                  <a:ext cx="2517576" cy="5232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391276"/>
              <a:ext cx="2715892" cy="6981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122484" y="249751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686331" y="2458479"/>
                  <a:ext cx="2127221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331" y="2458479"/>
                  <a:ext cx="2127221" cy="5232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391276"/>
              <a:ext cx="2715892" cy="6981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031369" y="249751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634125" y="2481255"/>
                  <a:ext cx="1929060" cy="523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4125" y="2481255"/>
                  <a:ext cx="1929060" cy="5232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3159256" y="2049905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5472" y="2779207"/>
                <a:ext cx="11381352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fr-FR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fr-FR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0,92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−20;20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−19;−18;...;−1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19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72" y="2779207"/>
                <a:ext cx="11381352" cy="3970318"/>
              </a:xfrm>
              <a:prstGeom prst="rect">
                <a:avLst/>
              </a:prstGeom>
              <a:blipFill>
                <a:blip r:embed="rId7"/>
                <a:stretch>
                  <a:fillRect l="-1071" t="-1690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20CF400B-BDFF-40AA-9528-CB00778C76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1382" y="3303901"/>
            <a:ext cx="10072555" cy="2330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5317" y="3254874"/>
                <a:ext cx="11448620" cy="523220"/>
              </a:xfrm>
              <a:prstGeom prst="rect">
                <a:avLst/>
              </a:prstGeom>
              <a:solidFill>
                <a:srgbClr val="F7FB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fun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17" y="3254874"/>
                <a:ext cx="11448620" cy="523220"/>
              </a:xfrm>
              <a:prstGeom prst="rect">
                <a:avLst/>
              </a:prstGeom>
              <a:blipFill>
                <a:blip r:embed="rId10"/>
                <a:stretch>
                  <a:fillRect l="-106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59619" y="4293216"/>
            <a:ext cx="2561958" cy="523220"/>
          </a:xfrm>
          <a:prstGeom prst="rect">
            <a:avLst/>
          </a:prstGeom>
          <a:solidFill>
            <a:srgbClr val="F7FBF7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811993" y="107501"/>
                <a:ext cx="11301315" cy="1745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−20;20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93" y="107501"/>
                <a:ext cx="11301315" cy="1745863"/>
              </a:xfrm>
              <a:prstGeom prst="rect">
                <a:avLst/>
              </a:prstGeom>
              <a:blipFill>
                <a:blip r:embed="rId11"/>
                <a:stretch>
                  <a:fillRect l="-1348" t="-3147" r="-1402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4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  <p:bldP spid="3" grpId="0" animBg="1"/>
      <p:bldP spid="4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7652" y="2647407"/>
            <a:ext cx="11834900" cy="4208785"/>
            <a:chOff x="184495" y="3636278"/>
            <a:chExt cx="11834900" cy="503211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8031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816739"/>
            <a:chOff x="534987" y="1647866"/>
            <a:chExt cx="23340848" cy="304740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97437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6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50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1044" y="2061957"/>
            <a:ext cx="11868658" cy="638436"/>
            <a:chOff x="150736" y="2470076"/>
            <a:chExt cx="11868658" cy="638517"/>
          </a:xfrm>
        </p:grpSpPr>
        <p:sp>
          <p:nvSpPr>
            <p:cNvPr id="51" name="Rectangle 50"/>
            <p:cNvSpPr/>
            <p:nvPr/>
          </p:nvSpPr>
          <p:spPr>
            <a:xfrm>
              <a:off x="3463234" y="2480028"/>
              <a:ext cx="2715892" cy="6093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54101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50693" y="2526476"/>
                  <a:ext cx="2417815" cy="574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693" y="2526476"/>
                  <a:ext cx="2417815" cy="57401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470076"/>
              <a:ext cx="2715892" cy="6093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5310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54837" y="2534581"/>
                  <a:ext cx="2517576" cy="574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=5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37" y="2534581"/>
                  <a:ext cx="2517576" cy="5740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480029"/>
              <a:ext cx="2715892" cy="6093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54101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798377" y="2505447"/>
                  <a:ext cx="2127221" cy="574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=4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8377" y="2505447"/>
                  <a:ext cx="2127221" cy="57401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480029"/>
              <a:ext cx="2715892" cy="6093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54101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675846" y="2480028"/>
                  <a:ext cx="2206572" cy="574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=3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5846" y="2480028"/>
                  <a:ext cx="2206572" cy="5740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8061" y="3231676"/>
                <a:ext cx="11444346" cy="2861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vi-V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+25=3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+16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=15</m:t>
                            </m:r>
                          </m:e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+2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=3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40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1" y="3231676"/>
                <a:ext cx="11444346" cy="2861937"/>
              </a:xfrm>
              <a:prstGeom prst="rect">
                <a:avLst/>
              </a:prstGeom>
              <a:blipFill>
                <a:blip r:embed="rId7"/>
                <a:stretch>
                  <a:fillRect l="-1119" t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11447" y="134033"/>
                <a:ext cx="11673602" cy="1858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Cho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=1+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trong</m:t>
                          </m:r>
                          <m: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đó  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∈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ỏ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47" y="134033"/>
                <a:ext cx="11673602" cy="1858073"/>
              </a:xfrm>
              <a:prstGeom prst="rect">
                <a:avLst/>
              </a:prstGeom>
              <a:blipFill>
                <a:blip r:embed="rId8"/>
                <a:stretch>
                  <a:fillRect t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9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7652" y="2647407"/>
            <a:ext cx="11834900" cy="4208785"/>
            <a:chOff x="184495" y="3636278"/>
            <a:chExt cx="11834900" cy="503211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8031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23288"/>
              <a:chOff x="1275608" y="6239450"/>
              <a:chExt cx="4592537" cy="9507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95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816739"/>
            <a:chOff x="534987" y="1647866"/>
            <a:chExt cx="23340848" cy="304740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97437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28136" y="1653395"/>
                <a:ext cx="2690581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50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1044" y="2061957"/>
            <a:ext cx="11868658" cy="638436"/>
            <a:chOff x="150736" y="2470076"/>
            <a:chExt cx="11868658" cy="638517"/>
          </a:xfrm>
        </p:grpSpPr>
        <p:sp>
          <p:nvSpPr>
            <p:cNvPr id="51" name="Rectangle 50"/>
            <p:cNvSpPr/>
            <p:nvPr/>
          </p:nvSpPr>
          <p:spPr>
            <a:xfrm>
              <a:off x="3463234" y="2480028"/>
              <a:ext cx="2715892" cy="6093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541014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50693" y="2526476"/>
                  <a:ext cx="2417815" cy="574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693" y="2526476"/>
                  <a:ext cx="2417815" cy="57401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470076"/>
              <a:ext cx="2715892" cy="6093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5310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54837" y="2534581"/>
                  <a:ext cx="2517576" cy="574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=5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37" y="2534581"/>
                  <a:ext cx="2517576" cy="5740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480029"/>
              <a:ext cx="2715892" cy="6093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54101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798377" y="2505447"/>
                  <a:ext cx="2127221" cy="574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=4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8377" y="2505447"/>
                  <a:ext cx="2127221" cy="57401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480029"/>
              <a:ext cx="2715892" cy="6093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541013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675846" y="2480028"/>
                  <a:ext cx="2206572" cy="574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=3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5846" y="2480028"/>
                  <a:ext cx="2206572" cy="5740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9896" y="3051492"/>
                <a:ext cx="11444346" cy="3867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=15</m:t>
                            </m:r>
                          </m:e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&amp;8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−30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+7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=15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−1=</m:t>
                                    </m:r>
                                    <m:f>
                                      <m:f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−1=</m:t>
                                    </m:r>
                                    <m:f>
                                      <m:f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eqArr>
                      </m:e>
                    </m:d>
                  </m:oMath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96" y="3051492"/>
                <a:ext cx="11444346" cy="38674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11447" y="134033"/>
                <a:ext cx="11673602" cy="1858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Cho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=1+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trong</m:t>
                          </m:r>
                          <m:r>
                            <a:rPr lang="en-US" sz="3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đó  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∈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buClr>
                    <a:srgbClr val="FF0000"/>
                  </a:buClr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ỏ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47" y="134033"/>
                <a:ext cx="11673602" cy="1858073"/>
              </a:xfrm>
              <a:prstGeom prst="rect">
                <a:avLst/>
              </a:prstGeom>
              <a:blipFill>
                <a:blip r:embed="rId8"/>
                <a:stretch>
                  <a:fillRect t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8881271" y="2132885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72512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49105" y="2436737"/>
            <a:ext cx="11834900" cy="2954235"/>
            <a:chOff x="184495" y="3636277"/>
            <a:chExt cx="11834900" cy="295461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272567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160351"/>
            <a:chOff x="534987" y="1647866"/>
            <a:chExt cx="23340848" cy="194637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187335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533960" y="1653395"/>
                <a:ext cx="2278919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0" y="1507370"/>
            <a:ext cx="11957703" cy="856595"/>
            <a:chOff x="150736" y="2232704"/>
            <a:chExt cx="11957703" cy="856706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59973" y="2400994"/>
                  <a:ext cx="2417815" cy="58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9973" y="2400994"/>
                  <a:ext cx="2417815" cy="58485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68289" y="2385479"/>
                  <a:ext cx="2517576" cy="58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289" y="2385479"/>
                  <a:ext cx="2517576" cy="58485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546947" y="2370212"/>
                  <a:ext cx="2517577" cy="5877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6947" y="2370212"/>
                  <a:ext cx="2517577" cy="5877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449825" y="2357238"/>
                  <a:ext cx="2658614" cy="5877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9825" y="2357238"/>
                  <a:ext cx="2658614" cy="5877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8843869" y="1652370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1765" y="2970181"/>
                <a:ext cx="10034968" cy="2420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I</m:t>
                    </m:r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 pitchFamily="18" charset="0"/>
                      </a:rPr>
                      <m:t>=</m:t>
                    </m:r>
                    <m:limLow>
                      <m:limLow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32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000000"/>
                    </a:solidFill>
                    <a:ea typeface="Times New Roman"/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</m:t>
                    </m:r>
                    <m:limLow>
                      <m:limLow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4+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 pitchFamily="18" charset="0"/>
                          </a:rPr>
                          <m:t>−1+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</m:oMath>
                </a14:m>
                <a:endParaRPr lang="en-US" sz="32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000000"/>
                    </a:solidFill>
                    <a:ea typeface="Times New Roman"/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 pitchFamily="18" charset="0"/>
                      </a:rPr>
                      <m:t>=−4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65" y="2970181"/>
                <a:ext cx="10034968" cy="2420791"/>
              </a:xfrm>
              <a:prstGeom prst="rect">
                <a:avLst/>
              </a:prstGeom>
              <a:blipFill>
                <a:blip r:embed="rId7"/>
                <a:stretch>
                  <a:fillRect l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328728" y="141729"/>
                <a:ext cx="8871279" cy="947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fr-FR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Giới hạn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I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=</m:t>
                    </m:r>
                    <m:limLow>
                      <m:limLow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bằng bao </a:t>
                </a:r>
                <a:r>
                  <a:rPr lang="fr-FR" sz="3200" dirty="0" err="1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nhiêu</a:t>
                </a:r>
                <a:r>
                  <a:rPr lang="fr-FR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?</a:t>
                </a:r>
                <a:endParaRPr lang="en-US" sz="3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728" y="141729"/>
                <a:ext cx="8871279" cy="947119"/>
              </a:xfrm>
              <a:prstGeom prst="rect">
                <a:avLst/>
              </a:prstGeom>
              <a:blipFill>
                <a:blip r:embed="rId8"/>
                <a:stretch>
                  <a:fillRect l="-1718" b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2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49105" y="2222351"/>
            <a:ext cx="11834900" cy="1847881"/>
            <a:chOff x="184495" y="3636277"/>
            <a:chExt cx="11834900" cy="184812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20"/>
              <a:ext cx="11834900" cy="16191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884521"/>
            <a:chOff x="534987" y="1647866"/>
            <a:chExt cx="23340848" cy="148369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141067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533960" y="1653395"/>
                <a:ext cx="2278919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999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6</a:t>
                </a:r>
                <a:endParaRPr lang="en-US" sz="29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8352" y="1215540"/>
            <a:ext cx="12005102" cy="856595"/>
            <a:chOff x="150736" y="2232704"/>
            <a:chExt cx="12005102" cy="856706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05196" y="2322109"/>
                  <a:ext cx="2570987" cy="5937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𝑎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sup>
                        </m:sSup>
                        <m:r>
                          <a:rPr lang="en-US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  <m:sup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5196" y="2322109"/>
                  <a:ext cx="2570987" cy="59370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56196" y="2308667"/>
                  <a:ext cx="2677068" cy="5937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𝑎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sup>
                        </m:sSup>
                        <m:r>
                          <a:rPr lang="en-US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  <m:sup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96" y="2308667"/>
                  <a:ext cx="2677068" cy="59370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513518" y="2317181"/>
                  <a:ext cx="2677069" cy="5937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𝑎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sup>
                        </m:sSup>
                        <m:r>
                          <a:rPr lang="en-US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  <m:sup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518" y="2317181"/>
                  <a:ext cx="2677069" cy="5937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328797" y="2280425"/>
                  <a:ext cx="2827041" cy="677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𝑎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sup>
                        </m:sSup>
                        <m:r>
                          <a:rPr lang="en-US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𝑏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8797" y="2280425"/>
                  <a:ext cx="2827041" cy="6770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5983335" y="1384916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1765" y="2755795"/>
                <a:ext cx="10034968" cy="1086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Công thức lũy thừa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𝑛𝑚</m:t>
                        </m:r>
                      </m:sup>
                    </m:sSup>
                  </m:oMath>
                </a14:m>
                <a:endParaRPr lang="en-US" sz="32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/>
                  <a:cs typeface="Times New Roman"/>
                </a:endParaRPr>
              </a:p>
              <a:p>
                <a:r>
                  <a:rPr lang="en-US" sz="3200" dirty="0" smtClean="0">
                    <a:solidFill>
                      <a:srgbClr val="000000"/>
                    </a:solidFill>
                    <a:effectLst/>
                    <a:ea typeface="Times New Roman"/>
                    <a:cs typeface="Cambria Math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sup>
                    </m:sSup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𝑎𝑏</m:t>
                        </m:r>
                      </m:sup>
                    </m:sSup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65" y="2755795"/>
                <a:ext cx="10034968" cy="1086067"/>
              </a:xfrm>
              <a:prstGeom prst="rect">
                <a:avLst/>
              </a:prstGeom>
              <a:blipFill>
                <a:blip r:embed="rId7"/>
                <a:stretch>
                  <a:fillRect l="-547" t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56886" y="162314"/>
                <a:ext cx="9798386" cy="65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 các số thực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bất kì, mệnh đề nào sau đây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đúng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?</a:t>
                </a:r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886" y="162314"/>
                <a:ext cx="9798386" cy="658642"/>
              </a:xfrm>
              <a:prstGeom prst="rect">
                <a:avLst/>
              </a:prstGeom>
              <a:blipFill>
                <a:blip r:embed="rId8"/>
                <a:stretch>
                  <a:fillRect l="-1556" t="-833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61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2102" y="3144584"/>
            <a:ext cx="11834900" cy="2812080"/>
            <a:chOff x="184495" y="3636277"/>
            <a:chExt cx="11834900" cy="281244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258350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7" y="119483"/>
            <a:ext cx="11906397" cy="1802921"/>
            <a:chOff x="534987" y="1647866"/>
            <a:chExt cx="23340848" cy="3024224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95120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533960" y="1653395"/>
                <a:ext cx="2278919" cy="92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999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</a:t>
                </a: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38344" y="2152819"/>
            <a:ext cx="11957703" cy="856595"/>
            <a:chOff x="150736" y="2232704"/>
            <a:chExt cx="11957703" cy="856706"/>
          </a:xfrm>
        </p:grpSpPr>
        <p:sp>
          <p:nvSpPr>
            <p:cNvPr id="51" name="Rectangle 50"/>
            <p:cNvSpPr/>
            <p:nvPr/>
          </p:nvSpPr>
          <p:spPr>
            <a:xfrm>
              <a:off x="3463234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54337" y="2380261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659973" y="2400994"/>
                  <a:ext cx="2417815" cy="58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336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9973" y="2400994"/>
                  <a:ext cx="2417815" cy="58485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459633" y="2232704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50736" y="237030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68289" y="2385479"/>
                  <a:ext cx="2517576" cy="58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289" y="2385479"/>
                  <a:ext cx="2517576" cy="58485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6394617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5720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546947" y="2370212"/>
                  <a:ext cx="2517577" cy="5877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6947" y="2370212"/>
                  <a:ext cx="2517577" cy="5877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9303502" y="2242656"/>
              <a:ext cx="2715892" cy="8467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994605" y="2380260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9449825" y="2357238"/>
                  <a:ext cx="2658614" cy="5877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9825" y="2357238"/>
                  <a:ext cx="2658614" cy="5877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144677" y="2280122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43" name="Action Button: Forward or Next 4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4258" y="3693546"/>
                <a:ext cx="11379738" cy="2074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cách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chọn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cùng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lúc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3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học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sinh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trong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tổ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tham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gia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chương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trình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thiện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nguyện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một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tổ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hợp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chập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3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8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phần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tử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</a:p>
              <a:p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cách chọn cùng lúc 3 học sinh trong tổ đi tham gia chương trình thiện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nguyện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sup>
                    </m:sSubSup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=56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58" y="3693546"/>
                <a:ext cx="11379738" cy="2074671"/>
              </a:xfrm>
              <a:prstGeom prst="rect">
                <a:avLst/>
              </a:prstGeom>
              <a:blipFill>
                <a:blip r:embed="rId7"/>
                <a:stretch>
                  <a:fillRect l="-1393" t="-4118" r="-1768" b="-8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28049" y="197519"/>
            <a:ext cx="990484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5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nam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nữ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chương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thiện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nguyện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0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3028</Words>
  <PresentationFormat>Widescreen</PresentationFormat>
  <Paragraphs>1162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Arial</vt:lpstr>
      <vt:lpstr>AvantGarde</vt:lpstr>
      <vt:lpstr>AvantGarde-Demi</vt:lpstr>
      <vt:lpstr>Calibri</vt:lpstr>
      <vt:lpstr>Calibri Light</vt:lpstr>
      <vt:lpstr>Cambria Math</vt:lpstr>
      <vt:lpstr>Palatino Linotype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2020-03-14T07:43:18Z</dcterms:created>
  <dcterms:modified xsi:type="dcterms:W3CDTF">2020-03-17T10:03:15Z</dcterms:modified>
</cp:coreProperties>
</file>