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83" r:id="rId4"/>
    <p:sldId id="268" r:id="rId5"/>
    <p:sldId id="275" r:id="rId6"/>
    <p:sldId id="278" r:id="rId7"/>
    <p:sldId id="279" r:id="rId8"/>
    <p:sldId id="280" r:id="rId9"/>
    <p:sldId id="269" r:id="rId10"/>
    <p:sldId id="270" r:id="rId11"/>
    <p:sldId id="28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F7"/>
    <a:srgbClr val="40C8BB"/>
    <a:srgbClr val="FF7707"/>
    <a:srgbClr val="FFFF99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57" autoAdjust="0"/>
    <p:restoredTop sz="94660"/>
  </p:normalViewPr>
  <p:slideViewPr>
    <p:cSldViewPr snapToGrid="0">
      <p:cViewPr>
        <p:scale>
          <a:sx n="79" d="100"/>
          <a:sy n="79" d="100"/>
        </p:scale>
        <p:origin x="-8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2477" y="-90897"/>
            <a:ext cx="12740237" cy="709520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167063-0B86-4DB2-B583-72174A7F0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62D8DDA-50FD-43C0-AFED-0BA3A1320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075962-7685-416C-8CC5-23DCF5798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193DCC-2330-44EA-98B3-51011E868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C4235B-F158-4961-B6F2-0D2328D8C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9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1C8534-99E5-4ECF-A062-85AE6761D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B9B11A-9FD1-4978-994E-F5FA0BDE8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A813B2-68C2-4FF0-9488-10AC083D1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616CC7-F6A0-4C4C-AFEF-53ABEA0EF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7C9469-A8A4-4A35-862D-B977072D5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26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D1CD53-0665-4135-977E-752191F0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5C5CBCC-89CA-4AAF-8626-9D02F9141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4BAA63-A04D-4817-B844-68F366F9D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99872E-7FD8-4B2D-80F1-D69134251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C19BAA-4E49-41A8-BA26-D25AF230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40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727AB2-853A-4D2B-A094-C45051FE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457091-AA31-40B1-9CB5-E01A27531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36B5880-677B-46FE-8585-B09C756B0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3B6F1EF-68FB-4084-9AC2-F753E99A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E357A0-1F20-4898-BAF1-933B145A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0F4F28-C115-4837-80F7-E56049B7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41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5CCD86-7AA0-447D-B29A-B6F92660C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898FC9-0276-40F0-A588-CD411DC19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9C20870-82F4-48C9-B2DE-64889AFCF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98B7A44-3EBE-47E9-BBC3-87936E8392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8294689-241E-42BA-9204-D031E55849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17B853A-CCCA-4927-B826-99DE3CB6D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96300B3-5ADB-4ACC-A892-643EDCB0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7161AC9-1B27-4933-9311-899D0A35D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31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5EA901-924F-4A44-B53B-1D87889DE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CECA898-51E3-43C4-A185-732EDB9AE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71F31C9-463E-4161-B8DA-9AB24C7E3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CFE8916-3172-4FB4-B47D-EC88BFB2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89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AC5D91-BD5F-4D77-9BD0-7AA352257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6279188-D6BC-44F0-B07C-8E30D188A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08EFEF4-8584-4EAC-B5DE-D38A956B9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74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B14C28-A972-4090-9F54-BAAD4C7BD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3E0635-2E69-40D5-BC94-4C97B0FCC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2448F6E-6CAB-494C-9EFB-B5B90FC98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CD6CBEA-5BFF-462D-967C-A9BE0DCD9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AEABE8-F85A-40F8-B48F-553B7345F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0BD8906-0914-4113-8B76-931F67359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88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EC12BB-BDB1-4BCC-A522-65E9E1095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5E7830F-4D65-4413-BC6D-9016D609C1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12897C9-BB17-4C31-A08B-3E38A5296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D639A02-B989-417F-8353-EF147532E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179894-F771-4771-B7CE-615D0A45E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FA4FF91-5B4E-4BFB-9969-422EB3B83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77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C4067F-7C46-4D6A-9A92-4D7BC8198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3EE0CA4-FFAF-4164-8631-6DCF68D924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12EC22-9D5C-4F64-B7F0-F98632724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346A6E-7656-4F2C-890E-695E52733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87068F-8DFF-4130-BB57-381220D9C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07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A98E62B-737A-41D7-B39E-683E16178F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B751FD-682B-4344-90CA-5FF3C7C16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7341D4-A446-47A8-8E60-4533ECB86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EBB5B5-9A52-42EC-A893-D95F463BD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C7175B-F631-46A3-A461-16C134518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294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389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130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076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04408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85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44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2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076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498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38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433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4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D03887A-5588-4C23-AFDC-6F0C19FDD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56D9D5-5507-472C-B469-8E96B6677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97E36FB-734F-48B8-94EA-0D32A5328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C6CAD9A-9198-48E7-921A-19152ACC00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88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FD4D053-1809-4349-86A7-B07689CAF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8377122-F523-4779-8414-631AA1569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812B5C-7AD6-4A0C-864B-64F3B5CB2A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26C44-C5B0-4C26-A27C-018224218D01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B82448-925E-486F-BB8D-6007C8794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D2DBAC-07C3-4952-A782-62B71C2FD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7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8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F8644C23-6EAC-490C-A720-65A1C3E914A9}"/>
              </a:ext>
            </a:extLst>
          </p:cNvPr>
          <p:cNvSpPr/>
          <p:nvPr/>
        </p:nvSpPr>
        <p:spPr>
          <a:xfrm>
            <a:off x="2174679" y="2489812"/>
            <a:ext cx="8099285" cy="2104222"/>
          </a:xfrm>
          <a:prstGeom prst="roundRect">
            <a:avLst/>
          </a:prstGeom>
          <a:solidFill>
            <a:srgbClr val="FF8119"/>
          </a:solidFill>
          <a:ln w="5715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Quicksand" pitchFamily="2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AAC7166-F503-422D-BDE1-A83D50999971}"/>
              </a:ext>
            </a:extLst>
          </p:cNvPr>
          <p:cNvSpPr/>
          <p:nvPr/>
        </p:nvSpPr>
        <p:spPr>
          <a:xfrm>
            <a:off x="8738592" y="181195"/>
            <a:ext cx="27426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 VIỆT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3101047-25E6-45B1-9FAC-C1D2B827DC01}"/>
              </a:ext>
            </a:extLst>
          </p:cNvPr>
          <p:cNvSpPr/>
          <p:nvPr/>
        </p:nvSpPr>
        <p:spPr>
          <a:xfrm>
            <a:off x="10348808" y="628964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E842A95-399D-4474-B72F-D28BF99CB2CF}"/>
              </a:ext>
            </a:extLst>
          </p:cNvPr>
          <p:cNvSpPr/>
          <p:nvPr/>
        </p:nvSpPr>
        <p:spPr>
          <a:xfrm>
            <a:off x="2164933" y="3419647"/>
            <a:ext cx="807144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3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BCB2351-D32D-4395-8A68-E6582E564FFE}"/>
              </a:ext>
            </a:extLst>
          </p:cNvPr>
          <p:cNvSpPr/>
          <p:nvPr/>
        </p:nvSpPr>
        <p:spPr>
          <a:xfrm>
            <a:off x="4493734" y="2782669"/>
            <a:ext cx="3204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11 – Tiết 3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01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80E8D55-ED7A-40EE-8891-DC3641C64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09" y="845127"/>
            <a:ext cx="10141527" cy="578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71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33C3BD-8B63-444A-9F08-A5BC9C8C1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997" y="645806"/>
            <a:ext cx="5680364" cy="1011382"/>
          </a:xfrm>
        </p:spPr>
        <p:txBody>
          <a:bodyPr anchor="ctr">
            <a:noAutofit/>
          </a:bodyPr>
          <a:lstStyle/>
          <a:p>
            <a:pPr indent="401638"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nhà toán học của mùa xuân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A59FECF-7CD7-490E-AE14-9161EBD7EED8}"/>
              </a:ext>
            </a:extLst>
          </p:cNvPr>
          <p:cNvCxnSpPr>
            <a:cxnSpLocks/>
          </p:cNvCxnSpPr>
          <p:nvPr/>
        </p:nvCxnSpPr>
        <p:spPr>
          <a:xfrm>
            <a:off x="6341529" y="735925"/>
            <a:ext cx="0" cy="60544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DCB1B88-5855-46BA-BA7C-84B1872A07E7}"/>
              </a:ext>
            </a:extLst>
          </p:cNvPr>
          <p:cNvSpPr txBox="1"/>
          <p:nvPr/>
        </p:nvSpPr>
        <p:spPr>
          <a:xfrm>
            <a:off x="6532404" y="1731530"/>
            <a:ext cx="56803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Bài thơ nói đến thiên nhiên, vạn vật đang thực hiện các phép tính: cộng, trừ, nhân, chia để tạo ra mùa xuân tươi đẹp, tràn trề nhựa sống. </a:t>
            </a:r>
          </a:p>
        </p:txBody>
      </p:sp>
      <p:sp>
        <p:nvSpPr>
          <p:cNvPr id="8" name="Rounded Rectangle 1">
            <a:extLst>
              <a:ext uri="{FF2B5EF4-FFF2-40B4-BE49-F238E27FC236}">
                <a16:creationId xmlns:a16="http://schemas.microsoft.com/office/drawing/2014/main" xmlns="" id="{5118E5DB-9B38-4192-A5E0-BCC98AB55A8D}"/>
              </a:ext>
            </a:extLst>
          </p:cNvPr>
          <p:cNvSpPr/>
          <p:nvPr/>
        </p:nvSpPr>
        <p:spPr>
          <a:xfrm>
            <a:off x="6615122" y="874661"/>
            <a:ext cx="5129644" cy="7942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>
                <a:solidFill>
                  <a:prstClr val="black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1. Bài</a:t>
            </a:r>
            <a:r>
              <a:rPr lang="vi-VN" altLang="zh-CN" sz="2400" b="1" kern="0">
                <a:solidFill>
                  <a:prstClr val="black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400" b="1" kern="0" dirty="0" err="1">
                <a:solidFill>
                  <a:prstClr val="black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thơ</a:t>
            </a:r>
            <a:r>
              <a:rPr lang="vi-VN" altLang="zh-CN" sz="2400" b="1" kern="0" dirty="0">
                <a:solidFill>
                  <a:prstClr val="black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 nói về điều </a:t>
            </a:r>
            <a:r>
              <a:rPr lang="vi-VN" altLang="zh-CN" sz="2400" b="1" kern="0">
                <a:solidFill>
                  <a:prstClr val="black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gì?</a:t>
            </a:r>
            <a:endParaRPr lang="vi-VN" altLang="zh-CN" sz="2400" b="1" kern="0" dirty="0">
              <a:solidFill>
                <a:prstClr val="black"/>
              </a:solidFill>
              <a:latin typeface="Times New Roman" pitchFamily="18" charset="0"/>
              <a:ea typeface="华康海报体W12(P)" panose="040B0C00000000000000" pitchFamily="82" charset="-122"/>
              <a:cs typeface="Times New Roman" pitchFamily="18" charset="0"/>
            </a:endParaRPr>
          </a:p>
        </p:txBody>
      </p:sp>
      <p:sp>
        <p:nvSpPr>
          <p:cNvPr id="9" name="Rounded Rectangle 1">
            <a:extLst>
              <a:ext uri="{FF2B5EF4-FFF2-40B4-BE49-F238E27FC236}">
                <a16:creationId xmlns:a16="http://schemas.microsoft.com/office/drawing/2014/main" xmlns="" id="{1200DAC7-D4CE-4A42-9AAA-EB097B152121}"/>
              </a:ext>
            </a:extLst>
          </p:cNvPr>
          <p:cNvSpPr/>
          <p:nvPr/>
        </p:nvSpPr>
        <p:spPr>
          <a:xfrm>
            <a:off x="6615122" y="880232"/>
            <a:ext cx="5129644" cy="7942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>
                <a:solidFill>
                  <a:prstClr val="black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2. Tên bài được viết ở vị trí nào</a:t>
            </a:r>
            <a:r>
              <a:rPr lang="vi-VN" altLang="zh-CN" sz="2400" b="1" kern="0">
                <a:solidFill>
                  <a:prstClr val="black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?</a:t>
            </a:r>
            <a:endParaRPr lang="vi-VN" altLang="zh-CN" sz="2400" b="1" kern="0" dirty="0">
              <a:solidFill>
                <a:prstClr val="black"/>
              </a:solidFill>
              <a:latin typeface="Times New Roman" pitchFamily="18" charset="0"/>
              <a:ea typeface="华康海报体W12(P)" panose="040B0C00000000000000" pitchFamily="82" charset="-122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884DF11-25E6-4FC9-9707-9B6E4D469076}"/>
              </a:ext>
            </a:extLst>
          </p:cNvPr>
          <p:cNvSpPr txBox="1"/>
          <p:nvPr/>
        </p:nvSpPr>
        <p:spPr>
          <a:xfrm>
            <a:off x="6541527" y="1734023"/>
            <a:ext cx="5680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Giữa trang vở. </a:t>
            </a:r>
          </a:p>
        </p:txBody>
      </p:sp>
      <p:sp>
        <p:nvSpPr>
          <p:cNvPr id="13" name="Rounded Rectangle 1">
            <a:extLst>
              <a:ext uri="{FF2B5EF4-FFF2-40B4-BE49-F238E27FC236}">
                <a16:creationId xmlns:a16="http://schemas.microsoft.com/office/drawing/2014/main" xmlns="" id="{DF472390-350A-4AD0-ADEB-838567ED1B27}"/>
              </a:ext>
            </a:extLst>
          </p:cNvPr>
          <p:cNvSpPr/>
          <p:nvPr/>
        </p:nvSpPr>
        <p:spPr>
          <a:xfrm>
            <a:off x="6613600" y="2336526"/>
            <a:ext cx="5129644" cy="7942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>
                <a:solidFill>
                  <a:prstClr val="black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3. Bài thơ</a:t>
            </a:r>
            <a:r>
              <a:rPr lang="vi-VN" altLang="zh-CN" sz="2400" b="1" kern="0">
                <a:solidFill>
                  <a:prstClr val="black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400" b="1" kern="0">
                <a:solidFill>
                  <a:prstClr val="black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có mấy dòng</a:t>
            </a:r>
            <a:r>
              <a:rPr lang="vi-VN" altLang="zh-CN" sz="2400" b="1" kern="0">
                <a:solidFill>
                  <a:prstClr val="black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?</a:t>
            </a:r>
            <a:endParaRPr lang="vi-VN" altLang="zh-CN" sz="2400" b="1" kern="0" dirty="0">
              <a:solidFill>
                <a:prstClr val="black"/>
              </a:solidFill>
              <a:latin typeface="Times New Roman" pitchFamily="18" charset="0"/>
              <a:ea typeface="华康海报体W12(P)" panose="040B0C00000000000000" pitchFamily="82" charset="-122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E6FC04B-7EDE-49C4-A4DC-3ECA2E5112CC}"/>
              </a:ext>
            </a:extLst>
          </p:cNvPr>
          <p:cNvSpPr txBox="1"/>
          <p:nvPr/>
        </p:nvSpPr>
        <p:spPr>
          <a:xfrm>
            <a:off x="6706903" y="3077507"/>
            <a:ext cx="5680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Bài thơ có 8 dòng. </a:t>
            </a:r>
          </a:p>
        </p:txBody>
      </p:sp>
      <p:sp>
        <p:nvSpPr>
          <p:cNvPr id="15" name="Rounded Rectangle 1">
            <a:extLst>
              <a:ext uri="{FF2B5EF4-FFF2-40B4-BE49-F238E27FC236}">
                <a16:creationId xmlns:a16="http://schemas.microsoft.com/office/drawing/2014/main" xmlns="" id="{748B796C-A799-4FC9-BA99-305566B2B420}"/>
              </a:ext>
            </a:extLst>
          </p:cNvPr>
          <p:cNvSpPr/>
          <p:nvPr/>
        </p:nvSpPr>
        <p:spPr>
          <a:xfrm>
            <a:off x="6676142" y="3671603"/>
            <a:ext cx="5129644" cy="7942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>
                <a:solidFill>
                  <a:prstClr val="black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4. Mỗi dòng có mấy tiếng</a:t>
            </a:r>
            <a:r>
              <a:rPr lang="vi-VN" altLang="zh-CN" sz="2400" b="1" kern="0">
                <a:solidFill>
                  <a:prstClr val="black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?</a:t>
            </a:r>
            <a:endParaRPr lang="vi-VN" altLang="zh-CN" sz="2400" b="1" kern="0" dirty="0">
              <a:solidFill>
                <a:prstClr val="black"/>
              </a:solidFill>
              <a:latin typeface="Times New Roman" pitchFamily="18" charset="0"/>
              <a:ea typeface="华康海报体W12(P)" panose="040B0C00000000000000" pitchFamily="82" charset="-122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AB242FA-9B44-4D6F-961F-0A0B62E7DCB7}"/>
              </a:ext>
            </a:extLst>
          </p:cNvPr>
          <p:cNvSpPr txBox="1"/>
          <p:nvPr/>
        </p:nvSpPr>
        <p:spPr>
          <a:xfrm>
            <a:off x="6767923" y="4570363"/>
            <a:ext cx="5680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Mỗi dòng có 5 tiếng. </a:t>
            </a:r>
          </a:p>
        </p:txBody>
      </p:sp>
      <p:sp>
        <p:nvSpPr>
          <p:cNvPr id="17" name="Rounded Rectangle 1">
            <a:extLst>
              <a:ext uri="{FF2B5EF4-FFF2-40B4-BE49-F238E27FC236}">
                <a16:creationId xmlns:a16="http://schemas.microsoft.com/office/drawing/2014/main" xmlns="" id="{3043E901-61A9-451B-A950-F7BA5F103550}"/>
              </a:ext>
            </a:extLst>
          </p:cNvPr>
          <p:cNvSpPr/>
          <p:nvPr/>
        </p:nvSpPr>
        <p:spPr>
          <a:xfrm>
            <a:off x="6676142" y="5198048"/>
            <a:ext cx="5129644" cy="7942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>
                <a:solidFill>
                  <a:prstClr val="black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5. Chữ đầu dòng viết như thế nào</a:t>
            </a:r>
            <a:r>
              <a:rPr lang="vi-VN" altLang="zh-CN" sz="2400" b="1" kern="0">
                <a:solidFill>
                  <a:prstClr val="black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?</a:t>
            </a:r>
            <a:endParaRPr lang="vi-VN" altLang="zh-CN" sz="2400" b="1" kern="0" dirty="0">
              <a:solidFill>
                <a:prstClr val="black"/>
              </a:solidFill>
              <a:latin typeface="Times New Roman" pitchFamily="18" charset="0"/>
              <a:ea typeface="华康海报体W12(P)" panose="040B0C00000000000000" pitchFamily="82" charset="-122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D5F9BC5-4172-4AD2-BE09-A40EA58C49B5}"/>
              </a:ext>
            </a:extLst>
          </p:cNvPr>
          <p:cNvSpPr txBox="1"/>
          <p:nvPr/>
        </p:nvSpPr>
        <p:spPr>
          <a:xfrm>
            <a:off x="6676142" y="6155512"/>
            <a:ext cx="5680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Viết hoa, lùi vào 3 ô cách lề vở.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706E421-7789-40FB-9A9B-DBA195E7F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427" y="4811843"/>
            <a:ext cx="3851321" cy="209885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xmlns="" id="{8D730D79-ED25-44FE-944D-7CF20588C8E2}"/>
              </a:ext>
            </a:extLst>
          </p:cNvPr>
          <p:cNvSpPr txBox="1">
            <a:spLocks/>
          </p:cNvSpPr>
          <p:nvPr/>
        </p:nvSpPr>
        <p:spPr>
          <a:xfrm>
            <a:off x="995778" y="1115292"/>
            <a:ext cx="5680364" cy="42992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01638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Cánh én làm phép trừ</a:t>
            </a:r>
            <a:b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Trời bớt đi giá rét</a:t>
            </a:r>
            <a:b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Bầy chim làm phép chia</a:t>
            </a:r>
            <a:b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Niềm vui theo tiếng hát</a:t>
            </a:r>
            <a:b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Tia nắng làm phép nhân</a:t>
            </a:r>
            <a:b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Trời sáng cao rộng hẳn</a:t>
            </a:r>
            <a:b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Vườn hoa làm phép cộng</a:t>
            </a:r>
            <a:b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Thế là thành mùa xuân.</a:t>
            </a:r>
            <a:b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Đặng Hấn</a:t>
            </a:r>
            <a:b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3D69C71B-22FB-42AB-A558-FD4BB7B0A1CC}"/>
              </a:ext>
            </a:extLst>
          </p:cNvPr>
          <p:cNvCxnSpPr>
            <a:cxnSpLocks/>
          </p:cNvCxnSpPr>
          <p:nvPr/>
        </p:nvCxnSpPr>
        <p:spPr>
          <a:xfrm>
            <a:off x="1124262" y="1873770"/>
            <a:ext cx="61459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6C656E9D-E0E9-48F3-86D8-0BA081C071CF}"/>
              </a:ext>
            </a:extLst>
          </p:cNvPr>
          <p:cNvCxnSpPr>
            <a:cxnSpLocks/>
          </p:cNvCxnSpPr>
          <p:nvPr/>
        </p:nvCxnSpPr>
        <p:spPr>
          <a:xfrm>
            <a:off x="1124262" y="2235981"/>
            <a:ext cx="61459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251DF184-97AC-401D-BA75-7A376D0D8517}"/>
              </a:ext>
            </a:extLst>
          </p:cNvPr>
          <p:cNvCxnSpPr>
            <a:cxnSpLocks/>
          </p:cNvCxnSpPr>
          <p:nvPr/>
        </p:nvCxnSpPr>
        <p:spPr>
          <a:xfrm>
            <a:off x="1124262" y="2655757"/>
            <a:ext cx="44970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EC935227-53CC-4488-A7AF-20083918C9AF}"/>
              </a:ext>
            </a:extLst>
          </p:cNvPr>
          <p:cNvCxnSpPr>
            <a:cxnSpLocks/>
          </p:cNvCxnSpPr>
          <p:nvPr/>
        </p:nvCxnSpPr>
        <p:spPr>
          <a:xfrm>
            <a:off x="1124262" y="3000530"/>
            <a:ext cx="61459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B6CCC952-B313-4BD0-BDA6-450D1852C5CA}"/>
              </a:ext>
            </a:extLst>
          </p:cNvPr>
          <p:cNvCxnSpPr>
            <a:cxnSpLocks/>
          </p:cNvCxnSpPr>
          <p:nvPr/>
        </p:nvCxnSpPr>
        <p:spPr>
          <a:xfrm>
            <a:off x="1124262" y="3399020"/>
            <a:ext cx="44970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C5B30340-2559-4E51-93A5-C8C7DD33AD01}"/>
              </a:ext>
            </a:extLst>
          </p:cNvPr>
          <p:cNvCxnSpPr>
            <a:cxnSpLocks/>
          </p:cNvCxnSpPr>
          <p:nvPr/>
        </p:nvCxnSpPr>
        <p:spPr>
          <a:xfrm>
            <a:off x="1124262" y="3795009"/>
            <a:ext cx="61459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91238476-377E-481D-9212-4124C85125B2}"/>
              </a:ext>
            </a:extLst>
          </p:cNvPr>
          <p:cNvCxnSpPr>
            <a:cxnSpLocks/>
          </p:cNvCxnSpPr>
          <p:nvPr/>
        </p:nvCxnSpPr>
        <p:spPr>
          <a:xfrm>
            <a:off x="1124262" y="4154774"/>
            <a:ext cx="61459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8A38FDD6-171A-4DE9-81E8-22EDDE53793B}"/>
              </a:ext>
            </a:extLst>
          </p:cNvPr>
          <p:cNvCxnSpPr>
            <a:cxnSpLocks/>
          </p:cNvCxnSpPr>
          <p:nvPr/>
        </p:nvCxnSpPr>
        <p:spPr>
          <a:xfrm>
            <a:off x="1124262" y="4570363"/>
            <a:ext cx="44970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58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 animBg="1"/>
      <p:bldP spid="8" grpId="1" animBg="1"/>
      <p:bldP spid="9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33C3BD-8B63-444A-9F08-A5BC9C8C1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997" y="645806"/>
            <a:ext cx="5680364" cy="1011382"/>
          </a:xfrm>
        </p:spPr>
        <p:txBody>
          <a:bodyPr anchor="ctr">
            <a:noAutofit/>
          </a:bodyPr>
          <a:lstStyle/>
          <a:p>
            <a:pPr indent="401638"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nhà toán học của mùa xuân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A59FECF-7CD7-490E-AE14-9161EBD7EED8}"/>
              </a:ext>
            </a:extLst>
          </p:cNvPr>
          <p:cNvCxnSpPr>
            <a:cxnSpLocks/>
          </p:cNvCxnSpPr>
          <p:nvPr/>
        </p:nvCxnSpPr>
        <p:spPr>
          <a:xfrm>
            <a:off x="6341529" y="735925"/>
            <a:ext cx="0" cy="60544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DCB1B88-5855-46BA-BA7C-84B1872A07E7}"/>
              </a:ext>
            </a:extLst>
          </p:cNvPr>
          <p:cNvSpPr txBox="1"/>
          <p:nvPr/>
        </p:nvSpPr>
        <p:spPr>
          <a:xfrm>
            <a:off x="7359848" y="1885025"/>
            <a:ext cx="311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ounded Rectangle 1">
            <a:extLst>
              <a:ext uri="{FF2B5EF4-FFF2-40B4-BE49-F238E27FC236}">
                <a16:creationId xmlns:a16="http://schemas.microsoft.com/office/drawing/2014/main" xmlns="" id="{5118E5DB-9B38-4192-A5E0-BCC98AB55A8D}"/>
              </a:ext>
            </a:extLst>
          </p:cNvPr>
          <p:cNvSpPr/>
          <p:nvPr/>
        </p:nvSpPr>
        <p:spPr>
          <a:xfrm>
            <a:off x="8112562" y="810706"/>
            <a:ext cx="2663785" cy="7942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512156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LUYỆN</a:t>
            </a:r>
            <a:r>
              <a:rPr kumimoji="0" lang="en-US" altLang="zh-CN" sz="2400" b="1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 TỪ KHÓ</a:t>
            </a:r>
            <a:endParaRPr kumimoji="0" lang="vi-VN" altLang="zh-CN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华康海报体W12(P)" panose="040B0C00000000000000" pitchFamily="82" charset="-122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884DF11-25E6-4FC9-9707-9B6E4D469076}"/>
              </a:ext>
            </a:extLst>
          </p:cNvPr>
          <p:cNvSpPr txBox="1"/>
          <p:nvPr/>
        </p:nvSpPr>
        <p:spPr>
          <a:xfrm>
            <a:off x="7359848" y="2537503"/>
            <a:ext cx="5680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rét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E6FC04B-7EDE-49C4-A4DC-3ECA2E5112CC}"/>
              </a:ext>
            </a:extLst>
          </p:cNvPr>
          <p:cNvSpPr txBox="1"/>
          <p:nvPr/>
        </p:nvSpPr>
        <p:spPr>
          <a:xfrm>
            <a:off x="7359848" y="3134650"/>
            <a:ext cx="5680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niềm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AB242FA-9B44-4D6F-961F-0A0B62E7DCB7}"/>
              </a:ext>
            </a:extLst>
          </p:cNvPr>
          <p:cNvSpPr txBox="1"/>
          <p:nvPr/>
        </p:nvSpPr>
        <p:spPr>
          <a:xfrm>
            <a:off x="7359848" y="3657870"/>
            <a:ext cx="5680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D5F9BC5-4172-4AD2-BE09-A40EA58C49B5}"/>
              </a:ext>
            </a:extLst>
          </p:cNvPr>
          <p:cNvSpPr txBox="1"/>
          <p:nvPr/>
        </p:nvSpPr>
        <p:spPr>
          <a:xfrm>
            <a:off x="7359848" y="4202338"/>
            <a:ext cx="5680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rộng hẳn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706E421-7789-40FB-9A9B-DBA195E7F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427" y="4811843"/>
            <a:ext cx="3851321" cy="209885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xmlns="" id="{8D730D79-ED25-44FE-944D-7CF20588C8E2}"/>
              </a:ext>
            </a:extLst>
          </p:cNvPr>
          <p:cNvSpPr txBox="1">
            <a:spLocks/>
          </p:cNvSpPr>
          <p:nvPr/>
        </p:nvSpPr>
        <p:spPr>
          <a:xfrm>
            <a:off x="995778" y="1115292"/>
            <a:ext cx="5680364" cy="42992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401638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Cánh én làm phép trừ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Trời bớt đi giá rét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Bầy chim làm phép chia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Niềm vui theo tiếng hát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Tia nắng làm phép nhân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Trời sáng cao rộng hẳn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Vườn hoa làm phép cộng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Thế là thành mùa xuân.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Đặng Hấn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618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2" grpId="0"/>
      <p:bldP spid="14" grpId="0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34">
            <a:extLst>
              <a:ext uri="{FF2B5EF4-FFF2-40B4-BE49-F238E27FC236}">
                <a16:creationId xmlns:a16="http://schemas.microsoft.com/office/drawing/2014/main" xmlns="" id="{620727F4-3998-4ED8-B57F-F51A65E71CE6}"/>
              </a:ext>
            </a:extLst>
          </p:cNvPr>
          <p:cNvSpPr/>
          <p:nvPr/>
        </p:nvSpPr>
        <p:spPr>
          <a:xfrm>
            <a:off x="4074863" y="1113934"/>
            <a:ext cx="3826173" cy="1462592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F7E3A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3DA2773-D796-4DD4-8950-1C6596F8B465}"/>
              </a:ext>
            </a:extLst>
          </p:cNvPr>
          <p:cNvSpPr txBox="1"/>
          <p:nvPr/>
        </p:nvSpPr>
        <p:spPr>
          <a:xfrm>
            <a:off x="4721989" y="1350493"/>
            <a:ext cx="27398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viết</a:t>
            </a:r>
          </a:p>
          <a:p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tay giữ trang vở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xmlns="" id="{E4321C04-4102-4AF2-8B3F-444F8DDDA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6435" y="418780"/>
            <a:ext cx="397096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21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zh-CN" sz="3000" b="1" kern="0" dirty="0">
                <a:solidFill>
                  <a:srgbClr val="FF0000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Lưu ý tư thế ngồi viết </a:t>
            </a:r>
            <a:endParaRPr lang="zh-CN" altLang="en-US" sz="3000" b="1" kern="0" dirty="0">
              <a:solidFill>
                <a:srgbClr val="FF0000"/>
              </a:solidFill>
              <a:latin typeface="Times New Roman" pitchFamily="18" charset="0"/>
              <a:ea typeface="华康海报体W12(P)" panose="040B0C00000000000000" pitchFamily="82" charset="-122"/>
              <a:cs typeface="Times New Roman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628775D-DEC4-4130-8E8D-A4A81868BA1B}"/>
              </a:ext>
            </a:extLst>
          </p:cNvPr>
          <p:cNvGrpSpPr/>
          <p:nvPr/>
        </p:nvGrpSpPr>
        <p:grpSpPr>
          <a:xfrm>
            <a:off x="3674771" y="3594122"/>
            <a:ext cx="3690453" cy="3294851"/>
            <a:chOff x="7271396" y="3464736"/>
            <a:chExt cx="4920604" cy="329485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B1D6AB0F-CDF4-4427-839C-0EC40E416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71396" y="3464736"/>
              <a:ext cx="4920604" cy="3294851"/>
            </a:xfrm>
            <a:prstGeom prst="rect">
              <a:avLst/>
            </a:prstGeom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8DE10B49-3CBF-44E6-873C-67A8D41236D3}"/>
                </a:ext>
              </a:extLst>
            </p:cNvPr>
            <p:cNvSpPr/>
            <p:nvPr/>
          </p:nvSpPr>
          <p:spPr>
            <a:xfrm>
              <a:off x="9581606" y="4636715"/>
              <a:ext cx="627017" cy="54468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63E1B3B7-BA28-48CF-B470-DA35CF986E79}"/>
                </a:ext>
              </a:extLst>
            </p:cNvPr>
            <p:cNvSpPr/>
            <p:nvPr/>
          </p:nvSpPr>
          <p:spPr>
            <a:xfrm>
              <a:off x="7359588" y="5112162"/>
              <a:ext cx="428758" cy="54468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组合 40">
            <a:extLst>
              <a:ext uri="{FF2B5EF4-FFF2-40B4-BE49-F238E27FC236}">
                <a16:creationId xmlns:a16="http://schemas.microsoft.com/office/drawing/2014/main" xmlns="" id="{F1E476E0-F293-455B-BD02-D22D2B311D3D}"/>
              </a:ext>
            </a:extLst>
          </p:cNvPr>
          <p:cNvGrpSpPr/>
          <p:nvPr/>
        </p:nvGrpSpPr>
        <p:grpSpPr>
          <a:xfrm rot="21020369">
            <a:off x="43719" y="2243763"/>
            <a:ext cx="3875055" cy="2040231"/>
            <a:chOff x="2561601" y="3694377"/>
            <a:chExt cx="3629722" cy="884856"/>
          </a:xfrm>
        </p:grpSpPr>
        <p:sp>
          <p:nvSpPr>
            <p:cNvPr id="18" name="Freeform: Shape 35">
              <a:extLst>
                <a:ext uri="{FF2B5EF4-FFF2-40B4-BE49-F238E27FC236}">
                  <a16:creationId xmlns:a16="http://schemas.microsoft.com/office/drawing/2014/main" xmlns="" id="{781FDEDD-DF46-4879-B48F-0F864008D18B}"/>
                </a:ext>
              </a:extLst>
            </p:cNvPr>
            <p:cNvSpPr/>
            <p:nvPr/>
          </p:nvSpPr>
          <p:spPr>
            <a:xfrm rot="565617">
              <a:off x="2561601" y="3861346"/>
              <a:ext cx="3629722" cy="717887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solidFill>
              <a:srgbClr val="B0927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" name="Rectangle 56">
              <a:extLst>
                <a:ext uri="{FF2B5EF4-FFF2-40B4-BE49-F238E27FC236}">
                  <a16:creationId xmlns:a16="http://schemas.microsoft.com/office/drawing/2014/main" xmlns="" id="{2549BAB5-648D-4642-84D8-005505E00446}"/>
                </a:ext>
              </a:extLst>
            </p:cNvPr>
            <p:cNvSpPr/>
            <p:nvPr/>
          </p:nvSpPr>
          <p:spPr>
            <a:xfrm rot="720999">
              <a:off x="4778057" y="3694377"/>
              <a:ext cx="126188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r">
                <a:defRPr/>
              </a:pPr>
              <a:r>
                <a:rPr lang="en-US" altLang="zh-CN" sz="1400" dirty="0">
                  <a:solidFill>
                    <a:srgbClr val="FFFFFF"/>
                  </a:solidFill>
                  <a:latin typeface="Calibri" panose="020F0502020204030204" pitchFamily="34" charset="0"/>
                </a:rPr>
                <a:t>ADD YOUR TITLE</a:t>
              </a:r>
              <a:endParaRPr lang="zh-CN" altLang="en-US" sz="140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D56A83C-C656-46FA-BE4B-297BC44219DB}"/>
              </a:ext>
            </a:extLst>
          </p:cNvPr>
          <p:cNvSpPr txBox="1"/>
          <p:nvPr/>
        </p:nvSpPr>
        <p:spPr>
          <a:xfrm>
            <a:off x="721773" y="2854708"/>
            <a:ext cx="31764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 lưng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đặt thoải mái, đúng vị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reeform: Shape 33">
            <a:extLst>
              <a:ext uri="{FF2B5EF4-FFF2-40B4-BE49-F238E27FC236}">
                <a16:creationId xmlns:a16="http://schemas.microsoft.com/office/drawing/2014/main" xmlns="" id="{36B825CD-B689-4EEA-9AA9-E8AF981183C6}"/>
              </a:ext>
            </a:extLst>
          </p:cNvPr>
          <p:cNvSpPr/>
          <p:nvPr/>
        </p:nvSpPr>
        <p:spPr>
          <a:xfrm rot="38486">
            <a:off x="7439810" y="2713867"/>
            <a:ext cx="3893141" cy="1593856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A5C0A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C4AC33F-3DF3-47C5-B924-DFE4F9711D4D}"/>
              </a:ext>
            </a:extLst>
          </p:cNvPr>
          <p:cNvSpPr txBox="1"/>
          <p:nvPr/>
        </p:nvSpPr>
        <p:spPr>
          <a:xfrm>
            <a:off x="8064733" y="3033741"/>
            <a:ext cx="3176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 cách từ mắt đến vở</a:t>
            </a:r>
            <a:r>
              <a:rPr lang="vi-VN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đến 30 cm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18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20" grpId="0"/>
      <p:bldP spid="21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udent Writing (#4) | Free SVG">
            <a:extLst>
              <a:ext uri="{FF2B5EF4-FFF2-40B4-BE49-F238E27FC236}">
                <a16:creationId xmlns:a16="http://schemas.microsoft.com/office/drawing/2014/main" xmlns="" id="{25DE012F-5D89-4D77-BBDD-AFBE1DD65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69" y="2397203"/>
            <a:ext cx="2887461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EE2CC9-EEED-4887-A9DC-16EED9DE9AB0}"/>
              </a:ext>
            </a:extLst>
          </p:cNvPr>
          <p:cNvSpPr txBox="1"/>
          <p:nvPr/>
        </p:nvSpPr>
        <p:spPr>
          <a:xfrm>
            <a:off x="3128267" y="610849"/>
            <a:ext cx="5365827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36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 sinh viết bài vào vở ô li</a:t>
            </a:r>
            <a:endParaRPr lang="en-US" sz="3600" b="1" kern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389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26DBCF6-2317-42D8-8CF7-703D3375A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343" y="2552906"/>
            <a:ext cx="12192000" cy="377899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4E00A8FC-5340-4D1D-A9B8-E3BCD7CF1F10}"/>
              </a:ext>
            </a:extLst>
          </p:cNvPr>
          <p:cNvSpPr/>
          <p:nvPr/>
        </p:nvSpPr>
        <p:spPr>
          <a:xfrm>
            <a:off x="2070016" y="526101"/>
            <a:ext cx="8328523" cy="1351239"/>
          </a:xfrm>
          <a:prstGeom prst="roundRect">
            <a:avLst/>
          </a:prstGeom>
          <a:noFill/>
          <a:ln w="57150">
            <a:solidFill>
              <a:srgbClr val="FF7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Quicksand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BBD5ABB-0936-4491-8345-96EBFFF56B7E}"/>
              </a:ext>
            </a:extLst>
          </p:cNvPr>
          <p:cNvSpPr txBox="1"/>
          <p:nvPr/>
        </p:nvSpPr>
        <p:spPr>
          <a:xfrm>
            <a:off x="2866869" y="677011"/>
            <a:ext cx="60935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770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viết 1: Các nhà toán học     của mùa xuân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7707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C2FDC5D-54D2-4231-8644-1D975D30D845}"/>
              </a:ext>
            </a:extLst>
          </p:cNvPr>
          <p:cNvSpPr/>
          <p:nvPr/>
        </p:nvSpPr>
        <p:spPr>
          <a:xfrm>
            <a:off x="2218544" y="4411413"/>
            <a:ext cx="509667" cy="779488"/>
          </a:xfrm>
          <a:prstGeom prst="rect">
            <a:avLst/>
          </a:prstGeom>
          <a:solidFill>
            <a:srgbClr val="40C8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C959DE2-1F02-4F8C-9A02-6DCE77D8E50D}"/>
              </a:ext>
            </a:extLst>
          </p:cNvPr>
          <p:cNvSpPr/>
          <p:nvPr/>
        </p:nvSpPr>
        <p:spPr>
          <a:xfrm>
            <a:off x="1746353" y="5360834"/>
            <a:ext cx="944381" cy="839449"/>
          </a:xfrm>
          <a:prstGeom prst="rect">
            <a:avLst/>
          </a:prstGeom>
          <a:solidFill>
            <a:srgbClr val="40C8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B8F2C86-CE26-4C46-BBC4-CAB017A7A635}"/>
              </a:ext>
            </a:extLst>
          </p:cNvPr>
          <p:cNvSpPr/>
          <p:nvPr/>
        </p:nvSpPr>
        <p:spPr>
          <a:xfrm>
            <a:off x="5682916" y="3508973"/>
            <a:ext cx="826167" cy="839449"/>
          </a:xfrm>
          <a:prstGeom prst="rect">
            <a:avLst/>
          </a:prstGeom>
          <a:solidFill>
            <a:srgbClr val="40C8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A9EB9E3-0D3E-41C6-AD4F-B4FBD2C7434C}"/>
              </a:ext>
            </a:extLst>
          </p:cNvPr>
          <p:cNvSpPr txBox="1"/>
          <p:nvPr/>
        </p:nvSpPr>
        <p:spPr>
          <a:xfrm>
            <a:off x="6389162" y="3578981"/>
            <a:ext cx="1514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highlight>
                  <a:srgbClr val="FFFBF7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ềnh</a:t>
            </a:r>
          </a:p>
        </p:txBody>
      </p:sp>
    </p:spTree>
    <p:extLst>
      <p:ext uri="{BB962C8B-B14F-4D97-AF65-F5344CB8AC3E}">
        <p14:creationId xmlns:p14="http://schemas.microsoft.com/office/powerpoint/2010/main" val="216511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F0C39DA-9E9E-4F98-A8A1-DED9F7AAA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872"/>
            <a:ext cx="12192000" cy="625089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A7C283A-3682-482C-89AE-CD251A34AB94}"/>
              </a:ext>
            </a:extLst>
          </p:cNvPr>
          <p:cNvSpPr/>
          <p:nvPr/>
        </p:nvSpPr>
        <p:spPr>
          <a:xfrm>
            <a:off x="2548332" y="1184568"/>
            <a:ext cx="284816" cy="394049"/>
          </a:xfrm>
          <a:prstGeom prst="rect">
            <a:avLst/>
          </a:prstGeom>
          <a:solidFill>
            <a:srgbClr val="40C8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30FC046-C036-4266-A09C-8ADDF8635DDF}"/>
              </a:ext>
            </a:extLst>
          </p:cNvPr>
          <p:cNvSpPr/>
          <p:nvPr/>
        </p:nvSpPr>
        <p:spPr>
          <a:xfrm>
            <a:off x="6448269" y="1653567"/>
            <a:ext cx="284816" cy="394049"/>
          </a:xfrm>
          <a:prstGeom prst="rect">
            <a:avLst/>
          </a:prstGeom>
          <a:solidFill>
            <a:srgbClr val="40C8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880E6D2-4455-4A6E-84DE-B757571FDCFD}"/>
              </a:ext>
            </a:extLst>
          </p:cNvPr>
          <p:cNvSpPr/>
          <p:nvPr/>
        </p:nvSpPr>
        <p:spPr>
          <a:xfrm>
            <a:off x="4346289" y="2665491"/>
            <a:ext cx="284816" cy="394049"/>
          </a:xfrm>
          <a:prstGeom prst="rect">
            <a:avLst/>
          </a:prstGeom>
          <a:solidFill>
            <a:srgbClr val="40C8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A6024CB-1EFA-49FD-88DF-D37D08383D90}"/>
              </a:ext>
            </a:extLst>
          </p:cNvPr>
          <p:cNvSpPr/>
          <p:nvPr/>
        </p:nvSpPr>
        <p:spPr>
          <a:xfrm>
            <a:off x="2690740" y="4097308"/>
            <a:ext cx="752006" cy="394049"/>
          </a:xfrm>
          <a:prstGeom prst="rect">
            <a:avLst/>
          </a:prstGeom>
          <a:solidFill>
            <a:srgbClr val="40C8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E6F3A2C-4FCE-4C28-9BFD-950154FE3F5F}"/>
              </a:ext>
            </a:extLst>
          </p:cNvPr>
          <p:cNvSpPr/>
          <p:nvPr/>
        </p:nvSpPr>
        <p:spPr>
          <a:xfrm>
            <a:off x="4322167" y="5151872"/>
            <a:ext cx="956872" cy="394049"/>
          </a:xfrm>
          <a:prstGeom prst="rect">
            <a:avLst/>
          </a:prstGeom>
          <a:solidFill>
            <a:srgbClr val="40C8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7823633-7947-4B4B-8DF8-DA47063BE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039" y="5118637"/>
            <a:ext cx="685896" cy="4572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6134706-E2CC-42BE-B575-6DBE57D34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4300" y="4046649"/>
            <a:ext cx="1714739" cy="56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0FC659F-59EC-4D6D-8AEB-23C5B7308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40855"/>
            <a:ext cx="9144000" cy="899928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661420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245</Words>
  <Application>Microsoft Office PowerPoint</Application>
  <PresentationFormat>Custom</PresentationFormat>
  <Paragraphs>44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Custom Design</vt:lpstr>
      <vt:lpstr>1_Office Theme</vt:lpstr>
      <vt:lpstr>PowerPoint Presentation</vt:lpstr>
      <vt:lpstr>PowerPoint Presentation</vt:lpstr>
      <vt:lpstr>Các nhà toán học của mùa xuân</vt:lpstr>
      <vt:lpstr>Các nhà toán học của mùa xuân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39</cp:revision>
  <dcterms:created xsi:type="dcterms:W3CDTF">2021-11-01T08:16:43Z</dcterms:created>
  <dcterms:modified xsi:type="dcterms:W3CDTF">2021-11-07T01:05:13Z</dcterms:modified>
</cp:coreProperties>
</file>