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278" r:id="rId4"/>
    <p:sldId id="279" r:id="rId5"/>
    <p:sldId id="344" r:id="rId6"/>
    <p:sldId id="346" r:id="rId7"/>
    <p:sldId id="345" r:id="rId8"/>
    <p:sldId id="280" r:id="rId9"/>
    <p:sldId id="339" r:id="rId10"/>
    <p:sldId id="287" r:id="rId11"/>
    <p:sldId id="347" r:id="rId12"/>
    <p:sldId id="343" r:id="rId13"/>
    <p:sldId id="348" r:id="rId14"/>
    <p:sldId id="328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006673"/>
    <a:srgbClr val="F26532"/>
    <a:srgbClr val="D55A95"/>
    <a:srgbClr val="05788C"/>
    <a:srgbClr val="048DA4"/>
    <a:srgbClr val="05A0B8"/>
    <a:srgbClr val="A3DBE1"/>
    <a:srgbClr val="E26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9" autoAdjust="0"/>
    <p:restoredTop sz="94090" autoAdjust="0"/>
  </p:normalViewPr>
  <p:slideViewPr>
    <p:cSldViewPr snapToGrid="0" showGuides="1">
      <p:cViewPr varScale="1">
        <p:scale>
          <a:sx n="80" d="100"/>
          <a:sy n="80" d="100"/>
        </p:scale>
        <p:origin x="69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63513" y="1002108"/>
            <a:ext cx="11096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Put the verbs in brackets in the correct forms. </a:t>
            </a:r>
            <a:endParaRPr lang="en-VN" sz="2800" dirty="0">
              <a:solidFill>
                <a:srgbClr val="F2653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4980B-F742-7BAC-9832-37404C196CFF}"/>
              </a:ext>
            </a:extLst>
          </p:cNvPr>
          <p:cNvSpPr txBox="1"/>
          <p:nvPr/>
        </p:nvSpPr>
        <p:spPr>
          <a:xfrm>
            <a:off x="585694" y="1632480"/>
            <a:ext cx="11020611" cy="483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007B83"/>
                </a:solidFill>
                <a:effectLst/>
                <a:latin typeface="UTMAvo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If I (be)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you, I (live)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with a host family so that I can learn more about the local culture.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600" b="1" i="0" dirty="0">
                <a:solidFill>
                  <a:srgbClr val="007B83"/>
                </a:solidFill>
                <a:effectLst/>
                <a:latin typeface="UTMAvo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If we (work)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together, we (be)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able to reduce the negative impact of tourism on the environment.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600" b="1" i="0" dirty="0">
                <a:solidFill>
                  <a:srgbClr val="007B83"/>
                </a:solidFill>
                <a:effectLst/>
                <a:latin typeface="UTMAvo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If we (allow)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more people to crowd the city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UTM-Avo"/>
              </a:rPr>
              <a:t>centre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, we (have)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to deal with environmental pollution in the future.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600" b="1" i="0" dirty="0">
                <a:solidFill>
                  <a:srgbClr val="007B83"/>
                </a:solidFill>
                <a:effectLst/>
                <a:latin typeface="UTMAvo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If we (have)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enough money, we (go) </a:t>
            </a:r>
            <a:r>
              <a:rPr lang="en-US" sz="2600" b="0" i="0" dirty="0">
                <a:solidFill>
                  <a:srgbClr val="6D6F71"/>
                </a:solidFill>
                <a:effectLst/>
                <a:latin typeface="UTM-Avo"/>
              </a:rPr>
              <a:t>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UTM-Avo"/>
              </a:rPr>
              <a:t>on an ecotour to Finland. Instead, we’re staying in Viet Nam in the summer.</a:t>
            </a:r>
            <a:r>
              <a:rPr lang="en-US" sz="26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14EE3A-C655-7C61-5AB0-4165F864D3E4}"/>
              </a:ext>
            </a:extLst>
          </p:cNvPr>
          <p:cNvSpPr txBox="1"/>
          <p:nvPr/>
        </p:nvSpPr>
        <p:spPr>
          <a:xfrm>
            <a:off x="2118658" y="1703899"/>
            <a:ext cx="1990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/ was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74E7A-44F9-29D0-492B-CCEA936ACA3F}"/>
              </a:ext>
            </a:extLst>
          </p:cNvPr>
          <p:cNvSpPr txBox="1"/>
          <p:nvPr/>
        </p:nvSpPr>
        <p:spPr>
          <a:xfrm>
            <a:off x="5641787" y="1703898"/>
            <a:ext cx="1894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would live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F49EAD-0FA5-B93F-1369-2FDB90F5F269}"/>
              </a:ext>
            </a:extLst>
          </p:cNvPr>
          <p:cNvSpPr txBox="1"/>
          <p:nvPr/>
        </p:nvSpPr>
        <p:spPr>
          <a:xfrm>
            <a:off x="2940424" y="2886946"/>
            <a:ext cx="132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4DA7D-D023-0AEA-BF93-9D38F13EF18B}"/>
              </a:ext>
            </a:extLst>
          </p:cNvPr>
          <p:cNvSpPr txBox="1"/>
          <p:nvPr/>
        </p:nvSpPr>
        <p:spPr>
          <a:xfrm>
            <a:off x="6846046" y="2886946"/>
            <a:ext cx="1990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will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A8567-BF34-D160-613E-30D9452A051D}"/>
              </a:ext>
            </a:extLst>
          </p:cNvPr>
          <p:cNvSpPr txBox="1"/>
          <p:nvPr/>
        </p:nvSpPr>
        <p:spPr>
          <a:xfrm>
            <a:off x="3026770" y="4082723"/>
            <a:ext cx="14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allow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BF2DC2-1CC7-39BD-8F69-8B22DF741ECD}"/>
              </a:ext>
            </a:extLst>
          </p:cNvPr>
          <p:cNvSpPr txBox="1"/>
          <p:nvPr/>
        </p:nvSpPr>
        <p:spPr>
          <a:xfrm>
            <a:off x="1155046" y="4692437"/>
            <a:ext cx="1583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will have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BA33D2-3483-E126-CE2B-EC25CB371C1A}"/>
              </a:ext>
            </a:extLst>
          </p:cNvPr>
          <p:cNvSpPr txBox="1"/>
          <p:nvPr/>
        </p:nvSpPr>
        <p:spPr>
          <a:xfrm>
            <a:off x="2961343" y="5278501"/>
            <a:ext cx="132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10CA13-7429-82EE-6EF4-B8E27091F0F2}"/>
              </a:ext>
            </a:extLst>
          </p:cNvPr>
          <p:cNvSpPr txBox="1"/>
          <p:nvPr/>
        </p:nvSpPr>
        <p:spPr>
          <a:xfrm>
            <a:off x="7645539" y="5278500"/>
            <a:ext cx="1852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would go</a:t>
            </a: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0935" y="12234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5997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438531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2377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Watch the video and guess the name of the place.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878858"/>
            <a:ext cx="7013734" cy="2433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Choose the correct words to complete the conversation.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VN" b="1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Work in pairs. Role-play the conversation above. Try to use appropriate intonation.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Put the verbs in brackets in the correct forms. (p. 118)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</p:cNvCxnSpPr>
          <p:nvPr/>
        </p:nvCxnSpPr>
        <p:spPr>
          <a:xfrm>
            <a:off x="2474702" y="1551157"/>
            <a:ext cx="870207" cy="10486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</p:cNvCxnSpPr>
          <p:nvPr/>
        </p:nvCxnSpPr>
        <p:spPr>
          <a:xfrm rot="10800000" flipV="1">
            <a:off x="1451937" y="2927463"/>
            <a:ext cx="759659" cy="145784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9045" y="4539854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Design an ecotour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103573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2286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C0812-5D48-79CC-CAC5-08C0EE24163A}"/>
              </a:ext>
            </a:extLst>
          </p:cNvPr>
          <p:cNvSpPr txBox="1"/>
          <p:nvPr/>
        </p:nvSpPr>
        <p:spPr>
          <a:xfrm>
            <a:off x="432847" y="1209664"/>
            <a:ext cx="5253318" cy="1464231"/>
          </a:xfrm>
          <a:prstGeom prst="roundRect">
            <a:avLst/>
          </a:prstGeom>
          <a:solidFill>
            <a:srgbClr val="FF99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42021"/>
                </a:solidFill>
                <a:effectLst/>
                <a:latin typeface="UTMAvoBold"/>
              </a:rPr>
              <a:t>Work in groups. </a:t>
            </a:r>
            <a:r>
              <a:rPr lang="en-US" sz="2000" b="1" dirty="0">
                <a:solidFill>
                  <a:srgbClr val="242021"/>
                </a:solidFill>
                <a:latin typeface="UTMAvoBold"/>
              </a:rPr>
              <a:t>D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UTMAvoBold"/>
              </a:rPr>
              <a:t>esign an ecotour to a tourist attraction in your local area.</a:t>
            </a:r>
            <a:br>
              <a:rPr lang="en-US" sz="2000" b="1" i="0" dirty="0">
                <a:solidFill>
                  <a:srgbClr val="242021"/>
                </a:solidFill>
                <a:effectLst/>
                <a:latin typeface="UTMAvoBold"/>
              </a:rPr>
            </a:br>
            <a:r>
              <a:rPr lang="en-US" sz="2000" b="1" i="0" dirty="0">
                <a:solidFill>
                  <a:srgbClr val="242021"/>
                </a:solidFill>
                <a:effectLst/>
                <a:latin typeface="UTMAvoBold"/>
              </a:rPr>
              <a:t>Present your ideas to the class. Use these questions as cues for your presentation.</a:t>
            </a:r>
            <a:r>
              <a:rPr lang="en-US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4210C-D9CD-06FE-F865-519E6E39DBFB}"/>
              </a:ext>
            </a:extLst>
          </p:cNvPr>
          <p:cNvSpPr txBox="1"/>
          <p:nvPr/>
        </p:nvSpPr>
        <p:spPr>
          <a:xfrm>
            <a:off x="6096000" y="97228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What is the local tourist attraction?</a:t>
            </a:r>
            <a:endParaRPr lang="en-US" sz="2400" dirty="0">
              <a:solidFill>
                <a:srgbClr val="242021"/>
              </a:solidFill>
              <a:latin typeface="UTM-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What is it famous for?</a:t>
            </a:r>
            <a:endParaRPr lang="en-US" sz="2400" dirty="0">
              <a:solidFill>
                <a:srgbClr val="242021"/>
              </a:solidFill>
              <a:latin typeface="UTM-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What can tourists do there?</a:t>
            </a:r>
            <a:endParaRPr lang="en-US" sz="2400" dirty="0">
              <a:solidFill>
                <a:srgbClr val="242021"/>
              </a:solidFill>
              <a:latin typeface="UTM-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What are some eco-friendly activities that tourists can do there?</a:t>
            </a:r>
            <a:r>
              <a:rPr lang="en-US" sz="2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D92ED-9431-BC22-CC1B-28A78992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11" y="2911275"/>
            <a:ext cx="8889142" cy="3934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4452A1-F7C9-5ACF-3B62-1C2408EA8485}"/>
              </a:ext>
            </a:extLst>
          </p:cNvPr>
          <p:cNvSpPr txBox="1"/>
          <p:nvPr/>
        </p:nvSpPr>
        <p:spPr>
          <a:xfrm>
            <a:off x="3059506" y="137185"/>
            <a:ext cx="47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Design an ecotour</a:t>
            </a:r>
          </a:p>
        </p:txBody>
      </p:sp>
    </p:spTree>
    <p:extLst>
      <p:ext uri="{BB962C8B-B14F-4D97-AF65-F5344CB8AC3E}">
        <p14:creationId xmlns:p14="http://schemas.microsoft.com/office/powerpoint/2010/main" val="234484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0935" y="12234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5997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438531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2377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Watch the video and guess the name of the place.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878858"/>
            <a:ext cx="7013734" cy="2433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Choose the correct words to complete the conversation.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VN" b="1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Work in pairs. Role-play the conversation above. Try to use appropriate intonation.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Put the verbs in brackets in the correct forms. (p. 118)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</p:cNvCxnSpPr>
          <p:nvPr/>
        </p:nvCxnSpPr>
        <p:spPr>
          <a:xfrm>
            <a:off x="2474702" y="1551157"/>
            <a:ext cx="870207" cy="10486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</p:cNvCxnSpPr>
          <p:nvPr/>
        </p:nvCxnSpPr>
        <p:spPr>
          <a:xfrm rot="10800000" flipV="1">
            <a:off x="1451937" y="2927463"/>
            <a:ext cx="759659" cy="145784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4" idx="3"/>
            <a:endCxn id="33" idx="0"/>
          </p:cNvCxnSpPr>
          <p:nvPr/>
        </p:nvCxnSpPr>
        <p:spPr>
          <a:xfrm>
            <a:off x="2508186" y="4740417"/>
            <a:ext cx="678775" cy="7346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9045" y="5374742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9045" y="4539854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Design an ecotour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095461" y="547503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67013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6652-BB6A-1642-8189-EBFA2265C387}"/>
              </a:ext>
            </a:extLst>
          </p:cNvPr>
          <p:cNvSpPr txBox="1"/>
          <p:nvPr/>
        </p:nvSpPr>
        <p:spPr>
          <a:xfrm>
            <a:off x="1275517" y="2226027"/>
            <a:ext cx="1035765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Review the vocabulary and grammar of Unit 10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Apply what they have learnt (vocabulary and grammar) into practice through a project</a:t>
            </a:r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475" y="2805341"/>
            <a:ext cx="8443076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61460" y="2816215"/>
            <a:ext cx="814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1228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6124" y="2839165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75517" y="2226027"/>
            <a:ext cx="1035765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Review the vocabulary and grammar of Unit 10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Apply what they have learnt (vocabulary and grammar) into practice through a project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0935" y="12234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5997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438531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2377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Watch the video and guess the name of the place.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878858"/>
            <a:ext cx="7013734" cy="2433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Choose the correct words to complete the conversation.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VN" b="1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Work in pairs. Role-play the conversation above. Try to use appropriate intonation.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Put the verbs in brackets in the correct forms. (p. 118)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</p:cNvCxnSpPr>
          <p:nvPr/>
        </p:nvCxnSpPr>
        <p:spPr>
          <a:xfrm>
            <a:off x="2474702" y="1551157"/>
            <a:ext cx="870207" cy="10486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</p:cNvCxnSpPr>
          <p:nvPr/>
        </p:nvCxnSpPr>
        <p:spPr>
          <a:xfrm rot="10800000" flipV="1">
            <a:off x="1451937" y="2927463"/>
            <a:ext cx="759659" cy="145784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4" idx="3"/>
            <a:endCxn id="33" idx="0"/>
          </p:cNvCxnSpPr>
          <p:nvPr/>
        </p:nvCxnSpPr>
        <p:spPr>
          <a:xfrm>
            <a:off x="2508186" y="4740417"/>
            <a:ext cx="678775" cy="7346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9045" y="5374742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9045" y="4539854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Design an ecotour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095461" y="547503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0935" y="12234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2377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Watch the video and guess the name of the place.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A2FC5-53FC-F3B5-ADCB-A10CA894C8E2}"/>
              </a:ext>
            </a:extLst>
          </p:cNvPr>
          <p:cNvSpPr txBox="1"/>
          <p:nvPr/>
        </p:nvSpPr>
        <p:spPr>
          <a:xfrm>
            <a:off x="3322918" y="3198167"/>
            <a:ext cx="51756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Nhờ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BTV</a:t>
            </a:r>
            <a:r>
              <a:rPr lang="en-US" sz="2400" dirty="0">
                <a:solidFill>
                  <a:srgbClr val="FF0000"/>
                </a:solidFill>
              </a:rPr>
              <a:t> insert video </a:t>
            </a:r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24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1" name="Picture 10" descr="Địa điểm du lịch gần Hà Nội: Review một ngày ở Tràng An, Ninh Bình sẽ như  thế nào? - PYS Travel">
            <a:extLst>
              <a:ext uri="{FF2B5EF4-FFF2-40B4-BE49-F238E27FC236}">
                <a16:creationId xmlns:a16="http://schemas.microsoft.com/office/drawing/2014/main" id="{7266CDA2-E291-5B69-C2CB-D88313FEF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68" y="1133866"/>
            <a:ext cx="6316980" cy="418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A5D0E0-510E-C3FE-6C41-98413F6E8758}"/>
              </a:ext>
            </a:extLst>
          </p:cNvPr>
          <p:cNvSpPr txBox="1"/>
          <p:nvPr/>
        </p:nvSpPr>
        <p:spPr>
          <a:xfrm>
            <a:off x="3275106" y="56653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 An Ecotourism Complex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0935" y="12234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5997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23778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Watch the video and guess the name of the place.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878858"/>
            <a:ext cx="7013734" cy="2433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Choose the correct words to complete the conversation.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VN" b="1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Work in pairs. Role-play the conversation above. Try to use appropriate intonation. (p. 118)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Put the verbs in brackets in the correct forms. (p. 118)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</p:cNvCxnSpPr>
          <p:nvPr/>
        </p:nvCxnSpPr>
        <p:spPr>
          <a:xfrm>
            <a:off x="2474702" y="1551157"/>
            <a:ext cx="870207" cy="10486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54567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59004" y="952503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Choose the correct words to complete the conversation. </a:t>
            </a:r>
            <a:endParaRPr lang="en-VN" sz="2800" dirty="0">
              <a:solidFill>
                <a:srgbClr val="F2653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BB92D3-71DA-2E2D-3497-6C3163403C6A}"/>
              </a:ext>
            </a:extLst>
          </p:cNvPr>
          <p:cNvSpPr txBox="1"/>
          <p:nvPr/>
        </p:nvSpPr>
        <p:spPr>
          <a:xfrm>
            <a:off x="502024" y="1552028"/>
            <a:ext cx="11409082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what is (1) </a:t>
            </a:r>
            <a:r>
              <a:rPr lang="en-US" sz="2400" dirty="0">
                <a:solidFill>
                  <a:srgbClr val="0070C0"/>
                </a:solidFill>
              </a:rPr>
              <a:t>mass / sustainable </a:t>
            </a:r>
            <a:r>
              <a:rPr lang="en-US" sz="2400" dirty="0"/>
              <a:t>tourism?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Well, the aim of this kind of tourism is to (2) </a:t>
            </a:r>
            <a:r>
              <a:rPr lang="en-US" sz="2400" dirty="0">
                <a:solidFill>
                  <a:srgbClr val="0070C0"/>
                </a:solidFill>
              </a:rPr>
              <a:t>protect / damage </a:t>
            </a:r>
            <a:r>
              <a:rPr lang="en-US" sz="2400" dirty="0"/>
              <a:t>the environment, respect local culture, and keep (3) </a:t>
            </a:r>
            <a:r>
              <a:rPr lang="en-US" sz="2400" dirty="0">
                <a:solidFill>
                  <a:srgbClr val="0070C0"/>
                </a:solidFill>
              </a:rPr>
              <a:t>benefits / profits </a:t>
            </a:r>
            <a:r>
              <a:rPr lang="en-US" sz="2400" dirty="0"/>
              <a:t>local.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Can you give me an example?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When travelling, we should not (4) </a:t>
            </a:r>
            <a:r>
              <a:rPr lang="en-US" sz="2400" dirty="0">
                <a:solidFill>
                  <a:srgbClr val="0070C0"/>
                </a:solidFill>
              </a:rPr>
              <a:t>litter / impact </a:t>
            </a:r>
            <a:r>
              <a:rPr lang="en-US" sz="2400" dirty="0"/>
              <a:t>on the street. We should also be (5) </a:t>
            </a:r>
            <a:r>
              <a:rPr lang="en-US" sz="2400" dirty="0">
                <a:solidFill>
                  <a:srgbClr val="0070C0"/>
                </a:solidFill>
              </a:rPr>
              <a:t>aware / responsible </a:t>
            </a:r>
            <a:r>
              <a:rPr lang="en-US" sz="2400" dirty="0"/>
              <a:t>of the local traditions and respect them.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So is this kind of tourism similar to (6) </a:t>
            </a:r>
            <a:r>
              <a:rPr lang="en-US" sz="2400" dirty="0">
                <a:solidFill>
                  <a:srgbClr val="0070C0"/>
                </a:solidFill>
              </a:rPr>
              <a:t>ecotourism / mass tourism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Well, it’s a form of sustainable tourism because it has a positive (7) </a:t>
            </a:r>
            <a:r>
              <a:rPr lang="en-US" sz="2400" dirty="0">
                <a:solidFill>
                  <a:srgbClr val="0070C0"/>
                </a:solidFill>
              </a:rPr>
              <a:t>impact / craft</a:t>
            </a:r>
            <a:r>
              <a:rPr lang="en-US" sz="2400" dirty="0"/>
              <a:t> on the environment.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5BF7A-47EF-C08B-8C09-F3F99D0C0756}"/>
              </a:ext>
            </a:extLst>
          </p:cNvPr>
          <p:cNvSpPr/>
          <p:nvPr/>
        </p:nvSpPr>
        <p:spPr>
          <a:xfrm>
            <a:off x="4476376" y="1655482"/>
            <a:ext cx="1553883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6CBD66-FFC3-4BD6-EAC9-AC1E671E7ECD}"/>
              </a:ext>
            </a:extLst>
          </p:cNvPr>
          <p:cNvSpPr/>
          <p:nvPr/>
        </p:nvSpPr>
        <p:spPr>
          <a:xfrm>
            <a:off x="7091082" y="2214282"/>
            <a:ext cx="1078753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36F7CD-67DD-11B6-DA82-901433EBF461}"/>
              </a:ext>
            </a:extLst>
          </p:cNvPr>
          <p:cNvSpPr/>
          <p:nvPr/>
        </p:nvSpPr>
        <p:spPr>
          <a:xfrm>
            <a:off x="6030260" y="2783693"/>
            <a:ext cx="920376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267021-09C5-52D7-F681-DFC9FDB0FB03}"/>
              </a:ext>
            </a:extLst>
          </p:cNvPr>
          <p:cNvSpPr/>
          <p:nvPr/>
        </p:nvSpPr>
        <p:spPr>
          <a:xfrm>
            <a:off x="5956197" y="3843846"/>
            <a:ext cx="725497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019E3D-FE3E-710F-A459-C06F2CD5F143}"/>
              </a:ext>
            </a:extLst>
          </p:cNvPr>
          <p:cNvSpPr/>
          <p:nvPr/>
        </p:nvSpPr>
        <p:spPr>
          <a:xfrm>
            <a:off x="905434" y="4419599"/>
            <a:ext cx="911413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D82112-C2C2-9696-AA27-70EBF9C823CB}"/>
              </a:ext>
            </a:extLst>
          </p:cNvPr>
          <p:cNvSpPr/>
          <p:nvPr/>
        </p:nvSpPr>
        <p:spPr>
          <a:xfrm>
            <a:off x="5859929" y="4954482"/>
            <a:ext cx="1553883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027149-4F7D-B515-997A-9653A090209C}"/>
              </a:ext>
            </a:extLst>
          </p:cNvPr>
          <p:cNvSpPr/>
          <p:nvPr/>
        </p:nvSpPr>
        <p:spPr>
          <a:xfrm>
            <a:off x="9894047" y="5495364"/>
            <a:ext cx="1024965" cy="4960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553857" y="1029581"/>
            <a:ext cx="11500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Work in pairs. Role-play the conversation above. Try to use appropriate intonation.</a:t>
            </a:r>
            <a:endParaRPr lang="en-VN" sz="2400" b="1" dirty="0">
              <a:solidFill>
                <a:srgbClr val="F2653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26F25-22C7-4CB9-F2C7-368FB491D5F2}"/>
              </a:ext>
            </a:extLst>
          </p:cNvPr>
          <p:cNvSpPr txBox="1"/>
          <p:nvPr/>
        </p:nvSpPr>
        <p:spPr>
          <a:xfrm>
            <a:off x="502024" y="1552028"/>
            <a:ext cx="11409082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what is sustainable tourism?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Well, the aim of this kind of tourism is to protect the environment, respect local culture, and keep profits local.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Can you give me an example?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When travelling, we should not litter on the street. We should also be aware of the local traditions and respect them.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So is this kind of tourism similar to ecotourism?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Well, it’s a form of sustainable tourism because it has a positive impact on the environment.</a:t>
            </a:r>
          </a:p>
        </p:txBody>
      </p:sp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4D62C764-8229-AC99-96A8-1C440DD9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81339">
            <a:off x="5881466" y="1625776"/>
            <a:ext cx="650196" cy="650196"/>
          </a:xfrm>
          <a:prstGeom prst="rect">
            <a:avLst/>
          </a:prstGeom>
        </p:spPr>
      </p:pic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1EEBE549-457B-CC89-3B8B-6A5BE6422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81339">
            <a:off x="4479983" y="2722458"/>
            <a:ext cx="650196" cy="650196"/>
          </a:xfrm>
          <a:prstGeom prst="rect">
            <a:avLst/>
          </a:prstGeom>
        </p:spPr>
      </p:pic>
      <p:pic>
        <p:nvPicPr>
          <p:cNvPr id="10" name="Graphic 9" descr="Arrow: Counter-clockwise curve with solid fill">
            <a:extLst>
              <a:ext uri="{FF2B5EF4-FFF2-40B4-BE49-F238E27FC236}">
                <a16:creationId xmlns:a16="http://schemas.microsoft.com/office/drawing/2014/main" id="{E9722C53-CEBD-B3E3-B2FE-2849B3EA3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4920464" y="3265873"/>
            <a:ext cx="604189" cy="604189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4AAE42F0-B029-15C3-D61A-ED3E2448E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81339">
            <a:off x="5357089" y="4332099"/>
            <a:ext cx="650196" cy="650196"/>
          </a:xfrm>
          <a:prstGeom prst="rect">
            <a:avLst/>
          </a:prstGeom>
        </p:spPr>
      </p:pic>
      <p:pic>
        <p:nvPicPr>
          <p:cNvPr id="12" name="Graphic 11" descr="Arrow: Counter-clockwise curve with solid fill">
            <a:extLst>
              <a:ext uri="{FF2B5EF4-FFF2-40B4-BE49-F238E27FC236}">
                <a16:creationId xmlns:a16="http://schemas.microsoft.com/office/drawing/2014/main" id="{350828FC-1541-3C05-74C3-E0E7455DB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063028" y="4814732"/>
            <a:ext cx="604189" cy="604189"/>
          </a:xfrm>
          <a:prstGeom prst="rect">
            <a:avLst/>
          </a:prstGeom>
        </p:spPr>
      </p:pic>
      <p:pic>
        <p:nvPicPr>
          <p:cNvPr id="15" name="Graphic 14" descr="Back with solid fill">
            <a:extLst>
              <a:ext uri="{FF2B5EF4-FFF2-40B4-BE49-F238E27FC236}">
                <a16:creationId xmlns:a16="http://schemas.microsoft.com/office/drawing/2014/main" id="{758B0E69-847D-A548-93AF-7346CFDF4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81339">
            <a:off x="2377818" y="5962950"/>
            <a:ext cx="650196" cy="6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</TotalTime>
  <Words>915</Words>
  <PresentationFormat>Widescreen</PresentationFormat>
  <Paragraphs>132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Myriad Pro</vt:lpstr>
      <vt:lpstr>Times</vt:lpstr>
      <vt:lpstr>UTM Facebook K&amp;T</vt:lpstr>
      <vt:lpstr>UTM-Avo</vt:lpstr>
      <vt:lpstr>UTMAvoBold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2022-05-08T09:05:48Z</dcterms:modified>
</cp:coreProperties>
</file>