
<file path=[Content_Types].xml><?xml version="1.0" encoding="utf-8"?>
<Types xmlns="http://schemas.openxmlformats.org/package/2006/content-types">
  <Default Extension="bin" ContentType="application/vnd.ms-office.activeX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tags/tag2.xml" ContentType="application/vnd.openxmlformats-officedocument.presentationml.tags+xml"/>
  <Override PartName="/ppt/activeX/activeX3.xml" ContentType="application/vnd.ms-office.activeX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8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7.bin" ContentType="application/vnd.openxmlformats-officedocument.oleObject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33"/>
  </p:notesMasterIdLst>
  <p:sldIdLst>
    <p:sldId id="301" r:id="rId3"/>
    <p:sldId id="434" r:id="rId4"/>
    <p:sldId id="435" r:id="rId5"/>
    <p:sldId id="305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427" r:id="rId17"/>
    <p:sldId id="428" r:id="rId18"/>
    <p:sldId id="429" r:id="rId19"/>
    <p:sldId id="304" r:id="rId20"/>
    <p:sldId id="302" r:id="rId21"/>
    <p:sldId id="431" r:id="rId22"/>
    <p:sldId id="432" r:id="rId23"/>
    <p:sldId id="291" r:id="rId24"/>
    <p:sldId id="441" r:id="rId25"/>
    <p:sldId id="436" r:id="rId26"/>
    <p:sldId id="437" r:id="rId27"/>
    <p:sldId id="306" r:id="rId28"/>
    <p:sldId id="440" r:id="rId29"/>
    <p:sldId id="439" r:id="rId30"/>
    <p:sldId id="430" r:id="rId31"/>
    <p:sldId id="442" r:id="rId32"/>
  </p:sldIdLst>
  <p:sldSz cx="24384000" cy="13716000"/>
  <p:notesSz cx="6858000" cy="9144000"/>
  <p:custDataLst>
    <p:tags r:id="rId34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4181"/>
    <a:srgbClr val="B9B0FB"/>
    <a:srgbClr val="FBA700"/>
    <a:srgbClr val="DAE3F3"/>
    <a:srgbClr val="547DC9"/>
    <a:srgbClr val="0000FF"/>
    <a:srgbClr val="135F82"/>
    <a:srgbClr val="166083"/>
    <a:srgbClr val="E7D2B3"/>
    <a:srgbClr val="BED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86355" autoAdjust="0"/>
  </p:normalViewPr>
  <p:slideViewPr>
    <p:cSldViewPr>
      <p:cViewPr varScale="1">
        <p:scale>
          <a:sx n="29" d="100"/>
          <a:sy n="29" d="100"/>
        </p:scale>
        <p:origin x="1000" y="7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AB51C391-7933-4149-A1FE-D3D5A9E61395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AB51C391-7933-4149-A1FE-D3D5A9E61395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AB51C391-7933-4149-A1FE-D3D5A9E61395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Click vào đáp án, nếu đúng đáp án sẽ to ra. Nếu sai đáp án sẽ biến mất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26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Click vào đáp án, nếu đúng đáp án sẽ to ra. Nếu sai đáp án sẽ biến mất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33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Click vào đáp án, nếu đúng đáp án sẽ to ra. Nếu sai đáp án sẽ biến mất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01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Click vào đáp án, nếu đúng đáp án sẽ to ra. Nếu sai đáp án sẽ biến mất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825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56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63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74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0FE56B-9C1D-4357-A643-BC5835BA8B8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13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16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841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8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23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Click vào đáp án, nếu đúng đáp án sẽ to ra. Nếu sai đáp án sẽ biến mất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8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1777389" y="558225"/>
            <a:ext cx="2351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HỌC</a:t>
            </a:r>
            <a:endParaRPr lang="en-US" sz="3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840988" y="504498"/>
            <a:ext cx="771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3.xml"/><Relationship Id="rId7" Type="http://schemas.openxmlformats.org/officeDocument/2006/relationships/image" Target="../media/image30.wmf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image" Target="../media/image41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.bin"/><Relationship Id="rId12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2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440.png"/><Relationship Id="rId11" Type="http://schemas.openxmlformats.org/officeDocument/2006/relationships/image" Target="../media/image45.png"/><Relationship Id="rId5" Type="http://schemas.openxmlformats.org/officeDocument/2006/relationships/image" Target="../media/image44.png"/><Relationship Id="rId15" Type="http://schemas.openxmlformats.org/officeDocument/2006/relationships/oleObject" Target="../embeddings/oleObject4.bin"/><Relationship Id="rId10" Type="http://schemas.openxmlformats.org/officeDocument/2006/relationships/image" Target="../media/image40.wmf"/><Relationship Id="rId4" Type="http://schemas.openxmlformats.org/officeDocument/2006/relationships/image" Target="../media/image43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0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00.png"/><Relationship Id="rId5" Type="http://schemas.openxmlformats.org/officeDocument/2006/relationships/image" Target="../media/image51.wmf"/><Relationship Id="rId10" Type="http://schemas.openxmlformats.org/officeDocument/2006/relationships/image" Target="../media/image52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11.png"/><Relationship Id="rId10" Type="http://schemas.openxmlformats.org/officeDocument/2006/relationships/image" Target="../media/image59.png"/><Relationship Id="rId4" Type="http://schemas.openxmlformats.org/officeDocument/2006/relationships/image" Target="../media/image10.png"/><Relationship Id="rId9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emf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23639" y="4865914"/>
            <a:ext cx="19877574" cy="83928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559322" y="1907684"/>
            <a:ext cx="343229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 HỌC</a:t>
            </a:r>
            <a:endParaRPr lang="en-US" sz="4800" b="1" dirty="0">
              <a:solidFill>
                <a:srgbClr val="13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216" y="334688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4800" b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KHỐI ĐA DIỆN</a:t>
            </a:r>
            <a:endParaRPr lang="en-US" sz="4800" b="1" dirty="0">
              <a:solidFill>
                <a:srgbClr val="77624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564878" y="4446052"/>
            <a:ext cx="18393116" cy="861744"/>
            <a:chOff x="3435836" y="4446051"/>
            <a:chExt cx="18393116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35836" y="4446051"/>
              <a:ext cx="18393116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000" b="1" err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0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 KHỐI ĐA DIỆN LỒI – KHỐI ĐA DIỆN ĐỀU</a:t>
              </a:r>
              <a:endParaRPr lang="en-US" sz="60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014310" y="1463003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</a:t>
              </a:r>
              <a:endParaRPr lang="en-US" sz="810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372946" y="5796146"/>
            <a:ext cx="7546395" cy="907184"/>
            <a:chOff x="7459670" y="7086600"/>
            <a:chExt cx="7547269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591448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KHỐI ĐA DIỆN LỒI</a:t>
              </a:r>
              <a:endPara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72946" y="9753602"/>
            <a:ext cx="7727535" cy="929775"/>
            <a:chOff x="7459670" y="8524495"/>
            <a:chExt cx="7728430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6095644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KHỐI ĐA DIỆN ĐỀU</a:t>
              </a:r>
              <a:endParaRPr lang="en-US" sz="4700" b="1" spc="-15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4060373" y="7084350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nghĩa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060373" y="8311854"/>
            <a:ext cx="10253661" cy="861774"/>
            <a:chOff x="644526" y="2766774"/>
            <a:chExt cx="10253661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 dụ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F42C567-3620-46C7-AB97-F25D5835A714}"/>
              </a:ext>
            </a:extLst>
          </p:cNvPr>
          <p:cNvGrpSpPr/>
          <p:nvPr/>
        </p:nvGrpSpPr>
        <p:grpSpPr>
          <a:xfrm>
            <a:off x="4093030" y="10957696"/>
            <a:ext cx="10253661" cy="861774"/>
            <a:chOff x="644526" y="2766774"/>
            <a:chExt cx="10253661" cy="861774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BF64E10-8CC9-4803-A66B-202AD72E3A48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nghĩa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Rounded Rectangle 89">
              <a:extLst>
                <a:ext uri="{FF2B5EF4-FFF2-40B4-BE49-F238E27FC236}">
                  <a16:creationId xmlns:a16="http://schemas.microsoft.com/office/drawing/2014/main" id="{59F86EB4-7839-4FCB-8B42-1CF40F830F7D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21FF400-5DF8-49CF-97F8-DF3D8DF5501B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6318B6B-B57E-421B-B287-4389F28715FD}"/>
              </a:ext>
            </a:extLst>
          </p:cNvPr>
          <p:cNvGrpSpPr/>
          <p:nvPr/>
        </p:nvGrpSpPr>
        <p:grpSpPr>
          <a:xfrm>
            <a:off x="4093030" y="12185200"/>
            <a:ext cx="10253661" cy="861774"/>
            <a:chOff x="644526" y="2766774"/>
            <a:chExt cx="10253661" cy="861774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797B223-11DA-4916-8BA3-12B27E573A2A}"/>
                </a:ext>
              </a:extLst>
            </p:cNvPr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Ví dụ</a:t>
              </a:r>
              <a:endParaRPr lang="en-US" sz="4800" b="1" i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Rounded Rectangle 93">
              <a:extLst>
                <a:ext uri="{FF2B5EF4-FFF2-40B4-BE49-F238E27FC236}">
                  <a16:creationId xmlns:a16="http://schemas.microsoft.com/office/drawing/2014/main" id="{2D8F33E8-32E6-4B47-A1AC-D7464960AC05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E84A446-0BA4-49C8-ACD6-9126729572DE}"/>
                </a:ext>
              </a:extLst>
            </p:cNvPr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18">
            <a:extLst>
              <a:ext uri="{FF2B5EF4-FFF2-40B4-BE49-F238E27FC236}">
                <a16:creationId xmlns:a16="http://schemas.microsoft.com/office/drawing/2014/main" id="{674A5F04-7BBC-4798-827A-186E2F708693}"/>
              </a:ext>
            </a:extLst>
          </p:cNvPr>
          <p:cNvSpPr/>
          <p:nvPr/>
        </p:nvSpPr>
        <p:spPr>
          <a:xfrm flipV="1">
            <a:off x="549442" y="3016893"/>
            <a:ext cx="22844298" cy="3464192"/>
          </a:xfrm>
          <a:prstGeom prst="round2SameRect">
            <a:avLst>
              <a:gd name="adj1" fmla="val 3062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8" tIns="8999" rIns="17998" bIns="8999" rtlCol="0" anchor="ctr"/>
          <a:lstStyle/>
          <a:p>
            <a:pPr algn="ctr"/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0E86FA53-EE4F-450E-9BF6-79EFF2F66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260" y="3167896"/>
            <a:ext cx="2240348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b="1" u="sng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altLang="en-US" sz="4400" b="1" u="sng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u="sng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altLang="en-US" sz="4400" b="1" u="sng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</a:t>
            </a:r>
            <a:r>
              <a:rPr lang="en-US" alt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đỉnh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thuộc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mấy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ban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8" name="Rounded Rectangle 11">
            <a:extLst>
              <a:ext uri="{FF2B5EF4-FFF2-40B4-BE49-F238E27FC236}">
                <a16:creationId xmlns:a16="http://schemas.microsoft.com/office/drawing/2014/main" id="{22F2977E-83D5-4687-BF9A-CA2D9497230A}"/>
              </a:ext>
            </a:extLst>
          </p:cNvPr>
          <p:cNvSpPr/>
          <p:nvPr/>
        </p:nvSpPr>
        <p:spPr>
          <a:xfrm>
            <a:off x="13198982" y="6847114"/>
            <a:ext cx="10194758" cy="4456880"/>
          </a:xfrm>
          <a:prstGeom prst="roundRect">
            <a:avLst>
              <a:gd name="adj" fmla="val 2239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747152-614D-4244-933C-61F1CCDA71B8}"/>
              </a:ext>
            </a:extLst>
          </p:cNvPr>
          <p:cNvSpPr/>
          <p:nvPr/>
        </p:nvSpPr>
        <p:spPr>
          <a:xfrm>
            <a:off x="14031126" y="7460090"/>
            <a:ext cx="905781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u="sng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altLang="en-US" sz="4400" b="1" u="sng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u="sng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altLang="en-US" sz="4400" b="1" u="sng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alt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vuông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đỉnh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thuộc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D10DA32-6400-4D9B-9BDA-C2EE0881795C}"/>
              </a:ext>
            </a:extLst>
          </p:cNvPr>
          <p:cNvGrpSpPr/>
          <p:nvPr/>
        </p:nvGrpSpPr>
        <p:grpSpPr>
          <a:xfrm>
            <a:off x="549442" y="1797130"/>
            <a:ext cx="19659599" cy="830997"/>
            <a:chOff x="-288924" y="1892299"/>
            <a:chExt cx="19659599" cy="830995"/>
          </a:xfrm>
        </p:grpSpPr>
        <p:sp>
          <p:nvSpPr>
            <p:cNvPr id="11" name="Rounded Rectangle 2">
              <a:extLst>
                <a:ext uri="{FF2B5EF4-FFF2-40B4-BE49-F238E27FC236}">
                  <a16:creationId xmlns:a16="http://schemas.microsoft.com/office/drawing/2014/main" id="{36026639-B083-4055-9917-68DAF6A57560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881DFB9-C380-4255-B4A5-2E49497018DE}"/>
                </a:ext>
              </a:extLst>
            </p:cNvPr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0FB9A15-640C-4450-83B6-B6317D7A3AD5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KHỐI ĐA DIỆN ĐỀU</a:t>
              </a:r>
              <a:endParaRPr lang="en-US" sz="4800" b="1" spc="-15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5" name="Picture 14" descr="https://upload.wikimedia.org/wikipedia/commons/thumb/4/48/Hexahedron.gif/250px-Hexahedron.gif">
            <a:extLst>
              <a:ext uri="{FF2B5EF4-FFF2-40B4-BE49-F238E27FC236}">
                <a16:creationId xmlns:a16="http://schemas.microsoft.com/office/drawing/2014/main" id="{796B544B-2801-40C8-B1D6-A3E04E8D3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927" y="6560965"/>
            <a:ext cx="6370473" cy="698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45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2190583"/>
            <a:ext cx="19659599" cy="1569660"/>
            <a:chOff x="-288924" y="1892299"/>
            <a:chExt cx="19659599" cy="1569656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KHỐI ĐA DIỆN ĐỀU</a:t>
              </a:r>
            </a:p>
            <a:p>
              <a:endParaRPr lang="en-US" sz="4800" b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4828" y="3747031"/>
            <a:ext cx="22325581" cy="3568169"/>
            <a:chOff x="1076414" y="4334859"/>
            <a:chExt cx="22325581" cy="356816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6A9749BC-010B-443B-93F8-1241D1C859BB}"/>
              </a:ext>
            </a:extLst>
          </p:cNvPr>
          <p:cNvSpPr txBox="1"/>
          <p:nvPr/>
        </p:nvSpPr>
        <p:spPr>
          <a:xfrm>
            <a:off x="3389677" y="4814097"/>
            <a:ext cx="2154235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None/>
              <a:defRPr/>
            </a:pP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lồi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đỉnh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đỉnh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chung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đúng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044F4BE-6970-4A20-8CBB-C9063566CB00}"/>
              </a:ext>
            </a:extLst>
          </p:cNvPr>
          <p:cNvSpPr txBox="1"/>
          <p:nvPr/>
        </p:nvSpPr>
        <p:spPr>
          <a:xfrm>
            <a:off x="14859000" y="7995841"/>
            <a:ext cx="677621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Khối đa diện không lồi</a:t>
            </a:r>
            <a:endParaRPr lang="en-US" sz="4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2" name="Rounded Rectangle 10">
            <a:extLst>
              <a:ext uri="{FF2B5EF4-FFF2-40B4-BE49-F238E27FC236}">
                <a16:creationId xmlns:a16="http://schemas.microsoft.com/office/drawing/2014/main" id="{FE36686A-E32A-4023-B47F-0A22199A6AD8}"/>
              </a:ext>
            </a:extLst>
          </p:cNvPr>
          <p:cNvSpPr/>
          <p:nvPr/>
        </p:nvSpPr>
        <p:spPr>
          <a:xfrm>
            <a:off x="1531683" y="8513808"/>
            <a:ext cx="21868726" cy="2458991"/>
          </a:xfrm>
          <a:prstGeom prst="roundRect">
            <a:avLst>
              <a:gd name="adj" fmla="val 2239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bg2">
                <a:lumMod val="2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53" name="Text Box 5">
            <a:extLst>
              <a:ext uri="{FF2B5EF4-FFF2-40B4-BE49-F238E27FC236}">
                <a16:creationId xmlns:a16="http://schemas.microsoft.com/office/drawing/2014/main" id="{4A475BC6-2117-41F4-9FF0-45C5E066B1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0563" y="9225227"/>
            <a:ext cx="1969694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 </a:t>
            </a:r>
            <a:r>
              <a:rPr lang="en-US" alt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alt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alt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alt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</a:t>
            </a:r>
            <a:r>
              <a:rPr lang="en-US" alt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alt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alt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alt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alt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alt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alt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alt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alt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{</a:t>
            </a:r>
            <a:r>
              <a:rPr lang="en-US" altLang="en-US" sz="4400" b="1" i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p;q</a:t>
            </a:r>
            <a:r>
              <a:rPr lang="en-US" altLang="en-US" sz="4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}.</a:t>
            </a:r>
          </a:p>
        </p:txBody>
      </p:sp>
    </p:spTree>
    <p:extLst>
      <p:ext uri="{BB962C8B-B14F-4D97-AF65-F5344CB8AC3E}">
        <p14:creationId xmlns:p14="http://schemas.microsoft.com/office/powerpoint/2010/main" val="204802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2" grpId="0" animBg="1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8">
            <a:extLst>
              <a:ext uri="{FF2B5EF4-FFF2-40B4-BE49-F238E27FC236}">
                <a16:creationId xmlns:a16="http://schemas.microsoft.com/office/drawing/2014/main" id="{FC299507-5538-405C-82D6-F2DD43FF4815}"/>
              </a:ext>
            </a:extLst>
          </p:cNvPr>
          <p:cNvSpPr/>
          <p:nvPr/>
        </p:nvSpPr>
        <p:spPr>
          <a:xfrm flipV="1">
            <a:off x="762000" y="3280752"/>
            <a:ext cx="23241000" cy="1055899"/>
          </a:xfrm>
          <a:prstGeom prst="round2SameRect">
            <a:avLst>
              <a:gd name="adj1" fmla="val 3062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8" tIns="8999" rIns="17998" bIns="8999" rtlCol="0" anchor="ctr"/>
          <a:lstStyle/>
          <a:p>
            <a:pPr algn="ctr"/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13">
            <a:extLst>
              <a:ext uri="{FF2B5EF4-FFF2-40B4-BE49-F238E27FC236}">
                <a16:creationId xmlns:a16="http://schemas.microsoft.com/office/drawing/2014/main" id="{42EA8C25-5725-45BA-A90E-BA7225BED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0837151"/>
            <a:ext cx="3657600" cy="2193048"/>
          </a:xfrm>
          <a:prstGeom prst="cloudCallout">
            <a:avLst>
              <a:gd name="adj1" fmla="val -11588"/>
              <a:gd name="adj2" fmla="val -178542"/>
            </a:avLst>
          </a:prstGeom>
          <a:solidFill>
            <a:srgbClr val="166083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i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altLang="en-US" sz="4400" i="1">
                <a:solidFill>
                  <a:schemeClr val="bg1"/>
                </a:solidFill>
                <a:latin typeface="Century Schoolbook" pitchFamily="18" charset="0"/>
              </a:rPr>
              <a:t> {3;3}</a:t>
            </a:r>
          </a:p>
        </p:txBody>
      </p:sp>
      <p:sp>
        <p:nvSpPr>
          <p:cNvPr id="4" name="AutoShape 14">
            <a:extLst>
              <a:ext uri="{FF2B5EF4-FFF2-40B4-BE49-F238E27FC236}">
                <a16:creationId xmlns:a16="http://schemas.microsoft.com/office/drawing/2014/main" id="{C09C6648-54A4-4575-A88E-5B4B2F9DC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73600" y="10951451"/>
            <a:ext cx="4232617" cy="1964448"/>
          </a:xfrm>
          <a:prstGeom prst="cloudCallout">
            <a:avLst>
              <a:gd name="adj1" fmla="val -8528"/>
              <a:gd name="adj2" fmla="val -203032"/>
            </a:avLst>
          </a:prstGeom>
          <a:solidFill>
            <a:srgbClr val="166083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i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altLang="en-US" sz="4400" i="1">
                <a:solidFill>
                  <a:schemeClr val="bg1"/>
                </a:solidFill>
                <a:latin typeface="Century Schoolbook" pitchFamily="18" charset="0"/>
              </a:rPr>
              <a:t> {4;3}</a:t>
            </a:r>
          </a:p>
        </p:txBody>
      </p:sp>
      <p:sp>
        <p:nvSpPr>
          <p:cNvPr id="5" name="Text Box 15">
            <a:extLst>
              <a:ext uri="{FF2B5EF4-FFF2-40B4-BE49-F238E27FC236}">
                <a16:creationId xmlns:a16="http://schemas.microsoft.com/office/drawing/2014/main" id="{0ECE57B1-85A0-45C8-A9BD-29AD8EB33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421559"/>
            <a:ext cx="236601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alt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alt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 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từng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thuộc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6" name="Picture 5" descr="https://upload.wikimedia.org/wikipedia/commons/thumb/7/70/Tetrahedron.gif/200px-Tetrahedron.gif">
            <a:extLst>
              <a:ext uri="{FF2B5EF4-FFF2-40B4-BE49-F238E27FC236}">
                <a16:creationId xmlns:a16="http://schemas.microsoft.com/office/drawing/2014/main" id="{68F041A6-FFAC-42FB-A1BC-5789DBE31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058" y="4569505"/>
            <a:ext cx="7464084" cy="6034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s://upload.wikimedia.org/wikipedia/commons/thumb/4/48/Hexahedron.gif/250px-Hexahedron.gif">
            <a:extLst>
              <a:ext uri="{FF2B5EF4-FFF2-40B4-BE49-F238E27FC236}">
                <a16:creationId xmlns:a16="http://schemas.microsoft.com/office/drawing/2014/main" id="{F3A8FD92-3C13-4042-BC48-D5D6DA8EA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0" y="4845747"/>
            <a:ext cx="5562600" cy="6104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2">
            <a:extLst>
              <a:ext uri="{FF2B5EF4-FFF2-40B4-BE49-F238E27FC236}">
                <a16:creationId xmlns:a16="http://schemas.microsoft.com/office/drawing/2014/main" id="{828042D3-9A73-4976-BFD6-98891B6A965E}"/>
              </a:ext>
            </a:extLst>
          </p:cNvPr>
          <p:cNvSpPr/>
          <p:nvPr/>
        </p:nvSpPr>
        <p:spPr>
          <a:xfrm>
            <a:off x="0" y="2203284"/>
            <a:ext cx="2362200" cy="804674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BD12B7-A406-4F84-BEFF-C79A01327B3C}"/>
              </a:ext>
            </a:extLst>
          </p:cNvPr>
          <p:cNvSpPr txBox="1"/>
          <p:nvPr/>
        </p:nvSpPr>
        <p:spPr>
          <a:xfrm>
            <a:off x="2376485" y="2190583"/>
            <a:ext cx="17283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 ĐA DIỆN ĐỀU</a:t>
            </a:r>
          </a:p>
          <a:p>
            <a:endParaRPr lang="en-US" sz="4800" b="1">
              <a:solidFill>
                <a:srgbClr val="14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BE71E3-FFA0-45FA-B368-2C008AB31503}"/>
              </a:ext>
            </a:extLst>
          </p:cNvPr>
          <p:cNvSpPr txBox="1"/>
          <p:nvPr/>
        </p:nvSpPr>
        <p:spPr>
          <a:xfrm>
            <a:off x="1371599" y="2211807"/>
            <a:ext cx="716863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</a:p>
        </p:txBody>
      </p:sp>
    </p:spTree>
    <p:extLst>
      <p:ext uri="{BB962C8B-B14F-4D97-AF65-F5344CB8AC3E}">
        <p14:creationId xmlns:p14="http://schemas.microsoft.com/office/powerpoint/2010/main" val="4917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8">
            <a:extLst>
              <a:ext uri="{FF2B5EF4-FFF2-40B4-BE49-F238E27FC236}">
                <a16:creationId xmlns:a16="http://schemas.microsoft.com/office/drawing/2014/main" id="{607941AF-7ABA-4C88-A4E7-EB2204CE12B6}"/>
              </a:ext>
            </a:extLst>
          </p:cNvPr>
          <p:cNvSpPr/>
          <p:nvPr/>
        </p:nvSpPr>
        <p:spPr>
          <a:xfrm flipV="1">
            <a:off x="518924" y="3032252"/>
            <a:ext cx="23346151" cy="1858824"/>
          </a:xfrm>
          <a:prstGeom prst="round2SameRect">
            <a:avLst>
              <a:gd name="adj1" fmla="val 3062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8" tIns="8999" rIns="17998" bIns="8999" rtlCol="0" anchor="ctr"/>
          <a:lstStyle/>
          <a:p>
            <a:pPr algn="ctr"/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15">
            <a:extLst>
              <a:ext uri="{FF2B5EF4-FFF2-40B4-BE49-F238E27FC236}">
                <a16:creationId xmlns:a16="http://schemas.microsoft.com/office/drawing/2014/main" id="{43D3CAF7-56FF-490E-83A9-614DC604E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153" y="3669276"/>
            <a:ext cx="2217884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altLang="en-US" sz="4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altLang="en-US" sz="4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chóp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Tại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sao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</a:p>
        </p:txBody>
      </p:sp>
      <p:pic>
        <p:nvPicPr>
          <p:cNvPr id="4" name="Picture 5" descr="Cho hình chóp tứ giác đều S.ABCD có đáy ABCD là hình vuông cạnh 2a, tâm O,  SO = a (tham khảo hình vẽ bên).">
            <a:extLst>
              <a:ext uri="{FF2B5EF4-FFF2-40B4-BE49-F238E27FC236}">
                <a16:creationId xmlns:a16="http://schemas.microsoft.com/office/drawing/2014/main" id="{36997C24-8679-4296-AEB6-085FCC3C0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631" y="5700628"/>
            <a:ext cx="10475369" cy="7003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17">
            <a:extLst>
              <a:ext uri="{FF2B5EF4-FFF2-40B4-BE49-F238E27FC236}">
                <a16:creationId xmlns:a16="http://schemas.microsoft.com/office/drawing/2014/main" id="{368179FD-A834-438E-99CE-3DA56274D0DE}"/>
              </a:ext>
            </a:extLst>
          </p:cNvPr>
          <p:cNvSpPr/>
          <p:nvPr/>
        </p:nvSpPr>
        <p:spPr>
          <a:xfrm>
            <a:off x="13944600" y="6268851"/>
            <a:ext cx="9829800" cy="5867400"/>
          </a:xfrm>
          <a:prstGeom prst="roundRect">
            <a:avLst>
              <a:gd name="adj" fmla="val 2239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bg2">
                <a:lumMod val="2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D6D857AD-B57D-4670-8F4A-A7D58639A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71454" y="7391400"/>
            <a:ext cx="939206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b="1" u="sng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altLang="en-US" sz="4400" b="1" u="sng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u="sng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altLang="en-US" sz="4400" b="1" u="sng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alt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chóp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altLang="en-US" sz="4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do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giống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406F7CC1-9081-4CA3-A58A-A133DE70FABC}"/>
              </a:ext>
            </a:extLst>
          </p:cNvPr>
          <p:cNvSpPr/>
          <p:nvPr/>
        </p:nvSpPr>
        <p:spPr>
          <a:xfrm>
            <a:off x="549442" y="1809831"/>
            <a:ext cx="2362200" cy="804674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C0DD6E-D650-44EB-BCDC-629BCBDD4201}"/>
              </a:ext>
            </a:extLst>
          </p:cNvPr>
          <p:cNvSpPr txBox="1"/>
          <p:nvPr/>
        </p:nvSpPr>
        <p:spPr>
          <a:xfrm>
            <a:off x="1921041" y="1818354"/>
            <a:ext cx="716863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7323FE-1AF1-4F5E-BC4D-C3839980F137}"/>
              </a:ext>
            </a:extLst>
          </p:cNvPr>
          <p:cNvSpPr txBox="1"/>
          <p:nvPr/>
        </p:nvSpPr>
        <p:spPr>
          <a:xfrm>
            <a:off x="2925927" y="1797130"/>
            <a:ext cx="1728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en-US" sz="4800" b="1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 ĐA DIỆN ĐỀU</a:t>
            </a:r>
            <a:endParaRPr lang="en-US" sz="4800" b="1" spc="-150" dirty="0">
              <a:solidFill>
                <a:srgbClr val="135F8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84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8">
            <a:extLst>
              <a:ext uri="{FF2B5EF4-FFF2-40B4-BE49-F238E27FC236}">
                <a16:creationId xmlns:a16="http://schemas.microsoft.com/office/drawing/2014/main" id="{607941AF-7ABA-4C88-A4E7-EB2204CE12B6}"/>
              </a:ext>
            </a:extLst>
          </p:cNvPr>
          <p:cNvSpPr/>
          <p:nvPr/>
        </p:nvSpPr>
        <p:spPr>
          <a:xfrm flipV="1">
            <a:off x="518924" y="3032252"/>
            <a:ext cx="23346151" cy="1858824"/>
          </a:xfrm>
          <a:prstGeom prst="round2SameRect">
            <a:avLst>
              <a:gd name="adj1" fmla="val 3062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8" tIns="8999" rIns="17998" bIns="8999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 Box 15">
            <a:extLst>
              <a:ext uri="{FF2B5EF4-FFF2-40B4-BE49-F238E27FC236}">
                <a16:creationId xmlns:a16="http://schemas.microsoft.com/office/drawing/2014/main" id="{43D3CAF7-56FF-490E-83A9-614DC604E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767" y="3437848"/>
            <a:ext cx="2374446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 u="sng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altLang="en-US" sz="4400" b="1" u="sng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u="sng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altLang="en-US" sz="4400" b="1" u="sng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</a:t>
            </a:r>
            <a:r>
              <a:rPr lang="en-US" altLang="en-US" sz="4400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từng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thuộc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D6D857AD-B57D-4670-8F4A-A7D58639A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71454" y="7391400"/>
            <a:ext cx="939206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 lời:</a:t>
            </a: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 chóp tứ giác đều không phải khối đa diện đều do các mặt không phải là các đa giác đều giống nhau.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406F7CC1-9081-4CA3-A58A-A133DE70FABC}"/>
              </a:ext>
            </a:extLst>
          </p:cNvPr>
          <p:cNvSpPr/>
          <p:nvPr/>
        </p:nvSpPr>
        <p:spPr>
          <a:xfrm>
            <a:off x="549442" y="1809831"/>
            <a:ext cx="2362200" cy="804674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C0DD6E-D650-44EB-BCDC-629BCBDD4201}"/>
              </a:ext>
            </a:extLst>
          </p:cNvPr>
          <p:cNvSpPr txBox="1"/>
          <p:nvPr/>
        </p:nvSpPr>
        <p:spPr>
          <a:xfrm>
            <a:off x="1921041" y="1818354"/>
            <a:ext cx="716863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7323FE-1AF1-4F5E-BC4D-C3839980F137}"/>
              </a:ext>
            </a:extLst>
          </p:cNvPr>
          <p:cNvSpPr txBox="1"/>
          <p:nvPr/>
        </p:nvSpPr>
        <p:spPr>
          <a:xfrm>
            <a:off x="2925927" y="1797130"/>
            <a:ext cx="1728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 ĐA DIỆN ĐỀU</a:t>
            </a:r>
            <a:endParaRPr kumimoji="0" lang="en-US" sz="4800" b="1" i="0" u="none" strike="noStrike" kern="1200" cap="none" spc="-150" normalizeH="0" baseline="0" noProof="0" dirty="0">
              <a:ln>
                <a:noFill/>
              </a:ln>
              <a:solidFill>
                <a:srgbClr val="135F82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AutoShape 14">
            <a:extLst>
              <a:ext uri="{FF2B5EF4-FFF2-40B4-BE49-F238E27FC236}">
                <a16:creationId xmlns:a16="http://schemas.microsoft.com/office/drawing/2014/main" id="{C2AB6994-1E59-4B37-B000-8F2CCAD413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12268200"/>
            <a:ext cx="4267200" cy="1295400"/>
          </a:xfrm>
          <a:prstGeom prst="cloudCallout">
            <a:avLst>
              <a:gd name="adj1" fmla="val -16611"/>
              <a:gd name="adj2" fmla="val -208856"/>
            </a:avLst>
          </a:prstGeom>
          <a:solidFill>
            <a:srgbClr val="166083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 {3;4}</a:t>
            </a:r>
          </a:p>
        </p:txBody>
      </p:sp>
      <p:sp>
        <p:nvSpPr>
          <p:cNvPr id="14" name="AutoShape 16">
            <a:extLst>
              <a:ext uri="{FF2B5EF4-FFF2-40B4-BE49-F238E27FC236}">
                <a16:creationId xmlns:a16="http://schemas.microsoft.com/office/drawing/2014/main" id="{9959BA15-D8B0-4ABD-AF98-FC9341158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68600" y="12044791"/>
            <a:ext cx="4267199" cy="1295400"/>
          </a:xfrm>
          <a:prstGeom prst="cloudCallout">
            <a:avLst>
              <a:gd name="adj1" fmla="val -5884"/>
              <a:gd name="adj2" fmla="val -214583"/>
            </a:avLst>
          </a:prstGeom>
          <a:solidFill>
            <a:srgbClr val="166083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 {5;3}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50" r:id="rId2" imgW="2924175" imgH="2924175"/>
        </mc:Choice>
        <mc:Fallback>
          <p:control r:id="rId2" imgW="2924175" imgH="2924175">
            <p:pic>
              <p:nvPicPr>
                <p:cNvPr id="11" name="Cabri3ActiveDoc1">
                  <a:extLst>
                    <a:ext uri="{FF2B5EF4-FFF2-40B4-BE49-F238E27FC236}">
                      <a16:creationId xmlns:a16="http://schemas.microsoft.com/office/drawing/2014/main" id="{7F3984AC-CBAE-497B-86FE-3722884C5EC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98074" y="5075741"/>
                  <a:ext cx="6231526" cy="620185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51" r:id="rId3" imgW="3114675" imgH="2781300"/>
        </mc:Choice>
        <mc:Fallback>
          <p:control r:id="rId3" imgW="3114675" imgH="2781300">
            <p:pic>
              <p:nvPicPr>
                <p:cNvPr id="13" name="Cabri3ActiveDoc2">
                  <a:extLst>
                    <a:ext uri="{FF2B5EF4-FFF2-40B4-BE49-F238E27FC236}">
                      <a16:creationId xmlns:a16="http://schemas.microsoft.com/office/drawing/2014/main" id="{58F6F293-A0EA-46DD-9C6B-62F87CD502B0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761446" y="5075741"/>
                  <a:ext cx="6968853" cy="62345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37283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2850B82C-2096-43A0-AC5A-64E3436CAC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9639" y="334334"/>
            <a:ext cx="1403366" cy="1403368"/>
          </a:xfrm>
          <a:prstGeom prst="rect">
            <a:avLst/>
          </a:prstGeom>
        </p:spPr>
      </p:pic>
      <p:sp>
        <p:nvSpPr>
          <p:cNvPr id="39" name="Round Same Side Corner Rectangle 18">
            <a:extLst>
              <a:ext uri="{FF2B5EF4-FFF2-40B4-BE49-F238E27FC236}">
                <a16:creationId xmlns:a16="http://schemas.microsoft.com/office/drawing/2014/main" id="{DDFC35E9-9302-458F-A37B-4A11FD58B714}"/>
              </a:ext>
            </a:extLst>
          </p:cNvPr>
          <p:cNvSpPr/>
          <p:nvPr/>
        </p:nvSpPr>
        <p:spPr>
          <a:xfrm flipV="1">
            <a:off x="-60995" y="2895600"/>
            <a:ext cx="24384000" cy="1578658"/>
          </a:xfrm>
          <a:prstGeom prst="round2SameRect">
            <a:avLst>
              <a:gd name="adj1" fmla="val 3062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6" tIns="17998" rIns="35996" bIns="17998" rtlCol="0" anchor="ctr"/>
          <a:lstStyle/>
          <a:p>
            <a:pPr algn="ctr"/>
            <a:endParaRPr lang="en-US" sz="4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04" y="3097911"/>
            <a:ext cx="237134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 u="sng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altLang="en-US" sz="4400" b="1" u="sng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u="sng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altLang="en-US" sz="4400" b="1" u="sng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6: 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từng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thuộc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13182600" y="7162800"/>
            <a:ext cx="6400800" cy="1219200"/>
          </a:xfrm>
          <a:prstGeom prst="cloudCallout">
            <a:avLst>
              <a:gd name="adj1" fmla="val -75051"/>
              <a:gd name="adj2" fmla="val 94009"/>
            </a:avLst>
          </a:prstGeom>
          <a:solidFill>
            <a:srgbClr val="166083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chemeClr val="bg1"/>
                </a:solidFill>
                <a:latin typeface="Century Schoolbook" pitchFamily="18" charset="0"/>
              </a:rPr>
              <a:t>Loại {3;5}</a:t>
            </a: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A1A70924-81C0-4352-AE2E-A64A935F0D78}"/>
              </a:ext>
            </a:extLst>
          </p:cNvPr>
          <p:cNvSpPr/>
          <p:nvPr/>
        </p:nvSpPr>
        <p:spPr>
          <a:xfrm>
            <a:off x="549442" y="1809831"/>
            <a:ext cx="2362200" cy="804674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3B53DE-C211-4107-B9D4-A7A7B6C9ACDF}"/>
              </a:ext>
            </a:extLst>
          </p:cNvPr>
          <p:cNvSpPr txBox="1"/>
          <p:nvPr/>
        </p:nvSpPr>
        <p:spPr>
          <a:xfrm>
            <a:off x="1921041" y="1818354"/>
            <a:ext cx="716863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BDD6A6-6CE2-4A15-824B-7042F1CCA152}"/>
              </a:ext>
            </a:extLst>
          </p:cNvPr>
          <p:cNvSpPr txBox="1"/>
          <p:nvPr/>
        </p:nvSpPr>
        <p:spPr>
          <a:xfrm>
            <a:off x="2925927" y="1797130"/>
            <a:ext cx="1728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 ĐA DIỆN ĐỀU</a:t>
            </a:r>
            <a:endParaRPr kumimoji="0" lang="en-US" sz="4800" b="1" i="0" u="none" strike="noStrike" kern="1200" cap="none" spc="-150" normalizeH="0" baseline="0" noProof="0" dirty="0">
              <a:ln>
                <a:noFill/>
              </a:ln>
              <a:solidFill>
                <a:srgbClr val="135F82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062" r:id="rId3" imgW="3429000" imgH="4000500"/>
        </mc:Choice>
        <mc:Fallback>
          <p:control r:id="rId3" imgW="3429000" imgH="4000500">
            <p:pic>
              <p:nvPicPr>
                <p:cNvPr id="16" name="Cabri3ActiveDoc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5483" y="5630274"/>
                  <a:ext cx="10134600" cy="111512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5929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18">
            <a:extLst>
              <a:ext uri="{FF2B5EF4-FFF2-40B4-BE49-F238E27FC236}">
                <a16:creationId xmlns:a16="http://schemas.microsoft.com/office/drawing/2014/main" id="{6E3AC93B-D467-49EE-B0C6-8487F48CF4EF}"/>
              </a:ext>
            </a:extLst>
          </p:cNvPr>
          <p:cNvSpPr/>
          <p:nvPr/>
        </p:nvSpPr>
        <p:spPr>
          <a:xfrm flipV="1">
            <a:off x="199368" y="2307797"/>
            <a:ext cx="24123636" cy="2569002"/>
          </a:xfrm>
          <a:prstGeom prst="round2SameRect">
            <a:avLst>
              <a:gd name="adj1" fmla="val 3062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bg2">
                <a:lumMod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996" tIns="17998" rIns="35996" bIns="17998" rtlCol="0" anchor="ctr"/>
          <a:lstStyle/>
          <a:p>
            <a:pPr algn="ctr" defTabSz="1828800"/>
            <a:endParaRPr lang="en-US" sz="4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6059BA12-A2E7-43BF-89DB-3B7BA79797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826" y="2622802"/>
            <a:ext cx="2299703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1828800">
              <a:spcBef>
                <a:spcPct val="50000"/>
              </a:spcBef>
              <a:buNone/>
            </a:pPr>
            <a:r>
              <a:rPr lang="en-US" alt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alt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alt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 </a:t>
            </a:r>
            <a:r>
              <a:rPr lang="en-US" alt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alt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alt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alt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alt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alt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alt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alt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{3;3}, </a:t>
            </a:r>
            <a:r>
              <a:rPr lang="en-US" alt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alt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{4;3}, </a:t>
            </a:r>
            <a:r>
              <a:rPr lang="en-US" alt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alt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{3;4}, </a:t>
            </a:r>
            <a:r>
              <a:rPr lang="en-US" alt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alt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{5;3}, </a:t>
            </a:r>
            <a:r>
              <a:rPr lang="en-US" alt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alt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{3;5}.</a:t>
            </a:r>
          </a:p>
        </p:txBody>
      </p:sp>
      <p:sp>
        <p:nvSpPr>
          <p:cNvPr id="5" name="Rounded Rectangle 11">
            <a:extLst>
              <a:ext uri="{FF2B5EF4-FFF2-40B4-BE49-F238E27FC236}">
                <a16:creationId xmlns:a16="http://schemas.microsoft.com/office/drawing/2014/main" id="{1F6CD1F5-570C-42AB-8A8B-C7D3DD91388B}"/>
              </a:ext>
            </a:extLst>
          </p:cNvPr>
          <p:cNvSpPr/>
          <p:nvPr/>
        </p:nvSpPr>
        <p:spPr>
          <a:xfrm>
            <a:off x="199368" y="5375397"/>
            <a:ext cx="24123636" cy="7883402"/>
          </a:xfrm>
          <a:prstGeom prst="roundRect">
            <a:avLst>
              <a:gd name="adj" fmla="val 2239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bg2">
                <a:lumMod val="2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800"/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B450C3D5-EFE3-4B69-A6D4-3A7B5FF5FB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826" y="5993109"/>
            <a:ext cx="22707600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1828800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alt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{3;3} </a:t>
            </a:r>
            <a:r>
              <a:rPr lang="en-US" alt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alt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alt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alt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alt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alt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alt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defTabSz="1828800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alt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{4;3} </a:t>
            </a:r>
            <a:r>
              <a:rPr lang="en-US" alt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alt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alt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alt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lập</a:t>
            </a:r>
            <a:r>
              <a:rPr lang="en-US" alt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alt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defTabSz="1828800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alt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{3;4} </a:t>
            </a:r>
            <a:r>
              <a:rPr lang="en-US" alt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alt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alt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alt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bát</a:t>
            </a:r>
            <a:r>
              <a:rPr lang="en-US" alt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alt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(8 </a:t>
            </a:r>
            <a:r>
              <a:rPr lang="en-US" alt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alt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alt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alt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 defTabSz="1828800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alt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{5;3} </a:t>
            </a:r>
            <a:r>
              <a:rPr lang="en-US" alt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alt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alt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alt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thập</a:t>
            </a:r>
            <a:r>
              <a:rPr lang="en-US" alt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nhị</a:t>
            </a:r>
            <a:r>
              <a:rPr lang="en-US" alt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alt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(12 </a:t>
            </a:r>
            <a:r>
              <a:rPr lang="en-US" alt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alt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alt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alt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defTabSz="1828800">
              <a:spcBef>
                <a:spcPct val="50000"/>
              </a:spcBef>
              <a:buFont typeface="Wingdings" panose="05000000000000000000" pitchFamily="2" charset="2"/>
              <a:buChar char="l"/>
            </a:pPr>
            <a:r>
              <a:rPr lang="en-US" alt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alt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{3;5} </a:t>
            </a:r>
            <a:r>
              <a:rPr lang="en-US" alt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alt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alt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alt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nhị</a:t>
            </a:r>
            <a:r>
              <a:rPr lang="en-US" alt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thập</a:t>
            </a:r>
            <a:r>
              <a:rPr lang="en-US" alt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alt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(20 </a:t>
            </a:r>
            <a:r>
              <a:rPr lang="en-US" alt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alt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alt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alt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2" name="Freeform 20">
            <a:extLst>
              <a:ext uri="{FF2B5EF4-FFF2-40B4-BE49-F238E27FC236}">
                <a16:creationId xmlns:a16="http://schemas.microsoft.com/office/drawing/2014/main" id="{D2F47D5C-5762-4240-9ED4-F723DED2302D}"/>
              </a:ext>
            </a:extLst>
          </p:cNvPr>
          <p:cNvSpPr>
            <a:spLocks/>
          </p:cNvSpPr>
          <p:nvPr/>
        </p:nvSpPr>
        <p:spPr bwMode="auto">
          <a:xfrm>
            <a:off x="19050" y="1736302"/>
            <a:ext cx="3478409" cy="762778"/>
          </a:xfrm>
          <a:prstGeom prst="roundRect">
            <a:avLst/>
          </a:prstGeom>
          <a:solidFill>
            <a:srgbClr val="AB7C37"/>
          </a:solidFill>
          <a:ln w="57150">
            <a:solidFill>
              <a:srgbClr val="AB7C37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66A71C-970B-451C-AF51-6AE0FD367C92}"/>
              </a:ext>
            </a:extLst>
          </p:cNvPr>
          <p:cNvSpPr txBox="1"/>
          <p:nvPr/>
        </p:nvSpPr>
        <p:spPr>
          <a:xfrm>
            <a:off x="275011" y="1698861"/>
            <a:ext cx="226696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Định lý</a:t>
            </a:r>
            <a:endParaRPr lang="en-US" sz="4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61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>
            <a:extLst>
              <a:ext uri="{FF2B5EF4-FFF2-40B4-BE49-F238E27FC236}">
                <a16:creationId xmlns:a16="http://schemas.microsoft.com/office/drawing/2014/main" id="{B291458E-CF1A-4923-B0B6-B8427B6F1053}"/>
              </a:ext>
            </a:extLst>
          </p:cNvPr>
          <p:cNvSpPr/>
          <p:nvPr/>
        </p:nvSpPr>
        <p:spPr>
          <a:xfrm>
            <a:off x="199368" y="3200401"/>
            <a:ext cx="24123636" cy="7883402"/>
          </a:xfrm>
          <a:prstGeom prst="roundRect">
            <a:avLst>
              <a:gd name="adj" fmla="val 2239"/>
            </a:avLst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3" name="Picture 2" descr="https://www.vted.vn/upload/editor/images/636273326956167508vg92CtiXb71.png">
            <a:extLst>
              <a:ext uri="{FF2B5EF4-FFF2-40B4-BE49-F238E27FC236}">
                <a16:creationId xmlns:a16="http://schemas.microsoft.com/office/drawing/2014/main" id="{852C2536-D92A-41F7-A5FC-C0D0AB8AB5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0"/>
          <a:stretch/>
        </p:blipFill>
        <p:spPr bwMode="auto">
          <a:xfrm>
            <a:off x="316184" y="3794247"/>
            <a:ext cx="23610616" cy="7254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9E8CD4C9-6342-47D0-8994-7A12A24CD0E5}"/>
              </a:ext>
            </a:extLst>
          </p:cNvPr>
          <p:cNvSpPr/>
          <p:nvPr/>
        </p:nvSpPr>
        <p:spPr>
          <a:xfrm>
            <a:off x="549442" y="1809831"/>
            <a:ext cx="2362200" cy="804674"/>
          </a:xfrm>
          <a:prstGeom prst="round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07FF4D-5FE0-4AAC-8CB8-0E9F56B81814}"/>
              </a:ext>
            </a:extLst>
          </p:cNvPr>
          <p:cNvSpPr txBox="1"/>
          <p:nvPr/>
        </p:nvSpPr>
        <p:spPr>
          <a:xfrm>
            <a:off x="1921041" y="1818354"/>
            <a:ext cx="716863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B48C73-A596-4826-B37F-848D914A301D}"/>
              </a:ext>
            </a:extLst>
          </p:cNvPr>
          <p:cNvSpPr txBox="1"/>
          <p:nvPr/>
        </p:nvSpPr>
        <p:spPr>
          <a:xfrm>
            <a:off x="2925927" y="1797130"/>
            <a:ext cx="17283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 ĐA DIỆN ĐỀU</a:t>
            </a:r>
            <a:endParaRPr kumimoji="0" lang="en-US" sz="4800" b="1" i="0" u="none" strike="noStrike" kern="1200" cap="none" spc="-150" normalizeH="0" baseline="0" noProof="0" dirty="0">
              <a:ln>
                <a:noFill/>
              </a:ln>
              <a:solidFill>
                <a:srgbClr val="135F82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68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4">
            <a:extLst>
              <a:ext uri="{FF2B5EF4-FFF2-40B4-BE49-F238E27FC236}">
                <a16:creationId xmlns:a16="http://schemas.microsoft.com/office/drawing/2014/main" id="{D4BB7401-68A0-4AC9-8BC7-F15EEBCA63C1}"/>
              </a:ext>
            </a:extLst>
          </p:cNvPr>
          <p:cNvGrpSpPr/>
          <p:nvPr/>
        </p:nvGrpSpPr>
        <p:grpSpPr>
          <a:xfrm>
            <a:off x="609600" y="1447800"/>
            <a:ext cx="20497801" cy="1505204"/>
            <a:chOff x="1268078" y="3405486"/>
            <a:chExt cx="20497801" cy="1551237"/>
          </a:xfrm>
        </p:grpSpPr>
        <p:sp>
          <p:nvSpPr>
            <p:cNvPr id="8" name="Rounded Rectangle 61">
              <a:extLst>
                <a:ext uri="{FF2B5EF4-FFF2-40B4-BE49-F238E27FC236}">
                  <a16:creationId xmlns:a16="http://schemas.microsoft.com/office/drawing/2014/main" id="{288B9934-5020-4E17-9659-516F8A477975}"/>
                </a:ext>
              </a:extLst>
            </p:cNvPr>
            <p:cNvSpPr/>
            <p:nvPr/>
          </p:nvSpPr>
          <p:spPr>
            <a:xfrm>
              <a:off x="1268079" y="3790951"/>
              <a:ext cx="20497800" cy="1165772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67">
              <a:extLst>
                <a:ext uri="{FF2B5EF4-FFF2-40B4-BE49-F238E27FC236}">
                  <a16:creationId xmlns:a16="http://schemas.microsoft.com/office/drawing/2014/main" id="{9F98E257-871A-49DE-A601-47AB1C70581D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6372"/>
              <a:chOff x="1311958" y="3405486"/>
              <a:chExt cx="3251532" cy="946372"/>
            </a:xfrm>
          </p:grpSpPr>
          <p:sp>
            <p:nvSpPr>
              <p:cNvPr id="10" name="Freeform 20">
                <a:extLst>
                  <a:ext uri="{FF2B5EF4-FFF2-40B4-BE49-F238E27FC236}">
                    <a16:creationId xmlns:a16="http://schemas.microsoft.com/office/drawing/2014/main" id="{46856EF4-D623-414C-A415-B5F4AA0B4D1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EBDC38-786E-4E9C-A2F9-4827E573A51F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246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12" name="Group 70">
                <a:extLst>
                  <a:ext uri="{FF2B5EF4-FFF2-40B4-BE49-F238E27FC236}">
                    <a16:creationId xmlns:a16="http://schemas.microsoft.com/office/drawing/2014/main" id="{C02C524E-8A7A-4B32-A079-0FDD0CD1FD59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703AEBE4-8866-465E-9EA3-F84CE93850C7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Freeform 13">
                  <a:extLst>
                    <a:ext uri="{FF2B5EF4-FFF2-40B4-BE49-F238E27FC236}">
                      <a16:creationId xmlns:a16="http://schemas.microsoft.com/office/drawing/2014/main" id="{B727AD74-757B-42F7-ACF4-72B8D0C057E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14">
                  <a:extLst>
                    <a:ext uri="{FF2B5EF4-FFF2-40B4-BE49-F238E27FC236}">
                      <a16:creationId xmlns:a16="http://schemas.microsoft.com/office/drawing/2014/main" id="{9271F1CC-1B4A-4003-A1EE-92E25602556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2C7A04D1-2A42-463A-A8FD-62CBFFB7D1D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377426FB-ED4E-4043-9E57-DD0855F3F59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92DBDB26-3431-4593-81B5-986D14232D6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5E159CA6-9804-4580-9243-DA2D102C933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C1385EC2-1EA8-4A6F-89A8-D70461FFF41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D6E9355B-0461-4A2B-8002-CDCCB0412F6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4C421B06-3958-43DC-BDBE-2A248AFBA82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0E150755-3130-4237-8AA0-DD148E18A8C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BB3915B4-1CC5-406B-B968-FA8D5810E7B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41FC72BF-8902-4A69-8B4E-D46C02B38C7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25">
                  <a:extLst>
                    <a:ext uri="{FF2B5EF4-FFF2-40B4-BE49-F238E27FC236}">
                      <a16:creationId xmlns:a16="http://schemas.microsoft.com/office/drawing/2014/main" id="{59DCA3BA-24DD-41C1-8985-8561B47773C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6">
                  <a:extLst>
                    <a:ext uri="{FF2B5EF4-FFF2-40B4-BE49-F238E27FC236}">
                      <a16:creationId xmlns:a16="http://schemas.microsoft.com/office/drawing/2014/main" id="{A2955FC1-7554-4FAC-828B-D7297029FD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7">
                  <a:extLst>
                    <a:ext uri="{FF2B5EF4-FFF2-40B4-BE49-F238E27FC236}">
                      <a16:creationId xmlns:a16="http://schemas.microsoft.com/office/drawing/2014/main" id="{BD436347-9C76-4064-B5B1-720C2627A1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8">
                  <a:extLst>
                    <a:ext uri="{FF2B5EF4-FFF2-40B4-BE49-F238E27FC236}">
                      <a16:creationId xmlns:a16="http://schemas.microsoft.com/office/drawing/2014/main" id="{44F350F7-A279-4562-888F-430CF8C76B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29">
                  <a:extLst>
                    <a:ext uri="{FF2B5EF4-FFF2-40B4-BE49-F238E27FC236}">
                      <a16:creationId xmlns:a16="http://schemas.microsoft.com/office/drawing/2014/main" id="{F62E7903-61D3-4518-A1B9-1EA51DF289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30">
                  <a:extLst>
                    <a:ext uri="{FF2B5EF4-FFF2-40B4-BE49-F238E27FC236}">
                      <a16:creationId xmlns:a16="http://schemas.microsoft.com/office/drawing/2014/main" id="{11133578-F977-457D-BC15-43349C1A7B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C9E6018-432B-414F-98E2-C7CC1D0629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0B305044-782B-40E5-8FA2-DC36EF0A7C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F2C42AE8-6D66-4194-9538-99647A1D43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66D0E7BA-F874-464F-BBAD-0FBF043475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5">
                  <a:extLst>
                    <a:ext uri="{FF2B5EF4-FFF2-40B4-BE49-F238E27FC236}">
                      <a16:creationId xmlns:a16="http://schemas.microsoft.com/office/drawing/2014/main" id="{AB76132D-5448-4F6A-BCBE-FE6CBA5E3A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6">
                  <a:extLst>
                    <a:ext uri="{FF2B5EF4-FFF2-40B4-BE49-F238E27FC236}">
                      <a16:creationId xmlns:a16="http://schemas.microsoft.com/office/drawing/2014/main" id="{8DA64FF6-A528-4011-AC85-70BAEC8D28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9A7B2F6-00DE-4754-85E0-073AA27E21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887695"/>
              </p:ext>
            </p:extLst>
          </p:nvPr>
        </p:nvGraphicFramePr>
        <p:xfrm>
          <a:off x="609600" y="3124202"/>
          <a:ext cx="21945599" cy="103631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66931">
                  <a:extLst>
                    <a:ext uri="{9D8B030D-6E8A-4147-A177-3AD203B41FA5}">
                      <a16:colId xmlns:a16="http://schemas.microsoft.com/office/drawing/2014/main" val="818218645"/>
                    </a:ext>
                  </a:extLst>
                </a:gridCol>
                <a:gridCol w="3655806">
                  <a:extLst>
                    <a:ext uri="{9D8B030D-6E8A-4147-A177-3AD203B41FA5}">
                      <a16:colId xmlns:a16="http://schemas.microsoft.com/office/drawing/2014/main" val="3358945071"/>
                    </a:ext>
                  </a:extLst>
                </a:gridCol>
                <a:gridCol w="3814521">
                  <a:extLst>
                    <a:ext uri="{9D8B030D-6E8A-4147-A177-3AD203B41FA5}">
                      <a16:colId xmlns:a16="http://schemas.microsoft.com/office/drawing/2014/main" val="3967205668"/>
                    </a:ext>
                  </a:extLst>
                </a:gridCol>
                <a:gridCol w="3811830">
                  <a:extLst>
                    <a:ext uri="{9D8B030D-6E8A-4147-A177-3AD203B41FA5}">
                      <a16:colId xmlns:a16="http://schemas.microsoft.com/office/drawing/2014/main" val="4107326439"/>
                    </a:ext>
                  </a:extLst>
                </a:gridCol>
                <a:gridCol w="4196511">
                  <a:extLst>
                    <a:ext uri="{9D8B030D-6E8A-4147-A177-3AD203B41FA5}">
                      <a16:colId xmlns:a16="http://schemas.microsoft.com/office/drawing/2014/main" val="3328258915"/>
                    </a:ext>
                  </a:extLst>
                </a:gridCol>
              </a:tblGrid>
              <a:tr h="140248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</a:pPr>
                      <a:r>
                        <a:rPr lang="vi-VN" sz="4400" u="none" strike="noStrike" spc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Tên đa diện</a:t>
                      </a:r>
                      <a:endParaRPr lang="vi-VN" sz="4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608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</a:pPr>
                      <a:r>
                        <a:rPr lang="vi-VN" sz="4400" u="none" strike="noStrike" spc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Loại</a:t>
                      </a:r>
                      <a:endParaRPr lang="vi-VN" sz="4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608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</a:pPr>
                      <a:r>
                        <a:rPr lang="vi-VN" sz="4400" u="none" strike="noStrike" spc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 mặt</a:t>
                      </a:r>
                      <a:endParaRPr lang="vi-VN" sz="4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608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</a:pPr>
                      <a:r>
                        <a:rPr lang="vi-VN" sz="4400" u="none" strike="noStrike" spc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 đỉnh</a:t>
                      </a:r>
                      <a:endParaRPr lang="vi-VN" sz="4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608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</a:pPr>
                      <a:r>
                        <a:rPr lang="vi-VN" sz="4400" u="none" strike="noStrike" spc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 cạnh</a:t>
                      </a:r>
                      <a:endParaRPr lang="vi-VN" sz="4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6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178418"/>
                  </a:ext>
                </a:extLst>
              </a:tr>
              <a:tr h="188955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</a:pPr>
                      <a:r>
                        <a:rPr lang="vi-VN" sz="4400" u="none" strike="noStrike" spc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Tứ diện đều</a:t>
                      </a:r>
                      <a:endParaRPr lang="vi-VN" sz="4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608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</a:pPr>
                      <a:r>
                        <a:rPr lang="vi-VN" sz="4400" b="1" u="none" strike="noStrike" spc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…………</a:t>
                      </a:r>
                      <a:endParaRPr lang="vi-VN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</a:pPr>
                      <a:r>
                        <a:rPr lang="vi-VN" sz="4400" b="1" u="none" strike="noStrike" spc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…………..</a:t>
                      </a:r>
                      <a:endParaRPr lang="vi-VN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</a:pPr>
                      <a:r>
                        <a:rPr lang="vi-VN" sz="4400" b="1" u="none" strike="noStrike" spc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………….</a:t>
                      </a:r>
                      <a:endParaRPr lang="vi-VN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</a:pPr>
                      <a:r>
                        <a:rPr lang="vi-VN" sz="4400" b="1" u="none" strike="noStrike" spc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……………</a:t>
                      </a:r>
                      <a:endParaRPr lang="vi-VN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5691269"/>
                  </a:ext>
                </a:extLst>
              </a:tr>
              <a:tr h="1402483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</a:pPr>
                      <a:r>
                        <a:rPr lang="vi-VN" sz="4400" u="none" strike="noStrike" spc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………………………</a:t>
                      </a:r>
                      <a:endParaRPr lang="vi-VN" sz="4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608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{4, 3}</a:t>
                      </a:r>
                      <a:endParaRPr lang="vi-VN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</a:pPr>
                      <a:r>
                        <a:rPr lang="vi-VN" sz="4400" b="1" u="none" strike="noStrike" spc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…………..</a:t>
                      </a:r>
                      <a:endParaRPr lang="vi-VN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</a:pPr>
                      <a:r>
                        <a:rPr lang="vi-VN" sz="4400" b="1" u="none" strike="noStrike" spc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………….</a:t>
                      </a:r>
                      <a:endParaRPr lang="vi-VN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</a:pPr>
                      <a:r>
                        <a:rPr lang="vi-VN" sz="4400" b="1" u="none" strike="noStrike" spc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……………</a:t>
                      </a:r>
                      <a:endParaRPr lang="vi-VN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9534741"/>
                  </a:ext>
                </a:extLst>
              </a:tr>
              <a:tr h="188955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</a:pPr>
                      <a:r>
                        <a:rPr lang="vi-VN" sz="4400" u="none" strike="noStrike" spc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………………………</a:t>
                      </a:r>
                      <a:endParaRPr lang="vi-VN" sz="4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608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</a:pPr>
                      <a:r>
                        <a:rPr lang="vi-VN" sz="4400" b="1" u="none" strike="noStrike" spc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…………..</a:t>
                      </a:r>
                      <a:endParaRPr lang="vi-VN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</a:pPr>
                      <a:r>
                        <a:rPr lang="vi-VN" sz="4400" b="1" u="none" strike="noStrike" spc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vi-VN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</a:pPr>
                      <a:r>
                        <a:rPr lang="vi-VN" sz="4400" b="1" u="none" strike="noStrike" spc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vi-VN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</a:pPr>
                      <a:r>
                        <a:rPr lang="vi-VN" sz="4400" b="1" u="none" strike="noStrike" spc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……………</a:t>
                      </a:r>
                      <a:endParaRPr lang="vi-VN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6691842"/>
                  </a:ext>
                </a:extLst>
              </a:tr>
              <a:tr h="188955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</a:pPr>
                      <a:r>
                        <a:rPr lang="vi-VN" sz="4400" u="none" strike="noStrike" spc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………………………</a:t>
                      </a:r>
                      <a:endParaRPr lang="vi-VN" sz="4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608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</a:pPr>
                      <a:r>
                        <a:rPr lang="vi-VN" sz="4400" b="1" u="none" strike="noStrike" spc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…………..</a:t>
                      </a:r>
                      <a:endParaRPr lang="vi-VN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</a:pPr>
                      <a:r>
                        <a:rPr lang="vi-VN" sz="4400" b="1" u="none" strike="noStrike" spc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……………</a:t>
                      </a:r>
                      <a:endParaRPr lang="vi-VN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</a:pPr>
                      <a:r>
                        <a:rPr lang="vi-VN" sz="4400" b="1" u="none" strike="noStrike" spc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lang="vi-VN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</a:pPr>
                      <a:r>
                        <a:rPr lang="vi-VN" sz="4400" b="1" u="none" strike="noStrike" spc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vi-VN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6921334"/>
                  </a:ext>
                </a:extLst>
              </a:tr>
              <a:tr h="188955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</a:pPr>
                      <a:r>
                        <a:rPr lang="vi-VN" sz="4400" u="none" strike="noStrike" spc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………………………</a:t>
                      </a:r>
                      <a:endParaRPr lang="vi-VN" sz="4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6608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</a:pPr>
                      <a:r>
                        <a:rPr lang="vi-VN" sz="4400" b="1" u="none" strike="noStrike" spc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…………..</a:t>
                      </a:r>
                      <a:endParaRPr lang="vi-VN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</a:pPr>
                      <a:r>
                        <a:rPr lang="vi-VN" sz="4400" b="1" u="none" strike="noStrike" spc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lang="vi-VN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</a:pPr>
                      <a:r>
                        <a:rPr lang="vi-VN" sz="4400" b="1" u="none" strike="noStrike" spc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……………</a:t>
                      </a:r>
                      <a:endParaRPr lang="vi-VN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</a:pPr>
                      <a:r>
                        <a:rPr lang="vi-VN" sz="4400" b="1" u="none" strike="noStrike" spc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vi-VN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497950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9F7F6CE-880E-41E4-8DAA-C95E67889953}"/>
              </a:ext>
            </a:extLst>
          </p:cNvPr>
          <p:cNvSpPr txBox="1"/>
          <p:nvPr/>
        </p:nvSpPr>
        <p:spPr>
          <a:xfrm>
            <a:off x="4097927" y="1772681"/>
            <a:ext cx="12192000" cy="9863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850" algn="just">
              <a:lnSpc>
                <a:spcPct val="150000"/>
              </a:lnSpc>
            </a:pPr>
            <a:r>
              <a:rPr lang="vi-VN" sz="4400" b="1" u="none" strike="noStrike" spc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Hoàn thành bảng sau:</a:t>
            </a:r>
            <a:endParaRPr lang="vi-VN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487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7C1CD72-D9C4-4A3E-8F74-F94769F8FA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717180"/>
              </p:ext>
            </p:extLst>
          </p:nvPr>
        </p:nvGraphicFramePr>
        <p:xfrm>
          <a:off x="457200" y="2819400"/>
          <a:ext cx="22402799" cy="10667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01657">
                  <a:extLst>
                    <a:ext uri="{9D8B030D-6E8A-4147-A177-3AD203B41FA5}">
                      <a16:colId xmlns:a16="http://schemas.microsoft.com/office/drawing/2014/main" val="2417580073"/>
                    </a:ext>
                  </a:extLst>
                </a:gridCol>
                <a:gridCol w="3731970">
                  <a:extLst>
                    <a:ext uri="{9D8B030D-6E8A-4147-A177-3AD203B41FA5}">
                      <a16:colId xmlns:a16="http://schemas.microsoft.com/office/drawing/2014/main" val="1045326345"/>
                    </a:ext>
                  </a:extLst>
                </a:gridCol>
                <a:gridCol w="3893990">
                  <a:extLst>
                    <a:ext uri="{9D8B030D-6E8A-4147-A177-3AD203B41FA5}">
                      <a16:colId xmlns:a16="http://schemas.microsoft.com/office/drawing/2014/main" val="946188964"/>
                    </a:ext>
                  </a:extLst>
                </a:gridCol>
                <a:gridCol w="3891244">
                  <a:extLst>
                    <a:ext uri="{9D8B030D-6E8A-4147-A177-3AD203B41FA5}">
                      <a16:colId xmlns:a16="http://schemas.microsoft.com/office/drawing/2014/main" val="2819044256"/>
                    </a:ext>
                  </a:extLst>
                </a:gridCol>
                <a:gridCol w="4283938">
                  <a:extLst>
                    <a:ext uri="{9D8B030D-6E8A-4147-A177-3AD203B41FA5}">
                      <a16:colId xmlns:a16="http://schemas.microsoft.com/office/drawing/2014/main" val="2311917292"/>
                    </a:ext>
                  </a:extLst>
                </a:gridCol>
              </a:tblGrid>
              <a:tr h="2488078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</a:pPr>
                      <a:r>
                        <a:rPr lang="vi-VN" sz="4400" u="none" strike="noStrike" spc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Tên đa diện</a:t>
                      </a:r>
                      <a:endParaRPr lang="vi-VN" sz="44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608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vi-VN" sz="4400" u="none" strike="noStrike" spc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Loại</a:t>
                      </a:r>
                      <a:endParaRPr lang="vi-VN" sz="4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608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vi-VN" sz="4400" u="none" strike="noStrike" spc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 mặt</a:t>
                      </a:r>
                      <a:endParaRPr lang="vi-VN" sz="4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608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vi-VN" sz="4400" u="none" strike="noStrike" spc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 đỉnh</a:t>
                      </a:r>
                      <a:endParaRPr lang="vi-VN" sz="4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608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vi-VN" sz="4400" u="none" strike="noStrike" spc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 cạnh</a:t>
                      </a:r>
                      <a:endParaRPr lang="vi-VN" sz="4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6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809767"/>
                  </a:ext>
                </a:extLst>
              </a:tr>
              <a:tr h="163598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</a:pPr>
                      <a:r>
                        <a:rPr lang="vi-VN" sz="4400" u="none" strike="noStrike" spc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Tứ diện đều</a:t>
                      </a:r>
                      <a:endParaRPr lang="vi-VN" sz="4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608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en-US" sz="4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{3, 3}</a:t>
                      </a:r>
                      <a:endParaRPr lang="vi-VN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vi-VN" sz="4400" b="1" u="none" strike="noStrike" spc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vi-VN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vi-VN" sz="4400" b="1" u="none" strike="noStrike" spc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vi-VN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vi-VN" sz="4400" b="1" u="none" strike="noStrike" spc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vi-VN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2889464"/>
                  </a:ext>
                </a:extLst>
              </a:tr>
              <a:tr h="163598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</a:pPr>
                      <a:r>
                        <a:rPr lang="vi-VN" sz="4400" u="none" strike="noStrike" spc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Lập phương</a:t>
                      </a:r>
                      <a:endParaRPr lang="vi-VN" sz="4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608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en-US" sz="44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{4, 3}</a:t>
                      </a:r>
                      <a:endParaRPr lang="vi-VN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vi-VN" sz="4400" b="1" u="none" strike="noStrike" spc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vi-VN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vi-VN" sz="4400" b="1" u="none" strike="noStrike" spc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vi-VN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vi-VN" sz="4400" b="1" u="none" strike="noStrike" spc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vi-VN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0532321"/>
                  </a:ext>
                </a:extLst>
              </a:tr>
              <a:tr h="163598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</a:pPr>
                      <a:r>
                        <a:rPr lang="vi-VN" sz="4400" u="none" strike="noStrike" spc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Bát diện đều</a:t>
                      </a:r>
                      <a:endParaRPr lang="vi-VN" sz="4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608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en-US" sz="44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{3, 4}</a:t>
                      </a:r>
                      <a:endParaRPr lang="vi-VN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vi-VN" sz="4400" b="1" u="none" strike="noStrike" spc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vi-VN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vi-VN" sz="4400" b="1" u="none" strike="noStrike" spc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vi-VN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vi-VN" sz="4400" b="1" u="none" strike="noStrike" spc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vi-VN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826745"/>
                  </a:ext>
                </a:extLst>
              </a:tr>
              <a:tr h="163598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</a:pPr>
                      <a:r>
                        <a:rPr lang="vi-VN" sz="4400" u="none" strike="noStrike" spc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Mười hai mặt đều</a:t>
                      </a:r>
                      <a:endParaRPr lang="vi-VN" sz="4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608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en-US" sz="44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{5, 3}</a:t>
                      </a:r>
                      <a:endParaRPr lang="vi-VN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vi-VN" sz="4400" b="1" u="none" strike="noStrike" spc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vi-VN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vi-VN" sz="4400" b="1" u="none" strike="noStrike" spc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lang="vi-VN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vi-VN" sz="4400" b="1" u="none" strike="noStrike" spc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vi-VN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185862"/>
                  </a:ext>
                </a:extLst>
              </a:tr>
              <a:tr h="1635984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</a:pPr>
                      <a:r>
                        <a:rPr lang="vi-VN" sz="4400" u="none" strike="noStrike" spc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Hai mươi mặt đều</a:t>
                      </a:r>
                      <a:endParaRPr lang="vi-VN" sz="44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6083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en-US" sz="44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{3, 5}</a:t>
                      </a:r>
                      <a:endParaRPr lang="vi-VN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vi-VN" sz="4400" b="1" u="none" strike="noStrike" spc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lang="vi-VN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vi-VN" sz="4400" b="1" u="none" strike="noStrike" spc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vi-VN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vi-VN" sz="4400" b="1" u="none" strike="noStrike" spc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vi-VN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657144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E7716C44-483C-4C93-B03A-437ABAD69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16087"/>
            <a:ext cx="2846387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51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0F7574-0FE8-4792-BA9F-DF5A56D01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0" y="5486400"/>
            <a:ext cx="8996412" cy="739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134EF37-0947-4932-833F-F0EF299E3ECC}"/>
              </a:ext>
            </a:extLst>
          </p:cNvPr>
          <p:cNvGrpSpPr/>
          <p:nvPr/>
        </p:nvGrpSpPr>
        <p:grpSpPr>
          <a:xfrm>
            <a:off x="2514600" y="5559592"/>
            <a:ext cx="7924800" cy="7699207"/>
            <a:chOff x="2590800" y="6073333"/>
            <a:chExt cx="7467600" cy="728183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8619192-5AB9-4F05-A6A8-3A67B4EED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0800" y="6073333"/>
              <a:ext cx="7467600" cy="7281838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101EDE4-0D03-471E-B0DF-BB2FF3E69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91000" y="9676152"/>
              <a:ext cx="577851" cy="5334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0921B59-3DF1-4128-B428-5CED77065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57790" y="10348561"/>
              <a:ext cx="428610" cy="39563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C60354E-E7C9-4612-A6C6-D88DA9684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86400" y="10896600"/>
              <a:ext cx="428610" cy="39563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09221C5-88B8-47D3-86C4-A2F49596C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10295" y="11339161"/>
              <a:ext cx="428610" cy="395639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33C6247-137E-4FAB-8F6B-8DB9E794AA86}"/>
                </a:ext>
              </a:extLst>
            </p:cNvPr>
            <p:cNvCxnSpPr>
              <a:cxnSpLocks/>
            </p:cNvCxnSpPr>
            <p:nvPr/>
          </p:nvCxnSpPr>
          <p:spPr>
            <a:xfrm>
              <a:off x="4972050" y="8515350"/>
              <a:ext cx="57150" cy="432608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5ED3793-A9CD-4652-830E-5800AD88C0A0}"/>
              </a:ext>
            </a:extLst>
          </p:cNvPr>
          <p:cNvGrpSpPr/>
          <p:nvPr/>
        </p:nvGrpSpPr>
        <p:grpSpPr>
          <a:xfrm>
            <a:off x="1066800" y="1884197"/>
            <a:ext cx="22707600" cy="3683307"/>
            <a:chOff x="1085760" y="8184729"/>
            <a:chExt cx="15570839" cy="368330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94FF59F-084F-4A05-9820-6788018288E9}"/>
                </a:ext>
              </a:extLst>
            </p:cNvPr>
            <p:cNvSpPr/>
            <p:nvPr/>
          </p:nvSpPr>
          <p:spPr>
            <a:xfrm>
              <a:off x="4202015" y="8441457"/>
              <a:ext cx="12454584" cy="34265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42950" indent="-742950">
                <a:lnSpc>
                  <a:spcPts val="6500"/>
                </a:lnSpc>
                <a:buAutoNum type="arabicPeriod"/>
                <a:defRPr/>
              </a:pPr>
              <a:r>
                <a:rPr lang="en-US" alt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Lấy</a:t>
              </a: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điểm</a:t>
              </a: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M, N  </a:t>
              </a:r>
              <a:r>
                <a:rPr lang="en-US" alt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thuộc</a:t>
              </a: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khối</a:t>
              </a: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lập</a:t>
              </a: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en-US" alt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nhận</a:t>
              </a: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xét</a:t>
              </a: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gì</a:t>
              </a: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về</a:t>
              </a: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vị</a:t>
              </a: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trí</a:t>
              </a: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đoạn</a:t>
              </a: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thẳng</a:t>
              </a: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MN</a:t>
              </a: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khối</a:t>
              </a: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lập</a:t>
              </a: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</a:p>
            <a:p>
              <a:pPr marL="742950" indent="-742950">
                <a:lnSpc>
                  <a:spcPts val="6500"/>
                </a:lnSpc>
                <a:buAutoNum type="arabicPeriod"/>
                <a:defRPr/>
              </a:pPr>
              <a:r>
                <a:rPr lang="en-US" alt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Xét</a:t>
              </a: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vẽ</a:t>
              </a: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dưới</a:t>
              </a: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đây</a:t>
              </a: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 </a:t>
              </a:r>
              <a:r>
                <a:rPr lang="en-US" alt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Có</a:t>
              </a: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nhận</a:t>
              </a: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xét</a:t>
              </a: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gì</a:t>
              </a: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về</a:t>
              </a: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vị</a:t>
              </a: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trí</a:t>
              </a: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đoạn</a:t>
              </a: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thẳng</a:t>
              </a: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MN</a:t>
              </a: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khối</a:t>
              </a: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đa</a:t>
              </a: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diện</a:t>
              </a: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(H) </a:t>
              </a: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F2AA8211-DDA4-4BA9-9044-5DAC2A6DD8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5760" y="8184729"/>
              <a:ext cx="2789237" cy="1114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8718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18">
            <a:extLst>
              <a:ext uri="{FF2B5EF4-FFF2-40B4-BE49-F238E27FC236}">
                <a16:creationId xmlns:a16="http://schemas.microsoft.com/office/drawing/2014/main" id="{3FBF213C-600D-4CD2-8D86-D079F39D0AC0}"/>
              </a:ext>
            </a:extLst>
          </p:cNvPr>
          <p:cNvSpPr/>
          <p:nvPr/>
        </p:nvSpPr>
        <p:spPr>
          <a:xfrm flipV="1">
            <a:off x="6096000" y="1600200"/>
            <a:ext cx="13944600" cy="990600"/>
          </a:xfrm>
          <a:prstGeom prst="round2SameRect">
            <a:avLst>
              <a:gd name="adj1" fmla="val 3062"/>
              <a:gd name="adj2" fmla="val 0"/>
            </a:avLst>
          </a:prstGeom>
          <a:solidFill>
            <a:srgbClr val="166083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8" tIns="8999" rIns="17998" bIns="8999" rtlCol="0" anchor="ctr"/>
          <a:lstStyle/>
          <a:p>
            <a:pPr algn="ctr"/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FC1B29-F81C-4A53-B64C-CA0E0B812F3A}"/>
              </a:ext>
            </a:extLst>
          </p:cNvPr>
          <p:cNvSpPr txBox="1"/>
          <p:nvPr/>
        </p:nvSpPr>
        <p:spPr>
          <a:xfrm>
            <a:off x="1921041" y="1818354"/>
            <a:ext cx="716863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A25BA0-BF46-4A36-A76D-EA22480BF2EB}"/>
              </a:ext>
            </a:extLst>
          </p:cNvPr>
          <p:cNvSpPr txBox="1"/>
          <p:nvPr/>
        </p:nvSpPr>
        <p:spPr>
          <a:xfrm>
            <a:off x="6553200" y="1694793"/>
            <a:ext cx="14097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 tóm tắt của năm loại khối đa diện đều</a:t>
            </a:r>
          </a:p>
        </p:txBody>
      </p:sp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7A49B23C-B758-4B9E-9A79-F685E5D858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713109"/>
              </p:ext>
            </p:extLst>
          </p:nvPr>
        </p:nvGraphicFramePr>
        <p:xfrm>
          <a:off x="304800" y="2685393"/>
          <a:ext cx="23926800" cy="10742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6783">
                  <a:extLst>
                    <a:ext uri="{9D8B030D-6E8A-4147-A177-3AD203B41FA5}">
                      <a16:colId xmlns:a16="http://schemas.microsoft.com/office/drawing/2014/main" val="2558589253"/>
                    </a:ext>
                  </a:extLst>
                </a:gridCol>
                <a:gridCol w="5693817">
                  <a:extLst>
                    <a:ext uri="{9D8B030D-6E8A-4147-A177-3AD203B41FA5}">
                      <a16:colId xmlns:a16="http://schemas.microsoft.com/office/drawing/2014/main" val="1672701936"/>
                    </a:ext>
                  </a:extLst>
                </a:gridCol>
                <a:gridCol w="5615818">
                  <a:extLst>
                    <a:ext uri="{9D8B030D-6E8A-4147-A177-3AD203B41FA5}">
                      <a16:colId xmlns:a16="http://schemas.microsoft.com/office/drawing/2014/main" val="3307558155"/>
                    </a:ext>
                  </a:extLst>
                </a:gridCol>
                <a:gridCol w="3310448">
                  <a:extLst>
                    <a:ext uri="{9D8B030D-6E8A-4147-A177-3AD203B41FA5}">
                      <a16:colId xmlns:a16="http://schemas.microsoft.com/office/drawing/2014/main" val="2129157580"/>
                    </a:ext>
                  </a:extLst>
                </a:gridCol>
                <a:gridCol w="3377178">
                  <a:extLst>
                    <a:ext uri="{9D8B030D-6E8A-4147-A177-3AD203B41FA5}">
                      <a16:colId xmlns:a16="http://schemas.microsoft.com/office/drawing/2014/main" val="3387990148"/>
                    </a:ext>
                  </a:extLst>
                </a:gridCol>
                <a:gridCol w="3012756">
                  <a:extLst>
                    <a:ext uri="{9D8B030D-6E8A-4147-A177-3AD203B41FA5}">
                      <a16:colId xmlns:a16="http://schemas.microsoft.com/office/drawing/2014/main" val="2456470440"/>
                    </a:ext>
                  </a:extLst>
                </a:gridCol>
              </a:tblGrid>
              <a:tr h="93414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Loại</a:t>
                      </a:r>
                      <a:endParaRPr lang="en-US" sz="44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60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Tên gọi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60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Hình minh họa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60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 đỉnh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60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 mặt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60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 cạnh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66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231255"/>
                  </a:ext>
                </a:extLst>
              </a:tr>
              <a:tr h="1961707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en-US" sz="44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{3, 3}</a:t>
                      </a:r>
                      <a:endParaRPr lang="vi-VN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</a:pPr>
                      <a:r>
                        <a:rPr lang="vi-VN" sz="4400" b="1" u="none" strike="noStrike" spc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Tứ diện đều</a:t>
                      </a:r>
                      <a:endParaRPr lang="vi-VN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vi-VN" sz="4400" b="1" u="none" strike="noStrike" spc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vi-VN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vi-VN" sz="4400" b="1" u="none" strike="noStrike" spc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endParaRPr lang="vi-VN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vi-VN" sz="4400" b="1" u="none" strike="noStrike" spc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vi-VN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6620293"/>
                  </a:ext>
                </a:extLst>
              </a:tr>
              <a:tr h="1961707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en-US" sz="44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{4, 3}</a:t>
                      </a:r>
                      <a:endParaRPr lang="vi-VN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</a:pPr>
                      <a:r>
                        <a:rPr lang="vi-VN" sz="4400" b="1" u="none" strike="noStrike" spc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Lập phương</a:t>
                      </a:r>
                      <a:endParaRPr lang="vi-VN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vi-VN" sz="4400" b="1" u="none" strike="noStrike" spc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vi-VN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vi-VN" sz="4400" b="1" u="none" strike="noStrike" spc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vi-VN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vi-VN" sz="4400" b="1" u="none" strike="noStrike" spc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vi-VN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3783055"/>
                  </a:ext>
                </a:extLst>
              </a:tr>
              <a:tr h="1961707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en-US" sz="44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{3, 4}</a:t>
                      </a:r>
                      <a:endParaRPr lang="vi-VN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</a:pPr>
                      <a:r>
                        <a:rPr lang="vi-VN" sz="4400" b="1" u="none" strike="noStrike" spc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Bát diện đều</a:t>
                      </a:r>
                      <a:endParaRPr lang="vi-VN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vi-VN" sz="4400" b="1" u="none" strike="noStrike" spc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  <a:endParaRPr lang="vi-VN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vi-VN" sz="4400" b="1" u="none" strike="noStrike" spc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  <a:endParaRPr lang="vi-VN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vi-VN" sz="4400" b="1" u="none" strike="noStrike" spc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vi-VN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1743481"/>
                  </a:ext>
                </a:extLst>
              </a:tr>
              <a:tr h="1961707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en-US" sz="44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{5, 3}</a:t>
                      </a:r>
                      <a:endParaRPr lang="vi-VN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</a:pPr>
                      <a:r>
                        <a:rPr lang="vi-VN" sz="4400" b="1" u="none" strike="noStrike" spc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Mười hai mặt đều</a:t>
                      </a:r>
                      <a:endParaRPr lang="vi-VN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vi-VN" sz="4400" b="1" u="none" strike="noStrike" spc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lang="vi-VN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vi-VN" sz="4400" b="1" u="none" strike="noStrike" spc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vi-VN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vi-VN" sz="4400" b="1" u="none" strike="noStrike" spc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vi-VN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3558617"/>
                  </a:ext>
                </a:extLst>
              </a:tr>
              <a:tr h="1961707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en-US" sz="44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{3, 5}</a:t>
                      </a:r>
                      <a:endParaRPr lang="vi-VN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</a:pPr>
                      <a:r>
                        <a:rPr lang="vi-VN" sz="4400" b="1" u="none" strike="noStrike" spc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Hai mươi mặt đều</a:t>
                      </a:r>
                      <a:endParaRPr lang="vi-VN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vi-VN" sz="4400" b="1" u="none" strike="noStrike" spc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  <a:endParaRPr lang="vi-VN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vi-VN" sz="4400" b="1" u="none" strike="noStrike" spc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</a:t>
                      </a:r>
                      <a:endParaRPr lang="vi-VN" sz="4400" b="1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</a:pPr>
                      <a:r>
                        <a:rPr lang="vi-VN" sz="4400" b="1" u="none" strike="noStrike" spc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</a:t>
                      </a:r>
                      <a:endParaRPr lang="vi-VN" sz="4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9924787"/>
                  </a:ext>
                </a:extLst>
              </a:tr>
            </a:tbl>
          </a:graphicData>
        </a:graphic>
      </p:graphicFrame>
      <p:pic>
        <p:nvPicPr>
          <p:cNvPr id="12" name="Hình ảnh 8">
            <a:extLst>
              <a:ext uri="{FF2B5EF4-FFF2-40B4-BE49-F238E27FC236}">
                <a16:creationId xmlns:a16="http://schemas.microsoft.com/office/drawing/2014/main" id="{C4CBE598-E4A6-49BB-A837-82E069B9A867}"/>
              </a:ext>
            </a:extLst>
          </p:cNvPr>
          <p:cNvPicPr/>
          <p:nvPr/>
        </p:nvPicPr>
        <p:blipFill>
          <a:blip r:embed="rId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3654425"/>
            <a:ext cx="1974850" cy="183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Hình ảnh 7">
            <a:extLst>
              <a:ext uri="{FF2B5EF4-FFF2-40B4-BE49-F238E27FC236}">
                <a16:creationId xmlns:a16="http://schemas.microsoft.com/office/drawing/2014/main" id="{4A5038AA-4B72-46B3-8F21-B46227463060}"/>
              </a:ext>
            </a:extLst>
          </p:cNvPr>
          <p:cNvPicPr/>
          <p:nvPr/>
        </p:nvPicPr>
        <p:blipFill>
          <a:blip r:embed="rId4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5688509"/>
            <a:ext cx="1974850" cy="1731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Hình ảnh 6">
            <a:extLst>
              <a:ext uri="{FF2B5EF4-FFF2-40B4-BE49-F238E27FC236}">
                <a16:creationId xmlns:a16="http://schemas.microsoft.com/office/drawing/2014/main" id="{CFC46FDD-C00B-4FFD-A87C-418D298B670B}"/>
              </a:ext>
            </a:extLst>
          </p:cNvPr>
          <p:cNvPicPr/>
          <p:nvPr/>
        </p:nvPicPr>
        <p:blipFill>
          <a:blip r:embed="rId5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7583984"/>
            <a:ext cx="1974850" cy="2017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Hình ảnh 5">
            <a:extLst>
              <a:ext uri="{FF2B5EF4-FFF2-40B4-BE49-F238E27FC236}">
                <a16:creationId xmlns:a16="http://schemas.microsoft.com/office/drawing/2014/main" id="{67F35F00-9BA5-45F6-B18E-715CE0141933}"/>
              </a:ext>
            </a:extLst>
          </p:cNvPr>
          <p:cNvPicPr/>
          <p:nvPr/>
        </p:nvPicPr>
        <p:blipFill>
          <a:blip r:embed="rId6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0" y="9601200"/>
            <a:ext cx="182245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Hình ảnh 4">
            <a:extLst>
              <a:ext uri="{FF2B5EF4-FFF2-40B4-BE49-F238E27FC236}">
                <a16:creationId xmlns:a16="http://schemas.microsoft.com/office/drawing/2014/main" id="{73A4B0F6-A501-49C5-859B-F1390A9F7C4D}"/>
              </a:ext>
            </a:extLst>
          </p:cNvPr>
          <p:cNvPicPr/>
          <p:nvPr/>
        </p:nvPicPr>
        <p:blipFill>
          <a:blip r:embed="rId7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6600" y="11651159"/>
            <a:ext cx="1974850" cy="16002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7282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scontent-hkt1-1.xx.fbcdn.net/v/t1.0-9/50261772_1175811885917175_13936589054935040_o.jpg?_nc_cat=109&amp;_nc_sid=730e14&amp;_nc_ohc=hZT3BIhEoWoAX-kAHMr&amp;_nc_ht=scontent-hkt1-1.xx&amp;oh=419de78bc802a6ba5c00eeaaf1f1d717&amp;oe=5F630E6C">
            <a:extLst>
              <a:ext uri="{FF2B5EF4-FFF2-40B4-BE49-F238E27FC236}">
                <a16:creationId xmlns:a16="http://schemas.microsoft.com/office/drawing/2014/main" id="{C7FD0F68-59E9-4AB5-AEB7-26429F36F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67000"/>
            <a:ext cx="23774400" cy="10907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 Same Side Corner Rectangle 18">
            <a:extLst>
              <a:ext uri="{FF2B5EF4-FFF2-40B4-BE49-F238E27FC236}">
                <a16:creationId xmlns:a16="http://schemas.microsoft.com/office/drawing/2014/main" id="{4B469A1B-7A3D-4B1B-88FB-F38565F81ED2}"/>
              </a:ext>
            </a:extLst>
          </p:cNvPr>
          <p:cNvSpPr/>
          <p:nvPr/>
        </p:nvSpPr>
        <p:spPr>
          <a:xfrm flipV="1">
            <a:off x="5638800" y="1600200"/>
            <a:ext cx="13944600" cy="990600"/>
          </a:xfrm>
          <a:prstGeom prst="round2SameRect">
            <a:avLst>
              <a:gd name="adj1" fmla="val 3062"/>
              <a:gd name="adj2" fmla="val 0"/>
            </a:avLst>
          </a:prstGeom>
          <a:solidFill>
            <a:srgbClr val="166083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8" tIns="8999" rIns="17998" bIns="8999" rtlCol="0" anchor="ctr"/>
          <a:lstStyle/>
          <a:p>
            <a:pPr algn="ctr"/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D995F0-4B21-4D1B-AC4F-3D2B116A5267}"/>
              </a:ext>
            </a:extLst>
          </p:cNvPr>
          <p:cNvSpPr/>
          <p:nvPr/>
        </p:nvSpPr>
        <p:spPr>
          <a:xfrm>
            <a:off x="6137932" y="1710779"/>
            <a:ext cx="125140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 NIỆM VỀ KHỐI ĐA DIỆN ĐỀU CỦA PLATON</a:t>
            </a:r>
          </a:p>
        </p:txBody>
      </p:sp>
    </p:spTree>
    <p:extLst>
      <p:ext uri="{BB962C8B-B14F-4D97-AF65-F5344CB8AC3E}">
        <p14:creationId xmlns:p14="http://schemas.microsoft.com/office/powerpoint/2010/main" val="360359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>
          <a:xfrm>
            <a:off x="624107" y="2519712"/>
            <a:ext cx="22996526" cy="2666378"/>
            <a:chOff x="1175570" y="3048677"/>
            <a:chExt cx="22999187" cy="2548569"/>
          </a:xfrm>
        </p:grpSpPr>
        <p:sp>
          <p:nvSpPr>
            <p:cNvPr id="5" name="Rounded Rectangle 4"/>
            <p:cNvSpPr/>
            <p:nvPr/>
          </p:nvSpPr>
          <p:spPr>
            <a:xfrm>
              <a:off x="1175570" y="3533428"/>
              <a:ext cx="22999187" cy="206381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235430" y="1958752"/>
                <a:ext cx="281038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11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624107" y="5294989"/>
            <a:ext cx="23061178" cy="8067672"/>
            <a:chOff x="1270511" y="5867400"/>
            <a:chExt cx="23063848" cy="7426670"/>
          </a:xfrm>
        </p:grpSpPr>
        <p:sp>
          <p:nvSpPr>
            <p:cNvPr id="19" name="Rounded Rectangle 18"/>
            <p:cNvSpPr/>
            <p:nvPr/>
          </p:nvSpPr>
          <p:spPr>
            <a:xfrm>
              <a:off x="1335172" y="6142733"/>
              <a:ext cx="22999187" cy="715133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chemeClr val="accent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0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accent2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chemeClr val="accent2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3" name="Round Diagonal Corner Rectangle 22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4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454902" y="1572067"/>
            <a:ext cx="11206910" cy="830901"/>
            <a:chOff x="-288924" y="1892299"/>
            <a:chExt cx="11208937" cy="830899"/>
          </a:xfrm>
        </p:grpSpPr>
        <p:sp>
          <p:nvSpPr>
            <p:cNvPr id="26" name="Rounded Rectangle 25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716910" cy="7539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8308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124599" y="3028304"/>
                <a:ext cx="17219354" cy="29390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lập phương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𝑯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bát diện đều có các đỉnh là tâm các mặt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vi-VN" sz="4400" b="1" i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tỉ số diện tích toàn phần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𝑯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1800" b="1" i="1" u="none" strike="noStrike" spc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1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4599" y="3028304"/>
                <a:ext cx="17219354" cy="2939074"/>
              </a:xfrm>
              <a:prstGeom prst="rect">
                <a:avLst/>
              </a:prstGeom>
              <a:blipFill rotWithShape="0">
                <a:blip r:embed="rId4"/>
                <a:stretch>
                  <a:fillRect l="-1452" t="-4564" r="-2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" name="Picture 5" descr="D:\ISS\Lich Su\link\Shadow 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1122" y="12174138"/>
            <a:ext cx="10562820" cy="173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Straight Connector 59"/>
          <p:cNvCxnSpPr/>
          <p:nvPr/>
        </p:nvCxnSpPr>
        <p:spPr>
          <a:xfrm>
            <a:off x="18317991" y="10953418"/>
            <a:ext cx="2663988" cy="1655992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16662000" y="11025953"/>
            <a:ext cx="5809025" cy="1583458"/>
          </a:xfrm>
          <a:prstGeom prst="line">
            <a:avLst/>
          </a:prstGeom>
          <a:ln w="508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6722091" y="12603283"/>
            <a:ext cx="4206945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20884892" y="11010961"/>
            <a:ext cx="1546671" cy="1608537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100"/>
          <p:cNvGrpSpPr/>
          <p:nvPr/>
        </p:nvGrpSpPr>
        <p:grpSpPr>
          <a:xfrm>
            <a:off x="22180450" y="9611554"/>
            <a:ext cx="1155044" cy="1861705"/>
            <a:chOff x="19066718" y="10069438"/>
            <a:chExt cx="1344378" cy="2166873"/>
          </a:xfrm>
        </p:grpSpPr>
        <p:sp>
          <p:nvSpPr>
            <p:cNvPr id="70" name="TextBox 69"/>
            <p:cNvSpPr txBox="1"/>
            <p:nvPr/>
          </p:nvSpPr>
          <p:spPr>
            <a:xfrm>
              <a:off x="19456474" y="10774660"/>
              <a:ext cx="954622" cy="823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0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9066718" y="10069438"/>
              <a:ext cx="504056" cy="2166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2" name="Group 103"/>
          <p:cNvGrpSpPr/>
          <p:nvPr/>
        </p:nvGrpSpPr>
        <p:grpSpPr>
          <a:xfrm>
            <a:off x="20651906" y="11182844"/>
            <a:ext cx="1296198" cy="1861705"/>
            <a:chOff x="19066718" y="10069438"/>
            <a:chExt cx="1508670" cy="2166874"/>
          </a:xfrm>
        </p:grpSpPr>
        <p:sp>
          <p:nvSpPr>
            <p:cNvPr id="73" name="TextBox 72"/>
            <p:cNvSpPr txBox="1"/>
            <p:nvPr/>
          </p:nvSpPr>
          <p:spPr>
            <a:xfrm>
              <a:off x="19620766" y="11224850"/>
              <a:ext cx="954622" cy="823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9066718" y="10069438"/>
              <a:ext cx="504056" cy="2166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cxnSp>
        <p:nvCxnSpPr>
          <p:cNvPr id="76" name="Straight Connector 75"/>
          <p:cNvCxnSpPr/>
          <p:nvPr/>
        </p:nvCxnSpPr>
        <p:spPr>
          <a:xfrm>
            <a:off x="18268762" y="10994745"/>
            <a:ext cx="4089201" cy="0"/>
          </a:xfrm>
          <a:prstGeom prst="line">
            <a:avLst/>
          </a:prstGeom>
          <a:ln w="635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18268761" y="7115160"/>
            <a:ext cx="0" cy="3879587"/>
          </a:xfrm>
          <a:prstGeom prst="line">
            <a:avLst/>
          </a:prstGeom>
          <a:ln w="635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16722091" y="10994748"/>
            <a:ext cx="1546671" cy="1608537"/>
          </a:xfrm>
          <a:prstGeom prst="line">
            <a:avLst/>
          </a:prstGeom>
          <a:ln w="635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110"/>
          <p:cNvGrpSpPr/>
          <p:nvPr/>
        </p:nvGrpSpPr>
        <p:grpSpPr>
          <a:xfrm>
            <a:off x="16118031" y="11204054"/>
            <a:ext cx="820179" cy="1861705"/>
            <a:chOff x="18715062" y="10069438"/>
            <a:chExt cx="954622" cy="2166873"/>
          </a:xfrm>
        </p:grpSpPr>
        <p:sp>
          <p:nvSpPr>
            <p:cNvPr id="80" name="TextBox 79"/>
            <p:cNvSpPr txBox="1"/>
            <p:nvPr/>
          </p:nvSpPr>
          <p:spPr>
            <a:xfrm>
              <a:off x="18715062" y="10920710"/>
              <a:ext cx="954622" cy="823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0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9066718" y="10069438"/>
              <a:ext cx="504056" cy="2166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2" name="Group 116"/>
          <p:cNvGrpSpPr/>
          <p:nvPr/>
        </p:nvGrpSpPr>
        <p:grpSpPr>
          <a:xfrm>
            <a:off x="17597993" y="9556440"/>
            <a:ext cx="854036" cy="1861705"/>
            <a:chOff x="18576745" y="10069438"/>
            <a:chExt cx="994029" cy="2166874"/>
          </a:xfrm>
        </p:grpSpPr>
        <p:sp>
          <p:nvSpPr>
            <p:cNvPr id="83" name="TextBox 82"/>
            <p:cNvSpPr txBox="1"/>
            <p:nvPr/>
          </p:nvSpPr>
          <p:spPr>
            <a:xfrm>
              <a:off x="18576745" y="11322728"/>
              <a:ext cx="954622" cy="823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9066718" y="10069438"/>
              <a:ext cx="504056" cy="2166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7620853" y="5719722"/>
            <a:ext cx="820179" cy="1861705"/>
            <a:chOff x="17622274" y="5720383"/>
            <a:chExt cx="820274" cy="1861920"/>
          </a:xfrm>
        </p:grpSpPr>
        <p:sp>
          <p:nvSpPr>
            <p:cNvPr id="85" name="TextBox 84"/>
            <p:cNvSpPr txBox="1"/>
            <p:nvPr/>
          </p:nvSpPr>
          <p:spPr>
            <a:xfrm>
              <a:off x="17622274" y="6696292"/>
              <a:ext cx="8202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A’</a:t>
              </a:r>
              <a:endParaRPr lang="en-US" sz="40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7995500" y="5720383"/>
              <a:ext cx="433118" cy="186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22" name="TextBox 121"/>
          <p:cNvSpPr txBox="1"/>
          <p:nvPr/>
        </p:nvSpPr>
        <p:spPr>
          <a:xfrm>
            <a:off x="19382565" y="11745012"/>
            <a:ext cx="820179" cy="707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latin typeface="Tahoma" pitchFamily="34" charset="0"/>
                <a:ea typeface="Tahoma" pitchFamily="34" charset="0"/>
                <a:cs typeface="Tahoma" pitchFamily="34" charset="0"/>
              </a:rPr>
              <a:t>O</a:t>
            </a:r>
            <a:endParaRPr lang="en-US" sz="40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362D5DFE-8015-48AF-994D-499AD3E1A715}"/>
              </a:ext>
            </a:extLst>
          </p:cNvPr>
          <p:cNvCxnSpPr/>
          <p:nvPr/>
        </p:nvCxnSpPr>
        <p:spPr>
          <a:xfrm flipV="1">
            <a:off x="22399318" y="7131373"/>
            <a:ext cx="0" cy="3879587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E5562DE7-6518-42FA-980F-1AF153AB8ADD}"/>
              </a:ext>
            </a:extLst>
          </p:cNvPr>
          <p:cNvCxnSpPr/>
          <p:nvPr/>
        </p:nvCxnSpPr>
        <p:spPr>
          <a:xfrm flipV="1">
            <a:off x="16705190" y="8693430"/>
            <a:ext cx="0" cy="3879587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8C9E9465-B39D-4936-AD94-020A7E100FFD}"/>
              </a:ext>
            </a:extLst>
          </p:cNvPr>
          <p:cNvCxnSpPr/>
          <p:nvPr/>
        </p:nvCxnSpPr>
        <p:spPr>
          <a:xfrm>
            <a:off x="18308370" y="7153764"/>
            <a:ext cx="4206945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FF0BB5DC-3554-40BD-ADF8-8BF6B1A31CCA}"/>
              </a:ext>
            </a:extLst>
          </p:cNvPr>
          <p:cNvCxnSpPr/>
          <p:nvPr/>
        </p:nvCxnSpPr>
        <p:spPr>
          <a:xfrm flipV="1">
            <a:off x="16693602" y="7077647"/>
            <a:ext cx="1546671" cy="1608537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72E3107B-A212-44A8-BA20-46DCDDF5023D}"/>
              </a:ext>
            </a:extLst>
          </p:cNvPr>
          <p:cNvCxnSpPr/>
          <p:nvPr/>
        </p:nvCxnSpPr>
        <p:spPr>
          <a:xfrm flipV="1">
            <a:off x="20868440" y="7135091"/>
            <a:ext cx="1546671" cy="1608537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A7C140FF-6DF8-4EFF-8573-77373F450163}"/>
              </a:ext>
            </a:extLst>
          </p:cNvPr>
          <p:cNvCxnSpPr>
            <a:cxnSpLocks/>
          </p:cNvCxnSpPr>
          <p:nvPr/>
        </p:nvCxnSpPr>
        <p:spPr>
          <a:xfrm flipH="1" flipV="1">
            <a:off x="17620853" y="9829099"/>
            <a:ext cx="1117823" cy="687397"/>
          </a:xfrm>
          <a:prstGeom prst="line">
            <a:avLst/>
          </a:prstGeom>
          <a:ln w="57150">
            <a:solidFill>
              <a:srgbClr val="FFF48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9DA357FB-6328-4C1C-936B-53FFB1896432}"/>
              </a:ext>
            </a:extLst>
          </p:cNvPr>
          <p:cNvCxnSpPr>
            <a:cxnSpLocks/>
          </p:cNvCxnSpPr>
          <p:nvPr/>
        </p:nvCxnSpPr>
        <p:spPr>
          <a:xfrm flipH="1" flipV="1">
            <a:off x="20459184" y="9129921"/>
            <a:ext cx="1117823" cy="687397"/>
          </a:xfrm>
          <a:prstGeom prst="line">
            <a:avLst/>
          </a:prstGeom>
          <a:ln w="57150">
            <a:solidFill>
              <a:srgbClr val="FFF48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3BA6179F-BAAF-4914-BFD7-EAE51FE38B96}"/>
              </a:ext>
            </a:extLst>
          </p:cNvPr>
          <p:cNvCxnSpPr>
            <a:cxnSpLocks/>
          </p:cNvCxnSpPr>
          <p:nvPr/>
        </p:nvCxnSpPr>
        <p:spPr>
          <a:xfrm flipH="1">
            <a:off x="18886823" y="9806049"/>
            <a:ext cx="2595419" cy="744431"/>
          </a:xfrm>
          <a:prstGeom prst="line">
            <a:avLst/>
          </a:prstGeom>
          <a:ln w="57150">
            <a:solidFill>
              <a:srgbClr val="FFF48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11799D11-22D6-417A-B00A-2B8CA1A45067}"/>
              </a:ext>
            </a:extLst>
          </p:cNvPr>
          <p:cNvCxnSpPr>
            <a:cxnSpLocks/>
          </p:cNvCxnSpPr>
          <p:nvPr/>
        </p:nvCxnSpPr>
        <p:spPr>
          <a:xfrm flipH="1">
            <a:off x="17695568" y="8986721"/>
            <a:ext cx="2595419" cy="744431"/>
          </a:xfrm>
          <a:prstGeom prst="line">
            <a:avLst/>
          </a:prstGeom>
          <a:ln w="57150">
            <a:solidFill>
              <a:srgbClr val="FFF48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89AE3E95-0A20-4CE3-B115-F4B1EDE796F0}"/>
              </a:ext>
            </a:extLst>
          </p:cNvPr>
          <p:cNvCxnSpPr>
            <a:cxnSpLocks/>
          </p:cNvCxnSpPr>
          <p:nvPr/>
        </p:nvCxnSpPr>
        <p:spPr>
          <a:xfrm flipV="1">
            <a:off x="17570519" y="8028415"/>
            <a:ext cx="2032812" cy="1777405"/>
          </a:xfrm>
          <a:prstGeom prst="line">
            <a:avLst/>
          </a:prstGeom>
          <a:ln w="635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E964F715-5486-4965-87E6-70FEB92F30F5}"/>
              </a:ext>
            </a:extLst>
          </p:cNvPr>
          <p:cNvCxnSpPr>
            <a:cxnSpLocks/>
          </p:cNvCxnSpPr>
          <p:nvPr/>
        </p:nvCxnSpPr>
        <p:spPr>
          <a:xfrm flipV="1">
            <a:off x="19677523" y="9771529"/>
            <a:ext cx="1897938" cy="1988377"/>
          </a:xfrm>
          <a:prstGeom prst="line">
            <a:avLst/>
          </a:prstGeom>
          <a:ln w="635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78853927-55C9-41A6-8F07-E7CCEE303276}"/>
              </a:ext>
            </a:extLst>
          </p:cNvPr>
          <p:cNvCxnSpPr>
            <a:cxnSpLocks/>
          </p:cNvCxnSpPr>
          <p:nvPr/>
        </p:nvCxnSpPr>
        <p:spPr>
          <a:xfrm>
            <a:off x="19694844" y="8044571"/>
            <a:ext cx="613979" cy="958809"/>
          </a:xfrm>
          <a:prstGeom prst="line">
            <a:avLst/>
          </a:prstGeom>
          <a:ln w="635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06147D81-0709-4179-B8AE-B1CE06354670}"/>
              </a:ext>
            </a:extLst>
          </p:cNvPr>
          <p:cNvCxnSpPr>
            <a:cxnSpLocks/>
          </p:cNvCxnSpPr>
          <p:nvPr/>
        </p:nvCxnSpPr>
        <p:spPr>
          <a:xfrm>
            <a:off x="19631819" y="8028356"/>
            <a:ext cx="1803962" cy="1714735"/>
          </a:xfrm>
          <a:prstGeom prst="line">
            <a:avLst/>
          </a:prstGeom>
          <a:ln w="635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5B7F92A2-AC24-4091-A670-4DEC81BAB47A}"/>
              </a:ext>
            </a:extLst>
          </p:cNvPr>
          <p:cNvCxnSpPr>
            <a:cxnSpLocks/>
          </p:cNvCxnSpPr>
          <p:nvPr/>
        </p:nvCxnSpPr>
        <p:spPr>
          <a:xfrm>
            <a:off x="17639630" y="9867394"/>
            <a:ext cx="1803962" cy="1714735"/>
          </a:xfrm>
          <a:prstGeom prst="line">
            <a:avLst/>
          </a:prstGeom>
          <a:ln w="635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CE030428-7E81-4E26-BCDC-FD3CFF74B9F8}"/>
              </a:ext>
            </a:extLst>
          </p:cNvPr>
          <p:cNvCxnSpPr>
            <a:cxnSpLocks/>
          </p:cNvCxnSpPr>
          <p:nvPr/>
        </p:nvCxnSpPr>
        <p:spPr>
          <a:xfrm>
            <a:off x="18845714" y="10511945"/>
            <a:ext cx="753586" cy="1363828"/>
          </a:xfrm>
          <a:prstGeom prst="line">
            <a:avLst/>
          </a:prstGeom>
          <a:ln w="635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A8E8B6B0-A6E8-4AD4-A238-7B3BE1AD3146}"/>
              </a:ext>
            </a:extLst>
          </p:cNvPr>
          <p:cNvCxnSpPr>
            <a:cxnSpLocks/>
          </p:cNvCxnSpPr>
          <p:nvPr/>
        </p:nvCxnSpPr>
        <p:spPr>
          <a:xfrm flipH="1">
            <a:off x="18799751" y="8084973"/>
            <a:ext cx="828059" cy="2402319"/>
          </a:xfrm>
          <a:prstGeom prst="line">
            <a:avLst/>
          </a:prstGeom>
          <a:ln w="635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79BD7EFA-E5CB-441F-9A0D-C608C89B3D22}"/>
              </a:ext>
            </a:extLst>
          </p:cNvPr>
          <p:cNvCxnSpPr>
            <a:cxnSpLocks/>
          </p:cNvCxnSpPr>
          <p:nvPr/>
        </p:nvCxnSpPr>
        <p:spPr>
          <a:xfrm flipH="1">
            <a:off x="19802715" y="9072611"/>
            <a:ext cx="574790" cy="2598575"/>
          </a:xfrm>
          <a:prstGeom prst="line">
            <a:avLst/>
          </a:prstGeom>
          <a:ln w="635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6CBE1F14-4D23-42C4-9717-EE182A0F679D}"/>
              </a:ext>
            </a:extLst>
          </p:cNvPr>
          <p:cNvCxnSpPr/>
          <p:nvPr/>
        </p:nvCxnSpPr>
        <p:spPr>
          <a:xfrm>
            <a:off x="16662000" y="8676088"/>
            <a:ext cx="4206945" cy="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D69E3ACF-F784-4C3C-97BB-70EEEAF7E721}"/>
              </a:ext>
            </a:extLst>
          </p:cNvPr>
          <p:cNvCxnSpPr/>
          <p:nvPr/>
        </p:nvCxnSpPr>
        <p:spPr>
          <a:xfrm flipV="1">
            <a:off x="20959447" y="8640175"/>
            <a:ext cx="0" cy="3879587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BEED2086-EE7F-4AD9-A614-D583BCB34447}"/>
              </a:ext>
            </a:extLst>
          </p:cNvPr>
          <p:cNvSpPr txBox="1"/>
          <p:nvPr/>
        </p:nvSpPr>
        <p:spPr>
          <a:xfrm>
            <a:off x="18549360" y="9084217"/>
            <a:ext cx="433068" cy="1861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499" b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</a:t>
            </a:r>
            <a:endParaRPr lang="en-US" sz="11499" b="1">
              <a:solidFill>
                <a:srgbClr val="C0504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48EB7300-3B59-41D0-B334-9D35228944C1}"/>
              </a:ext>
            </a:extLst>
          </p:cNvPr>
          <p:cNvSpPr txBox="1"/>
          <p:nvPr/>
        </p:nvSpPr>
        <p:spPr>
          <a:xfrm>
            <a:off x="21244841" y="8373666"/>
            <a:ext cx="433068" cy="1861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499" b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</a:t>
            </a:r>
            <a:endParaRPr lang="en-US" sz="11499" b="1">
              <a:solidFill>
                <a:srgbClr val="C0504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70EEA00-9F32-41A5-84FE-40720A609661}"/>
              </a:ext>
            </a:extLst>
          </p:cNvPr>
          <p:cNvSpPr txBox="1"/>
          <p:nvPr/>
        </p:nvSpPr>
        <p:spPr>
          <a:xfrm>
            <a:off x="17324672" y="8354964"/>
            <a:ext cx="433068" cy="1861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499" b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</a:t>
            </a:r>
            <a:endParaRPr lang="en-US" sz="11499" b="1">
              <a:solidFill>
                <a:srgbClr val="C0504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B10AEFB1-9182-44F8-8D1E-FE4E67CA2A53}"/>
              </a:ext>
            </a:extLst>
          </p:cNvPr>
          <p:cNvSpPr txBox="1"/>
          <p:nvPr/>
        </p:nvSpPr>
        <p:spPr>
          <a:xfrm>
            <a:off x="19362988" y="10359557"/>
            <a:ext cx="433068" cy="1861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499" b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</a:t>
            </a:r>
            <a:endParaRPr lang="en-US" sz="11499" b="1">
              <a:solidFill>
                <a:srgbClr val="C0504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DDF0A3A-4DBA-429A-BC0B-6664054A9DE9}"/>
              </a:ext>
            </a:extLst>
          </p:cNvPr>
          <p:cNvSpPr txBox="1"/>
          <p:nvPr/>
        </p:nvSpPr>
        <p:spPr>
          <a:xfrm>
            <a:off x="19338845" y="6657659"/>
            <a:ext cx="433068" cy="1861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499" b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</a:t>
            </a:r>
            <a:endParaRPr lang="en-US" sz="11499" b="1">
              <a:solidFill>
                <a:srgbClr val="C0504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2DE268C8-9B5E-4243-A5DA-5321C8CE8474}"/>
              </a:ext>
            </a:extLst>
          </p:cNvPr>
          <p:cNvSpPr txBox="1"/>
          <p:nvPr/>
        </p:nvSpPr>
        <p:spPr>
          <a:xfrm>
            <a:off x="20102941" y="7598030"/>
            <a:ext cx="433068" cy="1861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499" b="1">
                <a:solidFill>
                  <a:srgbClr val="C0504D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</a:t>
            </a:r>
            <a:endParaRPr lang="en-US" sz="11499" b="1">
              <a:solidFill>
                <a:srgbClr val="C0504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6813A069-8AD1-4010-B77A-77366EB6AF47}"/>
              </a:ext>
            </a:extLst>
          </p:cNvPr>
          <p:cNvCxnSpPr>
            <a:cxnSpLocks/>
          </p:cNvCxnSpPr>
          <p:nvPr/>
        </p:nvCxnSpPr>
        <p:spPr>
          <a:xfrm flipV="1">
            <a:off x="19617899" y="9784628"/>
            <a:ext cx="1897938" cy="1988377"/>
          </a:xfrm>
          <a:prstGeom prst="line">
            <a:avLst/>
          </a:prstGeom>
          <a:ln w="635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C30F3234-EE20-4AAE-AFE5-320DEE99C0F1}"/>
              </a:ext>
            </a:extLst>
          </p:cNvPr>
          <p:cNvCxnSpPr>
            <a:cxnSpLocks/>
            <a:stCxn id="122" idx="0"/>
          </p:cNvCxnSpPr>
          <p:nvPr/>
        </p:nvCxnSpPr>
        <p:spPr>
          <a:xfrm>
            <a:off x="19792655" y="11745012"/>
            <a:ext cx="1820579" cy="76640"/>
          </a:xfrm>
          <a:prstGeom prst="line">
            <a:avLst/>
          </a:prstGeom>
          <a:ln w="635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42366424-63D5-4A12-A8CA-A29D5A736972}"/>
              </a:ext>
            </a:extLst>
          </p:cNvPr>
          <p:cNvCxnSpPr>
            <a:cxnSpLocks/>
          </p:cNvCxnSpPr>
          <p:nvPr/>
        </p:nvCxnSpPr>
        <p:spPr>
          <a:xfrm flipH="1" flipV="1">
            <a:off x="21556416" y="9785876"/>
            <a:ext cx="60020" cy="2035777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Freeform 19">
            <a:extLst>
              <a:ext uri="{FF2B5EF4-FFF2-40B4-BE49-F238E27FC236}">
                <a16:creationId xmlns:a16="http://schemas.microsoft.com/office/drawing/2014/main" id="{F4CBFB45-9F94-4C13-935B-A2BEE43E4769}"/>
              </a:ext>
            </a:extLst>
          </p:cNvPr>
          <p:cNvSpPr/>
          <p:nvPr/>
        </p:nvSpPr>
        <p:spPr>
          <a:xfrm rot="16042493">
            <a:off x="21303187" y="11502830"/>
            <a:ext cx="294608" cy="261874"/>
          </a:xfrm>
          <a:custGeom>
            <a:avLst/>
            <a:gdLst>
              <a:gd name="connsiteX0" fmla="*/ 342900 w 342900"/>
              <a:gd name="connsiteY0" fmla="*/ 304800 h 304800"/>
              <a:gd name="connsiteX1" fmla="*/ 342900 w 342900"/>
              <a:gd name="connsiteY1" fmla="*/ 0 h 304800"/>
              <a:gd name="connsiteX2" fmla="*/ 0 w 342900"/>
              <a:gd name="connsiteY2" fmla="*/ 0 h 304800"/>
              <a:gd name="connsiteX3" fmla="*/ 0 w 342900"/>
              <a:gd name="connsiteY3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" h="304800">
                <a:moveTo>
                  <a:pt x="342900" y="304800"/>
                </a:moveTo>
                <a:lnTo>
                  <a:pt x="342900" y="0"/>
                </a:lnTo>
                <a:lnTo>
                  <a:pt x="0" y="0"/>
                </a:lnTo>
                <a:lnTo>
                  <a:pt x="0" y="304800"/>
                </a:lnTo>
              </a:path>
            </a:pathLst>
          </a:custGeom>
          <a:solidFill>
            <a:srgbClr val="FFFF00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0CD5D523-4C73-45B8-A327-A25D3AABB6EE}"/>
              </a:ext>
            </a:extLst>
          </p:cNvPr>
          <p:cNvSpPr txBox="1"/>
          <p:nvPr/>
        </p:nvSpPr>
        <p:spPr>
          <a:xfrm>
            <a:off x="21550712" y="9336836"/>
            <a:ext cx="820179" cy="7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endParaRPr lang="en-US" sz="40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E70C68E2-B14A-4008-9DC8-33A92CA798E4}"/>
              </a:ext>
            </a:extLst>
          </p:cNvPr>
          <p:cNvSpPr txBox="1"/>
          <p:nvPr/>
        </p:nvSpPr>
        <p:spPr>
          <a:xfrm>
            <a:off x="21538647" y="11641237"/>
            <a:ext cx="820179" cy="707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latin typeface="Tahoma" pitchFamily="34" charset="0"/>
                <a:ea typeface="Tahoma" pitchFamily="34" charset="0"/>
                <a:cs typeface="Tahoma" pitchFamily="34" charset="0"/>
              </a:rPr>
              <a:t>J</a:t>
            </a:r>
            <a:endParaRPr lang="en-US" sz="40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D62DCAF7-699B-4703-8F3F-4AC5F8924036}"/>
              </a:ext>
            </a:extLst>
          </p:cNvPr>
          <p:cNvGrpSpPr/>
          <p:nvPr/>
        </p:nvGrpSpPr>
        <p:grpSpPr>
          <a:xfrm>
            <a:off x="16142286" y="7241486"/>
            <a:ext cx="820179" cy="1861705"/>
            <a:chOff x="16142286" y="7241486"/>
            <a:chExt cx="820179" cy="1861705"/>
          </a:xfrm>
        </p:grpSpPr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72DA596A-CD7E-4C59-80C3-3AFF62293C1B}"/>
                </a:ext>
              </a:extLst>
            </p:cNvPr>
            <p:cNvSpPr txBox="1"/>
            <p:nvPr/>
          </p:nvSpPr>
          <p:spPr>
            <a:xfrm>
              <a:off x="16142286" y="8156228"/>
              <a:ext cx="820179" cy="707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B’</a:t>
              </a:r>
              <a:endParaRPr lang="en-US" sz="40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22293F16-F26C-48C0-85A8-49930978B605}"/>
                </a:ext>
              </a:extLst>
            </p:cNvPr>
            <p:cNvSpPr txBox="1"/>
            <p:nvPr/>
          </p:nvSpPr>
          <p:spPr>
            <a:xfrm>
              <a:off x="16453165" y="7241486"/>
              <a:ext cx="433068" cy="1861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E7855DE-376F-456E-8A3C-C317C5219DBC}"/>
              </a:ext>
            </a:extLst>
          </p:cNvPr>
          <p:cNvGrpSpPr/>
          <p:nvPr/>
        </p:nvGrpSpPr>
        <p:grpSpPr>
          <a:xfrm>
            <a:off x="20628560" y="7289964"/>
            <a:ext cx="1203922" cy="1861920"/>
            <a:chOff x="20628560" y="7289964"/>
            <a:chExt cx="1203922" cy="1861920"/>
          </a:xfrm>
        </p:grpSpPr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B3C5CD81-B079-4341-B581-73B39A4B7587}"/>
                </a:ext>
              </a:extLst>
            </p:cNvPr>
            <p:cNvSpPr txBox="1"/>
            <p:nvPr/>
          </p:nvSpPr>
          <p:spPr>
            <a:xfrm>
              <a:off x="21012303" y="8347149"/>
              <a:ext cx="820179" cy="707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C’</a:t>
              </a:r>
              <a:endParaRPr lang="en-US" sz="40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8996094C-0B76-4E16-A710-3F321E92DB11}"/>
                </a:ext>
              </a:extLst>
            </p:cNvPr>
            <p:cNvSpPr txBox="1"/>
            <p:nvPr/>
          </p:nvSpPr>
          <p:spPr>
            <a:xfrm>
              <a:off x="20628560" y="7289964"/>
              <a:ext cx="480822" cy="186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29A3E7B-98FC-49F5-998E-5790CE0272D1}"/>
              </a:ext>
            </a:extLst>
          </p:cNvPr>
          <p:cNvGrpSpPr/>
          <p:nvPr/>
        </p:nvGrpSpPr>
        <p:grpSpPr>
          <a:xfrm>
            <a:off x="22138932" y="5787684"/>
            <a:ext cx="1064773" cy="1861705"/>
            <a:chOff x="22138932" y="5787684"/>
            <a:chExt cx="1064773" cy="186170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7B02A0F9-4422-4289-9FE8-FF747BD9B91C}"/>
                </a:ext>
              </a:extLst>
            </p:cNvPr>
            <p:cNvSpPr txBox="1"/>
            <p:nvPr/>
          </p:nvSpPr>
          <p:spPr>
            <a:xfrm>
              <a:off x="22383526" y="6662490"/>
              <a:ext cx="820179" cy="7078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D’</a:t>
              </a:r>
              <a:endParaRPr lang="en-US" sz="40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33B26538-E2E8-4D7C-A729-E64BDF227C4B}"/>
                </a:ext>
              </a:extLst>
            </p:cNvPr>
            <p:cNvSpPr txBox="1"/>
            <p:nvPr/>
          </p:nvSpPr>
          <p:spPr>
            <a:xfrm>
              <a:off x="22138932" y="5787684"/>
              <a:ext cx="433068" cy="1861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499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84958346-4710-443A-B74B-DEA0B9945C2A}"/>
              </a:ext>
            </a:extLst>
          </p:cNvPr>
          <p:cNvSpPr txBox="1"/>
          <p:nvPr/>
        </p:nvSpPr>
        <p:spPr>
          <a:xfrm>
            <a:off x="1274839" y="7623572"/>
            <a:ext cx="12178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 tích toàn phần hình (H) là                        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366CC20-B5A3-4A43-9D5F-658503D50112}"/>
                  </a:ext>
                </a:extLst>
              </p:cNvPr>
              <p:cNvSpPr txBox="1"/>
              <p:nvPr/>
            </p:nvSpPr>
            <p:spPr>
              <a:xfrm>
                <a:off x="10058400" y="7673433"/>
                <a:ext cx="3048000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vi-VN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vi-VN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vi-VN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366CC20-B5A3-4A43-9D5F-658503D501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0" y="7673433"/>
                <a:ext cx="3048000" cy="78476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7" name="Object 96">
            <a:extLst>
              <a:ext uri="{FF2B5EF4-FFF2-40B4-BE49-F238E27FC236}">
                <a16:creationId xmlns:a16="http://schemas.microsoft.com/office/drawing/2014/main" id="{94654273-D9E5-46BA-A0B2-20D564E6C2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779595"/>
              </p:ext>
            </p:extLst>
          </p:nvPr>
        </p:nvGraphicFramePr>
        <p:xfrm>
          <a:off x="12547600" y="8454283"/>
          <a:ext cx="238760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Equation" r:id="rId7" imgW="2387520" imgH="1422360" progId="Equation.DSMT4">
                  <p:embed/>
                </p:oleObj>
              </mc:Choice>
              <mc:Fallback>
                <p:oleObj name="Equation" r:id="rId7" imgW="2387520" imgH="1422360" progId="Equation.DSMT4">
                  <p:embed/>
                  <p:pic>
                    <p:nvPicPr>
                      <p:cNvPr id="97" name="Object 96">
                        <a:extLst>
                          <a:ext uri="{FF2B5EF4-FFF2-40B4-BE49-F238E27FC236}">
                            <a16:creationId xmlns:a16="http://schemas.microsoft.com/office/drawing/2014/main" id="{94654273-D9E5-46BA-A0B2-20D564E6C2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7600" y="8454283"/>
                        <a:ext cx="2387600" cy="1409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Rectangle 5">
            <a:extLst>
              <a:ext uri="{FF2B5EF4-FFF2-40B4-BE49-F238E27FC236}">
                <a16:creationId xmlns:a16="http://schemas.microsoft.com/office/drawing/2014/main" id="{D6A8E87D-704E-4315-8962-AB5B9F31D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47925"/>
            <a:ext cx="2438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44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.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E8E823A3-5363-4F87-B693-79B6E8351DC9}"/>
              </a:ext>
            </a:extLst>
          </p:cNvPr>
          <p:cNvGrpSpPr/>
          <p:nvPr/>
        </p:nvGrpSpPr>
        <p:grpSpPr>
          <a:xfrm>
            <a:off x="1419845" y="8764486"/>
            <a:ext cx="10574588" cy="786974"/>
            <a:chOff x="1419845" y="7442841"/>
            <a:chExt cx="10574588" cy="786974"/>
          </a:xfrm>
        </p:grpSpPr>
        <p:graphicFrame>
          <p:nvGraphicFramePr>
            <p:cNvPr id="96" name="Object 95">
              <a:extLst>
                <a:ext uri="{FF2B5EF4-FFF2-40B4-BE49-F238E27FC236}">
                  <a16:creationId xmlns:a16="http://schemas.microsoft.com/office/drawing/2014/main" id="{FD63D37B-A840-48E6-AB5E-0F28027F20D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164793" y="7628891"/>
            <a:ext cx="1343025" cy="476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23" name="Equation" r:id="rId9" imgW="1346040" imgH="482400" progId="Equation.DSMT4">
                    <p:embed/>
                  </p:oleObj>
                </mc:Choice>
                <mc:Fallback>
                  <p:oleObj name="Equation" r:id="rId9" imgW="1346040" imgH="482400" progId="Equation.DSMT4">
                    <p:embed/>
                    <p:pic>
                      <p:nvPicPr>
                        <p:cNvPr id="96" name="Object 95">
                          <a:extLst>
                            <a:ext uri="{FF2B5EF4-FFF2-40B4-BE49-F238E27FC236}">
                              <a16:creationId xmlns:a16="http://schemas.microsoft.com/office/drawing/2014/main" id="{FD63D37B-A840-48E6-AB5E-0F28027F20D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64793" y="7628891"/>
                          <a:ext cx="1343025" cy="476367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9" name="Rectangle 4">
              <a:extLst>
                <a:ext uri="{FF2B5EF4-FFF2-40B4-BE49-F238E27FC236}">
                  <a16:creationId xmlns:a16="http://schemas.microsoft.com/office/drawing/2014/main" id="{8D33CE4C-C468-43C0-8882-E370E95968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8022" y="7442841"/>
              <a:ext cx="5386411" cy="7694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en-US" sz="4400" b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  <a:cs typeface="Tahoma" panose="020B0604030504040204" pitchFamily="34" charset="0"/>
                </a:rPr>
                <a:t>vuông tại J, ta có: </a:t>
              </a:r>
              <a:endParaRPr kumimoji="0" lang="vi-VN" altLang="en-US" sz="1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8" name="Rectangle 3">
              <a:extLst>
                <a:ext uri="{FF2B5EF4-FFF2-40B4-BE49-F238E27FC236}">
                  <a16:creationId xmlns:a16="http://schemas.microsoft.com/office/drawing/2014/main" id="{2E4738D7-4101-4377-AE64-BF84A2FFF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9845" y="7460374"/>
              <a:ext cx="3908442" cy="76944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vi-VN" altLang="en-US" sz="4400" b="1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imes New Roman" panose="02020603050405020304" pitchFamily="18" charset="0"/>
                  <a:cs typeface="Tahoma" panose="020B0604030504040204" pitchFamily="34" charset="0"/>
                </a:rPr>
                <a:t>Xét tam giác </a:t>
              </a:r>
              <a:endParaRPr kumimoji="0" lang="vi-VN" altLang="en-US" sz="18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F56CCF19-DBF2-4A05-9EDE-B3C6D152BC4B}"/>
                  </a:ext>
                </a:extLst>
              </p:cNvPr>
              <p:cNvSpPr txBox="1"/>
              <p:nvPr/>
            </p:nvSpPr>
            <p:spPr>
              <a:xfrm>
                <a:off x="1307315" y="10185677"/>
                <a:ext cx="1217802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 tích toàn phần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𝑯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                       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9" name="TextBox 14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56CCF19-DBF2-4A05-9EDE-B3C6D152BC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7315" y="10185677"/>
                <a:ext cx="12178026" cy="769441"/>
              </a:xfrm>
              <a:prstGeom prst="rect">
                <a:avLst/>
              </a:prstGeom>
              <a:blipFill rotWithShape="0">
                <a:blip r:embed="rId11"/>
                <a:stretch>
                  <a:fillRect l="-2002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Rectangle 7">
            <a:extLst>
              <a:ext uri="{FF2B5EF4-FFF2-40B4-BE49-F238E27FC236}">
                <a16:creationId xmlns:a16="http://schemas.microsoft.com/office/drawing/2014/main" id="{FAE7958F-A600-473D-A45F-FA57D0CDF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3" name="Object 102">
            <a:extLst>
              <a:ext uri="{FF2B5EF4-FFF2-40B4-BE49-F238E27FC236}">
                <a16:creationId xmlns:a16="http://schemas.microsoft.com/office/drawing/2014/main" id="{2532D33F-BDF6-4173-BA64-190A0B1F0B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295911"/>
              </p:ext>
            </p:extLst>
          </p:nvPr>
        </p:nvGraphicFramePr>
        <p:xfrm>
          <a:off x="9067800" y="9676609"/>
          <a:ext cx="5715000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Equation" r:id="rId12" imgW="5715000" imgH="1841500" progId="Equation.DSMT4">
                  <p:embed/>
                </p:oleObj>
              </mc:Choice>
              <mc:Fallback>
                <p:oleObj name="Equation" r:id="rId12" imgW="5715000" imgH="1841500" progId="Equation.DSMT4">
                  <p:embed/>
                  <p:pic>
                    <p:nvPicPr>
                      <p:cNvPr id="103" name="Object 102">
                        <a:extLst>
                          <a:ext uri="{FF2B5EF4-FFF2-40B4-BE49-F238E27FC236}">
                            <a16:creationId xmlns:a16="http://schemas.microsoft.com/office/drawing/2014/main" id="{2532D33F-BDF6-4173-BA64-190A0B1F0B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7800" y="9676609"/>
                        <a:ext cx="5715000" cy="1838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" name="Rectangle 8">
            <a:extLst>
              <a:ext uri="{FF2B5EF4-FFF2-40B4-BE49-F238E27FC236}">
                <a16:creationId xmlns:a16="http://schemas.microsoft.com/office/drawing/2014/main" id="{33592E42-0870-4761-A75A-A471494B9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38325"/>
            <a:ext cx="2438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DCD78072-369A-4D02-87BD-02AA591E6DF4}"/>
                  </a:ext>
                </a:extLst>
              </p:cNvPr>
              <p:cNvSpPr txBox="1"/>
              <p:nvPr/>
            </p:nvSpPr>
            <p:spPr>
              <a:xfrm>
                <a:off x="1178104" y="11817813"/>
                <a:ext cx="12983341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 số diện tích toàn phần của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 u="none" strike="noStrike" spc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𝑯</m:t>
                        </m:r>
                      </m:e>
                    </m:d>
                  </m:oMath>
                </a14:m>
                <a:r>
                  <a:rPr lang="vi-VN" sz="44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𝑯</m:t>
                            </m:r>
                          </m:e>
                          <m:sup>
                            <m:r>
                              <a:rPr lang="vi-VN" sz="4400" b="1" i="1" u="none" strike="noStrike" spc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  </a:t>
                </a:r>
                <a:endParaRPr lang="en-US" sz="44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7" name="TextBox 15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CD78072-369A-4D02-87BD-02AA591E6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104" y="11817813"/>
                <a:ext cx="12983341" cy="769441"/>
              </a:xfrm>
              <a:prstGeom prst="rect">
                <a:avLst/>
              </a:prstGeom>
              <a:blipFill rotWithShape="0">
                <a:blip r:embed="rId14"/>
                <a:stretch>
                  <a:fillRect l="-1878" t="-18254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1" name="Rectangle 20">
            <a:extLst>
              <a:ext uri="{FF2B5EF4-FFF2-40B4-BE49-F238E27FC236}">
                <a16:creationId xmlns:a16="http://schemas.microsoft.com/office/drawing/2014/main" id="{AF12D6DA-C1C7-4F79-91C7-B58FDBA843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7694" y="11371872"/>
            <a:ext cx="2438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62" name="Object 161">
            <a:extLst>
              <a:ext uri="{FF2B5EF4-FFF2-40B4-BE49-F238E27FC236}">
                <a16:creationId xmlns:a16="http://schemas.microsoft.com/office/drawing/2014/main" id="{A50C3CA4-1B9F-4975-B75D-C439321014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708360"/>
              </p:ext>
            </p:extLst>
          </p:nvPr>
        </p:nvGraphicFramePr>
        <p:xfrm>
          <a:off x="12997066" y="11477625"/>
          <a:ext cx="3171825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Equation" r:id="rId15" imgW="3187700" imgH="1473200" progId="Equation.DSMT4">
                  <p:embed/>
                </p:oleObj>
              </mc:Choice>
              <mc:Fallback>
                <p:oleObj name="Equation" r:id="rId15" imgW="3187700" imgH="1473200" progId="Equation.DSMT4">
                  <p:embed/>
                  <p:pic>
                    <p:nvPicPr>
                      <p:cNvPr id="162" name="Object 161">
                        <a:extLst>
                          <a:ext uri="{FF2B5EF4-FFF2-40B4-BE49-F238E27FC236}">
                            <a16:creationId xmlns:a16="http://schemas.microsoft.com/office/drawing/2014/main" id="{A50C3CA4-1B9F-4975-B75D-C439321014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97066" y="11477625"/>
                        <a:ext cx="3171825" cy="1476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" name="Rectangle 21">
            <a:extLst>
              <a:ext uri="{FF2B5EF4-FFF2-40B4-BE49-F238E27FC236}">
                <a16:creationId xmlns:a16="http://schemas.microsoft.com/office/drawing/2014/main" id="{01003EE0-FE75-4FD4-9125-A894C34FE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7694" y="12848247"/>
            <a:ext cx="2438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" name="Freeform 116">
            <a:extLst>
              <a:ext uri="{FF2B5EF4-FFF2-40B4-BE49-F238E27FC236}">
                <a16:creationId xmlns:a16="http://schemas.microsoft.com/office/drawing/2014/main" id="{62D404B2-AC86-46DA-AA5B-A5757448F80B}"/>
              </a:ext>
            </a:extLst>
          </p:cNvPr>
          <p:cNvSpPr/>
          <p:nvPr/>
        </p:nvSpPr>
        <p:spPr>
          <a:xfrm>
            <a:off x="18832776" y="8028128"/>
            <a:ext cx="2749245" cy="2482511"/>
          </a:xfrm>
          <a:custGeom>
            <a:avLst/>
            <a:gdLst>
              <a:gd name="connsiteX0" fmla="*/ 1553029 w 5704115"/>
              <a:gd name="connsiteY0" fmla="*/ 0 h 5457371"/>
              <a:gd name="connsiteX1" fmla="*/ 5704115 w 5704115"/>
              <a:gd name="connsiteY1" fmla="*/ 3918857 h 5457371"/>
              <a:gd name="connsiteX2" fmla="*/ 0 w 5704115"/>
              <a:gd name="connsiteY2" fmla="*/ 5457371 h 5457371"/>
              <a:gd name="connsiteX3" fmla="*/ 1553029 w 5704115"/>
              <a:gd name="connsiteY3" fmla="*/ 0 h 545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04115" h="5457371">
                <a:moveTo>
                  <a:pt x="1553029" y="0"/>
                </a:moveTo>
                <a:lnTo>
                  <a:pt x="5704115" y="3918857"/>
                </a:lnTo>
                <a:lnTo>
                  <a:pt x="0" y="5457371"/>
                </a:lnTo>
                <a:lnTo>
                  <a:pt x="1553029" y="0"/>
                </a:lnTo>
                <a:close/>
              </a:path>
            </a:pathLst>
          </a:custGeom>
          <a:solidFill>
            <a:schemeClr val="accent1">
              <a:lumMod val="75000"/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E2321635-9F04-4147-8F9A-1F52AD2EF50A}"/>
              </a:ext>
            </a:extLst>
          </p:cNvPr>
          <p:cNvSpPr/>
          <p:nvPr/>
        </p:nvSpPr>
        <p:spPr>
          <a:xfrm rot="2030975">
            <a:off x="18190071" y="7859853"/>
            <a:ext cx="1403738" cy="2516710"/>
          </a:xfrm>
          <a:prstGeom prst="triangle">
            <a:avLst>
              <a:gd name="adj" fmla="val 51482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Isosceles Triangle 136">
            <a:extLst>
              <a:ext uri="{FF2B5EF4-FFF2-40B4-BE49-F238E27FC236}">
                <a16:creationId xmlns:a16="http://schemas.microsoft.com/office/drawing/2014/main" id="{F926B343-978A-42A6-9060-BA02E268168A}"/>
              </a:ext>
            </a:extLst>
          </p:cNvPr>
          <p:cNvSpPr/>
          <p:nvPr/>
        </p:nvSpPr>
        <p:spPr>
          <a:xfrm rot="2756977">
            <a:off x="17265250" y="10391790"/>
            <a:ext cx="2673830" cy="362403"/>
          </a:xfrm>
          <a:prstGeom prst="triangle">
            <a:avLst>
              <a:gd name="adj" fmla="val 60041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Isosceles Triangle 137">
            <a:extLst>
              <a:ext uri="{FF2B5EF4-FFF2-40B4-BE49-F238E27FC236}">
                <a16:creationId xmlns:a16="http://schemas.microsoft.com/office/drawing/2014/main" id="{3DC70574-AAE4-4E24-8810-D2E59FB6F4FD}"/>
              </a:ext>
            </a:extLst>
          </p:cNvPr>
          <p:cNvSpPr/>
          <p:nvPr/>
        </p:nvSpPr>
        <p:spPr>
          <a:xfrm rot="9862343">
            <a:off x="19017278" y="10102544"/>
            <a:ext cx="2901439" cy="1443997"/>
          </a:xfrm>
          <a:prstGeom prst="triangle">
            <a:avLst>
              <a:gd name="adj" fmla="val 88372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84958346-4710-443A-B74B-DEA0B9945C2A}"/>
              </a:ext>
            </a:extLst>
          </p:cNvPr>
          <p:cNvSpPr txBox="1"/>
          <p:nvPr/>
        </p:nvSpPr>
        <p:spPr>
          <a:xfrm>
            <a:off x="1295400" y="6477000"/>
            <a:ext cx="7620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dài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(H)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là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36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5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500"/>
                            </p:stCondLst>
                            <p:childTnLst>
                              <p:par>
                                <p:cTn id="1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000"/>
                            </p:stCondLst>
                            <p:childTnLst>
                              <p:par>
                                <p:cTn id="1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500"/>
                            </p:stCondLst>
                            <p:childTnLst>
                              <p:par>
                                <p:cTn id="17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500"/>
                            </p:stCondLst>
                            <p:childTnLst>
                              <p:par>
                                <p:cTn id="1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2000"/>
                            </p:stCondLst>
                            <p:childTnLst>
                              <p:par>
                                <p:cTn id="1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000"/>
                            </p:stCondLst>
                            <p:childTnLst>
                              <p:par>
                                <p:cTn id="20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3500"/>
                            </p:stCondLst>
                            <p:childTnLst>
                              <p:par>
                                <p:cTn id="2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10" grpId="0"/>
      <p:bldP spid="114" grpId="0"/>
      <p:bldP spid="115" grpId="0"/>
      <p:bldP spid="116" grpId="0"/>
      <p:bldP spid="119" grpId="0"/>
      <p:bldP spid="126" grpId="0"/>
      <p:bldP spid="139" grpId="0" animBg="1"/>
      <p:bldP spid="141" grpId="0"/>
      <p:bldP spid="142" grpId="0"/>
      <p:bldP spid="67" grpId="0"/>
      <p:bldP spid="68" grpId="0"/>
      <p:bldP spid="149" grpId="0"/>
      <p:bldP spid="157" grpId="0"/>
      <p:bldP spid="112" grpId="0" animBg="1"/>
      <p:bldP spid="30" grpId="0" animBg="1"/>
      <p:bldP spid="137" grpId="0" animBg="1"/>
      <p:bldP spid="138" grpId="0" animBg="1"/>
      <p:bldP spid="1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277474" y="2980397"/>
            <a:ext cx="24131335" cy="10090010"/>
            <a:chOff x="1270511" y="5867400"/>
            <a:chExt cx="22219592" cy="9604074"/>
          </a:xfrm>
        </p:grpSpPr>
        <p:sp>
          <p:nvSpPr>
            <p:cNvPr id="42" name="Rounded Rectangle 41"/>
            <p:cNvSpPr/>
            <p:nvPr/>
          </p:nvSpPr>
          <p:spPr>
            <a:xfrm>
              <a:off x="1429777" y="6195766"/>
              <a:ext cx="22060326" cy="927570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3" name="Group 60"/>
            <p:cNvGrpSpPr/>
            <p:nvPr/>
          </p:nvGrpSpPr>
          <p:grpSpPr>
            <a:xfrm>
              <a:off x="1270511" y="5867400"/>
              <a:ext cx="3568119" cy="849746"/>
              <a:chOff x="1224541" y="6305967"/>
              <a:chExt cx="3568119" cy="849746"/>
            </a:xfrm>
          </p:grpSpPr>
          <p:sp>
            <p:nvSpPr>
              <p:cNvPr id="44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6" name="Round Diagonal Corner Rectangle 45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55" name="Straight Connector 8"/>
          <p:cNvCxnSpPr>
            <a:cxnSpLocks/>
          </p:cNvCxnSpPr>
          <p:nvPr/>
        </p:nvCxnSpPr>
        <p:spPr>
          <a:xfrm flipV="1">
            <a:off x="14817942" y="12294551"/>
            <a:ext cx="7902350" cy="59736"/>
          </a:xfrm>
          <a:prstGeom prst="line">
            <a:avLst/>
          </a:prstGeom>
          <a:ln w="889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9"/>
          <p:cNvCxnSpPr>
            <a:cxnSpLocks/>
          </p:cNvCxnSpPr>
          <p:nvPr/>
        </p:nvCxnSpPr>
        <p:spPr>
          <a:xfrm flipV="1">
            <a:off x="14937802" y="10762186"/>
            <a:ext cx="5793944" cy="1544517"/>
          </a:xfrm>
          <a:prstGeom prst="line">
            <a:avLst/>
          </a:prstGeom>
          <a:ln w="889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11"/>
          <p:cNvCxnSpPr>
            <a:cxnSpLocks/>
          </p:cNvCxnSpPr>
          <p:nvPr/>
        </p:nvCxnSpPr>
        <p:spPr>
          <a:xfrm flipH="1" flipV="1">
            <a:off x="19863306" y="3945733"/>
            <a:ext cx="2787195" cy="8356610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100"/>
          <p:cNvGrpSpPr/>
          <p:nvPr/>
        </p:nvGrpSpPr>
        <p:grpSpPr>
          <a:xfrm>
            <a:off x="22363734" y="10885661"/>
            <a:ext cx="1155044" cy="1861705"/>
            <a:chOff x="19066718" y="10069438"/>
            <a:chExt cx="1344378" cy="2166873"/>
          </a:xfrm>
        </p:grpSpPr>
        <p:sp>
          <p:nvSpPr>
            <p:cNvPr id="61" name="TextBox 14"/>
            <p:cNvSpPr txBox="1"/>
            <p:nvPr/>
          </p:nvSpPr>
          <p:spPr>
            <a:xfrm>
              <a:off x="19456474" y="10774660"/>
              <a:ext cx="954622" cy="823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40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TextBox 15"/>
            <p:cNvSpPr txBox="1"/>
            <p:nvPr/>
          </p:nvSpPr>
          <p:spPr>
            <a:xfrm>
              <a:off x="19066718" y="10069438"/>
              <a:ext cx="504056" cy="2166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3" name="Group 116"/>
          <p:cNvGrpSpPr/>
          <p:nvPr/>
        </p:nvGrpSpPr>
        <p:grpSpPr>
          <a:xfrm>
            <a:off x="14254146" y="10853656"/>
            <a:ext cx="2387417" cy="1861920"/>
            <a:chOff x="19297676" y="10059727"/>
            <a:chExt cx="2778762" cy="2167124"/>
          </a:xfrm>
        </p:grpSpPr>
        <p:sp>
          <p:nvSpPr>
            <p:cNvPr id="75" name="TextBox 28"/>
            <p:cNvSpPr txBox="1"/>
            <p:nvPr/>
          </p:nvSpPr>
          <p:spPr>
            <a:xfrm>
              <a:off x="19679110" y="10059727"/>
              <a:ext cx="2397328" cy="2167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4" name="TextBox 27"/>
            <p:cNvSpPr txBox="1"/>
            <p:nvPr/>
          </p:nvSpPr>
          <p:spPr>
            <a:xfrm>
              <a:off x="19297676" y="11143439"/>
              <a:ext cx="954622" cy="823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</a:p>
          </p:txBody>
        </p:sp>
      </p:grpSp>
      <p:grpSp>
        <p:nvGrpSpPr>
          <p:cNvPr id="81" name="Group 9"/>
          <p:cNvGrpSpPr/>
          <p:nvPr/>
        </p:nvGrpSpPr>
        <p:grpSpPr>
          <a:xfrm>
            <a:off x="277474" y="8095"/>
            <a:ext cx="24091976" cy="2859950"/>
            <a:chOff x="1175570" y="3048677"/>
            <a:chExt cx="22246659" cy="3263058"/>
          </a:xfrm>
        </p:grpSpPr>
        <p:sp>
          <p:nvSpPr>
            <p:cNvPr id="82" name="Rounded Rectangle 81"/>
            <p:cNvSpPr/>
            <p:nvPr/>
          </p:nvSpPr>
          <p:spPr>
            <a:xfrm>
              <a:off x="1297241" y="3208567"/>
              <a:ext cx="22124988" cy="3103168"/>
            </a:xfrm>
            <a:prstGeom prst="roundRect">
              <a:avLst>
                <a:gd name="adj" fmla="val 701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83" name="Group 2"/>
            <p:cNvGrpSpPr/>
            <p:nvPr/>
          </p:nvGrpSpPr>
          <p:grpSpPr>
            <a:xfrm>
              <a:off x="1175570" y="3048677"/>
              <a:ext cx="3903662" cy="969507"/>
              <a:chOff x="1175570" y="1834705"/>
              <a:chExt cx="3903662" cy="969507"/>
            </a:xfrm>
          </p:grpSpPr>
          <p:sp>
            <p:nvSpPr>
              <p:cNvPr id="84" name="Freeform 20"/>
              <p:cNvSpPr>
                <a:spLocks/>
              </p:cNvSpPr>
              <p:nvPr/>
            </p:nvSpPr>
            <p:spPr bwMode="auto">
              <a:xfrm rot="16200000" flipV="1">
                <a:off x="2939696" y="662657"/>
                <a:ext cx="826615" cy="3452456"/>
              </a:xfrm>
              <a:prstGeom prst="round1Rect">
                <a:avLst/>
              </a:prstGeom>
              <a:solidFill>
                <a:srgbClr val="999158"/>
              </a:solidFill>
              <a:ln w="57150">
                <a:solidFill>
                  <a:srgbClr val="99915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2235430" y="1958752"/>
                <a:ext cx="2810710" cy="800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6" name="Round Diagonal Corner Rectangle 85"/>
              <p:cNvSpPr/>
              <p:nvPr/>
            </p:nvSpPr>
            <p:spPr>
              <a:xfrm flipV="1">
                <a:off x="1175570" y="1834705"/>
                <a:ext cx="995083" cy="969507"/>
              </a:xfrm>
              <a:prstGeom prst="round2DiagRect">
                <a:avLst/>
              </a:prstGeom>
              <a:solidFill>
                <a:schemeClr val="bg1"/>
              </a:solidFill>
              <a:ln w="63500">
                <a:solidFill>
                  <a:srgbClr val="99915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7" name="Group 2"/>
              <p:cNvGrpSpPr/>
              <p:nvPr/>
            </p:nvGrpSpPr>
            <p:grpSpPr>
              <a:xfrm>
                <a:off x="1314846" y="1951291"/>
                <a:ext cx="756925" cy="699372"/>
                <a:chOff x="7440266" y="3398551"/>
                <a:chExt cx="757238" cy="765175"/>
              </a:xfrm>
              <a:solidFill>
                <a:srgbClr val="999158"/>
              </a:solidFill>
            </p:grpSpPr>
            <p:sp>
              <p:nvSpPr>
                <p:cNvPr id="88" name="Freeform 15"/>
                <p:cNvSpPr>
                  <a:spLocks noEditPoints="1"/>
                </p:cNvSpPr>
                <p:nvPr/>
              </p:nvSpPr>
              <p:spPr bwMode="auto">
                <a:xfrm>
                  <a:off x="7440266" y="3436651"/>
                  <a:ext cx="344488" cy="344488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 16"/>
                <p:cNvSpPr>
                  <a:spLocks noEditPoints="1"/>
                </p:cNvSpPr>
                <p:nvPr/>
              </p:nvSpPr>
              <p:spPr bwMode="auto">
                <a:xfrm>
                  <a:off x="7440266" y="3814476"/>
                  <a:ext cx="344488" cy="349250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0" name="Freeform 17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Rectangle 18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2" name="Rectangle 19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Rectangle 20"/>
                <p:cNvSpPr>
                  <a:spLocks noChangeArrowheads="1"/>
                </p:cNvSpPr>
                <p:nvPr/>
              </p:nvSpPr>
              <p:spPr bwMode="auto">
                <a:xfrm>
                  <a:off x="7840316" y="3973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94" name="Rectangle 21"/>
                <p:cNvSpPr>
                  <a:spLocks noChangeArrowheads="1"/>
                </p:cNvSpPr>
                <p:nvPr/>
              </p:nvSpPr>
              <p:spPr bwMode="auto">
                <a:xfrm>
                  <a:off x="7840316" y="3590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29" tIns="45715" rIns="91429" bIns="45715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99" name="Rectangle 98"/>
          <p:cNvSpPr/>
          <p:nvPr/>
        </p:nvSpPr>
        <p:spPr>
          <a:xfrm>
            <a:off x="5349692" y="2923191"/>
            <a:ext cx="17219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endParaRPr lang="en-US" sz="4000" b="1" dirty="0"/>
          </a:p>
        </p:txBody>
      </p:sp>
      <p:grpSp>
        <p:nvGrpSpPr>
          <p:cNvPr id="113" name="Group 112"/>
          <p:cNvGrpSpPr/>
          <p:nvPr/>
        </p:nvGrpSpPr>
        <p:grpSpPr>
          <a:xfrm>
            <a:off x="17670355" y="7514268"/>
            <a:ext cx="1229310" cy="1861705"/>
            <a:chOff x="16944565" y="9287447"/>
            <a:chExt cx="1430817" cy="2166873"/>
          </a:xfrm>
        </p:grpSpPr>
        <p:sp>
          <p:nvSpPr>
            <p:cNvPr id="115" name="TextBox 114"/>
            <p:cNvSpPr txBox="1"/>
            <p:nvPr/>
          </p:nvSpPr>
          <p:spPr>
            <a:xfrm>
              <a:off x="17871326" y="9287447"/>
              <a:ext cx="504056" cy="2166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6944565" y="10211737"/>
              <a:ext cx="1351503" cy="8239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G3</a:t>
              </a:r>
              <a:endParaRPr lang="en-US" sz="40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298EBA4-50CB-46A6-AE9A-969C35E2FAAD}"/>
              </a:ext>
            </a:extLst>
          </p:cNvPr>
          <p:cNvSpPr txBox="1"/>
          <p:nvPr/>
        </p:nvSpPr>
        <p:spPr>
          <a:xfrm>
            <a:off x="4709000" y="281299"/>
            <a:ext cx="176329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u="none" strike="noStrike" spc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Chứng minh rằng tâm của các mặt của hình tứ diện đều là các đỉnh của một tứ diện đều.</a:t>
            </a:r>
            <a:endParaRPr lang="en-US" sz="4400" b="1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0" name="Straight Connector 8">
            <a:extLst>
              <a:ext uri="{FF2B5EF4-FFF2-40B4-BE49-F238E27FC236}">
                <a16:creationId xmlns:a16="http://schemas.microsoft.com/office/drawing/2014/main" id="{53A79D5C-7CB5-4151-AB67-C61781C1682E}"/>
              </a:ext>
            </a:extLst>
          </p:cNvPr>
          <p:cNvCxnSpPr>
            <a:cxnSpLocks/>
          </p:cNvCxnSpPr>
          <p:nvPr/>
        </p:nvCxnSpPr>
        <p:spPr>
          <a:xfrm>
            <a:off x="20707587" y="10747626"/>
            <a:ext cx="1849676" cy="1470435"/>
          </a:xfrm>
          <a:prstGeom prst="line">
            <a:avLst/>
          </a:prstGeom>
          <a:ln w="889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451C2096-903A-44FC-A967-9990E784AFFF}"/>
              </a:ext>
            </a:extLst>
          </p:cNvPr>
          <p:cNvSpPr txBox="1"/>
          <p:nvPr/>
        </p:nvSpPr>
        <p:spPr>
          <a:xfrm>
            <a:off x="17795591" y="10285013"/>
            <a:ext cx="3789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</a:t>
            </a:r>
            <a:endParaRPr lang="en-US" sz="9600" b="1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FEF4916A-862A-4828-A8C6-6D4636727A74}"/>
              </a:ext>
            </a:extLst>
          </p:cNvPr>
          <p:cNvSpPr txBox="1"/>
          <p:nvPr/>
        </p:nvSpPr>
        <p:spPr>
          <a:xfrm>
            <a:off x="18844020" y="11129600"/>
            <a:ext cx="3789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</a:t>
            </a:r>
            <a:endParaRPr lang="en-US" sz="9600" b="1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687B4A21-DE68-40C1-94DA-1CCDB3456227}"/>
              </a:ext>
            </a:extLst>
          </p:cNvPr>
          <p:cNvCxnSpPr/>
          <p:nvPr/>
        </p:nvCxnSpPr>
        <p:spPr>
          <a:xfrm flipV="1">
            <a:off x="15194185" y="11532316"/>
            <a:ext cx="6812588" cy="744926"/>
          </a:xfrm>
          <a:prstGeom prst="line">
            <a:avLst/>
          </a:prstGeom>
          <a:ln w="508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EF674EF5-6ECE-4EEE-99FC-903B342D5BB3}"/>
              </a:ext>
            </a:extLst>
          </p:cNvPr>
          <p:cNvCxnSpPr>
            <a:cxnSpLocks/>
          </p:cNvCxnSpPr>
          <p:nvPr/>
        </p:nvCxnSpPr>
        <p:spPr>
          <a:xfrm>
            <a:off x="19790508" y="4066374"/>
            <a:ext cx="72798" cy="7898703"/>
          </a:xfrm>
          <a:prstGeom prst="line">
            <a:avLst/>
          </a:prstGeom>
          <a:ln w="508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8AF52861-6681-4801-8E75-C618F06094A3}"/>
              </a:ext>
            </a:extLst>
          </p:cNvPr>
          <p:cNvSpPr txBox="1"/>
          <p:nvPr/>
        </p:nvSpPr>
        <p:spPr>
          <a:xfrm>
            <a:off x="19635696" y="10608690"/>
            <a:ext cx="37892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b="1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</a:t>
            </a:r>
            <a:endParaRPr lang="en-US" sz="9600" b="1">
              <a:solidFill>
                <a:srgbClr val="00B0F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23" name="Straight Connector 11">
            <a:extLst>
              <a:ext uri="{FF2B5EF4-FFF2-40B4-BE49-F238E27FC236}">
                <a16:creationId xmlns:a16="http://schemas.microsoft.com/office/drawing/2014/main" id="{726E26B1-4E9C-4882-84BF-072DB15384E4}"/>
              </a:ext>
            </a:extLst>
          </p:cNvPr>
          <p:cNvCxnSpPr>
            <a:cxnSpLocks/>
          </p:cNvCxnSpPr>
          <p:nvPr/>
        </p:nvCxnSpPr>
        <p:spPr>
          <a:xfrm flipV="1">
            <a:off x="15005844" y="3877714"/>
            <a:ext cx="4834829" cy="8360589"/>
          </a:xfrm>
          <a:prstGeom prst="line">
            <a:avLst/>
          </a:prstGeom>
          <a:ln w="889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1">
            <a:extLst>
              <a:ext uri="{FF2B5EF4-FFF2-40B4-BE49-F238E27FC236}">
                <a16:creationId xmlns:a16="http://schemas.microsoft.com/office/drawing/2014/main" id="{4C84B8FA-C587-4A5C-AB99-A6BD79C5ED37}"/>
              </a:ext>
            </a:extLst>
          </p:cNvPr>
          <p:cNvCxnSpPr>
            <a:cxnSpLocks/>
          </p:cNvCxnSpPr>
          <p:nvPr/>
        </p:nvCxnSpPr>
        <p:spPr>
          <a:xfrm flipH="1" flipV="1">
            <a:off x="19732170" y="3858649"/>
            <a:ext cx="952242" cy="6857800"/>
          </a:xfrm>
          <a:prstGeom prst="line">
            <a:avLst/>
          </a:prstGeom>
          <a:ln w="889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30"/>
          <p:cNvSpPr txBox="1"/>
          <p:nvPr/>
        </p:nvSpPr>
        <p:spPr>
          <a:xfrm>
            <a:off x="21552862" y="10103372"/>
            <a:ext cx="433068" cy="1861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499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</a:t>
            </a:r>
            <a:endParaRPr lang="en-US" sz="11499" b="1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3" name="Group 103"/>
          <p:cNvGrpSpPr/>
          <p:nvPr/>
        </p:nvGrpSpPr>
        <p:grpSpPr>
          <a:xfrm>
            <a:off x="20430055" y="9349036"/>
            <a:ext cx="1325359" cy="1861705"/>
            <a:chOff x="19066718" y="10069438"/>
            <a:chExt cx="1542611" cy="2166874"/>
          </a:xfrm>
        </p:grpSpPr>
        <p:sp>
          <p:nvSpPr>
            <p:cNvPr id="64" name="TextBox 17"/>
            <p:cNvSpPr txBox="1"/>
            <p:nvPr/>
          </p:nvSpPr>
          <p:spPr>
            <a:xfrm>
              <a:off x="19654707" y="10982928"/>
              <a:ext cx="954622" cy="823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  <p:sp>
          <p:nvSpPr>
            <p:cNvPr id="65" name="TextBox 18"/>
            <p:cNvSpPr txBox="1"/>
            <p:nvPr/>
          </p:nvSpPr>
          <p:spPr>
            <a:xfrm>
              <a:off x="19066718" y="10069438"/>
              <a:ext cx="504056" cy="2166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0" name="Group 110"/>
          <p:cNvGrpSpPr/>
          <p:nvPr/>
        </p:nvGrpSpPr>
        <p:grpSpPr>
          <a:xfrm>
            <a:off x="19225606" y="2554970"/>
            <a:ext cx="820179" cy="1861705"/>
            <a:chOff x="18715062" y="10069438"/>
            <a:chExt cx="954622" cy="2166873"/>
          </a:xfrm>
        </p:grpSpPr>
        <p:sp>
          <p:nvSpPr>
            <p:cNvPr id="71" name="TextBox 24"/>
            <p:cNvSpPr txBox="1"/>
            <p:nvPr/>
          </p:nvSpPr>
          <p:spPr>
            <a:xfrm>
              <a:off x="18715062" y="10920710"/>
              <a:ext cx="954622" cy="823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40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TextBox 25"/>
            <p:cNvSpPr txBox="1"/>
            <p:nvPr/>
          </p:nvSpPr>
          <p:spPr>
            <a:xfrm>
              <a:off x="19066718" y="10069438"/>
              <a:ext cx="504056" cy="2166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7BB806D6-3022-4CFE-970F-190E35367123}"/>
              </a:ext>
            </a:extLst>
          </p:cNvPr>
          <p:cNvGrpSpPr/>
          <p:nvPr/>
        </p:nvGrpSpPr>
        <p:grpSpPr>
          <a:xfrm>
            <a:off x="20844910" y="7495525"/>
            <a:ext cx="1341535" cy="1861705"/>
            <a:chOff x="19066718" y="10069438"/>
            <a:chExt cx="1561438" cy="2166873"/>
          </a:xfrm>
        </p:grpSpPr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F3B78B39-051C-480D-ABE0-2E5393D8298D}"/>
                </a:ext>
              </a:extLst>
            </p:cNvPr>
            <p:cNvSpPr txBox="1"/>
            <p:nvPr/>
          </p:nvSpPr>
          <p:spPr>
            <a:xfrm>
              <a:off x="19276653" y="10792699"/>
              <a:ext cx="1351503" cy="823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G2</a:t>
              </a:r>
              <a:endParaRPr lang="en-US" sz="40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8985E0D5-103B-4ED3-ACFC-995F9F086E93}"/>
                </a:ext>
              </a:extLst>
            </p:cNvPr>
            <p:cNvSpPr txBox="1"/>
            <p:nvPr/>
          </p:nvSpPr>
          <p:spPr>
            <a:xfrm>
              <a:off x="19066718" y="10069438"/>
              <a:ext cx="504056" cy="2166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BA2A21EA-2C6F-4C68-9889-C1129D9AD33C}"/>
              </a:ext>
            </a:extLst>
          </p:cNvPr>
          <p:cNvCxnSpPr>
            <a:cxnSpLocks/>
          </p:cNvCxnSpPr>
          <p:nvPr/>
        </p:nvCxnSpPr>
        <p:spPr>
          <a:xfrm flipV="1">
            <a:off x="19336195" y="8932731"/>
            <a:ext cx="1824026" cy="459128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91AF52DD-85F5-4DA1-A8D9-D8484366F2BC}"/>
              </a:ext>
            </a:extLst>
          </p:cNvPr>
          <p:cNvCxnSpPr>
            <a:cxnSpLocks/>
          </p:cNvCxnSpPr>
          <p:nvPr/>
        </p:nvCxnSpPr>
        <p:spPr>
          <a:xfrm flipV="1">
            <a:off x="18805386" y="8847348"/>
            <a:ext cx="2354835" cy="58674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F24A0309-2BF5-4889-AD2C-8F9CE72DAAD1}"/>
              </a:ext>
            </a:extLst>
          </p:cNvPr>
          <p:cNvCxnSpPr>
            <a:cxnSpLocks/>
          </p:cNvCxnSpPr>
          <p:nvPr/>
        </p:nvCxnSpPr>
        <p:spPr>
          <a:xfrm>
            <a:off x="18769117" y="8893790"/>
            <a:ext cx="1098798" cy="2932897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3D720AFB-B93D-42AC-A1C3-A4420C34655A}"/>
              </a:ext>
            </a:extLst>
          </p:cNvPr>
          <p:cNvCxnSpPr>
            <a:cxnSpLocks/>
          </p:cNvCxnSpPr>
          <p:nvPr/>
        </p:nvCxnSpPr>
        <p:spPr>
          <a:xfrm flipH="1">
            <a:off x="19896806" y="8983772"/>
            <a:ext cx="1248962" cy="2800844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0562ECE4-C6AF-4D45-BF99-89E72AEE9114}"/>
              </a:ext>
            </a:extLst>
          </p:cNvPr>
          <p:cNvSpPr txBox="1"/>
          <p:nvPr/>
        </p:nvSpPr>
        <p:spPr>
          <a:xfrm>
            <a:off x="20499388" y="11584846"/>
            <a:ext cx="13611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G4</a:t>
            </a: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1" name="Isosceles Triangle 140">
            <a:extLst>
              <a:ext uri="{FF2B5EF4-FFF2-40B4-BE49-F238E27FC236}">
                <a16:creationId xmlns:a16="http://schemas.microsoft.com/office/drawing/2014/main" id="{82DCD881-E9A8-4172-A614-64012A8AFB9A}"/>
              </a:ext>
            </a:extLst>
          </p:cNvPr>
          <p:cNvSpPr/>
          <p:nvPr/>
        </p:nvSpPr>
        <p:spPr>
          <a:xfrm rot="10800000">
            <a:off x="18652015" y="8906240"/>
            <a:ext cx="2354389" cy="483566"/>
          </a:xfrm>
          <a:prstGeom prst="triangle">
            <a:avLst>
              <a:gd name="adj" fmla="val 65718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Isosceles Triangle 142">
            <a:extLst>
              <a:ext uri="{FF2B5EF4-FFF2-40B4-BE49-F238E27FC236}">
                <a16:creationId xmlns:a16="http://schemas.microsoft.com/office/drawing/2014/main" id="{1AC91E29-C7E2-49DF-807E-CCA742417B9A}"/>
              </a:ext>
            </a:extLst>
          </p:cNvPr>
          <p:cNvSpPr/>
          <p:nvPr/>
        </p:nvSpPr>
        <p:spPr>
          <a:xfrm rot="4196366">
            <a:off x="17862517" y="10134951"/>
            <a:ext cx="3290232" cy="375050"/>
          </a:xfrm>
          <a:prstGeom prst="triangle">
            <a:avLst>
              <a:gd name="adj" fmla="val 22698"/>
            </a:avLst>
          </a:prstGeom>
          <a:solidFill>
            <a:srgbClr val="FF3300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Isosceles Triangle 143">
            <a:extLst>
              <a:ext uri="{FF2B5EF4-FFF2-40B4-BE49-F238E27FC236}">
                <a16:creationId xmlns:a16="http://schemas.microsoft.com/office/drawing/2014/main" id="{25A361E4-E1A7-44F0-8D9F-0DB855D9241F}"/>
              </a:ext>
            </a:extLst>
          </p:cNvPr>
          <p:cNvSpPr/>
          <p:nvPr/>
        </p:nvSpPr>
        <p:spPr>
          <a:xfrm rot="17600374">
            <a:off x="18284284" y="9421315"/>
            <a:ext cx="3091410" cy="1448117"/>
          </a:xfrm>
          <a:prstGeom prst="triangle">
            <a:avLst>
              <a:gd name="adj" fmla="val 65988"/>
            </a:avLst>
          </a:prstGeom>
          <a:solidFill>
            <a:srgbClr val="FFF487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3B446A9-FA2E-4BC6-A893-42348DF2282D}"/>
              </a:ext>
            </a:extLst>
          </p:cNvPr>
          <p:cNvGrpSpPr/>
          <p:nvPr/>
        </p:nvGrpSpPr>
        <p:grpSpPr>
          <a:xfrm>
            <a:off x="18227456" y="7948189"/>
            <a:ext cx="1208129" cy="1940345"/>
            <a:chOff x="18164610" y="10069438"/>
            <a:chExt cx="1406164" cy="2258404"/>
          </a:xfrm>
        </p:grpSpPr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20CA20E6-4CC6-49F4-883F-9A5F0AA9AF5F}"/>
                </a:ext>
              </a:extLst>
            </p:cNvPr>
            <p:cNvSpPr txBox="1"/>
            <p:nvPr/>
          </p:nvSpPr>
          <p:spPr>
            <a:xfrm>
              <a:off x="18164610" y="11503922"/>
              <a:ext cx="1351503" cy="823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Tahoma" pitchFamily="34" charset="0"/>
                  <a:ea typeface="Tahoma" pitchFamily="34" charset="0"/>
                  <a:cs typeface="Tahoma" pitchFamily="34" charset="0"/>
                </a:rPr>
                <a:t>G1</a:t>
              </a:r>
              <a:endParaRPr lang="en-US" sz="4000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F1401A11-8D37-421F-B77B-62162410979B}"/>
                </a:ext>
              </a:extLst>
            </p:cNvPr>
            <p:cNvSpPr txBox="1"/>
            <p:nvPr/>
          </p:nvSpPr>
          <p:spPr>
            <a:xfrm>
              <a:off x="19066718" y="10069438"/>
              <a:ext cx="504056" cy="2166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499" b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/>
                </a:rPr>
                <a:t></a:t>
              </a:r>
              <a:endParaRPr lang="en-US" sz="11499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E2C4E86-5544-47B4-9E04-92F929335037}"/>
              </a:ext>
            </a:extLst>
          </p:cNvPr>
          <p:cNvCxnSpPr>
            <a:cxnSpLocks/>
          </p:cNvCxnSpPr>
          <p:nvPr/>
        </p:nvCxnSpPr>
        <p:spPr>
          <a:xfrm>
            <a:off x="18740226" y="8905231"/>
            <a:ext cx="584772" cy="486628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94B15511-6190-4291-BA22-1A74D643B9D0}"/>
              </a:ext>
            </a:extLst>
          </p:cNvPr>
          <p:cNvCxnSpPr>
            <a:cxnSpLocks/>
          </p:cNvCxnSpPr>
          <p:nvPr/>
        </p:nvCxnSpPr>
        <p:spPr>
          <a:xfrm flipH="1" flipV="1">
            <a:off x="19356137" y="9418568"/>
            <a:ext cx="491982" cy="2436106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661CA6F3-D298-46F5-BEC0-60879BA8A4B8}"/>
              </a:ext>
            </a:extLst>
          </p:cNvPr>
          <p:cNvCxnSpPr>
            <a:cxnSpLocks/>
          </p:cNvCxnSpPr>
          <p:nvPr/>
        </p:nvCxnSpPr>
        <p:spPr>
          <a:xfrm flipH="1">
            <a:off x="18033859" y="3903302"/>
            <a:ext cx="1763891" cy="754836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73C43D6B-7EE4-4812-81CC-A49A2E27F112}"/>
              </a:ext>
            </a:extLst>
          </p:cNvPr>
          <p:cNvCxnSpPr>
            <a:cxnSpLocks/>
          </p:cNvCxnSpPr>
          <p:nvPr/>
        </p:nvCxnSpPr>
        <p:spPr>
          <a:xfrm>
            <a:off x="19796329" y="4050488"/>
            <a:ext cx="2079830" cy="753435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1FA132E5-1BCF-4D3C-A469-E100138B7F8A}"/>
              </a:ext>
            </a:extLst>
          </p:cNvPr>
          <p:cNvCxnSpPr>
            <a:cxnSpLocks/>
          </p:cNvCxnSpPr>
          <p:nvPr/>
        </p:nvCxnSpPr>
        <p:spPr>
          <a:xfrm flipH="1">
            <a:off x="19058836" y="3945732"/>
            <a:ext cx="669276" cy="8311636"/>
          </a:xfrm>
          <a:prstGeom prst="line">
            <a:avLst/>
          </a:prstGeom>
          <a:ln w="28575">
            <a:prstDash val="soli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5" name="TextBox 154">
            <a:extLst>
              <a:ext uri="{FF2B5EF4-FFF2-40B4-BE49-F238E27FC236}">
                <a16:creationId xmlns:a16="http://schemas.microsoft.com/office/drawing/2014/main" id="{C5B109A4-E08E-438B-998B-01406EAFC183}"/>
              </a:ext>
            </a:extLst>
          </p:cNvPr>
          <p:cNvSpPr txBox="1"/>
          <p:nvPr/>
        </p:nvSpPr>
        <p:spPr>
          <a:xfrm>
            <a:off x="18196021" y="12561737"/>
            <a:ext cx="49779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</a:t>
            </a:r>
            <a:endParaRPr lang="en-US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6929D131-5272-4054-B959-512B0613A555}"/>
              </a:ext>
            </a:extLst>
          </p:cNvPr>
          <p:cNvSpPr txBox="1"/>
          <p:nvPr/>
        </p:nvSpPr>
        <p:spPr>
          <a:xfrm>
            <a:off x="17135367" y="10103372"/>
            <a:ext cx="853731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</a:t>
            </a:r>
            <a:endParaRPr lang="en-US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6921D013-76B8-4C21-807B-B4E39A71A824}"/>
              </a:ext>
            </a:extLst>
          </p:cNvPr>
          <p:cNvSpPr txBox="1"/>
          <p:nvPr/>
        </p:nvSpPr>
        <p:spPr>
          <a:xfrm>
            <a:off x="21745447" y="10831855"/>
            <a:ext cx="49779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endParaRPr lang="en-US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C3F88779-15F1-405E-91A5-772CE215130B}"/>
              </a:ext>
            </a:extLst>
          </p:cNvPr>
          <p:cNvSpPr txBox="1"/>
          <p:nvPr/>
        </p:nvSpPr>
        <p:spPr>
          <a:xfrm>
            <a:off x="935404" y="4029003"/>
            <a:ext cx="154524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Xét</a:t>
            </a:r>
            <a:r>
              <a:rPr lang="en-US" sz="40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hình</a:t>
            </a:r>
            <a:r>
              <a:rPr lang="en-US" sz="40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tứ</a:t>
            </a:r>
            <a:r>
              <a:rPr lang="en-US" sz="40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diện</a:t>
            </a:r>
            <a:r>
              <a:rPr lang="en-US" sz="40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0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đều</a:t>
            </a:r>
            <a:r>
              <a:rPr lang="vi-VN" sz="40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vi-VN" sz="4000" b="1" i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ABCD </a:t>
            </a:r>
            <a:r>
              <a:rPr lang="vi-VN" sz="40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có cạnh bằng </a:t>
            </a:r>
            <a:r>
              <a:rPr lang="vi-VN" sz="4000" b="1" i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a</a:t>
            </a:r>
            <a:r>
              <a:rPr lang="vi-VN" sz="40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. </a:t>
            </a:r>
          </a:p>
          <a:p>
            <a:r>
              <a:rPr lang="vi-VN" sz="4000" b="1" dirty="0">
                <a:latin typeface="Tahoma" panose="020B0604030504040204" pitchFamily="34" charset="0"/>
                <a:ea typeface="Calibri" panose="020F0502020204030204" pitchFamily="34" charset="0"/>
              </a:rPr>
              <a:t>Gọi </a:t>
            </a:r>
            <a:r>
              <a:rPr lang="vi-VN" sz="4000" b="1" i="1" dirty="0">
                <a:latin typeface="Tahoma" panose="020B0604030504040204" pitchFamily="34" charset="0"/>
                <a:ea typeface="Calibri" panose="020F0502020204030204" pitchFamily="34" charset="0"/>
              </a:rPr>
              <a:t>M, N, P </a:t>
            </a:r>
            <a:r>
              <a:rPr lang="vi-VN" sz="4000" b="1" dirty="0">
                <a:latin typeface="Tahoma" panose="020B0604030504040204" pitchFamily="34" charset="0"/>
                <a:ea typeface="Calibri" panose="020F0502020204030204" pitchFamily="34" charset="0"/>
              </a:rPr>
              <a:t>là trung điểm của </a:t>
            </a:r>
            <a:r>
              <a:rPr lang="vi-VN" sz="4000" b="1" i="1" dirty="0">
                <a:latin typeface="Tahoma" panose="020B0604030504040204" pitchFamily="34" charset="0"/>
                <a:ea typeface="Calibri" panose="020F0502020204030204" pitchFamily="34" charset="0"/>
              </a:rPr>
              <a:t>AB, AC, BC</a:t>
            </a:r>
            <a:r>
              <a:rPr lang="vi-VN" sz="4000" b="1" dirty="0">
                <a:latin typeface="Tahoma" panose="020B0604030504040204" pitchFamily="34" charset="0"/>
                <a:ea typeface="Calibri" panose="020F0502020204030204" pitchFamily="34" charset="0"/>
              </a:rPr>
              <a:t>.</a:t>
            </a:r>
          </a:p>
          <a:p>
            <a:r>
              <a:rPr lang="vi-VN" sz="4000" b="1" dirty="0">
                <a:latin typeface="Tahoma" panose="020B0604030504040204" pitchFamily="34" charset="0"/>
                <a:ea typeface="Calibri" panose="020F0502020204030204" pitchFamily="34" charset="0"/>
              </a:rPr>
              <a:t>Gọi </a:t>
            </a:r>
            <a:r>
              <a:rPr lang="vi-VN" sz="4000" b="1" i="1" dirty="0">
                <a:latin typeface="Tahoma" panose="020B0604030504040204" pitchFamily="34" charset="0"/>
                <a:ea typeface="Calibri" panose="020F0502020204030204" pitchFamily="34" charset="0"/>
              </a:rPr>
              <a:t>G1, G2, G3, G4 </a:t>
            </a:r>
            <a:r>
              <a:rPr lang="vi-VN" sz="4000" b="1" dirty="0">
                <a:latin typeface="Tahoma" panose="020B0604030504040204" pitchFamily="34" charset="0"/>
                <a:ea typeface="Calibri" panose="020F0502020204030204" pitchFamily="34" charset="0"/>
              </a:rPr>
              <a:t>là tâm của </a:t>
            </a:r>
            <a:r>
              <a:rPr lang="vi-VN" sz="4000" b="1" i="1" dirty="0">
                <a:latin typeface="Tahoma" panose="020B0604030504040204" pitchFamily="34" charset="0"/>
                <a:ea typeface="Calibri" panose="020F0502020204030204" pitchFamily="34" charset="0"/>
              </a:rPr>
              <a:t>DAB, DCB, DAC, ABC</a:t>
            </a:r>
            <a:r>
              <a:rPr lang="vi-VN" sz="4000" b="1" dirty="0">
                <a:latin typeface="Tahoma" panose="020B0604030504040204" pitchFamily="34" charset="0"/>
                <a:ea typeface="Calibri" panose="020F0502020204030204" pitchFamily="34" charset="0"/>
              </a:rPr>
              <a:t>.</a:t>
            </a:r>
            <a:r>
              <a:rPr lang="en-US" sz="40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endParaRPr lang="vi-VN" sz="4000" b="1" dirty="0"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endParaRPr lang="en-US" sz="4000" b="1" dirty="0"/>
          </a:p>
        </p:txBody>
      </p:sp>
      <p:graphicFrame>
        <p:nvGraphicFramePr>
          <p:cNvPr id="182" name="Object 181">
            <a:extLst>
              <a:ext uri="{FF2B5EF4-FFF2-40B4-BE49-F238E27FC236}">
                <a16:creationId xmlns:a16="http://schemas.microsoft.com/office/drawing/2014/main" id="{3EAB1DF4-4191-4C29-9CA5-7A6142A90B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152077"/>
              </p:ext>
            </p:extLst>
          </p:nvPr>
        </p:nvGraphicFramePr>
        <p:xfrm>
          <a:off x="3403268" y="7726025"/>
          <a:ext cx="9705975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Equation" r:id="rId4" imgW="6629400" imgH="2463480" progId="Equation.DSMT4">
                  <p:embed/>
                </p:oleObj>
              </mc:Choice>
              <mc:Fallback>
                <p:oleObj name="Equation" r:id="rId4" imgW="6629400" imgH="2463480" progId="Equation.DSMT4">
                  <p:embed/>
                  <p:pic>
                    <p:nvPicPr>
                      <p:cNvPr id="182" name="Object 181">
                        <a:extLst>
                          <a:ext uri="{FF2B5EF4-FFF2-40B4-BE49-F238E27FC236}">
                            <a16:creationId xmlns:a16="http://schemas.microsoft.com/office/drawing/2014/main" id="{3EAB1DF4-4191-4C29-9CA5-7A6142A90B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268" y="7726025"/>
                        <a:ext cx="9705975" cy="2457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3" name="TextBox 182">
            <a:extLst>
              <a:ext uri="{FF2B5EF4-FFF2-40B4-BE49-F238E27FC236}">
                <a16:creationId xmlns:a16="http://schemas.microsoft.com/office/drawing/2014/main" id="{AC9862B1-ABB4-456E-BB87-95963717CF5F}"/>
              </a:ext>
            </a:extLst>
          </p:cNvPr>
          <p:cNvSpPr txBox="1"/>
          <p:nvPr/>
        </p:nvSpPr>
        <p:spPr>
          <a:xfrm>
            <a:off x="1052271" y="7563149"/>
            <a:ext cx="13765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 có:</a:t>
            </a:r>
            <a:endParaRPr lang="en-US" sz="40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A0B16A56-F476-472F-890C-2BE2FB4BFFA0}"/>
              </a:ext>
            </a:extLst>
          </p:cNvPr>
          <p:cNvSpPr txBox="1"/>
          <p:nvPr/>
        </p:nvSpPr>
        <p:spPr>
          <a:xfrm>
            <a:off x="1002305" y="10531718"/>
            <a:ext cx="10703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Tương tự, ta có:</a:t>
            </a:r>
            <a:endParaRPr lang="en-US" sz="40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5" name="Rectangle 23">
            <a:extLst>
              <a:ext uri="{FF2B5EF4-FFF2-40B4-BE49-F238E27FC236}">
                <a16:creationId xmlns:a16="http://schemas.microsoft.com/office/drawing/2014/main" id="{CA35F22C-FB1A-4C06-A165-3A28B6F4A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6276" y="10865908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6" name="Object 185">
            <a:extLst>
              <a:ext uri="{FF2B5EF4-FFF2-40B4-BE49-F238E27FC236}">
                <a16:creationId xmlns:a16="http://schemas.microsoft.com/office/drawing/2014/main" id="{677BF022-089A-484F-9210-2E86EF5001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537508"/>
              </p:ext>
            </p:extLst>
          </p:nvPr>
        </p:nvGraphicFramePr>
        <p:xfrm>
          <a:off x="5401497" y="10252243"/>
          <a:ext cx="10058400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Equation" r:id="rId6" imgW="10058400" imgH="1308100" progId="Equation.DSMT4">
                  <p:embed/>
                </p:oleObj>
              </mc:Choice>
              <mc:Fallback>
                <p:oleObj name="Equation" r:id="rId6" imgW="10058400" imgH="1308100" progId="Equation.DSMT4">
                  <p:embed/>
                  <p:pic>
                    <p:nvPicPr>
                      <p:cNvPr id="186" name="Object 185">
                        <a:extLst>
                          <a:ext uri="{FF2B5EF4-FFF2-40B4-BE49-F238E27FC236}">
                            <a16:creationId xmlns:a16="http://schemas.microsoft.com/office/drawing/2014/main" id="{677BF022-089A-484F-9210-2E86EF5001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1497" y="10252243"/>
                        <a:ext cx="10058400" cy="1304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7" name="TextBox 186">
            <a:extLst>
              <a:ext uri="{FF2B5EF4-FFF2-40B4-BE49-F238E27FC236}">
                <a16:creationId xmlns:a16="http://schemas.microsoft.com/office/drawing/2014/main" id="{8F38999B-490F-45B0-A798-A18BC6224D1E}"/>
              </a:ext>
            </a:extLst>
          </p:cNvPr>
          <p:cNvSpPr txBox="1"/>
          <p:nvPr/>
        </p:nvSpPr>
        <p:spPr>
          <a:xfrm>
            <a:off x="1338441" y="11979896"/>
            <a:ext cx="14331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vi-VN" sz="4000" dirty="0"/>
              <a:t> </a:t>
            </a:r>
            <a:r>
              <a:rPr lang="vi-VN" sz="4000" b="1" dirty="0">
                <a:latin typeface="Tahoma" panose="020B0604030504040204" pitchFamily="34" charset="0"/>
                <a:ea typeface="Calibri" panose="020F0502020204030204" pitchFamily="34" charset="0"/>
              </a:rPr>
              <a:t>G1, G2, G3, G4 là các đỉnh của 1 tứ diện đều</a:t>
            </a:r>
            <a:r>
              <a:rPr lang="vi-VN" sz="4000" dirty="0"/>
              <a:t> </a:t>
            </a: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8803F8-198B-44B5-8E2B-07CBABE67368}"/>
              </a:ext>
            </a:extLst>
          </p:cNvPr>
          <p:cNvSpPr txBox="1"/>
          <p:nvPr/>
        </p:nvSpPr>
        <p:spPr>
          <a:xfrm>
            <a:off x="1052271" y="6055856"/>
            <a:ext cx="1318970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 </a:t>
            </a:r>
            <a:r>
              <a:rPr lang="vi-VN" b="1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ABCD</a:t>
            </a:r>
            <a:r>
              <a:rPr lang="vi-VN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là tứ diện đều nên các mặt của nó đều là tam giác đều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9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  <p:bldP spid="121" grpId="0"/>
      <p:bldP spid="77" grpId="0"/>
      <p:bldP spid="139" grpId="0"/>
      <p:bldP spid="141" grpId="0" animBg="1"/>
      <p:bldP spid="143" grpId="0" animBg="1"/>
      <p:bldP spid="144" grpId="0" animBg="1"/>
      <p:bldP spid="155" grpId="0"/>
      <p:bldP spid="158" grpId="0"/>
      <p:bldP spid="159" grpId="0"/>
      <p:bldP spid="161" grpId="0"/>
      <p:bldP spid="183" grpId="0"/>
      <p:bldP spid="184" grpId="0"/>
      <p:bldP spid="187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0CD602E-DA1D-44A5-B0FC-1D24C8C650D8}"/>
              </a:ext>
            </a:extLst>
          </p:cNvPr>
          <p:cNvSpPr/>
          <p:nvPr/>
        </p:nvSpPr>
        <p:spPr>
          <a:xfrm>
            <a:off x="445796" y="2873156"/>
            <a:ext cx="23088046" cy="5242902"/>
          </a:xfrm>
          <a:prstGeom prst="roundRect">
            <a:avLst>
              <a:gd name="adj" fmla="val 814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2E1609-4FC5-4647-9F61-8FA7F0300E9E}"/>
              </a:ext>
            </a:extLst>
          </p:cNvPr>
          <p:cNvSpPr txBox="1"/>
          <p:nvPr/>
        </p:nvSpPr>
        <p:spPr>
          <a:xfrm>
            <a:off x="731874" y="3042838"/>
            <a:ext cx="23622000" cy="5611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vi-VN" sz="4400" b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1.</a:t>
            </a:r>
            <a:r>
              <a:rPr lang="en-US" sz="4400" b="1">
                <a:solidFill>
                  <a:srgbClr val="FF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nl-NL" sz="4400" b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Khẳng định nào sau đây là đúng?</a:t>
            </a:r>
            <a:endParaRPr lang="en-US" sz="4400" b="1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40385" indent="-630555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nl-NL" sz="4400" b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fr-FR" sz="4400" b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</a:t>
            </a:r>
            <a:r>
              <a:rPr lang="nl-NL" sz="4400" b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Tâm các mặt của một hình lập phương là các đỉnh của một hình lập phương.</a:t>
            </a:r>
            <a:endParaRPr lang="en-US" sz="4400" b="1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40385" indent="-630555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nl-NL" sz="4400" b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fr-FR" sz="4400" b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nl-NL" sz="4400" b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 các mặt của một hình tứ diện đều là các đỉnh của một hình tứ diện đều.</a:t>
            </a:r>
            <a:endParaRPr lang="en-US" sz="4400" b="1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40385" indent="-630555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nl-NL" sz="4400" b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fr-FR" sz="4400" b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</a:t>
            </a:r>
            <a:r>
              <a:rPr lang="nl-NL" sz="4400" b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Tâm các mặt của một hình tứ diện đều là các đỉnh của một hình lập phương.</a:t>
            </a:r>
            <a:endParaRPr lang="en-US" sz="4400" b="1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40385" indent="-630555"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nl-NL" sz="4400" b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fr-FR" sz="4400" b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</a:t>
            </a:r>
            <a:r>
              <a:rPr lang="nl-NL" sz="4400" b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Tâm các mặt của một hình lập phương là các đỉnh của một hình tứ diện đều.</a:t>
            </a:r>
            <a:endParaRPr lang="en-US" sz="4400" b="1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9" name="Group 2">
            <a:extLst>
              <a:ext uri="{FF2B5EF4-FFF2-40B4-BE49-F238E27FC236}">
                <a16:creationId xmlns:a16="http://schemas.microsoft.com/office/drawing/2014/main" id="{CB1CBFD7-A43E-42AF-8ED5-B998385625BC}"/>
              </a:ext>
            </a:extLst>
          </p:cNvPr>
          <p:cNvGrpSpPr/>
          <p:nvPr/>
        </p:nvGrpSpPr>
        <p:grpSpPr>
          <a:xfrm>
            <a:off x="445796" y="1886969"/>
            <a:ext cx="6621751" cy="1128750"/>
            <a:chOff x="1626778" y="1975575"/>
            <a:chExt cx="6622518" cy="2205611"/>
          </a:xfrm>
          <a:solidFill>
            <a:srgbClr val="547DC9"/>
          </a:solidFill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CF268CBC-E647-414B-910A-9338C048EDA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3835231" y="-232878"/>
              <a:ext cx="2205611" cy="6622518"/>
            </a:xfrm>
            <a:prstGeom prst="round1Rect">
              <a:avLst/>
            </a:prstGeom>
            <a:grpFill/>
            <a:ln w="5715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22B6F25-5189-4C96-9085-58359977E82C}"/>
                </a:ext>
              </a:extLst>
            </p:cNvPr>
            <p:cNvSpPr txBox="1"/>
            <p:nvPr/>
          </p:nvSpPr>
          <p:spPr>
            <a:xfrm>
              <a:off x="1893243" y="2305212"/>
              <a:ext cx="5994643" cy="156365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2">
              <a:extLst>
                <a:ext uri="{FF2B5EF4-FFF2-40B4-BE49-F238E27FC236}">
                  <a16:creationId xmlns:a16="http://schemas.microsoft.com/office/drawing/2014/main" id="{4BCA1B43-3A28-4601-B66B-208A9FB04A44}"/>
                </a:ext>
              </a:extLst>
            </p:cNvPr>
            <p:cNvGrpSpPr/>
            <p:nvPr/>
          </p:nvGrpSpPr>
          <p:grpSpPr>
            <a:xfrm>
              <a:off x="1714723" y="2126860"/>
              <a:ext cx="357040" cy="523803"/>
              <a:chOff x="7840316" y="3590639"/>
              <a:chExt cx="357188" cy="573087"/>
            </a:xfrm>
            <a:grpFill/>
          </p:grpSpPr>
          <p:sp>
            <p:nvSpPr>
              <p:cNvPr id="27" name="Rectangle 18">
                <a:extLst>
                  <a:ext uri="{FF2B5EF4-FFF2-40B4-BE49-F238E27FC236}">
                    <a16:creationId xmlns:a16="http://schemas.microsoft.com/office/drawing/2014/main" id="{E2B0F349-A356-46A1-8B90-7E3AB0CB84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Rectangle 19">
                <a:extLst>
                  <a:ext uri="{FF2B5EF4-FFF2-40B4-BE49-F238E27FC236}">
                    <a16:creationId xmlns:a16="http://schemas.microsoft.com/office/drawing/2014/main" id="{8CB9B393-BA8B-42B9-A854-F3E69C25A1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Rectangle 20">
                <a:extLst>
                  <a:ext uri="{FF2B5EF4-FFF2-40B4-BE49-F238E27FC236}">
                    <a16:creationId xmlns:a16="http://schemas.microsoft.com/office/drawing/2014/main" id="{E87C86FC-3CDE-4C90-8B21-E24C9881F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Rectangle 21">
                <a:extLst>
                  <a:ext uri="{FF2B5EF4-FFF2-40B4-BE49-F238E27FC236}">
                    <a16:creationId xmlns:a16="http://schemas.microsoft.com/office/drawing/2014/main" id="{7E0D730C-4131-4D6F-8C25-DB75AD356F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1C559F6-142D-4CEE-8D3A-FCFDB2212DE5}"/>
              </a:ext>
            </a:extLst>
          </p:cNvPr>
          <p:cNvGrpSpPr/>
          <p:nvPr/>
        </p:nvGrpSpPr>
        <p:grpSpPr>
          <a:xfrm>
            <a:off x="2403240" y="8796102"/>
            <a:ext cx="7791516" cy="1601099"/>
            <a:chOff x="819084" y="9455842"/>
            <a:chExt cx="7791516" cy="1601099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8111CA89-3E61-46AE-81CA-BCABF437CE77}"/>
                </a:ext>
              </a:extLst>
            </p:cNvPr>
            <p:cNvSpPr/>
            <p:nvPr/>
          </p:nvSpPr>
          <p:spPr>
            <a:xfrm>
              <a:off x="819084" y="9455842"/>
              <a:ext cx="7791516" cy="1601099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EE5032D-97EB-4EB6-A624-9A03EB6B6C4E}"/>
                </a:ext>
              </a:extLst>
            </p:cNvPr>
            <p:cNvSpPr txBox="1"/>
            <p:nvPr/>
          </p:nvSpPr>
          <p:spPr>
            <a:xfrm>
              <a:off x="3886200" y="9669295"/>
              <a:ext cx="3584324" cy="11079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vi-VN" sz="6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6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641A2CC-804B-41AB-B028-73C2B54E9D90}"/>
              </a:ext>
            </a:extLst>
          </p:cNvPr>
          <p:cNvGrpSpPr/>
          <p:nvPr/>
        </p:nvGrpSpPr>
        <p:grpSpPr>
          <a:xfrm>
            <a:off x="14794969" y="8796102"/>
            <a:ext cx="7791516" cy="1601099"/>
            <a:chOff x="819084" y="9455842"/>
            <a:chExt cx="7791516" cy="1601099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57E89D2E-B3B0-4ADA-9F4D-B2E8AC46BBDB}"/>
                </a:ext>
              </a:extLst>
            </p:cNvPr>
            <p:cNvSpPr/>
            <p:nvPr/>
          </p:nvSpPr>
          <p:spPr>
            <a:xfrm>
              <a:off x="819084" y="9455842"/>
              <a:ext cx="7791516" cy="1601099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3E3DD43-7919-47BE-8699-80D8F33B63A8}"/>
                </a:ext>
              </a:extLst>
            </p:cNvPr>
            <p:cNvSpPr txBox="1"/>
            <p:nvPr/>
          </p:nvSpPr>
          <p:spPr>
            <a:xfrm>
              <a:off x="3886200" y="9669295"/>
              <a:ext cx="3584324" cy="11079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vi-VN" sz="6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6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B2AC3C5-8BFF-43B6-8A28-9E9D30F24D95}"/>
              </a:ext>
            </a:extLst>
          </p:cNvPr>
          <p:cNvGrpSpPr/>
          <p:nvPr/>
        </p:nvGrpSpPr>
        <p:grpSpPr>
          <a:xfrm>
            <a:off x="2403240" y="10744200"/>
            <a:ext cx="7791516" cy="1601099"/>
            <a:chOff x="819084" y="9455842"/>
            <a:chExt cx="7791516" cy="1601099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4234991A-C408-48E0-A182-A1CF012664C7}"/>
                </a:ext>
              </a:extLst>
            </p:cNvPr>
            <p:cNvSpPr/>
            <p:nvPr/>
          </p:nvSpPr>
          <p:spPr>
            <a:xfrm>
              <a:off x="819084" y="9455842"/>
              <a:ext cx="7791516" cy="1601099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F4F86FB-A15C-452A-BF1D-06AD40FE6BE2}"/>
                </a:ext>
              </a:extLst>
            </p:cNvPr>
            <p:cNvSpPr txBox="1"/>
            <p:nvPr/>
          </p:nvSpPr>
          <p:spPr>
            <a:xfrm>
              <a:off x="3886200" y="9669295"/>
              <a:ext cx="3584324" cy="11079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vi-VN" sz="6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6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0588645-762F-4EB1-924B-311285E128B5}"/>
              </a:ext>
            </a:extLst>
          </p:cNvPr>
          <p:cNvGrpSpPr/>
          <p:nvPr/>
        </p:nvGrpSpPr>
        <p:grpSpPr>
          <a:xfrm>
            <a:off x="14794969" y="10744200"/>
            <a:ext cx="7791516" cy="1601099"/>
            <a:chOff x="819084" y="9455842"/>
            <a:chExt cx="7791516" cy="1601099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6559706B-5A27-4B10-903E-9429E7536993}"/>
                </a:ext>
              </a:extLst>
            </p:cNvPr>
            <p:cNvSpPr/>
            <p:nvPr/>
          </p:nvSpPr>
          <p:spPr>
            <a:xfrm>
              <a:off x="819084" y="9455842"/>
              <a:ext cx="7791516" cy="1601099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3B5CC5D-C8C0-4D03-BC0F-6C2C43D01C91}"/>
                </a:ext>
              </a:extLst>
            </p:cNvPr>
            <p:cNvSpPr txBox="1"/>
            <p:nvPr/>
          </p:nvSpPr>
          <p:spPr>
            <a:xfrm>
              <a:off x="3886200" y="9669295"/>
              <a:ext cx="3584324" cy="11079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vi-VN" sz="6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lang="en-US" sz="6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43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D4FCB06F-EAEB-46A5-A2E1-3E60FEAF2E29}"/>
              </a:ext>
            </a:extLst>
          </p:cNvPr>
          <p:cNvSpPr/>
          <p:nvPr/>
        </p:nvSpPr>
        <p:spPr>
          <a:xfrm>
            <a:off x="445796" y="2873156"/>
            <a:ext cx="23088046" cy="2731314"/>
          </a:xfrm>
          <a:prstGeom prst="roundRect">
            <a:avLst>
              <a:gd name="adj" fmla="val 814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2E1609-4FC5-4647-9F61-8FA7F0300E9E}"/>
              </a:ext>
            </a:extLst>
          </p:cNvPr>
          <p:cNvSpPr txBox="1"/>
          <p:nvPr/>
        </p:nvSpPr>
        <p:spPr>
          <a:xfrm>
            <a:off x="3159912" y="3840030"/>
            <a:ext cx="2362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bát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thuộc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3E3DD43-7919-47BE-8699-80D8F33B63A8}"/>
              </a:ext>
            </a:extLst>
          </p:cNvPr>
          <p:cNvSpPr txBox="1"/>
          <p:nvPr/>
        </p:nvSpPr>
        <p:spPr>
          <a:xfrm>
            <a:off x="6862448" y="6064788"/>
            <a:ext cx="3584324" cy="11079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6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en-US" sz="66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4384289-F3B6-4D37-8E9C-6E92C7310A69}"/>
              </a:ext>
            </a:extLst>
          </p:cNvPr>
          <p:cNvGrpSpPr/>
          <p:nvPr/>
        </p:nvGrpSpPr>
        <p:grpSpPr>
          <a:xfrm>
            <a:off x="893676" y="5916680"/>
            <a:ext cx="4964349" cy="1601099"/>
            <a:chOff x="893676" y="5916680"/>
            <a:chExt cx="4964349" cy="160109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1C559F6-142D-4CEE-8D3A-FCFDB2212DE5}"/>
                </a:ext>
              </a:extLst>
            </p:cNvPr>
            <p:cNvGrpSpPr/>
            <p:nvPr/>
          </p:nvGrpSpPr>
          <p:grpSpPr>
            <a:xfrm>
              <a:off x="893676" y="5916680"/>
              <a:ext cx="4592724" cy="1601099"/>
              <a:chOff x="486499" y="6518873"/>
              <a:chExt cx="7791516" cy="1601099"/>
            </a:xfr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8111CA89-3E61-46AE-81CA-BCABF437CE77}"/>
                  </a:ext>
                </a:extLst>
              </p:cNvPr>
              <p:cNvSpPr/>
              <p:nvPr/>
            </p:nvSpPr>
            <p:spPr>
              <a:xfrm>
                <a:off x="486499" y="6518873"/>
                <a:ext cx="7791516" cy="1601099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EE5032D-97EB-4EB6-A624-9A03EB6B6C4E}"/>
                  </a:ext>
                </a:extLst>
              </p:cNvPr>
              <p:cNvSpPr txBox="1"/>
              <p:nvPr/>
            </p:nvSpPr>
            <p:spPr>
              <a:xfrm>
                <a:off x="1145603" y="6694310"/>
                <a:ext cx="2866415" cy="11079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vi-VN" sz="6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endParaRPr lang="en-US" sz="6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B9A0869-AC5C-481F-8A8F-EEB8F9F757B3}"/>
                </a:ext>
              </a:extLst>
            </p:cNvPr>
            <p:cNvSpPr txBox="1"/>
            <p:nvPr/>
          </p:nvSpPr>
          <p:spPr>
            <a:xfrm>
              <a:off x="2586373" y="6184450"/>
              <a:ext cx="327165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{</a:t>
              </a:r>
              <a:r>
                <a:rPr lang="en-US" sz="5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r>
                <a:rPr lang="vi-VN" sz="5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;</a:t>
              </a:r>
              <a:r>
                <a:rPr lang="en-US" sz="5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r>
                <a:rPr lang="vi-VN" sz="5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}</a:t>
              </a:r>
              <a:endPara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C49E1C0-A92E-4D29-AADB-296F179C2C71}"/>
              </a:ext>
            </a:extLst>
          </p:cNvPr>
          <p:cNvSpPr txBox="1"/>
          <p:nvPr/>
        </p:nvSpPr>
        <p:spPr>
          <a:xfrm>
            <a:off x="890730" y="3835378"/>
            <a:ext cx="3685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âu</a:t>
            </a:r>
            <a:r>
              <a:rPr lang="vi-VN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</a:t>
            </a:r>
            <a:endParaRPr lang="en-US" sz="44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35BE668-29D7-44B4-9E4F-CEFC2C78778B}"/>
              </a:ext>
            </a:extLst>
          </p:cNvPr>
          <p:cNvGrpSpPr/>
          <p:nvPr/>
        </p:nvGrpSpPr>
        <p:grpSpPr>
          <a:xfrm>
            <a:off x="18988662" y="5922136"/>
            <a:ext cx="5119223" cy="1601099"/>
            <a:chOff x="893676" y="5916680"/>
            <a:chExt cx="5119223" cy="1601099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0F481243-5F77-4A58-9D69-1861C845CDBB}"/>
                </a:ext>
              </a:extLst>
            </p:cNvPr>
            <p:cNvGrpSpPr/>
            <p:nvPr/>
          </p:nvGrpSpPr>
          <p:grpSpPr>
            <a:xfrm>
              <a:off x="893676" y="5916680"/>
              <a:ext cx="4592724" cy="1601099"/>
              <a:chOff x="486499" y="6518873"/>
              <a:chExt cx="7791516" cy="1601099"/>
            </a:xfr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78B0D8DE-D242-4AD8-AF55-93D6CF696B29}"/>
                  </a:ext>
                </a:extLst>
              </p:cNvPr>
              <p:cNvSpPr/>
              <p:nvPr/>
            </p:nvSpPr>
            <p:spPr>
              <a:xfrm>
                <a:off x="486499" y="6518873"/>
                <a:ext cx="7791516" cy="1601099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3A56D531-5D24-4BBD-86F9-2FA6A73F7962}"/>
                  </a:ext>
                </a:extLst>
              </p:cNvPr>
              <p:cNvSpPr txBox="1"/>
              <p:nvPr/>
            </p:nvSpPr>
            <p:spPr>
              <a:xfrm>
                <a:off x="1009912" y="6694310"/>
                <a:ext cx="2553917" cy="11079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vi-VN" sz="6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endParaRPr lang="en-US" sz="6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F4B05E8-6D0B-47EF-AEBA-3789377F1F20}"/>
                </a:ext>
              </a:extLst>
            </p:cNvPr>
            <p:cNvSpPr txBox="1"/>
            <p:nvPr/>
          </p:nvSpPr>
          <p:spPr>
            <a:xfrm>
              <a:off x="2431499" y="6184450"/>
              <a:ext cx="3581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{5;3}</a:t>
              </a:r>
              <a:endParaRPr lang="en-US" sz="5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7BA0F0E-7C22-4088-8D2F-B9B058EC6EC4}"/>
              </a:ext>
            </a:extLst>
          </p:cNvPr>
          <p:cNvGrpSpPr/>
          <p:nvPr/>
        </p:nvGrpSpPr>
        <p:grpSpPr>
          <a:xfrm>
            <a:off x="13087895" y="5910571"/>
            <a:ext cx="5119223" cy="1601099"/>
            <a:chOff x="893676" y="5916680"/>
            <a:chExt cx="5119223" cy="1601099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D6112B5-712B-43AA-B006-5A341A03A3DB}"/>
                </a:ext>
              </a:extLst>
            </p:cNvPr>
            <p:cNvGrpSpPr/>
            <p:nvPr/>
          </p:nvGrpSpPr>
          <p:grpSpPr>
            <a:xfrm>
              <a:off x="893676" y="5916680"/>
              <a:ext cx="4592724" cy="1601099"/>
              <a:chOff x="486499" y="6518873"/>
              <a:chExt cx="7791516" cy="1601099"/>
            </a:xfr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558B0F9F-8B45-4C98-9C24-2027C65F5DC2}"/>
                  </a:ext>
                </a:extLst>
              </p:cNvPr>
              <p:cNvSpPr/>
              <p:nvPr/>
            </p:nvSpPr>
            <p:spPr>
              <a:xfrm>
                <a:off x="486499" y="6518873"/>
                <a:ext cx="7791516" cy="1601099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D176742-55C8-42D4-A444-FBA9F6964A34}"/>
                  </a:ext>
                </a:extLst>
              </p:cNvPr>
              <p:cNvSpPr txBox="1"/>
              <p:nvPr/>
            </p:nvSpPr>
            <p:spPr>
              <a:xfrm>
                <a:off x="1009912" y="6694310"/>
                <a:ext cx="2085490" cy="11079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vi-VN" sz="6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endParaRPr lang="en-US" sz="6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2178795-E324-4B29-B4CA-CF211473CEE3}"/>
                </a:ext>
              </a:extLst>
            </p:cNvPr>
            <p:cNvSpPr txBox="1"/>
            <p:nvPr/>
          </p:nvSpPr>
          <p:spPr>
            <a:xfrm>
              <a:off x="2431499" y="6184450"/>
              <a:ext cx="3581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{</a:t>
              </a:r>
              <a:r>
                <a:rPr lang="en-US" sz="5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r>
                <a:rPr lang="vi-VN" sz="5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;</a:t>
              </a:r>
              <a:r>
                <a:rPr lang="en-US" sz="5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r>
                <a:rPr lang="vi-VN" sz="5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}</a:t>
              </a:r>
              <a:endPara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8E6BBE0-2678-405F-A28E-888D847BB7AF}"/>
              </a:ext>
            </a:extLst>
          </p:cNvPr>
          <p:cNvGrpSpPr/>
          <p:nvPr/>
        </p:nvGrpSpPr>
        <p:grpSpPr>
          <a:xfrm>
            <a:off x="6638249" y="5922136"/>
            <a:ext cx="5119223" cy="1601099"/>
            <a:chOff x="893676" y="5916680"/>
            <a:chExt cx="5119223" cy="1601099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BBB24056-6C8A-47CF-9349-8252C81389BA}"/>
                </a:ext>
              </a:extLst>
            </p:cNvPr>
            <p:cNvGrpSpPr/>
            <p:nvPr/>
          </p:nvGrpSpPr>
          <p:grpSpPr>
            <a:xfrm>
              <a:off x="893676" y="5916680"/>
              <a:ext cx="4592724" cy="1601099"/>
              <a:chOff x="486499" y="6518873"/>
              <a:chExt cx="7791516" cy="1601099"/>
            </a:xfr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39B5C289-08A0-4EF0-AB40-CA7FE695417D}"/>
                  </a:ext>
                </a:extLst>
              </p:cNvPr>
              <p:cNvSpPr/>
              <p:nvPr/>
            </p:nvSpPr>
            <p:spPr>
              <a:xfrm>
                <a:off x="486499" y="6518873"/>
                <a:ext cx="7791516" cy="1601099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2072AD1E-8B74-4A69-9A48-CAA489EF8555}"/>
                  </a:ext>
                </a:extLst>
              </p:cNvPr>
              <p:cNvSpPr txBox="1"/>
              <p:nvPr/>
            </p:nvSpPr>
            <p:spPr>
              <a:xfrm>
                <a:off x="1009912" y="6694310"/>
                <a:ext cx="2085490" cy="11079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vi-VN" sz="6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endParaRPr lang="en-US" sz="6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9908450-2ECC-47C6-976C-5F6D3C8E67A2}"/>
                </a:ext>
              </a:extLst>
            </p:cNvPr>
            <p:cNvSpPr txBox="1"/>
            <p:nvPr/>
          </p:nvSpPr>
          <p:spPr>
            <a:xfrm>
              <a:off x="2431499" y="6184450"/>
              <a:ext cx="3581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{3;3}</a:t>
              </a:r>
              <a:endParaRPr lang="en-US" sz="5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65203DAF-34E4-400B-ABF5-11859B4E6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658" y="7829336"/>
            <a:ext cx="11032593" cy="5562339"/>
          </a:xfrm>
          <a:prstGeom prst="rect">
            <a:avLst/>
          </a:prstGeom>
          <a:ln w="228600" cap="sq" cmpd="thickThin">
            <a:solidFill>
              <a:srgbClr val="C0504D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43" name="Group 2">
            <a:extLst>
              <a:ext uri="{FF2B5EF4-FFF2-40B4-BE49-F238E27FC236}">
                <a16:creationId xmlns:a16="http://schemas.microsoft.com/office/drawing/2014/main" id="{9B5E839F-0108-4BF6-8DD4-F9244D38CB07}"/>
              </a:ext>
            </a:extLst>
          </p:cNvPr>
          <p:cNvGrpSpPr/>
          <p:nvPr/>
        </p:nvGrpSpPr>
        <p:grpSpPr>
          <a:xfrm>
            <a:off x="445796" y="1886969"/>
            <a:ext cx="6621751" cy="1128750"/>
            <a:chOff x="1626778" y="1975575"/>
            <a:chExt cx="6622518" cy="2205611"/>
          </a:xfrm>
          <a:solidFill>
            <a:srgbClr val="547DC9"/>
          </a:solidFill>
        </p:grpSpPr>
        <p:sp>
          <p:nvSpPr>
            <p:cNvPr id="44" name="Freeform 20">
              <a:extLst>
                <a:ext uri="{FF2B5EF4-FFF2-40B4-BE49-F238E27FC236}">
                  <a16:creationId xmlns:a16="http://schemas.microsoft.com/office/drawing/2014/main" id="{A27C6667-05F6-47F7-8764-B6AC748D2289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3835231" y="-232878"/>
              <a:ext cx="2205611" cy="6622518"/>
            </a:xfrm>
            <a:prstGeom prst="round1Rect">
              <a:avLst/>
            </a:prstGeom>
            <a:grpFill/>
            <a:ln w="5715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B542D5F-8006-4C5A-8974-A5534BCEF711}"/>
                </a:ext>
              </a:extLst>
            </p:cNvPr>
            <p:cNvSpPr txBox="1"/>
            <p:nvPr/>
          </p:nvSpPr>
          <p:spPr>
            <a:xfrm>
              <a:off x="1893243" y="2305212"/>
              <a:ext cx="5994643" cy="156365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">
              <a:extLst>
                <a:ext uri="{FF2B5EF4-FFF2-40B4-BE49-F238E27FC236}">
                  <a16:creationId xmlns:a16="http://schemas.microsoft.com/office/drawing/2014/main" id="{497D63A1-380E-4B87-AA03-CF3EF2043DB2}"/>
                </a:ext>
              </a:extLst>
            </p:cNvPr>
            <p:cNvGrpSpPr/>
            <p:nvPr/>
          </p:nvGrpSpPr>
          <p:grpSpPr>
            <a:xfrm>
              <a:off x="1714723" y="2126860"/>
              <a:ext cx="357040" cy="523803"/>
              <a:chOff x="7840316" y="3590639"/>
              <a:chExt cx="357188" cy="573087"/>
            </a:xfrm>
            <a:grpFill/>
          </p:grpSpPr>
          <p:sp>
            <p:nvSpPr>
              <p:cNvPr id="47" name="Rectangle 18">
                <a:extLst>
                  <a:ext uri="{FF2B5EF4-FFF2-40B4-BE49-F238E27FC236}">
                    <a16:creationId xmlns:a16="http://schemas.microsoft.com/office/drawing/2014/main" id="{CB885BE8-AA0F-486A-BFF1-7D03D55ADF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Rectangle 19">
                <a:extLst>
                  <a:ext uri="{FF2B5EF4-FFF2-40B4-BE49-F238E27FC236}">
                    <a16:creationId xmlns:a16="http://schemas.microsoft.com/office/drawing/2014/main" id="{6DC10734-11F7-4981-A153-BE0793F580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Rectangle 20">
                <a:extLst>
                  <a:ext uri="{FF2B5EF4-FFF2-40B4-BE49-F238E27FC236}">
                    <a16:creationId xmlns:a16="http://schemas.microsoft.com/office/drawing/2014/main" id="{7A01497C-F933-4C01-BCF5-45E1AE9AC3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Rectangle 21">
                <a:extLst>
                  <a:ext uri="{FF2B5EF4-FFF2-40B4-BE49-F238E27FC236}">
                    <a16:creationId xmlns:a16="http://schemas.microsoft.com/office/drawing/2014/main" id="{1FDC563A-5C2D-428B-8954-D1F393A05F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578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6ADFC82-CC33-4072-9F97-F536DC5180EA}"/>
              </a:ext>
            </a:extLst>
          </p:cNvPr>
          <p:cNvSpPr/>
          <p:nvPr/>
        </p:nvSpPr>
        <p:spPr>
          <a:xfrm>
            <a:off x="445796" y="2873156"/>
            <a:ext cx="23088046" cy="4285462"/>
          </a:xfrm>
          <a:prstGeom prst="roundRect">
            <a:avLst>
              <a:gd name="adj" fmla="val 814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2E1609-4FC5-4647-9F61-8FA7F0300E9E}"/>
              </a:ext>
            </a:extLst>
          </p:cNvPr>
          <p:cNvSpPr txBox="1"/>
          <p:nvPr/>
        </p:nvSpPr>
        <p:spPr>
          <a:xfrm>
            <a:off x="632879" y="2928391"/>
            <a:ext cx="23622000" cy="792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vi-VN" sz="4400" b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3.</a:t>
            </a:r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1C559F6-142D-4CEE-8D3A-FCFDB2212DE5}"/>
              </a:ext>
            </a:extLst>
          </p:cNvPr>
          <p:cNvGrpSpPr/>
          <p:nvPr/>
        </p:nvGrpSpPr>
        <p:grpSpPr>
          <a:xfrm>
            <a:off x="1264691" y="7346193"/>
            <a:ext cx="3041035" cy="1431584"/>
            <a:chOff x="819084" y="9455842"/>
            <a:chExt cx="7791516" cy="1601099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8111CA89-3E61-46AE-81CA-BCABF437CE77}"/>
                </a:ext>
              </a:extLst>
            </p:cNvPr>
            <p:cNvSpPr/>
            <p:nvPr/>
          </p:nvSpPr>
          <p:spPr>
            <a:xfrm>
              <a:off x="819084" y="9455842"/>
              <a:ext cx="7791516" cy="1601099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EE5032D-97EB-4EB6-A624-9A03EB6B6C4E}"/>
                </a:ext>
              </a:extLst>
            </p:cNvPr>
            <p:cNvSpPr txBox="1"/>
            <p:nvPr/>
          </p:nvSpPr>
          <p:spPr>
            <a:xfrm>
              <a:off x="3886200" y="9669295"/>
              <a:ext cx="3584324" cy="11079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vi-VN" sz="6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  <a:endParaRPr lang="en-US" sz="6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641A2CC-804B-41AB-B028-73C2B54E9D90}"/>
              </a:ext>
            </a:extLst>
          </p:cNvPr>
          <p:cNvGrpSpPr/>
          <p:nvPr/>
        </p:nvGrpSpPr>
        <p:grpSpPr>
          <a:xfrm>
            <a:off x="1264691" y="9084248"/>
            <a:ext cx="3125312" cy="1431584"/>
            <a:chOff x="819084" y="9455842"/>
            <a:chExt cx="7791516" cy="1601099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57E89D2E-B3B0-4ADA-9F4D-B2E8AC46BBDB}"/>
                </a:ext>
              </a:extLst>
            </p:cNvPr>
            <p:cNvSpPr/>
            <p:nvPr/>
          </p:nvSpPr>
          <p:spPr>
            <a:xfrm>
              <a:off x="819084" y="9455842"/>
              <a:ext cx="7791516" cy="1601099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3E3DD43-7919-47BE-8699-80D8F33B63A8}"/>
                </a:ext>
              </a:extLst>
            </p:cNvPr>
            <p:cNvSpPr txBox="1"/>
            <p:nvPr/>
          </p:nvSpPr>
          <p:spPr>
            <a:xfrm>
              <a:off x="3886200" y="9669295"/>
              <a:ext cx="3584324" cy="11079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vi-VN" sz="6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6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B2AC3C5-8BFF-43B6-8A28-9E9D30F24D95}"/>
              </a:ext>
            </a:extLst>
          </p:cNvPr>
          <p:cNvGrpSpPr/>
          <p:nvPr/>
        </p:nvGrpSpPr>
        <p:grpSpPr>
          <a:xfrm>
            <a:off x="1264691" y="10822303"/>
            <a:ext cx="3008920" cy="1149387"/>
            <a:chOff x="877280" y="9176194"/>
            <a:chExt cx="7791516" cy="1285486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4234991A-C408-48E0-A182-A1CF012664C7}"/>
                </a:ext>
              </a:extLst>
            </p:cNvPr>
            <p:cNvSpPr/>
            <p:nvPr/>
          </p:nvSpPr>
          <p:spPr>
            <a:xfrm>
              <a:off x="877280" y="9176194"/>
              <a:ext cx="7791516" cy="1285486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F4F86FB-A15C-452A-BF1D-06AD40FE6BE2}"/>
                </a:ext>
              </a:extLst>
            </p:cNvPr>
            <p:cNvSpPr txBox="1"/>
            <p:nvPr/>
          </p:nvSpPr>
          <p:spPr>
            <a:xfrm>
              <a:off x="3944396" y="9176194"/>
              <a:ext cx="3584324" cy="11079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vi-VN" sz="6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endParaRPr lang="en-US" sz="6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0588645-762F-4EB1-924B-311285E128B5}"/>
              </a:ext>
            </a:extLst>
          </p:cNvPr>
          <p:cNvGrpSpPr/>
          <p:nvPr/>
        </p:nvGrpSpPr>
        <p:grpSpPr>
          <a:xfrm>
            <a:off x="1264691" y="12278160"/>
            <a:ext cx="3008920" cy="1149387"/>
            <a:chOff x="819084" y="9455842"/>
            <a:chExt cx="7791516" cy="1601099"/>
          </a:xfr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6559706B-5A27-4B10-903E-9429E7536993}"/>
                </a:ext>
              </a:extLst>
            </p:cNvPr>
            <p:cNvSpPr/>
            <p:nvPr/>
          </p:nvSpPr>
          <p:spPr>
            <a:xfrm>
              <a:off x="819084" y="9455842"/>
              <a:ext cx="7791516" cy="1601099"/>
            </a:xfrm>
            <a:prstGeom prst="roundRect">
              <a:avLst/>
            </a:prstGeom>
            <a:gradFill flip="none" rotWithShape="1"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5">
                    <a:lumMod val="97000"/>
                    <a:lumOff val="3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3B5CC5D-C8C0-4D03-BC0F-6C2C43D01C91}"/>
                </a:ext>
              </a:extLst>
            </p:cNvPr>
            <p:cNvSpPr txBox="1"/>
            <p:nvPr/>
          </p:nvSpPr>
          <p:spPr>
            <a:xfrm>
              <a:off x="3886200" y="9669295"/>
              <a:ext cx="3584324" cy="110799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vi-VN" sz="6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</a:t>
              </a:r>
              <a:endParaRPr lang="en-US" sz="6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07B610F-3E67-4E01-BA08-CFE4EFA9CFC0}"/>
              </a:ext>
            </a:extLst>
          </p:cNvPr>
          <p:cNvSpPr txBox="1"/>
          <p:nvPr/>
        </p:nvSpPr>
        <p:spPr>
          <a:xfrm>
            <a:off x="11605846" y="6400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A4023A-8CDD-44ED-A667-72A37A296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2233" y="3604799"/>
            <a:ext cx="13884967" cy="33792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A4314D-2756-4066-A8D8-524805FA3790}"/>
              </a:ext>
            </a:extLst>
          </p:cNvPr>
          <p:cNvSpPr txBox="1"/>
          <p:nvPr/>
        </p:nvSpPr>
        <p:spPr>
          <a:xfrm>
            <a:off x="2637307" y="3005123"/>
            <a:ext cx="1961314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  <a:spcAft>
                <a:spcPts val="800"/>
              </a:spcAft>
              <a:tabLst>
                <a:tab pos="228600" algn="l"/>
                <a:tab pos="1257300" algn="l"/>
                <a:tab pos="2514600" algn="l"/>
                <a:tab pos="3771900" algn="l"/>
              </a:tabLst>
            </a:pP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khối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đa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5779E26-95C6-4DF7-A77F-D99104BEE56A}"/>
              </a:ext>
            </a:extLst>
          </p:cNvPr>
          <p:cNvSpPr txBox="1"/>
          <p:nvPr/>
        </p:nvSpPr>
        <p:spPr>
          <a:xfrm>
            <a:off x="634651" y="4674297"/>
            <a:ext cx="12344400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>
              <a:lnSpc>
                <a:spcPct val="90000"/>
              </a:lnSpc>
              <a:spcAft>
                <a:spcPts val="800"/>
              </a:spcAft>
              <a:tabLst>
                <a:tab pos="3599815" algn="l"/>
                <a:tab pos="5039995" algn="l"/>
              </a:tabLst>
            </a:pP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Mệnh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4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A574A5-8FB2-4D96-9F3D-D78224A46BEC}"/>
              </a:ext>
            </a:extLst>
          </p:cNvPr>
          <p:cNvSpPr txBox="1"/>
          <p:nvPr/>
        </p:nvSpPr>
        <p:spPr>
          <a:xfrm>
            <a:off x="5012240" y="7758294"/>
            <a:ext cx="18990759" cy="76944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Mọi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khối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đa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diện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đều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có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số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mặt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là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những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số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chia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hết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cho</a:t>
            </a:r>
            <a:r>
              <a:rPr lang="en-US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 4</a:t>
            </a:r>
            <a:r>
              <a:rPr lang="vi-VN" sz="4400" b="1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.</a:t>
            </a:r>
            <a:endParaRPr lang="en-US" sz="44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DD842F4-09EF-4FBD-AE65-01D4277D04BE}"/>
              </a:ext>
            </a:extLst>
          </p:cNvPr>
          <p:cNvSpPr txBox="1"/>
          <p:nvPr/>
        </p:nvSpPr>
        <p:spPr>
          <a:xfrm>
            <a:off x="5012240" y="9302014"/>
            <a:ext cx="18990759" cy="76944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Khối lập phương và khối bát diện đều có cùng số cạnh.</a:t>
            </a:r>
            <a:endParaRPr lang="en-US" sz="4400" b="1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98434A4-A776-4FF6-AAF9-4C867F5923B0}"/>
              </a:ext>
            </a:extLst>
          </p:cNvPr>
          <p:cNvSpPr txBox="1"/>
          <p:nvPr/>
        </p:nvSpPr>
        <p:spPr>
          <a:xfrm>
            <a:off x="5012240" y="10845734"/>
            <a:ext cx="18990758" cy="76944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Khối tứ diện đều và khối bát diện đều có 1 tâm đối xứng.</a:t>
            </a:r>
            <a:endParaRPr lang="en-US" sz="4400" b="1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A55E615-9999-4C62-B9AA-BF6FF2466F56}"/>
              </a:ext>
            </a:extLst>
          </p:cNvPr>
          <p:cNvSpPr txBox="1"/>
          <p:nvPr/>
        </p:nvSpPr>
        <p:spPr>
          <a:xfrm>
            <a:off x="5012240" y="12389453"/>
            <a:ext cx="18990759" cy="769441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4400" b="1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Khối mười hai mặt đều và khối hai mươi mặt đều có cùng số đỉnh.</a:t>
            </a:r>
            <a:endParaRPr lang="en-US" sz="4400" b="1"/>
          </a:p>
        </p:txBody>
      </p:sp>
      <p:grpSp>
        <p:nvGrpSpPr>
          <p:cNvPr id="41" name="Group 2">
            <a:extLst>
              <a:ext uri="{FF2B5EF4-FFF2-40B4-BE49-F238E27FC236}">
                <a16:creationId xmlns:a16="http://schemas.microsoft.com/office/drawing/2014/main" id="{CBB68976-7C2F-47A5-BF33-0E1C840C4ADB}"/>
              </a:ext>
            </a:extLst>
          </p:cNvPr>
          <p:cNvGrpSpPr/>
          <p:nvPr/>
        </p:nvGrpSpPr>
        <p:grpSpPr>
          <a:xfrm>
            <a:off x="445796" y="1886969"/>
            <a:ext cx="6621751" cy="1128750"/>
            <a:chOff x="1626778" y="1975575"/>
            <a:chExt cx="6622518" cy="2205611"/>
          </a:xfrm>
          <a:solidFill>
            <a:srgbClr val="547DC9"/>
          </a:solidFill>
        </p:grpSpPr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7E679B6B-1E87-4918-87C3-642A21AC40AD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3835231" y="-232878"/>
              <a:ext cx="2205611" cy="6622518"/>
            </a:xfrm>
            <a:prstGeom prst="round1Rect">
              <a:avLst/>
            </a:prstGeom>
            <a:grpFill/>
            <a:ln w="5715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831166A-82F8-4E02-8092-D190C7C889EC}"/>
                </a:ext>
              </a:extLst>
            </p:cNvPr>
            <p:cNvSpPr txBox="1"/>
            <p:nvPr/>
          </p:nvSpPr>
          <p:spPr>
            <a:xfrm>
              <a:off x="1893243" y="2305212"/>
              <a:ext cx="5994643" cy="156365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0" name="Group 2">
              <a:extLst>
                <a:ext uri="{FF2B5EF4-FFF2-40B4-BE49-F238E27FC236}">
                  <a16:creationId xmlns:a16="http://schemas.microsoft.com/office/drawing/2014/main" id="{16C2D154-6B3A-4621-A9BC-C9DE0750F532}"/>
                </a:ext>
              </a:extLst>
            </p:cNvPr>
            <p:cNvGrpSpPr/>
            <p:nvPr/>
          </p:nvGrpSpPr>
          <p:grpSpPr>
            <a:xfrm>
              <a:off x="1714723" y="2126860"/>
              <a:ext cx="357040" cy="523803"/>
              <a:chOff x="7840316" y="3590639"/>
              <a:chExt cx="357188" cy="573087"/>
            </a:xfrm>
            <a:grpFill/>
          </p:grpSpPr>
          <p:sp>
            <p:nvSpPr>
              <p:cNvPr id="51" name="Rectangle 18">
                <a:extLst>
                  <a:ext uri="{FF2B5EF4-FFF2-40B4-BE49-F238E27FC236}">
                    <a16:creationId xmlns:a16="http://schemas.microsoft.com/office/drawing/2014/main" id="{EDDD7F40-012D-4E67-BDB1-3308D4DD0D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Rectangle 19">
                <a:extLst>
                  <a:ext uri="{FF2B5EF4-FFF2-40B4-BE49-F238E27FC236}">
                    <a16:creationId xmlns:a16="http://schemas.microsoft.com/office/drawing/2014/main" id="{B5416677-CEEA-4FAC-BC7C-96D3FF9FF7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Rectangle 20">
                <a:extLst>
                  <a:ext uri="{FF2B5EF4-FFF2-40B4-BE49-F238E27FC236}">
                    <a16:creationId xmlns:a16="http://schemas.microsoft.com/office/drawing/2014/main" id="{06706EB0-B087-49FC-814F-8DA47DECE4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Rectangle 21">
                <a:extLst>
                  <a:ext uri="{FF2B5EF4-FFF2-40B4-BE49-F238E27FC236}">
                    <a16:creationId xmlns:a16="http://schemas.microsoft.com/office/drawing/2014/main" id="{65ED1254-C6A3-40BB-8B35-7D0F3542FB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2502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5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7" grpId="0"/>
      <p:bldP spid="8" grpId="0" animBg="1"/>
      <p:bldP spid="38" grpId="0" animBg="1"/>
      <p:bldP spid="39" grpId="0" animBg="1"/>
      <p:bldP spid="4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003556D2-4E62-4DC6-B48A-71CFB0A4CC92}"/>
              </a:ext>
            </a:extLst>
          </p:cNvPr>
          <p:cNvSpPr/>
          <p:nvPr/>
        </p:nvSpPr>
        <p:spPr>
          <a:xfrm>
            <a:off x="445796" y="2873156"/>
            <a:ext cx="23088046" cy="1976921"/>
          </a:xfrm>
          <a:prstGeom prst="roundRect">
            <a:avLst>
              <a:gd name="adj" fmla="val 814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2E1609-4FC5-4647-9F61-8FA7F0300E9E}"/>
              </a:ext>
            </a:extLst>
          </p:cNvPr>
          <p:cNvSpPr txBox="1"/>
          <p:nvPr/>
        </p:nvSpPr>
        <p:spPr>
          <a:xfrm>
            <a:off x="3124200" y="3414262"/>
            <a:ext cx="2362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xứng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{4;3}</a:t>
            </a:r>
            <a:r>
              <a:rPr lang="fr-FR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là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3E3DD43-7919-47BE-8699-80D8F33B63A8}"/>
              </a:ext>
            </a:extLst>
          </p:cNvPr>
          <p:cNvSpPr txBox="1"/>
          <p:nvPr/>
        </p:nvSpPr>
        <p:spPr>
          <a:xfrm>
            <a:off x="6862448" y="6064788"/>
            <a:ext cx="3584324" cy="110799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vi-VN" sz="66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  <a:endParaRPr lang="en-US" sz="66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4384289-F3B6-4D37-8E9C-6E92C7310A69}"/>
              </a:ext>
            </a:extLst>
          </p:cNvPr>
          <p:cNvGrpSpPr/>
          <p:nvPr/>
        </p:nvGrpSpPr>
        <p:grpSpPr>
          <a:xfrm>
            <a:off x="1224896" y="5118532"/>
            <a:ext cx="3705061" cy="1607208"/>
            <a:chOff x="893676" y="5916680"/>
            <a:chExt cx="5294729" cy="160109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1C559F6-142D-4CEE-8D3A-FCFDB2212DE5}"/>
                </a:ext>
              </a:extLst>
            </p:cNvPr>
            <p:cNvGrpSpPr/>
            <p:nvPr/>
          </p:nvGrpSpPr>
          <p:grpSpPr>
            <a:xfrm>
              <a:off x="893676" y="5916680"/>
              <a:ext cx="4592724" cy="1601099"/>
              <a:chOff x="486499" y="6518873"/>
              <a:chExt cx="7791516" cy="1601099"/>
            </a:xfr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8111CA89-3E61-46AE-81CA-BCABF437CE77}"/>
                  </a:ext>
                </a:extLst>
              </p:cNvPr>
              <p:cNvSpPr/>
              <p:nvPr/>
            </p:nvSpPr>
            <p:spPr>
              <a:xfrm>
                <a:off x="486499" y="6518873"/>
                <a:ext cx="7791516" cy="1601099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EE5032D-97EB-4EB6-A624-9A03EB6B6C4E}"/>
                  </a:ext>
                </a:extLst>
              </p:cNvPr>
              <p:cNvSpPr txBox="1"/>
              <p:nvPr/>
            </p:nvSpPr>
            <p:spPr>
              <a:xfrm>
                <a:off x="1145603" y="6694310"/>
                <a:ext cx="2866415" cy="11079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vi-VN" sz="6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endParaRPr lang="en-US" sz="6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B9A0869-AC5C-481F-8A8F-EEB8F9F757B3}"/>
                </a:ext>
              </a:extLst>
            </p:cNvPr>
            <p:cNvSpPr txBox="1"/>
            <p:nvPr/>
          </p:nvSpPr>
          <p:spPr>
            <a:xfrm>
              <a:off x="2916754" y="6234680"/>
              <a:ext cx="327165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en-US" sz="5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C49E1C0-A92E-4D29-AADB-296F179C2C71}"/>
              </a:ext>
            </a:extLst>
          </p:cNvPr>
          <p:cNvSpPr txBox="1"/>
          <p:nvPr/>
        </p:nvSpPr>
        <p:spPr>
          <a:xfrm>
            <a:off x="884203" y="3393130"/>
            <a:ext cx="3685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âu</a:t>
            </a:r>
            <a:r>
              <a:rPr lang="vi-VN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4:</a:t>
            </a:r>
            <a:endParaRPr lang="en-US" sz="44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19C8A7C-3A91-41E8-94CB-DDADE91D2C8E}"/>
              </a:ext>
            </a:extLst>
          </p:cNvPr>
          <p:cNvGrpSpPr/>
          <p:nvPr/>
        </p:nvGrpSpPr>
        <p:grpSpPr>
          <a:xfrm>
            <a:off x="6326498" y="5168955"/>
            <a:ext cx="3728230" cy="1607208"/>
            <a:chOff x="893676" y="5916680"/>
            <a:chExt cx="5327838" cy="160109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13B48DB-0489-4DCB-9DD6-74F5696B8EB0}"/>
                </a:ext>
              </a:extLst>
            </p:cNvPr>
            <p:cNvGrpSpPr/>
            <p:nvPr/>
          </p:nvGrpSpPr>
          <p:grpSpPr>
            <a:xfrm>
              <a:off x="893676" y="5916680"/>
              <a:ext cx="4592724" cy="1601099"/>
              <a:chOff x="486499" y="6518873"/>
              <a:chExt cx="7791516" cy="1601099"/>
            </a:xfr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B115ADB1-8FD6-4B80-96B1-EB07B60C8B77}"/>
                  </a:ext>
                </a:extLst>
              </p:cNvPr>
              <p:cNvSpPr/>
              <p:nvPr/>
            </p:nvSpPr>
            <p:spPr>
              <a:xfrm>
                <a:off x="486499" y="6518873"/>
                <a:ext cx="7791516" cy="1601099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507BB21-7C4A-4591-812B-91DDE05951E6}"/>
                  </a:ext>
                </a:extLst>
              </p:cNvPr>
              <p:cNvSpPr txBox="1"/>
              <p:nvPr/>
            </p:nvSpPr>
            <p:spPr>
              <a:xfrm>
                <a:off x="1145603" y="6694310"/>
                <a:ext cx="2866415" cy="11079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vi-VN" sz="6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endParaRPr lang="en-US" sz="6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B9B2792-2926-47B8-8E6F-EC1109D8A2BD}"/>
                </a:ext>
              </a:extLst>
            </p:cNvPr>
            <p:cNvSpPr txBox="1"/>
            <p:nvPr/>
          </p:nvSpPr>
          <p:spPr>
            <a:xfrm>
              <a:off x="2949863" y="6184449"/>
              <a:ext cx="327165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endParaRPr lang="en-US" sz="5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F545A8D-5DCC-4F5C-A88E-315467CF3125}"/>
              </a:ext>
            </a:extLst>
          </p:cNvPr>
          <p:cNvGrpSpPr/>
          <p:nvPr/>
        </p:nvGrpSpPr>
        <p:grpSpPr>
          <a:xfrm>
            <a:off x="12050332" y="5092731"/>
            <a:ext cx="3853951" cy="1607208"/>
            <a:chOff x="893676" y="5916680"/>
            <a:chExt cx="5507500" cy="1601099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6896206-4566-4E47-B132-E98E0C4658B4}"/>
                </a:ext>
              </a:extLst>
            </p:cNvPr>
            <p:cNvGrpSpPr/>
            <p:nvPr/>
          </p:nvGrpSpPr>
          <p:grpSpPr>
            <a:xfrm>
              <a:off x="893676" y="5916680"/>
              <a:ext cx="4592724" cy="1601099"/>
              <a:chOff x="486499" y="6518873"/>
              <a:chExt cx="7791516" cy="1601099"/>
            </a:xfr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60" name="Rectangle: Rounded Corners 59">
                <a:extLst>
                  <a:ext uri="{FF2B5EF4-FFF2-40B4-BE49-F238E27FC236}">
                    <a16:creationId xmlns:a16="http://schemas.microsoft.com/office/drawing/2014/main" id="{EBC2E711-6B7C-45E9-A698-CFEA155173BC}"/>
                  </a:ext>
                </a:extLst>
              </p:cNvPr>
              <p:cNvSpPr/>
              <p:nvPr/>
            </p:nvSpPr>
            <p:spPr>
              <a:xfrm>
                <a:off x="486499" y="6518873"/>
                <a:ext cx="7791516" cy="1601099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026933F-7C84-4305-A390-4401CBE5DFB6}"/>
                  </a:ext>
                </a:extLst>
              </p:cNvPr>
              <p:cNvSpPr txBox="1"/>
              <p:nvPr/>
            </p:nvSpPr>
            <p:spPr>
              <a:xfrm>
                <a:off x="1145603" y="6694310"/>
                <a:ext cx="2866415" cy="11079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vi-VN" sz="6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endParaRPr lang="en-US" sz="6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7453E7E-4974-4084-895E-B42A665A931A}"/>
                </a:ext>
              </a:extLst>
            </p:cNvPr>
            <p:cNvSpPr txBox="1"/>
            <p:nvPr/>
          </p:nvSpPr>
          <p:spPr>
            <a:xfrm>
              <a:off x="3129525" y="6210152"/>
              <a:ext cx="327165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endParaRPr lang="en-US" sz="5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DC5E76E-08B4-4BFF-858A-98E207141E28}"/>
              </a:ext>
            </a:extLst>
          </p:cNvPr>
          <p:cNvGrpSpPr/>
          <p:nvPr/>
        </p:nvGrpSpPr>
        <p:grpSpPr>
          <a:xfrm>
            <a:off x="17560252" y="5118532"/>
            <a:ext cx="3896295" cy="1607208"/>
            <a:chOff x="893676" y="5916680"/>
            <a:chExt cx="5568012" cy="1601099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FC9251A-AF10-44E4-A1E6-2F7E54E6F104}"/>
                </a:ext>
              </a:extLst>
            </p:cNvPr>
            <p:cNvGrpSpPr/>
            <p:nvPr/>
          </p:nvGrpSpPr>
          <p:grpSpPr>
            <a:xfrm>
              <a:off x="893676" y="5916680"/>
              <a:ext cx="4592724" cy="1601099"/>
              <a:chOff x="486499" y="6518873"/>
              <a:chExt cx="7791516" cy="1601099"/>
            </a:xfr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65" name="Rectangle: Rounded Corners 64">
                <a:extLst>
                  <a:ext uri="{FF2B5EF4-FFF2-40B4-BE49-F238E27FC236}">
                    <a16:creationId xmlns:a16="http://schemas.microsoft.com/office/drawing/2014/main" id="{A70D9E87-B553-44FE-A177-EB073B2E2B09}"/>
                  </a:ext>
                </a:extLst>
              </p:cNvPr>
              <p:cNvSpPr/>
              <p:nvPr/>
            </p:nvSpPr>
            <p:spPr>
              <a:xfrm>
                <a:off x="486499" y="6518873"/>
                <a:ext cx="7791516" cy="1601099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884801A-0574-45BD-93B8-CA4E992D0CD0}"/>
                  </a:ext>
                </a:extLst>
              </p:cNvPr>
              <p:cNvSpPr txBox="1"/>
              <p:nvPr/>
            </p:nvSpPr>
            <p:spPr>
              <a:xfrm>
                <a:off x="1145603" y="6694310"/>
                <a:ext cx="2866415" cy="11079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vi-VN" sz="6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endParaRPr lang="en-US" sz="6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470DC134-C454-4FAA-8F87-AA63E0116545}"/>
                </a:ext>
              </a:extLst>
            </p:cNvPr>
            <p:cNvSpPr txBox="1"/>
            <p:nvPr/>
          </p:nvSpPr>
          <p:spPr>
            <a:xfrm>
              <a:off x="3190037" y="6229861"/>
              <a:ext cx="327165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5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  <a:endParaRPr lang="en-US" sz="5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8E8D0FF-B098-4E74-9573-AA212AE62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0139800"/>
            <a:ext cx="13678058" cy="35172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933C2C-0ADC-4BC3-946D-B5BEB5836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5772" y="6775074"/>
            <a:ext cx="12478886" cy="3517215"/>
          </a:xfrm>
          <a:prstGeom prst="rect">
            <a:avLst/>
          </a:prstGeom>
        </p:spPr>
      </p:pic>
      <p:grpSp>
        <p:nvGrpSpPr>
          <p:cNvPr id="42" name="Group 2">
            <a:extLst>
              <a:ext uri="{FF2B5EF4-FFF2-40B4-BE49-F238E27FC236}">
                <a16:creationId xmlns:a16="http://schemas.microsoft.com/office/drawing/2014/main" id="{ED46E523-6E5A-446D-BC78-E6065EA9550C}"/>
              </a:ext>
            </a:extLst>
          </p:cNvPr>
          <p:cNvGrpSpPr/>
          <p:nvPr/>
        </p:nvGrpSpPr>
        <p:grpSpPr>
          <a:xfrm>
            <a:off x="445796" y="1886969"/>
            <a:ext cx="6621751" cy="1128750"/>
            <a:chOff x="1626778" y="1975575"/>
            <a:chExt cx="6622518" cy="2205611"/>
          </a:xfrm>
          <a:solidFill>
            <a:srgbClr val="547DC9"/>
          </a:solidFill>
        </p:grpSpPr>
        <p:sp>
          <p:nvSpPr>
            <p:cNvPr id="49" name="Freeform 20">
              <a:extLst>
                <a:ext uri="{FF2B5EF4-FFF2-40B4-BE49-F238E27FC236}">
                  <a16:creationId xmlns:a16="http://schemas.microsoft.com/office/drawing/2014/main" id="{3A3A5ED0-C3A6-4BA3-A82C-D345FC5947A9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3835231" y="-232878"/>
              <a:ext cx="2205611" cy="6622518"/>
            </a:xfrm>
            <a:prstGeom prst="round1Rect">
              <a:avLst/>
            </a:prstGeom>
            <a:grpFill/>
            <a:ln w="5715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877138FD-4853-4D56-8E0A-03CA420341CB}"/>
                </a:ext>
              </a:extLst>
            </p:cNvPr>
            <p:cNvSpPr txBox="1"/>
            <p:nvPr/>
          </p:nvSpPr>
          <p:spPr>
            <a:xfrm>
              <a:off x="1893243" y="2305212"/>
              <a:ext cx="5994643" cy="156365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1" name="Group 2">
              <a:extLst>
                <a:ext uri="{FF2B5EF4-FFF2-40B4-BE49-F238E27FC236}">
                  <a16:creationId xmlns:a16="http://schemas.microsoft.com/office/drawing/2014/main" id="{D198B187-51DC-4755-9AAE-71A2E4471CD7}"/>
                </a:ext>
              </a:extLst>
            </p:cNvPr>
            <p:cNvGrpSpPr/>
            <p:nvPr/>
          </p:nvGrpSpPr>
          <p:grpSpPr>
            <a:xfrm>
              <a:off x="1714723" y="2126860"/>
              <a:ext cx="357040" cy="523803"/>
              <a:chOff x="7840316" y="3590639"/>
              <a:chExt cx="357188" cy="573087"/>
            </a:xfrm>
            <a:grpFill/>
          </p:grpSpPr>
          <p:sp>
            <p:nvSpPr>
              <p:cNvPr id="52" name="Rectangle 18">
                <a:extLst>
                  <a:ext uri="{FF2B5EF4-FFF2-40B4-BE49-F238E27FC236}">
                    <a16:creationId xmlns:a16="http://schemas.microsoft.com/office/drawing/2014/main" id="{D7A80A6A-C367-4E4A-ACFE-AC515DF76E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Rectangle 19">
                <a:extLst>
                  <a:ext uri="{FF2B5EF4-FFF2-40B4-BE49-F238E27FC236}">
                    <a16:creationId xmlns:a16="http://schemas.microsoft.com/office/drawing/2014/main" id="{5C97BD34-0A02-4FFF-8D9A-1B79F15DDA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Rectangle 20">
                <a:extLst>
                  <a:ext uri="{FF2B5EF4-FFF2-40B4-BE49-F238E27FC236}">
                    <a16:creationId xmlns:a16="http://schemas.microsoft.com/office/drawing/2014/main" id="{7047BCF7-0567-4A6F-BEBB-DA2DF2C214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Rectangle 21">
                <a:extLst>
                  <a:ext uri="{FF2B5EF4-FFF2-40B4-BE49-F238E27FC236}">
                    <a16:creationId xmlns:a16="http://schemas.microsoft.com/office/drawing/2014/main" id="{F06FA3FA-C5E6-4143-86E8-2CE8618686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61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8C008DB-CCF1-4699-B508-C1C9771CBF14}"/>
              </a:ext>
            </a:extLst>
          </p:cNvPr>
          <p:cNvSpPr/>
          <p:nvPr/>
        </p:nvSpPr>
        <p:spPr>
          <a:xfrm>
            <a:off x="7352927" y="8026302"/>
            <a:ext cx="13556842" cy="40767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A08553A-074D-488A-83F0-2147B5CD25C0}"/>
              </a:ext>
            </a:extLst>
          </p:cNvPr>
          <p:cNvSpPr/>
          <p:nvPr/>
        </p:nvSpPr>
        <p:spPr>
          <a:xfrm>
            <a:off x="445796" y="2873156"/>
            <a:ext cx="23088046" cy="2731314"/>
          </a:xfrm>
          <a:prstGeom prst="roundRect">
            <a:avLst>
              <a:gd name="adj" fmla="val 814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3" name="Group 2">
            <a:extLst>
              <a:ext uri="{FF2B5EF4-FFF2-40B4-BE49-F238E27FC236}">
                <a16:creationId xmlns:a16="http://schemas.microsoft.com/office/drawing/2014/main" id="{82FEF136-938F-4AA3-BEB2-523542C5E2C5}"/>
              </a:ext>
            </a:extLst>
          </p:cNvPr>
          <p:cNvGrpSpPr/>
          <p:nvPr/>
        </p:nvGrpSpPr>
        <p:grpSpPr>
          <a:xfrm>
            <a:off x="445796" y="1886969"/>
            <a:ext cx="6621751" cy="1128750"/>
            <a:chOff x="1626778" y="1975575"/>
            <a:chExt cx="6622518" cy="2205611"/>
          </a:xfrm>
          <a:solidFill>
            <a:srgbClr val="547DC9"/>
          </a:solidFill>
        </p:grpSpPr>
        <p:sp>
          <p:nvSpPr>
            <p:cNvPr id="44" name="Freeform 20">
              <a:extLst>
                <a:ext uri="{FF2B5EF4-FFF2-40B4-BE49-F238E27FC236}">
                  <a16:creationId xmlns:a16="http://schemas.microsoft.com/office/drawing/2014/main" id="{99ACE078-1C8F-4BA5-A3B6-7B67D2CA3DEE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3835231" y="-232878"/>
              <a:ext cx="2205611" cy="6622518"/>
            </a:xfrm>
            <a:prstGeom prst="round1Rect">
              <a:avLst/>
            </a:prstGeom>
            <a:grpFill/>
            <a:ln w="57150">
              <a:solidFill>
                <a:srgbClr val="99915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3AC34FF-2C89-4A3C-8F84-D8E98B8DD46E}"/>
                </a:ext>
              </a:extLst>
            </p:cNvPr>
            <p:cNvSpPr txBox="1"/>
            <p:nvPr/>
          </p:nvSpPr>
          <p:spPr>
            <a:xfrm>
              <a:off x="1893243" y="2305212"/>
              <a:ext cx="5994643" cy="1563652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trắc nghiệm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">
              <a:extLst>
                <a:ext uri="{FF2B5EF4-FFF2-40B4-BE49-F238E27FC236}">
                  <a16:creationId xmlns:a16="http://schemas.microsoft.com/office/drawing/2014/main" id="{F2E90D5E-B228-4D32-8EDD-AE2610306EE2}"/>
                </a:ext>
              </a:extLst>
            </p:cNvPr>
            <p:cNvGrpSpPr/>
            <p:nvPr/>
          </p:nvGrpSpPr>
          <p:grpSpPr>
            <a:xfrm>
              <a:off x="1714723" y="2126860"/>
              <a:ext cx="357040" cy="523803"/>
              <a:chOff x="7840316" y="3590639"/>
              <a:chExt cx="357188" cy="573087"/>
            </a:xfrm>
            <a:grpFill/>
          </p:grpSpPr>
          <p:sp>
            <p:nvSpPr>
              <p:cNvPr id="47" name="Rectangle 18">
                <a:extLst>
                  <a:ext uri="{FF2B5EF4-FFF2-40B4-BE49-F238E27FC236}">
                    <a16:creationId xmlns:a16="http://schemas.microsoft.com/office/drawing/2014/main" id="{55587A58-0C44-4B08-9C78-4E0714DA99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Rectangle 19">
                <a:extLst>
                  <a:ext uri="{FF2B5EF4-FFF2-40B4-BE49-F238E27FC236}">
                    <a16:creationId xmlns:a16="http://schemas.microsoft.com/office/drawing/2014/main" id="{27A9B008-CD22-4DB2-AC9D-2D469CF4AF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Rectangle 20">
                <a:extLst>
                  <a:ext uri="{FF2B5EF4-FFF2-40B4-BE49-F238E27FC236}">
                    <a16:creationId xmlns:a16="http://schemas.microsoft.com/office/drawing/2014/main" id="{A8162C12-8B33-4CDC-9432-BB0039A3BC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Rectangle 21">
                <a:extLst>
                  <a:ext uri="{FF2B5EF4-FFF2-40B4-BE49-F238E27FC236}">
                    <a16:creationId xmlns:a16="http://schemas.microsoft.com/office/drawing/2014/main" id="{D61B5ED5-3E85-4635-85A3-7BB5C53A4A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62E1609-4FC5-4647-9F61-8FA7F0300E9E}"/>
              </a:ext>
            </a:extLst>
          </p:cNvPr>
          <p:cNvSpPr txBox="1"/>
          <p:nvPr/>
        </p:nvSpPr>
        <p:spPr>
          <a:xfrm>
            <a:off x="1506854" y="3353218"/>
            <a:ext cx="20338139" cy="1578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1000"/>
              </a:spcAft>
            </a:pPr>
            <a:r>
              <a:rPr lang="vi-VN" sz="44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5. 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{4;3} cạnh a. Gọi S là tổng diện tích tất cả các mặt của hình đa diện đó. Mệnh đề nào dưới đây đúng.</a:t>
            </a:r>
            <a:r>
              <a:rPr lang="en-US" sz="4400" b="1" dirty="0">
                <a:solidFill>
                  <a:srgbClr val="FF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8359A042-2CC7-44C7-B948-E013B29E2F81}"/>
              </a:ext>
            </a:extLst>
          </p:cNvPr>
          <p:cNvGrpSpPr/>
          <p:nvPr/>
        </p:nvGrpSpPr>
        <p:grpSpPr>
          <a:xfrm>
            <a:off x="13418860" y="5826333"/>
            <a:ext cx="4219578" cy="1669751"/>
            <a:chOff x="893676" y="5854375"/>
            <a:chExt cx="5294729" cy="1663404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31138A93-DD94-4B42-8436-2C266A3299F6}"/>
                </a:ext>
              </a:extLst>
            </p:cNvPr>
            <p:cNvGrpSpPr/>
            <p:nvPr/>
          </p:nvGrpSpPr>
          <p:grpSpPr>
            <a:xfrm>
              <a:off x="893676" y="5854375"/>
              <a:ext cx="4592724" cy="1663404"/>
              <a:chOff x="486499" y="6456568"/>
              <a:chExt cx="7791516" cy="1663404"/>
            </a:xfr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61" name="Rectangle: Rounded Corners 60">
                <a:extLst>
                  <a:ext uri="{FF2B5EF4-FFF2-40B4-BE49-F238E27FC236}">
                    <a16:creationId xmlns:a16="http://schemas.microsoft.com/office/drawing/2014/main" id="{AAE296F1-DF11-4A4C-AA7F-F27906D1DFDE}"/>
                  </a:ext>
                </a:extLst>
              </p:cNvPr>
              <p:cNvSpPr/>
              <p:nvPr/>
            </p:nvSpPr>
            <p:spPr>
              <a:xfrm>
                <a:off x="486499" y="6518873"/>
                <a:ext cx="7791516" cy="1601099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38FEC93-76FB-4DD1-A43D-D734B37DCD6D}"/>
                  </a:ext>
                </a:extLst>
              </p:cNvPr>
              <p:cNvSpPr txBox="1"/>
              <p:nvPr/>
            </p:nvSpPr>
            <p:spPr>
              <a:xfrm>
                <a:off x="1052219" y="6456568"/>
                <a:ext cx="2866415" cy="131840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vi-VN" sz="8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endParaRPr lang="en-US" sz="80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64B15C7-6EE9-49C8-B731-7CB54E862FFE}"/>
                </a:ext>
              </a:extLst>
            </p:cNvPr>
            <p:cNvSpPr txBox="1"/>
            <p:nvPr/>
          </p:nvSpPr>
          <p:spPr>
            <a:xfrm>
              <a:off x="2916754" y="6234680"/>
              <a:ext cx="327165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5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5D769FA-FC2D-4D29-8AA6-C8EEBDD76F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6CBA8D8E-03A1-42FD-9BD7-DBC7AA3B54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60007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quation" r:id="rId4" imgW="609600" imgH="228600" progId="Equation.DSMT4">
                  <p:embed/>
                </p:oleObj>
              </mc:Choice>
              <mc:Fallback>
                <p:oleObj name="Equation" r:id="rId4" imgW="60960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60007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E7B6A214-2A1F-46B8-BB3F-351D1DEA1B4A}"/>
              </a:ext>
            </a:extLst>
          </p:cNvPr>
          <p:cNvGrpSpPr/>
          <p:nvPr/>
        </p:nvGrpSpPr>
        <p:grpSpPr>
          <a:xfrm>
            <a:off x="1283133" y="5888875"/>
            <a:ext cx="3990600" cy="1813591"/>
            <a:chOff x="1506854" y="6631977"/>
            <a:chExt cx="3990600" cy="1813591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C32E1A1E-4881-45A1-9BDD-938D8EF9E312}"/>
                </a:ext>
              </a:extLst>
            </p:cNvPr>
            <p:cNvGrpSpPr/>
            <p:nvPr/>
          </p:nvGrpSpPr>
          <p:grpSpPr>
            <a:xfrm>
              <a:off x="1506854" y="6631977"/>
              <a:ext cx="3944239" cy="1607208"/>
              <a:chOff x="486499" y="6518873"/>
              <a:chExt cx="7791516" cy="1601099"/>
            </a:xfr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A0AA3246-7AFC-4688-9D26-CC078C9B5F6D}"/>
                  </a:ext>
                </a:extLst>
              </p:cNvPr>
              <p:cNvSpPr/>
              <p:nvPr/>
            </p:nvSpPr>
            <p:spPr>
              <a:xfrm>
                <a:off x="486499" y="6518873"/>
                <a:ext cx="7791516" cy="1601099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1B50E31A-4246-4008-84D0-859888373210}"/>
                  </a:ext>
                </a:extLst>
              </p:cNvPr>
              <p:cNvSpPr txBox="1"/>
              <p:nvPr/>
            </p:nvSpPr>
            <p:spPr>
              <a:xfrm>
                <a:off x="1145603" y="6694310"/>
                <a:ext cx="2866415" cy="11079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vi-VN" sz="6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endParaRPr lang="en-US" sz="6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96884AF-3A86-4B5B-BDC1-1F5D42B85B51}"/>
                    </a:ext>
                  </a:extLst>
                </p:cNvPr>
                <p:cNvSpPr txBox="1"/>
                <p:nvPr/>
              </p:nvSpPr>
              <p:spPr>
                <a:xfrm>
                  <a:off x="3003937" y="6999082"/>
                  <a:ext cx="2493517" cy="14464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vi-VN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vi-VN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vi-VN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</a:p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A96884AF-3A86-4B5B-BDC1-1F5D42B85B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3937" y="6999082"/>
                  <a:ext cx="2493517" cy="14464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CA83773-269A-40D9-96D5-4CE050F33534}"/>
              </a:ext>
            </a:extLst>
          </p:cNvPr>
          <p:cNvGrpSpPr/>
          <p:nvPr/>
        </p:nvGrpSpPr>
        <p:grpSpPr>
          <a:xfrm>
            <a:off x="7352927" y="5888875"/>
            <a:ext cx="4476647" cy="1858988"/>
            <a:chOff x="7576648" y="6669583"/>
            <a:chExt cx="4476647" cy="1858988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942F3F5-9E3E-4BEC-926B-79A7715F5E95}"/>
                </a:ext>
              </a:extLst>
            </p:cNvPr>
            <p:cNvGrpSpPr/>
            <p:nvPr/>
          </p:nvGrpSpPr>
          <p:grpSpPr>
            <a:xfrm>
              <a:off x="7576648" y="6669583"/>
              <a:ext cx="4476647" cy="1607208"/>
              <a:chOff x="893676" y="5916680"/>
              <a:chExt cx="5294729" cy="1601099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60FD7DA2-6381-4834-B90D-8F8879C1C5CD}"/>
                  </a:ext>
                </a:extLst>
              </p:cNvPr>
              <p:cNvGrpSpPr/>
              <p:nvPr/>
            </p:nvGrpSpPr>
            <p:grpSpPr>
              <a:xfrm>
                <a:off x="893676" y="5916680"/>
                <a:ext cx="4592724" cy="1601099"/>
                <a:chOff x="486499" y="6518873"/>
                <a:chExt cx="7791516" cy="1601099"/>
              </a:xfrm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grpSpPr>
            <p:sp>
              <p:nvSpPr>
                <p:cNvPr id="40" name="Rectangle: Rounded Corners 39">
                  <a:extLst>
                    <a:ext uri="{FF2B5EF4-FFF2-40B4-BE49-F238E27FC236}">
                      <a16:creationId xmlns:a16="http://schemas.microsoft.com/office/drawing/2014/main" id="{6F65C8AA-F10B-451D-9DE4-2293A86A10C1}"/>
                    </a:ext>
                  </a:extLst>
                </p:cNvPr>
                <p:cNvSpPr/>
                <p:nvPr/>
              </p:nvSpPr>
              <p:spPr>
                <a:xfrm>
                  <a:off x="486499" y="6518873"/>
                  <a:ext cx="7791516" cy="1601099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5">
                        <a:lumMod val="97000"/>
                        <a:lumOff val="3000"/>
                      </a:schemeClr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6E915F6D-9BFE-4934-BA8D-7723F2B8463C}"/>
                    </a:ext>
                  </a:extLst>
                </p:cNvPr>
                <p:cNvSpPr txBox="1"/>
                <p:nvPr/>
              </p:nvSpPr>
              <p:spPr>
                <a:xfrm>
                  <a:off x="1145603" y="6694310"/>
                  <a:ext cx="2866415" cy="110799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vi-VN" sz="6600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B.</a:t>
                  </a:r>
                  <a:endParaRPr lang="en-US" sz="6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8079F7F-0BB2-41A0-AF3C-3AAD56A051F3}"/>
                  </a:ext>
                </a:extLst>
              </p:cNvPr>
              <p:cNvSpPr txBox="1"/>
              <p:nvPr/>
            </p:nvSpPr>
            <p:spPr>
              <a:xfrm>
                <a:off x="2916754" y="6234680"/>
                <a:ext cx="327165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5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69EFA5CB-B49C-4D98-8C48-0DB3E8E93858}"/>
                    </a:ext>
                  </a:extLst>
                </p:cNvPr>
                <p:cNvSpPr txBox="1"/>
                <p:nvPr/>
              </p:nvSpPr>
              <p:spPr>
                <a:xfrm>
                  <a:off x="8967454" y="7082085"/>
                  <a:ext cx="2495203" cy="14464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vi-VN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  <m:sSup>
                        <m:sSupPr>
                          <m:ctrlPr>
                            <a:rPr lang="vi-VN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vi-VN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</a:p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69EFA5CB-B49C-4D98-8C48-0DB3E8E938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67454" y="7082085"/>
                  <a:ext cx="2495203" cy="144648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F4462BF-024A-4B1F-8662-4AEB4985E433}"/>
                  </a:ext>
                </a:extLst>
              </p:cNvPr>
              <p:cNvSpPr txBox="1"/>
              <p:nvPr/>
            </p:nvSpPr>
            <p:spPr>
              <a:xfrm>
                <a:off x="14651848" y="6310955"/>
                <a:ext cx="2493517" cy="1446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𝑺</m:t>
                    </m:r>
                    <m:r>
                      <a:rPr lang="vi-VN" sz="44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=8</m:t>
                    </m:r>
                    <m:sSup>
                      <m:sSupPr>
                        <m:ctrlPr>
                          <a:rPr lang="vi-VN" sz="44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44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vi-VN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endParaRPr lang="en-US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2F4462BF-024A-4B1F-8662-4AEB4985E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1848" y="6310955"/>
                <a:ext cx="2493517" cy="14464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10A6DD47-97E6-4037-9077-AB7248DEA0AF}"/>
              </a:ext>
            </a:extLst>
          </p:cNvPr>
          <p:cNvGrpSpPr/>
          <p:nvPr/>
        </p:nvGrpSpPr>
        <p:grpSpPr>
          <a:xfrm>
            <a:off x="19126200" y="5888875"/>
            <a:ext cx="3941748" cy="1770322"/>
            <a:chOff x="19349921" y="6426108"/>
            <a:chExt cx="3941748" cy="1770322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4213CBD-EE66-4FDB-A41B-73CA0CE621DC}"/>
                </a:ext>
              </a:extLst>
            </p:cNvPr>
            <p:cNvGrpSpPr/>
            <p:nvPr/>
          </p:nvGrpSpPr>
          <p:grpSpPr>
            <a:xfrm>
              <a:off x="19349921" y="6426108"/>
              <a:ext cx="3941748" cy="1607208"/>
              <a:chOff x="486499" y="6518873"/>
              <a:chExt cx="7791516" cy="1601099"/>
            </a:xfr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EFE7FC6D-8506-462B-B854-04B316658482}"/>
                  </a:ext>
                </a:extLst>
              </p:cNvPr>
              <p:cNvSpPr/>
              <p:nvPr/>
            </p:nvSpPr>
            <p:spPr>
              <a:xfrm>
                <a:off x="486499" y="6518873"/>
                <a:ext cx="7791516" cy="1601099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5">
                      <a:lumMod val="97000"/>
                      <a:lumOff val="3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B9BB2E9-2781-459A-83EB-E93E75BE3939}"/>
                  </a:ext>
                </a:extLst>
              </p:cNvPr>
              <p:cNvSpPr txBox="1"/>
              <p:nvPr/>
            </p:nvSpPr>
            <p:spPr>
              <a:xfrm>
                <a:off x="1145603" y="6694310"/>
                <a:ext cx="2866415" cy="110799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vi-VN" sz="66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endParaRPr lang="en-US" sz="66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A5812D82-4332-471A-9942-9B69B5015093}"/>
                    </a:ext>
                  </a:extLst>
                </p:cNvPr>
                <p:cNvSpPr txBox="1"/>
                <p:nvPr/>
              </p:nvSpPr>
              <p:spPr>
                <a:xfrm>
                  <a:off x="20798152" y="6749944"/>
                  <a:ext cx="2493517" cy="14464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vi-VN" sz="44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=10</m:t>
                      </m:r>
                      <m:sSup>
                        <m:sSupPr>
                          <m:ctrlPr>
                            <a:rPr lang="vi-VN" sz="4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vi-VN" b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</a:p>
                <a:p>
                  <a:endPara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A5812D82-4332-471A-9942-9B69B50150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98152" y="6749944"/>
                  <a:ext cx="2493517" cy="1446486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093DCD7-867B-49D3-AD08-ABE8CE970F72}"/>
              </a:ext>
            </a:extLst>
          </p:cNvPr>
          <p:cNvGrpSpPr/>
          <p:nvPr/>
        </p:nvGrpSpPr>
        <p:grpSpPr>
          <a:xfrm>
            <a:off x="2341850" y="8001359"/>
            <a:ext cx="18726497" cy="4076700"/>
            <a:chOff x="2071655" y="8823559"/>
            <a:chExt cx="18726497" cy="407670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196B367-2A05-4DBE-8589-0CC42CFF2B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71655" y="8823559"/>
              <a:ext cx="4143375" cy="4076700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8714BC3-1634-44E6-8059-26C6BC1E5534}"/>
                </a:ext>
              </a:extLst>
            </p:cNvPr>
            <p:cNvSpPr txBox="1"/>
            <p:nvPr/>
          </p:nvSpPr>
          <p:spPr>
            <a:xfrm>
              <a:off x="8281682" y="9336972"/>
              <a:ext cx="12516470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 mặt bên của hình lập phương là hình vuông cạnh a.</a:t>
              </a:r>
            </a:p>
            <a:p>
              <a:r>
                <a:rPr lang="vi-VN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 lập phương có 6 mặt.</a:t>
              </a:r>
            </a:p>
            <a:p>
              <a:r>
                <a:rPr lang="vi-VN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Tổng diện tích của các mặt là S=6a</a:t>
              </a:r>
              <a:r>
                <a:rPr lang="vi-VN" sz="4400" b="1" baseline="300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en-US" sz="4400" b="1" baseline="30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516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92728" y="1447800"/>
            <a:ext cx="6962774" cy="960438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A732D0F-7BFB-4D87-8A72-9684A60C8FD1}"/>
              </a:ext>
            </a:extLst>
          </p:cNvPr>
          <p:cNvGrpSpPr/>
          <p:nvPr/>
        </p:nvGrpSpPr>
        <p:grpSpPr>
          <a:xfrm>
            <a:off x="1588076" y="2481167"/>
            <a:ext cx="21108416" cy="11234833"/>
            <a:chOff x="1588076" y="2481167"/>
            <a:chExt cx="21108416" cy="11234833"/>
          </a:xfrm>
        </p:grpSpPr>
        <p:sp>
          <p:nvSpPr>
            <p:cNvPr id="31" name="Rounded Rectangle 63">
              <a:extLst>
                <a:ext uri="{FF2B5EF4-FFF2-40B4-BE49-F238E27FC236}">
                  <a16:creationId xmlns:a16="http://schemas.microsoft.com/office/drawing/2014/main" id="{CD363CAF-7A9D-4080-A798-2271EF0497E5}"/>
                </a:ext>
              </a:extLst>
            </p:cNvPr>
            <p:cNvSpPr/>
            <p:nvPr/>
          </p:nvSpPr>
          <p:spPr>
            <a:xfrm>
              <a:off x="1588076" y="2481167"/>
              <a:ext cx="21108416" cy="11234833"/>
            </a:xfrm>
            <a:prstGeom prst="roundRect">
              <a:avLst>
                <a:gd name="adj" fmla="val 2833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9991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E8456D1-0C5D-408B-8568-E20E41A0C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7402" y="2511626"/>
              <a:ext cx="20799811" cy="11080653"/>
            </a:xfrm>
            <a:prstGeom prst="rect">
              <a:avLst/>
            </a:prstGeom>
          </p:spPr>
        </p:pic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C27DAEA-7632-470C-B493-8D5A374F3BB0}"/>
                </a:ext>
              </a:extLst>
            </p:cNvPr>
            <p:cNvGrpSpPr/>
            <p:nvPr/>
          </p:nvGrpSpPr>
          <p:grpSpPr>
            <a:xfrm>
              <a:off x="13792200" y="2743200"/>
              <a:ext cx="2514600" cy="2433637"/>
              <a:chOff x="2590800" y="6073333"/>
              <a:chExt cx="7467600" cy="7281838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9B598AF4-D70D-4B54-BF70-B61C535BC6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90800" y="6073333"/>
                <a:ext cx="7467600" cy="7281838"/>
              </a:xfrm>
              <a:prstGeom prst="rect">
                <a:avLst/>
              </a:prstGeom>
            </p:spPr>
          </p:pic>
          <p:pic>
            <p:nvPicPr>
              <p:cNvPr id="39" name="Picture 38">
                <a:extLst>
                  <a:ext uri="{FF2B5EF4-FFF2-40B4-BE49-F238E27FC236}">
                    <a16:creationId xmlns:a16="http://schemas.microsoft.com/office/drawing/2014/main" id="{D433C138-699B-413D-9480-8CF5701577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91000" y="9676152"/>
                <a:ext cx="577851" cy="533400"/>
              </a:xfrm>
              <a:prstGeom prst="rect">
                <a:avLst/>
              </a:prstGeom>
            </p:spPr>
          </p:pic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1FB8A611-F54B-4913-AC44-03A94BDA39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57790" y="10348561"/>
                <a:ext cx="428610" cy="395639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2A0817EE-CAA8-4CB1-A7DE-F70CA2FF20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86400" y="10896600"/>
                <a:ext cx="428610" cy="395639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67E43DFE-E4A3-489E-AFA3-DF4E6A6516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10295" y="11339161"/>
                <a:ext cx="428610" cy="395639"/>
              </a:xfrm>
              <a:prstGeom prst="rect">
                <a:avLst/>
              </a:prstGeom>
            </p:spPr>
          </p:pic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35C54571-A5DC-4CA8-9FEC-EDCE1ABCE6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72050" y="8515350"/>
                <a:ext cx="57150" cy="4326081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B168C404-DCE9-44C7-8901-BDD979830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306388" y="4191059"/>
              <a:ext cx="2667000" cy="4043515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9D18CD43-1EDD-4BEF-A46E-C51A8B87D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297400" y="8458200"/>
              <a:ext cx="1466667" cy="1561905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B6F7220-21E9-4622-B06F-32EF8B5802A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297400" y="10058400"/>
              <a:ext cx="1495238" cy="1885714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CA4D10CF-6087-4755-8851-03F46CF7E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7297400" y="12034928"/>
              <a:ext cx="1485714" cy="1647619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627DD93D-C697-4B5F-8CA0-09BF2BE55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9150188" y="9110996"/>
              <a:ext cx="1485714" cy="1666667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2146B2DB-A7F1-4E86-9A01-245B20ACD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9187421" y="11347415"/>
              <a:ext cx="1561905" cy="1638095"/>
            </a:xfrm>
            <a:prstGeom prst="rect">
              <a:avLst/>
            </a:prstGeom>
          </p:spPr>
        </p:pic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45FBB25D-1EE2-4067-8C16-B5C604E7C1B8}"/>
                </a:ext>
              </a:extLst>
            </p:cNvPr>
            <p:cNvSpPr/>
            <p:nvPr/>
          </p:nvSpPr>
          <p:spPr>
            <a:xfrm>
              <a:off x="16803114" y="4036418"/>
              <a:ext cx="2145745" cy="207251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062E0C6C-A850-4529-AD1E-8DF0C7564E41}"/>
                </a:ext>
              </a:extLst>
            </p:cNvPr>
            <p:cNvSpPr/>
            <p:nvPr/>
          </p:nvSpPr>
          <p:spPr>
            <a:xfrm>
              <a:off x="16856519" y="6195488"/>
              <a:ext cx="2145745" cy="2199342"/>
            </a:xfrm>
            <a:prstGeom prst="roundRect">
              <a:avLst/>
            </a:prstGeom>
            <a:solidFill>
              <a:srgbClr val="FBA7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594EB6B-887A-445A-9D14-B55EA71277F7}"/>
                </a:ext>
              </a:extLst>
            </p:cNvPr>
            <p:cNvSpPr txBox="1"/>
            <p:nvPr/>
          </p:nvSpPr>
          <p:spPr>
            <a:xfrm>
              <a:off x="16856519" y="6387218"/>
              <a:ext cx="214574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Đỉnh chung của đúng q mặt</a:t>
              </a:r>
              <a:endPara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A54E8F53-2692-4DD3-A467-2331BEA4DF56}"/>
                </a:ext>
              </a:extLst>
            </p:cNvPr>
            <p:cNvSpPr txBox="1"/>
            <p:nvPr/>
          </p:nvSpPr>
          <p:spPr>
            <a:xfrm>
              <a:off x="16957512" y="4503074"/>
              <a:ext cx="189873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Đa giác đều p cạnh</a:t>
              </a:r>
              <a:endPara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C62040CE-FB8B-414F-A153-85519B90D7DC}"/>
                </a:ext>
              </a:extLst>
            </p:cNvPr>
            <p:cNvSpPr/>
            <p:nvPr/>
          </p:nvSpPr>
          <p:spPr>
            <a:xfrm>
              <a:off x="11122012" y="2693680"/>
              <a:ext cx="2514600" cy="2072515"/>
            </a:xfrm>
            <a:prstGeom prst="roundRect">
              <a:avLst/>
            </a:prstGeom>
            <a:solidFill>
              <a:srgbClr val="B9B0F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4570E85-1851-40BF-A245-6C390EA251BF}"/>
                </a:ext>
              </a:extLst>
            </p:cNvPr>
            <p:cNvSpPr txBox="1"/>
            <p:nvPr/>
          </p:nvSpPr>
          <p:spPr>
            <a:xfrm>
              <a:off x="11306440" y="3078295"/>
              <a:ext cx="214574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Đoạn thẳng nối hai điểm</a:t>
              </a:r>
              <a:endPara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E933244F-542F-46D1-9D2F-954CD5D7443A}"/>
                </a:ext>
              </a:extLst>
            </p:cNvPr>
            <p:cNvSpPr/>
            <p:nvPr/>
          </p:nvSpPr>
          <p:spPr>
            <a:xfrm>
              <a:off x="11150432" y="5492665"/>
              <a:ext cx="2514600" cy="2072515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1DCBE0D-2527-4C4A-B0B8-6253F81F0BDE}"/>
                </a:ext>
              </a:extLst>
            </p:cNvPr>
            <p:cNvSpPr txBox="1"/>
            <p:nvPr/>
          </p:nvSpPr>
          <p:spPr>
            <a:xfrm>
              <a:off x="11334860" y="6150668"/>
              <a:ext cx="21457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nghĩa</a:t>
              </a:r>
              <a:endPara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Rectangle: Rounded Corners 59">
              <a:extLst>
                <a:ext uri="{FF2B5EF4-FFF2-40B4-BE49-F238E27FC236}">
                  <a16:creationId xmlns:a16="http://schemas.microsoft.com/office/drawing/2014/main" id="{BB9BD19F-2752-47CD-B0AC-29A4D09F4139}"/>
                </a:ext>
              </a:extLst>
            </p:cNvPr>
            <p:cNvSpPr/>
            <p:nvPr/>
          </p:nvSpPr>
          <p:spPr>
            <a:xfrm>
              <a:off x="14309804" y="5538832"/>
              <a:ext cx="2069160" cy="1889648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B4BBB9D-6494-4B75-BF67-99FAD4E4D148}"/>
                </a:ext>
              </a:extLst>
            </p:cNvPr>
            <p:cNvSpPr txBox="1"/>
            <p:nvPr/>
          </p:nvSpPr>
          <p:spPr>
            <a:xfrm>
              <a:off x="14651350" y="5951513"/>
              <a:ext cx="130819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 nghĩa</a:t>
              </a:r>
              <a:endPara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id="{C5F59211-E099-4DCB-B5A4-DAC7EC854DCE}"/>
                </a:ext>
              </a:extLst>
            </p:cNvPr>
            <p:cNvSpPr/>
            <p:nvPr/>
          </p:nvSpPr>
          <p:spPr>
            <a:xfrm>
              <a:off x="11122012" y="9741405"/>
              <a:ext cx="2543020" cy="207251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6767C0A-6110-4279-A3BB-D9B37A4808A3}"/>
                </a:ext>
              </a:extLst>
            </p:cNvPr>
            <p:cNvSpPr txBox="1"/>
            <p:nvPr/>
          </p:nvSpPr>
          <p:spPr>
            <a:xfrm>
              <a:off x="11265816" y="10462594"/>
              <a:ext cx="21457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Phân loại</a:t>
              </a:r>
              <a:endPara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9813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0F7574-0FE8-4792-BA9F-DF5A56D01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0" y="5486400"/>
            <a:ext cx="8996412" cy="739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134EF37-0947-4932-833F-F0EF299E3ECC}"/>
              </a:ext>
            </a:extLst>
          </p:cNvPr>
          <p:cNvGrpSpPr/>
          <p:nvPr/>
        </p:nvGrpSpPr>
        <p:grpSpPr>
          <a:xfrm>
            <a:off x="2514600" y="5559592"/>
            <a:ext cx="7924800" cy="7699207"/>
            <a:chOff x="2590800" y="6073333"/>
            <a:chExt cx="7467600" cy="728183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8619192-5AB9-4F05-A6A8-3A67B4EED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90800" y="6073333"/>
              <a:ext cx="7467600" cy="7281838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101EDE4-0D03-471E-B0DF-BB2FF3E69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91000" y="9676152"/>
              <a:ext cx="577851" cy="5334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0921B59-3DF1-4128-B428-5CED77065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57790" y="10348561"/>
              <a:ext cx="428610" cy="395639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C60354E-E7C9-4612-A6C6-D88DA9684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86400" y="10896600"/>
              <a:ext cx="428610" cy="395639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09221C5-88B8-47D3-86C4-A2F49596C2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10295" y="11339161"/>
              <a:ext cx="428610" cy="395639"/>
            </a:xfrm>
            <a:prstGeom prst="rect">
              <a:avLst/>
            </a:prstGeom>
          </p:spPr>
        </p:pic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33C6247-137E-4FAB-8F6B-8DB9E794AA86}"/>
                </a:ext>
              </a:extLst>
            </p:cNvPr>
            <p:cNvCxnSpPr>
              <a:cxnSpLocks/>
            </p:cNvCxnSpPr>
            <p:nvPr/>
          </p:nvCxnSpPr>
          <p:spPr>
            <a:xfrm>
              <a:off x="4972050" y="8515350"/>
              <a:ext cx="57150" cy="4326081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C07087B-0D0A-42E5-8B57-231617EDA869}"/>
              </a:ext>
            </a:extLst>
          </p:cNvPr>
          <p:cNvGrpSpPr/>
          <p:nvPr/>
        </p:nvGrpSpPr>
        <p:grpSpPr>
          <a:xfrm>
            <a:off x="615464" y="2275925"/>
            <a:ext cx="23153071" cy="2021048"/>
            <a:chOff x="1171868" y="10318525"/>
            <a:chExt cx="23153071" cy="2021048"/>
          </a:xfrm>
        </p:grpSpPr>
        <p:sp>
          <p:nvSpPr>
            <p:cNvPr id="14" name="Text Box 26">
              <a:extLst>
                <a:ext uri="{FF2B5EF4-FFF2-40B4-BE49-F238E27FC236}">
                  <a16:creationId xmlns:a16="http://schemas.microsoft.com/office/drawing/2014/main" id="{535EC47F-7D15-4F82-8EBC-63D4B8B15C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02707" y="10580117"/>
              <a:ext cx="20122232" cy="1759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742950" indent="-742950">
                <a:lnSpc>
                  <a:spcPts val="6500"/>
                </a:lnSpc>
                <a:buAutoNum type="arabicPeriod"/>
                <a:defRPr/>
              </a:pPr>
              <a:r>
                <a:rPr lang="en-US" alt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Đoạn</a:t>
              </a: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thẳng</a:t>
              </a: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MN</a:t>
              </a: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nằm</a:t>
              </a: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bên</a:t>
              </a: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khối</a:t>
              </a: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lập</a:t>
              </a: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 marL="742950" indent="-742950">
                <a:lnSpc>
                  <a:spcPts val="6500"/>
                </a:lnSpc>
                <a:buAutoNum type="arabicPeriod"/>
                <a:defRPr/>
              </a:pPr>
              <a:r>
                <a:rPr lang="en-US" alt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Đoạn</a:t>
              </a: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thẳng</a:t>
              </a: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MN</a:t>
              </a: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nằm</a:t>
              </a: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ngoài</a:t>
              </a: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khối</a:t>
              </a: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đa</a:t>
              </a: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diện</a:t>
              </a: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(H)</a:t>
              </a:r>
              <a:r>
                <a:rPr lang="en-US" alt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0" name="Picture 3">
              <a:extLst>
                <a:ext uri="{FF2B5EF4-FFF2-40B4-BE49-F238E27FC236}">
                  <a16:creationId xmlns:a16="http://schemas.microsoft.com/office/drawing/2014/main" id="{9AD649FA-B8AD-4DBA-83B2-E2DAE0C5FE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868" y="10318525"/>
              <a:ext cx="2846387" cy="1103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2644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E6A903-0B33-4AEF-9888-6248CF686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05" y="1847850"/>
            <a:ext cx="24384001" cy="1186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857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15239D-5727-4113-9104-6C818EE55B90}"/>
              </a:ext>
            </a:extLst>
          </p:cNvPr>
          <p:cNvSpPr txBox="1"/>
          <p:nvPr/>
        </p:nvSpPr>
        <p:spPr>
          <a:xfrm>
            <a:off x="304800" y="1752600"/>
            <a:ext cx="12197442" cy="969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850" algn="just">
              <a:lnSpc>
                <a:spcPct val="150000"/>
              </a:lnSpc>
            </a:pPr>
            <a:r>
              <a:rPr lang="vi-VN" sz="4400" b="1" i="1" u="none" strike="noStrike" spc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VD về khối đa diện lồi:</a:t>
            </a:r>
            <a:endParaRPr lang="vi-VN" sz="4000" b="1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Hình ảnh 1">
            <a:extLst>
              <a:ext uri="{FF2B5EF4-FFF2-40B4-BE49-F238E27FC236}">
                <a16:creationId xmlns:a16="http://schemas.microsoft.com/office/drawing/2014/main" id="{F62F3996-447C-49BA-BA80-DB21562BD6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20000" y="1752600"/>
            <a:ext cx="14935200" cy="53993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C9DF23-5EF2-4135-B0B7-A7C8E42B8D89}"/>
              </a:ext>
            </a:extLst>
          </p:cNvPr>
          <p:cNvSpPr txBox="1"/>
          <p:nvPr/>
        </p:nvSpPr>
        <p:spPr>
          <a:xfrm>
            <a:off x="315686" y="7543800"/>
            <a:ext cx="16067314" cy="969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850" algn="just">
              <a:lnSpc>
                <a:spcPct val="150000"/>
              </a:lnSpc>
            </a:pPr>
            <a:r>
              <a:rPr lang="vi-VN" sz="4400" b="1" i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VD về khối đa diện không phải là đa diện lồi:</a:t>
            </a:r>
          </a:p>
        </p:txBody>
      </p:sp>
      <p:pic>
        <p:nvPicPr>
          <p:cNvPr id="9" name="Hình ảnh 2">
            <a:extLst>
              <a:ext uri="{FF2B5EF4-FFF2-40B4-BE49-F238E27FC236}">
                <a16:creationId xmlns:a16="http://schemas.microsoft.com/office/drawing/2014/main" id="{9858B3D0-1453-4B5F-A120-98319C65A37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161" y="8890337"/>
            <a:ext cx="7466239" cy="3753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Hình ảnh 3">
            <a:extLst>
              <a:ext uri="{FF2B5EF4-FFF2-40B4-BE49-F238E27FC236}">
                <a16:creationId xmlns:a16="http://schemas.microsoft.com/office/drawing/2014/main" id="{02553AF0-695E-48C8-B465-B014622C624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00" y="8890337"/>
            <a:ext cx="6372678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73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2190583"/>
            <a:ext cx="19659599" cy="1569660"/>
            <a:chOff x="-288924" y="1892299"/>
            <a:chExt cx="19659599" cy="1569656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156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KHỐI ĐA DIỆN LỒI</a:t>
              </a:r>
            </a:p>
            <a:p>
              <a:endParaRPr lang="en-US" sz="4800" b="1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4828" y="3747031"/>
            <a:ext cx="22325581" cy="3568169"/>
            <a:chOff x="1076414" y="4334859"/>
            <a:chExt cx="22325581" cy="356816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231937"/>
              <a:chOff x="637542" y="1083939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007731" y="1742814"/>
                <a:ext cx="7867095" cy="2429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ts val="4000"/>
                  </a:lnSpc>
                </a:pPr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88521" y="7794170"/>
            <a:ext cx="21948825" cy="5693229"/>
            <a:chOff x="1390107" y="4038600"/>
            <a:chExt cx="21948825" cy="3962400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21948825" cy="3924959"/>
              <a:chOff x="1232452" y="2495616"/>
              <a:chExt cx="21948825" cy="3924959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21948825" cy="3562290"/>
              </a:xfrm>
              <a:prstGeom prst="roundRect">
                <a:avLst>
                  <a:gd name="adj" fmla="val 4611"/>
                </a:avLst>
              </a:prstGeom>
              <a:solidFill>
                <a:schemeClr val="bg1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5454353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4754828" cy="5569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Khối đa diện lồi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6A9749BC-010B-443B-93F8-1241D1C859BB}"/>
              </a:ext>
            </a:extLst>
          </p:cNvPr>
          <p:cNvSpPr txBox="1"/>
          <p:nvPr/>
        </p:nvSpPr>
        <p:spPr>
          <a:xfrm>
            <a:off x="1500692" y="4371403"/>
            <a:ext cx="21788650" cy="3001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850" algn="just">
              <a:lnSpc>
                <a:spcPct val="150000"/>
              </a:lnSpc>
            </a:pP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(H)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lồi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nếu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thẳng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nối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bất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kì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(H)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luôn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thuộc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(H)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(H)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lồi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vi-VN" sz="44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Freeform 20">
            <a:extLst>
              <a:ext uri="{FF2B5EF4-FFF2-40B4-BE49-F238E27FC236}">
                <a16:creationId xmlns:a16="http://schemas.microsoft.com/office/drawing/2014/main" id="{D34D100A-04D4-4097-93BE-5B3F8C3AEE72}"/>
              </a:ext>
            </a:extLst>
          </p:cNvPr>
          <p:cNvSpPr>
            <a:spLocks/>
          </p:cNvSpPr>
          <p:nvPr/>
        </p:nvSpPr>
        <p:spPr bwMode="auto">
          <a:xfrm>
            <a:off x="13716000" y="7961473"/>
            <a:ext cx="8349953" cy="1095970"/>
          </a:xfrm>
          <a:prstGeom prst="roundRect">
            <a:avLst/>
          </a:prstGeom>
          <a:solidFill>
            <a:srgbClr val="AB7C37"/>
          </a:solidFill>
          <a:ln w="57150">
            <a:solidFill>
              <a:srgbClr val="AB7C37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044F4BE-6970-4A20-8CBB-C9063566CB00}"/>
              </a:ext>
            </a:extLst>
          </p:cNvPr>
          <p:cNvSpPr txBox="1"/>
          <p:nvPr/>
        </p:nvSpPr>
        <p:spPr>
          <a:xfrm>
            <a:off x="14859000" y="7995841"/>
            <a:ext cx="677621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6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Khối đa diện không lồi</a:t>
            </a:r>
            <a:endParaRPr lang="en-US" sz="4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0" name="Picture 49" descr="https://upload.wikimedia.org/wikipedia/commons/thumb/4/48/Hexahedron.gif/250px-Hexahedron.gif">
            <a:extLst>
              <a:ext uri="{FF2B5EF4-FFF2-40B4-BE49-F238E27FC236}">
                <a16:creationId xmlns:a16="http://schemas.microsoft.com/office/drawing/2014/main" id="{865579DB-C0DB-436D-9AFA-314D08C7F8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5" y="9062542"/>
            <a:ext cx="3962400" cy="434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A75F9149-255A-4149-BAD8-5DAEEEA83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4734" y="9169274"/>
            <a:ext cx="4594865" cy="37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41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8">
            <a:extLst>
              <a:ext uri="{FF2B5EF4-FFF2-40B4-BE49-F238E27FC236}">
                <a16:creationId xmlns:a16="http://schemas.microsoft.com/office/drawing/2014/main" id="{7DED88B3-CCBE-45C3-B246-6F2CF14EFA2C}"/>
              </a:ext>
            </a:extLst>
          </p:cNvPr>
          <p:cNvSpPr/>
          <p:nvPr/>
        </p:nvSpPr>
        <p:spPr>
          <a:xfrm flipV="1">
            <a:off x="381000" y="2233754"/>
            <a:ext cx="22025981" cy="1400231"/>
          </a:xfrm>
          <a:prstGeom prst="round2SameRect">
            <a:avLst>
              <a:gd name="adj1" fmla="val 3062"/>
              <a:gd name="adj2" fmla="val 0"/>
            </a:avLst>
          </a:prstGeom>
          <a:solidFill>
            <a:srgbClr val="166083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8" tIns="8999" rIns="17998" bIns="8999" rtlCol="0" anchor="ctr"/>
          <a:lstStyle/>
          <a:p>
            <a:pPr algn="ctr"/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681F26-492A-4A7E-BD30-20A1B565FB2E}"/>
              </a:ext>
            </a:extLst>
          </p:cNvPr>
          <p:cNvSpPr/>
          <p:nvPr/>
        </p:nvSpPr>
        <p:spPr>
          <a:xfrm>
            <a:off x="856786" y="2672259"/>
            <a:ext cx="197319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400" b="1" u="sng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 sát vị trí của khối đa diện lồi so với các mặt phẳng sau</a:t>
            </a:r>
            <a:endParaRPr lang="en-US" altLang="en-US" sz="4400" i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8C31A3-B0E2-4A18-B3AD-C94F5AB41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87" y="5105400"/>
            <a:ext cx="6582589" cy="674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917E53-721D-4FAC-9782-FC9A734CB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1600" y="3880205"/>
            <a:ext cx="6582589" cy="6883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15A22F-91D4-4F56-B368-43D5CD32D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765624"/>
            <a:ext cx="9144000" cy="675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 Same Side Corner Rectangle 18">
            <a:extLst>
              <a:ext uri="{FF2B5EF4-FFF2-40B4-BE49-F238E27FC236}">
                <a16:creationId xmlns:a16="http://schemas.microsoft.com/office/drawing/2014/main" id="{2363D093-72AF-4EA5-A9E9-86AA2A023221}"/>
              </a:ext>
            </a:extLst>
          </p:cNvPr>
          <p:cNvSpPr/>
          <p:nvPr/>
        </p:nvSpPr>
        <p:spPr>
          <a:xfrm flipV="1">
            <a:off x="856786" y="11200174"/>
            <a:ext cx="22670427" cy="1908701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166083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8" tIns="8999" rIns="17998" bIns="8999" rtlCol="0" anchor="ctr"/>
          <a:lstStyle/>
          <a:p>
            <a:pPr algn="ctr"/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EC9310-32B7-43BF-9DD2-32CEE0866493}"/>
              </a:ext>
            </a:extLst>
          </p:cNvPr>
          <p:cNvSpPr txBox="1"/>
          <p:nvPr/>
        </p:nvSpPr>
        <p:spPr>
          <a:xfrm>
            <a:off x="1267176" y="11431250"/>
            <a:ext cx="2202598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en-US" sz="44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altLang="en-US" sz="44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u="sng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altLang="en-US" sz="4400" b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alt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alt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alt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alt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alt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alt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alt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lồi</a:t>
            </a:r>
            <a:r>
              <a:rPr lang="en-US" alt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alt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alt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alt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alt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miền</a:t>
            </a:r>
            <a:r>
              <a:rPr lang="en-US" alt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alt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alt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luôn</a:t>
            </a:r>
            <a:r>
              <a:rPr lang="en-US" alt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nằm</a:t>
            </a:r>
            <a:r>
              <a:rPr lang="en-US" alt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alt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alt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phía</a:t>
            </a:r>
            <a:r>
              <a:rPr lang="en-US" alt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alt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alt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alt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alt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r>
              <a:rPr lang="en-US" alt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lang="en-US" alt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alt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alt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alt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439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5AED845-87CA-4AFA-A987-80C1E638AC9A}"/>
              </a:ext>
            </a:extLst>
          </p:cNvPr>
          <p:cNvGrpSpPr/>
          <p:nvPr/>
        </p:nvGrpSpPr>
        <p:grpSpPr>
          <a:xfrm>
            <a:off x="9677400" y="4800600"/>
            <a:ext cx="12798296" cy="7848600"/>
            <a:chOff x="1220788" y="7162802"/>
            <a:chExt cx="22124987" cy="7406090"/>
          </a:xfrm>
        </p:grpSpPr>
        <p:sp>
          <p:nvSpPr>
            <p:cNvPr id="11" name="Rounded Rectangle 30">
              <a:extLst>
                <a:ext uri="{FF2B5EF4-FFF2-40B4-BE49-F238E27FC236}">
                  <a16:creationId xmlns:a16="http://schemas.microsoft.com/office/drawing/2014/main" id="{5EB9729A-C633-4073-881F-1183180A00DB}"/>
                </a:ext>
              </a:extLst>
            </p:cNvPr>
            <p:cNvSpPr/>
            <p:nvPr/>
          </p:nvSpPr>
          <p:spPr>
            <a:xfrm>
              <a:off x="1222486" y="7418548"/>
              <a:ext cx="22123289" cy="7150344"/>
            </a:xfrm>
            <a:prstGeom prst="roundRect">
              <a:avLst>
                <a:gd name="adj" fmla="val 3132"/>
              </a:avLst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60">
              <a:extLst>
                <a:ext uri="{FF2B5EF4-FFF2-40B4-BE49-F238E27FC236}">
                  <a16:creationId xmlns:a16="http://schemas.microsoft.com/office/drawing/2014/main" id="{765B696D-DC69-42DD-9205-1E17DD9500B7}"/>
                </a:ext>
              </a:extLst>
            </p:cNvPr>
            <p:cNvGrpSpPr/>
            <p:nvPr/>
          </p:nvGrpSpPr>
          <p:grpSpPr>
            <a:xfrm>
              <a:off x="1220788" y="7162802"/>
              <a:ext cx="5486165" cy="941534"/>
              <a:chOff x="1224542" y="6305967"/>
              <a:chExt cx="5486165" cy="999922"/>
            </a:xfrm>
          </p:grpSpPr>
          <p:sp>
            <p:nvSpPr>
              <p:cNvPr id="13" name="Freeform 20">
                <a:extLst>
                  <a:ext uri="{FF2B5EF4-FFF2-40B4-BE49-F238E27FC236}">
                    <a16:creationId xmlns:a16="http://schemas.microsoft.com/office/drawing/2014/main" id="{AE68A10B-A6CA-4A59-BEB8-E1C44BE7E3F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761933" y="4357116"/>
                <a:ext cx="983095" cy="4914452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8E63D7B-72DD-42E3-9D89-F76D06E0B4A9}"/>
                  </a:ext>
                </a:extLst>
              </p:cNvPr>
              <p:cNvSpPr txBox="1"/>
              <p:nvPr/>
            </p:nvSpPr>
            <p:spPr>
              <a:xfrm>
                <a:off x="2091562" y="6305967"/>
                <a:ext cx="2278188" cy="8171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5" name="Round Diagonal Corner Rectangle 34">
                <a:extLst>
                  <a:ext uri="{FF2B5EF4-FFF2-40B4-BE49-F238E27FC236}">
                    <a16:creationId xmlns:a16="http://schemas.microsoft.com/office/drawing/2014/main" id="{1C36DCAD-B835-466C-8EFF-BED6AE7997DF}"/>
                  </a:ext>
                </a:extLst>
              </p:cNvPr>
              <p:cNvSpPr/>
              <p:nvPr/>
            </p:nvSpPr>
            <p:spPr>
              <a:xfrm flipV="1">
                <a:off x="1224542" y="6322799"/>
                <a:ext cx="777240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B73EE506-2F24-4E66-9E17-163A6371A8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6941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29" tIns="45715" rIns="91429" bIns="45715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7" name="Group 54">
            <a:extLst>
              <a:ext uri="{FF2B5EF4-FFF2-40B4-BE49-F238E27FC236}">
                <a16:creationId xmlns:a16="http://schemas.microsoft.com/office/drawing/2014/main" id="{A94C734D-4447-48AD-A13C-A93EE856B2CF}"/>
              </a:ext>
            </a:extLst>
          </p:cNvPr>
          <p:cNvGrpSpPr/>
          <p:nvPr/>
        </p:nvGrpSpPr>
        <p:grpSpPr>
          <a:xfrm>
            <a:off x="633869" y="2057400"/>
            <a:ext cx="21997531" cy="2286922"/>
            <a:chOff x="1268078" y="3405486"/>
            <a:chExt cx="21841827" cy="1992085"/>
          </a:xfrm>
        </p:grpSpPr>
        <p:sp>
          <p:nvSpPr>
            <p:cNvPr id="18" name="Rounded Rectangle 61">
              <a:extLst>
                <a:ext uri="{FF2B5EF4-FFF2-40B4-BE49-F238E27FC236}">
                  <a16:creationId xmlns:a16="http://schemas.microsoft.com/office/drawing/2014/main" id="{97173B64-5E2B-499A-A9BA-CD012AFF8DAF}"/>
                </a:ext>
              </a:extLst>
            </p:cNvPr>
            <p:cNvSpPr/>
            <p:nvPr/>
          </p:nvSpPr>
          <p:spPr>
            <a:xfrm>
              <a:off x="1268078" y="3790951"/>
              <a:ext cx="21841827" cy="160662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67">
              <a:extLst>
                <a:ext uri="{FF2B5EF4-FFF2-40B4-BE49-F238E27FC236}">
                  <a16:creationId xmlns:a16="http://schemas.microsoft.com/office/drawing/2014/main" id="{6DD7C048-BF2A-4CB1-8447-B2D58ED760E4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20" name="Freeform 20">
                <a:extLst>
                  <a:ext uri="{FF2B5EF4-FFF2-40B4-BE49-F238E27FC236}">
                    <a16:creationId xmlns:a16="http://schemas.microsoft.com/office/drawing/2014/main" id="{3E1A9CBE-80A7-4AA4-912E-E1BE67956F3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B9F9511-381B-4A8A-9B95-09DA906EE565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dụ </a:t>
                </a:r>
                <a:r>
                  <a:rPr lang="vi-VN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2" name="Group 70">
                <a:extLst>
                  <a:ext uri="{FF2B5EF4-FFF2-40B4-BE49-F238E27FC236}">
                    <a16:creationId xmlns:a16="http://schemas.microsoft.com/office/drawing/2014/main" id="{464EA6D1-1A69-455C-8CD3-1015D9B475F6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790A683B-C3BA-43EF-AAD9-950DA3530A9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Freeform 13">
                  <a:extLst>
                    <a:ext uri="{FF2B5EF4-FFF2-40B4-BE49-F238E27FC236}">
                      <a16:creationId xmlns:a16="http://schemas.microsoft.com/office/drawing/2014/main" id="{934C366A-C662-4C6F-8C75-5F586212EEB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 14">
                  <a:extLst>
                    <a:ext uri="{FF2B5EF4-FFF2-40B4-BE49-F238E27FC236}">
                      <a16:creationId xmlns:a16="http://schemas.microsoft.com/office/drawing/2014/main" id="{B3A81EBD-C1D8-408E-B409-EC9842663D3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" name="Freeform 15">
                  <a:extLst>
                    <a:ext uri="{FF2B5EF4-FFF2-40B4-BE49-F238E27FC236}">
                      <a16:creationId xmlns:a16="http://schemas.microsoft.com/office/drawing/2014/main" id="{FCC53355-2F76-4E21-88FF-78E7CEB82C0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16">
                  <a:extLst>
                    <a:ext uri="{FF2B5EF4-FFF2-40B4-BE49-F238E27FC236}">
                      <a16:creationId xmlns:a16="http://schemas.microsoft.com/office/drawing/2014/main" id="{5FAF5C19-F5C9-4900-BB14-DB74BB842D9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17">
                  <a:extLst>
                    <a:ext uri="{FF2B5EF4-FFF2-40B4-BE49-F238E27FC236}">
                      <a16:creationId xmlns:a16="http://schemas.microsoft.com/office/drawing/2014/main" id="{892DC25B-9AE3-4117-B647-4D1FFAEABB3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18">
                  <a:extLst>
                    <a:ext uri="{FF2B5EF4-FFF2-40B4-BE49-F238E27FC236}">
                      <a16:creationId xmlns:a16="http://schemas.microsoft.com/office/drawing/2014/main" id="{9719F7EC-CB1B-4FA6-842C-7DDBF707A5E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19">
                  <a:extLst>
                    <a:ext uri="{FF2B5EF4-FFF2-40B4-BE49-F238E27FC236}">
                      <a16:creationId xmlns:a16="http://schemas.microsoft.com/office/drawing/2014/main" id="{1978948D-7627-47D3-81CC-F0357411C5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20">
                  <a:extLst>
                    <a:ext uri="{FF2B5EF4-FFF2-40B4-BE49-F238E27FC236}">
                      <a16:creationId xmlns:a16="http://schemas.microsoft.com/office/drawing/2014/main" id="{36543CE9-19AB-4C4E-A969-B6B78CB2C21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21">
                  <a:extLst>
                    <a:ext uri="{FF2B5EF4-FFF2-40B4-BE49-F238E27FC236}">
                      <a16:creationId xmlns:a16="http://schemas.microsoft.com/office/drawing/2014/main" id="{48CCA932-49C4-4ACA-8938-1860F05F0F3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22">
                  <a:extLst>
                    <a:ext uri="{FF2B5EF4-FFF2-40B4-BE49-F238E27FC236}">
                      <a16:creationId xmlns:a16="http://schemas.microsoft.com/office/drawing/2014/main" id="{793B4613-8B00-46BE-8843-136A59827C2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23">
                  <a:extLst>
                    <a:ext uri="{FF2B5EF4-FFF2-40B4-BE49-F238E27FC236}">
                      <a16:creationId xmlns:a16="http://schemas.microsoft.com/office/drawing/2014/main" id="{EC1BC4EF-FF5B-424C-8A5C-A2D07E03F4B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24">
                  <a:extLst>
                    <a:ext uri="{FF2B5EF4-FFF2-40B4-BE49-F238E27FC236}">
                      <a16:creationId xmlns:a16="http://schemas.microsoft.com/office/drawing/2014/main" id="{81FADC58-40AE-4966-9507-D8751612162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25">
                  <a:extLst>
                    <a:ext uri="{FF2B5EF4-FFF2-40B4-BE49-F238E27FC236}">
                      <a16:creationId xmlns:a16="http://schemas.microsoft.com/office/drawing/2014/main" id="{21EA6858-2D7E-42F9-B01B-F54654A596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26">
                  <a:extLst>
                    <a:ext uri="{FF2B5EF4-FFF2-40B4-BE49-F238E27FC236}">
                      <a16:creationId xmlns:a16="http://schemas.microsoft.com/office/drawing/2014/main" id="{06BF07A3-54C7-43A5-A5EE-16AEB352CF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27">
                  <a:extLst>
                    <a:ext uri="{FF2B5EF4-FFF2-40B4-BE49-F238E27FC236}">
                      <a16:creationId xmlns:a16="http://schemas.microsoft.com/office/drawing/2014/main" id="{2BB94CB9-59B6-430A-81FA-65EA12CE1D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28">
                  <a:extLst>
                    <a:ext uri="{FF2B5EF4-FFF2-40B4-BE49-F238E27FC236}">
                      <a16:creationId xmlns:a16="http://schemas.microsoft.com/office/drawing/2014/main" id="{E4D12BB3-3106-4FD5-8ED2-1B7BA13EBE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0" name="Freeform 29">
                  <a:extLst>
                    <a:ext uri="{FF2B5EF4-FFF2-40B4-BE49-F238E27FC236}">
                      <a16:creationId xmlns:a16="http://schemas.microsoft.com/office/drawing/2014/main" id="{1C0A0531-AB67-47C1-8461-CFDAA29895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30">
                  <a:extLst>
                    <a:ext uri="{FF2B5EF4-FFF2-40B4-BE49-F238E27FC236}">
                      <a16:creationId xmlns:a16="http://schemas.microsoft.com/office/drawing/2014/main" id="{0611DD9C-ED50-45F6-9FD2-4C0555D231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Freeform 31">
                  <a:extLst>
                    <a:ext uri="{FF2B5EF4-FFF2-40B4-BE49-F238E27FC236}">
                      <a16:creationId xmlns:a16="http://schemas.microsoft.com/office/drawing/2014/main" id="{4F2D9FA8-3608-4F1B-8E58-1C3EA503D4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 32">
                  <a:extLst>
                    <a:ext uri="{FF2B5EF4-FFF2-40B4-BE49-F238E27FC236}">
                      <a16:creationId xmlns:a16="http://schemas.microsoft.com/office/drawing/2014/main" id="{EACB8382-8EBC-4398-A11D-68A70463A6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Freeform 33">
                  <a:extLst>
                    <a:ext uri="{FF2B5EF4-FFF2-40B4-BE49-F238E27FC236}">
                      <a16:creationId xmlns:a16="http://schemas.microsoft.com/office/drawing/2014/main" id="{0474025A-6CAE-4419-9625-BDA954FC3E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 34">
                  <a:extLst>
                    <a:ext uri="{FF2B5EF4-FFF2-40B4-BE49-F238E27FC236}">
                      <a16:creationId xmlns:a16="http://schemas.microsoft.com/office/drawing/2014/main" id="{183C5C0C-DFC8-4851-BB9D-5D1844B8CB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Freeform 35">
                  <a:extLst>
                    <a:ext uri="{FF2B5EF4-FFF2-40B4-BE49-F238E27FC236}">
                      <a16:creationId xmlns:a16="http://schemas.microsoft.com/office/drawing/2014/main" id="{F80CEF5C-00EA-42FC-9848-969C8BE8BB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 36">
                  <a:extLst>
                    <a:ext uri="{FF2B5EF4-FFF2-40B4-BE49-F238E27FC236}">
                      <a16:creationId xmlns:a16="http://schemas.microsoft.com/office/drawing/2014/main" id="{F4BBF3DE-3008-4451-B186-5528D670D9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01413D3F-A402-4B10-A587-50C61227B63E}"/>
              </a:ext>
            </a:extLst>
          </p:cNvPr>
          <p:cNvSpPr txBox="1"/>
          <p:nvPr/>
        </p:nvSpPr>
        <p:spPr>
          <a:xfrm>
            <a:off x="3034420" y="2897772"/>
            <a:ext cx="1842748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Chứng</a:t>
            </a:r>
            <a:r>
              <a:rPr lang="en-US" alt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minh </a:t>
            </a:r>
            <a:r>
              <a:rPr lang="en-US" alt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rằng</a:t>
            </a:r>
            <a:r>
              <a:rPr lang="en-US" alt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alt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alt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alt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i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(H)</a:t>
            </a:r>
            <a:r>
              <a:rPr lang="en-US" alt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alt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alt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alt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đa</a:t>
            </a:r>
            <a:r>
              <a:rPr lang="en-US" alt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alt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lồi</a:t>
            </a:r>
            <a:r>
              <a:rPr lang="en-US" alt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alt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nhận</a:t>
            </a:r>
            <a:r>
              <a:rPr lang="en-US" alt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xét</a:t>
            </a:r>
            <a:r>
              <a:rPr lang="en-US" alt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alt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0B4B970C-D444-48C8-8506-9FE4C74304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57999" y="4800600"/>
            <a:ext cx="8076764" cy="5955457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90EBEA1E-B993-4DF8-AB78-22A4352AED8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3525791" y="5319020"/>
            <a:ext cx="8275009" cy="707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0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Rubic-cube">
            <a:extLst>
              <a:ext uri="{FF2B5EF4-FFF2-40B4-BE49-F238E27FC236}">
                <a16:creationId xmlns:a16="http://schemas.microsoft.com/office/drawing/2014/main" id="{56A7E585-58C4-4927-A7FC-8C0684FA8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74" y="4928767"/>
            <a:ext cx="7488226" cy="590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2AB470E5-02ED-4B0A-992C-D38EC25E5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4947816"/>
            <a:ext cx="7532763" cy="5907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 Same Side Corner Rectangle 18">
            <a:extLst>
              <a:ext uri="{FF2B5EF4-FFF2-40B4-BE49-F238E27FC236}">
                <a16:creationId xmlns:a16="http://schemas.microsoft.com/office/drawing/2014/main" id="{E892B65A-E7AF-4DF1-B82A-25B9A5FE6B81}"/>
              </a:ext>
            </a:extLst>
          </p:cNvPr>
          <p:cNvSpPr/>
          <p:nvPr/>
        </p:nvSpPr>
        <p:spPr>
          <a:xfrm flipV="1">
            <a:off x="2743200" y="2099005"/>
            <a:ext cx="18119558" cy="1524000"/>
          </a:xfrm>
          <a:prstGeom prst="round2SameRect">
            <a:avLst>
              <a:gd name="adj1" fmla="val 3062"/>
              <a:gd name="adj2" fmla="val 0"/>
            </a:avLst>
          </a:prstGeom>
          <a:solidFill>
            <a:srgbClr val="166083"/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8" tIns="8999" rIns="17998" bIns="8999" rtlCol="0" anchor="ctr"/>
          <a:lstStyle/>
          <a:p>
            <a:pPr algn="ctr"/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195688F7-4494-4A83-846D-CE0F6B158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487133"/>
            <a:ext cx="1811955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 SỐ HÌNH ẢNH VỀ KHỐI ĐA DIỆN LỒI TRONG THỰC TẾ</a:t>
            </a:r>
            <a:endParaRPr lang="en-US" altLang="en-US" sz="4400" i="1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B64D9070-1EF3-4C01-A275-4FDD96DFA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999" y="11506200"/>
            <a:ext cx="24384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rtl="1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 RUBIC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840A45F2-4161-416E-B2E3-DB4332D1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0" y="11248118"/>
            <a:ext cx="61722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KIM TỰ THÁP CHEOP Ở AI CẬP</a:t>
            </a:r>
          </a:p>
        </p:txBody>
      </p:sp>
      <p:pic>
        <p:nvPicPr>
          <p:cNvPr id="8" name="Picture 4" descr="VietGiaiTri">
            <a:extLst>
              <a:ext uri="{FF2B5EF4-FFF2-40B4-BE49-F238E27FC236}">
                <a16:creationId xmlns:a16="http://schemas.microsoft.com/office/drawing/2014/main" id="{DC912320-7289-4D31-89FB-64627853F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7399" y="5078180"/>
            <a:ext cx="6627429" cy="575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74EFABEE-19B1-4DD6-81AB-3F820188F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35600" y="11468064"/>
            <a:ext cx="421005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 VIỆN Ở BELARUS</a:t>
            </a:r>
          </a:p>
        </p:txBody>
      </p:sp>
    </p:spTree>
    <p:extLst>
      <p:ext uri="{BB962C8B-B14F-4D97-AF65-F5344CB8AC3E}">
        <p14:creationId xmlns:p14="http://schemas.microsoft.com/office/powerpoint/2010/main" val="259611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18">
            <a:extLst>
              <a:ext uri="{FF2B5EF4-FFF2-40B4-BE49-F238E27FC236}">
                <a16:creationId xmlns:a16="http://schemas.microsoft.com/office/drawing/2014/main" id="{674A5F04-7BBC-4798-827A-186E2F708693}"/>
              </a:ext>
            </a:extLst>
          </p:cNvPr>
          <p:cNvSpPr/>
          <p:nvPr/>
        </p:nvSpPr>
        <p:spPr>
          <a:xfrm flipV="1">
            <a:off x="549442" y="3016893"/>
            <a:ext cx="22844298" cy="2613215"/>
          </a:xfrm>
          <a:prstGeom prst="round2SameRect">
            <a:avLst>
              <a:gd name="adj1" fmla="val 3062"/>
              <a:gd name="adj2" fmla="val 0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8" tIns="8999" rIns="17998" bIns="8999" rtlCol="0" anchor="ctr"/>
          <a:lstStyle/>
          <a:p>
            <a:pPr algn="ctr"/>
            <a:endParaRPr lang="en-US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0E86FA53-EE4F-450E-9BF6-79EFF2F66A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260" y="3167896"/>
            <a:ext cx="2240348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b="1" u="sng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altLang="en-US" sz="4400" b="1" u="sng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u="sng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altLang="en-US" sz="4400" b="1" u="sng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</a:t>
            </a:r>
            <a:r>
              <a:rPr lang="en-US" alt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đỉnh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thuộc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mấy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ban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7" name="Picture 6" descr="https://upload.wikimedia.org/wikipedia/commons/thumb/7/70/Tetrahedron.gif/200px-Tetrahedron.gif">
            <a:extLst>
              <a:ext uri="{FF2B5EF4-FFF2-40B4-BE49-F238E27FC236}">
                <a16:creationId xmlns:a16="http://schemas.microsoft.com/office/drawing/2014/main" id="{4C343733-AEF7-4D80-A4AF-7309C6334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460" y="5677435"/>
            <a:ext cx="9753940" cy="788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11">
            <a:extLst>
              <a:ext uri="{FF2B5EF4-FFF2-40B4-BE49-F238E27FC236}">
                <a16:creationId xmlns:a16="http://schemas.microsoft.com/office/drawing/2014/main" id="{22F2977E-83D5-4687-BF9A-CA2D9497230A}"/>
              </a:ext>
            </a:extLst>
          </p:cNvPr>
          <p:cNvSpPr/>
          <p:nvPr/>
        </p:nvSpPr>
        <p:spPr>
          <a:xfrm>
            <a:off x="13198982" y="6847114"/>
            <a:ext cx="10194758" cy="4456880"/>
          </a:xfrm>
          <a:prstGeom prst="roundRect">
            <a:avLst>
              <a:gd name="adj" fmla="val 2239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747152-614D-4244-933C-61F1CCDA71B8}"/>
              </a:ext>
            </a:extLst>
          </p:cNvPr>
          <p:cNvSpPr/>
          <p:nvPr/>
        </p:nvSpPr>
        <p:spPr>
          <a:xfrm>
            <a:off x="14031126" y="7460090"/>
            <a:ext cx="905781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u="sng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altLang="en-US" sz="4400" b="1" u="sng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u="sng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altLang="en-US" sz="4400" b="1" u="sng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altLang="en-US" sz="4400" b="1" dirty="0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khối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tam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alt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đỉnh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thuộc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mặt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D10DA32-6400-4D9B-9BDA-C2EE0881795C}"/>
              </a:ext>
            </a:extLst>
          </p:cNvPr>
          <p:cNvGrpSpPr/>
          <p:nvPr/>
        </p:nvGrpSpPr>
        <p:grpSpPr>
          <a:xfrm>
            <a:off x="549442" y="1797130"/>
            <a:ext cx="19659599" cy="830997"/>
            <a:chOff x="-288924" y="1892299"/>
            <a:chExt cx="19659599" cy="830995"/>
          </a:xfrm>
        </p:grpSpPr>
        <p:sp>
          <p:nvSpPr>
            <p:cNvPr id="11" name="Rounded Rectangle 2">
              <a:extLst>
                <a:ext uri="{FF2B5EF4-FFF2-40B4-BE49-F238E27FC236}">
                  <a16:creationId xmlns:a16="http://schemas.microsoft.com/office/drawing/2014/main" id="{36026639-B083-4055-9917-68DAF6A57560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881DFB9-C380-4255-B4A5-2E49497018DE}"/>
                </a:ext>
              </a:extLst>
            </p:cNvPr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0FB9A15-640C-4450-83B6-B6317D7A3AD5}"/>
                </a:ext>
              </a:extLst>
            </p:cNvPr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8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KHỐI ĐA DIỆN ĐỀU</a:t>
              </a:r>
              <a:endParaRPr lang="en-US" sz="4800" b="1" spc="-15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62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0|3|0.5|0|0.5|0|1.1|0|0|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1742</TotalTime>
  <Words>1790</Words>
  <PresentationFormat>Custom</PresentationFormat>
  <Paragraphs>344</Paragraphs>
  <Slides>30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Century Schoolbook</vt:lpstr>
      <vt:lpstr>Tahoma</vt:lpstr>
      <vt:lpstr>Times New Roman</vt:lpstr>
      <vt:lpstr>Wingdings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2021-10-03T12:50:49Z</dcterms:modified>
</cp:coreProperties>
</file>