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9" r:id="rId4"/>
    <p:sldId id="258" r:id="rId5"/>
    <p:sldId id="260" r:id="rId6"/>
    <p:sldId id="270" r:id="rId7"/>
    <p:sldId id="261" r:id="rId8"/>
    <p:sldId id="262" r:id="rId9"/>
    <p:sldId id="271" r:id="rId10"/>
    <p:sldId id="264" r:id="rId11"/>
    <p:sldId id="265" r:id="rId12"/>
    <p:sldId id="266" r:id="rId13"/>
    <p:sldId id="267" r:id="rId14"/>
    <p:sldId id="283" r:id="rId15"/>
    <p:sldId id="269" r:id="rId16"/>
    <p:sldId id="268" r:id="rId17"/>
    <p:sldId id="272" r:id="rId18"/>
    <p:sldId id="273" r:id="rId19"/>
    <p:sldId id="281" r:id="rId20"/>
    <p:sldId id="276" r:id="rId21"/>
    <p:sldId id="277" r:id="rId22"/>
    <p:sldId id="278" r:id="rId23"/>
    <p:sldId id="284" r:id="rId24"/>
    <p:sldId id="275" r:id="rId25"/>
    <p:sldId id="282" r:id="rId26"/>
    <p:sldId id="279" r:id="rId27"/>
    <p:sldId id="28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9" autoAdjust="0"/>
    <p:restoredTop sz="94660"/>
  </p:normalViewPr>
  <p:slideViewPr>
    <p:cSldViewPr snapToGrid="0">
      <p:cViewPr varScale="1">
        <p:scale>
          <a:sx n="68" d="100"/>
          <a:sy n="68" d="100"/>
        </p:scale>
        <p:origin x="5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A97431-BF75-4AB9-A74D-DF3B8E2B38A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516F499-285E-49EB-AFA8-99EA62FA6A4B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0" i="1" u="none" cap="none" spc="0" dirty="0" err="1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Bước</a:t>
          </a:r>
          <a:r>
            <a:rPr lang="en-US" sz="2400" b="0" i="1" u="none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1:</a:t>
          </a:r>
          <a:r>
            <a:rPr lang="en-US" sz="2400" b="0" u="none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nguyên</a:t>
          </a:r>
          <a:r>
            <a:rPr 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liệu</a:t>
          </a:r>
          <a:endParaRPr lang="en-US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F7C869-1B76-4CE1-A45E-943A4A128D9B}" type="parTrans" cxnId="{30B4CF33-9AFC-445E-A087-2899F80FC661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F4BEEF-6AD9-42AD-A53A-5DF3C41B6229}" type="sibTrans" cxnId="{30B4CF33-9AFC-445E-A087-2899F80FC661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CB8F64-D0FA-414D-8841-A35E6009AF9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0" i="1" cap="none" spc="0" dirty="0" err="1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Bước</a:t>
          </a:r>
          <a:r>
            <a:rPr lang="en-US" sz="2400" b="0" i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2:</a:t>
          </a:r>
          <a:r>
            <a:rPr 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chế</a:t>
          </a:r>
          <a:r>
            <a:rPr 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phẩm</a:t>
          </a:r>
          <a:r>
            <a:rPr 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vi </a:t>
          </a:r>
          <a:r>
            <a:rPr lang="en-US" sz="2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endParaRPr lang="en-US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C58D4A-5BD1-4E4C-8392-CDC16D00258D}" type="parTrans" cxnId="{D879FAEA-70FD-4C5B-8A14-9A735F4CB276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EB1562-4879-4511-9DD2-46CA9ABF8150}" type="sibTrans" cxnId="{D879FAEA-70FD-4C5B-8A14-9A735F4CB276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0071EA-C27C-4555-A5F6-4E7A87E4259E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0" i="1" cap="none" spc="0" dirty="0" err="1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Bước</a:t>
          </a:r>
          <a:r>
            <a:rPr lang="en-US" sz="2400" b="0" i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3:</a:t>
          </a:r>
          <a:r>
            <a:rPr 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Phối</a:t>
          </a:r>
          <a:r>
            <a:rPr 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trộn</a:t>
          </a:r>
          <a:endParaRPr lang="en-US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B68E50-3724-46CD-BE3A-A6FD47829FD0}" type="parTrans" cxnId="{5907CDB4-7600-4947-9468-3DE11D5A8DB1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45FE21-1982-4093-B06D-1EDBB6953D23}" type="sibTrans" cxnId="{5907CDB4-7600-4947-9468-3DE11D5A8DB1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7D6B80-4D36-482F-BF51-7E6D4F506658}" type="pres">
      <dgm:prSet presAssocID="{16A97431-BF75-4AB9-A74D-DF3B8E2B38A6}" presName="linearFlow" presStyleCnt="0">
        <dgm:presLayoutVars>
          <dgm:resizeHandles val="exact"/>
        </dgm:presLayoutVars>
      </dgm:prSet>
      <dgm:spPr/>
    </dgm:pt>
    <dgm:pt modelId="{4C953DDF-B27E-47E5-A6B9-B1FD12A82CFC}" type="pres">
      <dgm:prSet presAssocID="{4516F499-285E-49EB-AFA8-99EA62FA6A4B}" presName="node" presStyleLbl="node1" presStyleIdx="0" presStyleCnt="3" custScaleX="203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D187B-1AA5-43BD-8932-37C6E3EEDB34}" type="pres">
      <dgm:prSet presAssocID="{ABF4BEEF-6AD9-42AD-A53A-5DF3C41B622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D7D927F-AF87-4481-BD4C-2A6EDAD4EFD4}" type="pres">
      <dgm:prSet presAssocID="{ABF4BEEF-6AD9-42AD-A53A-5DF3C41B6229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6587902-D61C-4943-A341-9F62A96E2E0F}" type="pres">
      <dgm:prSet presAssocID="{EBCB8F64-D0FA-414D-8841-A35E6009AF9F}" presName="node" presStyleLbl="node1" presStyleIdx="1" presStyleCnt="3" custScaleX="203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1CF7C-CB60-499D-842F-746108E57F53}" type="pres">
      <dgm:prSet presAssocID="{10EB1562-4879-4511-9DD2-46CA9ABF815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986B66AF-AC93-4D2A-B22D-E18AECC94FA4}" type="pres">
      <dgm:prSet presAssocID="{10EB1562-4879-4511-9DD2-46CA9ABF815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1265F90E-44EC-4BE6-B62D-96D87E7A0F79}" type="pres">
      <dgm:prSet presAssocID="{670071EA-C27C-4555-A5F6-4E7A87E4259E}" presName="node" presStyleLbl="node1" presStyleIdx="2" presStyleCnt="3" custScaleX="203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EE6D91-B6AE-44BB-A89F-CE86738607EE}" type="presOf" srcId="{ABF4BEEF-6AD9-42AD-A53A-5DF3C41B6229}" destId="{649D187B-1AA5-43BD-8932-37C6E3EEDB34}" srcOrd="0" destOrd="0" presId="urn:microsoft.com/office/officeart/2005/8/layout/process2"/>
    <dgm:cxn modelId="{4771CA12-E389-4FC0-817C-EDCC693E1771}" type="presOf" srcId="{ABF4BEEF-6AD9-42AD-A53A-5DF3C41B6229}" destId="{0D7D927F-AF87-4481-BD4C-2A6EDAD4EFD4}" srcOrd="1" destOrd="0" presId="urn:microsoft.com/office/officeart/2005/8/layout/process2"/>
    <dgm:cxn modelId="{D879FAEA-70FD-4C5B-8A14-9A735F4CB276}" srcId="{16A97431-BF75-4AB9-A74D-DF3B8E2B38A6}" destId="{EBCB8F64-D0FA-414D-8841-A35E6009AF9F}" srcOrd="1" destOrd="0" parTransId="{FEC58D4A-5BD1-4E4C-8392-CDC16D00258D}" sibTransId="{10EB1562-4879-4511-9DD2-46CA9ABF8150}"/>
    <dgm:cxn modelId="{5907CDB4-7600-4947-9468-3DE11D5A8DB1}" srcId="{16A97431-BF75-4AB9-A74D-DF3B8E2B38A6}" destId="{670071EA-C27C-4555-A5F6-4E7A87E4259E}" srcOrd="2" destOrd="0" parTransId="{02B68E50-3724-46CD-BE3A-A6FD47829FD0}" sibTransId="{4C45FE21-1982-4093-B06D-1EDBB6953D23}"/>
    <dgm:cxn modelId="{B1CBD9A4-317D-4AFB-903A-B450FCC2E917}" type="presOf" srcId="{10EB1562-4879-4511-9DD2-46CA9ABF8150}" destId="{E341CF7C-CB60-499D-842F-746108E57F53}" srcOrd="0" destOrd="0" presId="urn:microsoft.com/office/officeart/2005/8/layout/process2"/>
    <dgm:cxn modelId="{B9A70618-E0C1-42AE-8AC9-81D107DFF806}" type="presOf" srcId="{670071EA-C27C-4555-A5F6-4E7A87E4259E}" destId="{1265F90E-44EC-4BE6-B62D-96D87E7A0F79}" srcOrd="0" destOrd="0" presId="urn:microsoft.com/office/officeart/2005/8/layout/process2"/>
    <dgm:cxn modelId="{30B4CF33-9AFC-445E-A087-2899F80FC661}" srcId="{16A97431-BF75-4AB9-A74D-DF3B8E2B38A6}" destId="{4516F499-285E-49EB-AFA8-99EA62FA6A4B}" srcOrd="0" destOrd="0" parTransId="{2CF7C869-1B76-4CE1-A45E-943A4A128D9B}" sibTransId="{ABF4BEEF-6AD9-42AD-A53A-5DF3C41B6229}"/>
    <dgm:cxn modelId="{F0584536-7145-4455-A6B4-693F0EAE9799}" type="presOf" srcId="{EBCB8F64-D0FA-414D-8841-A35E6009AF9F}" destId="{66587902-D61C-4943-A341-9F62A96E2E0F}" srcOrd="0" destOrd="0" presId="urn:microsoft.com/office/officeart/2005/8/layout/process2"/>
    <dgm:cxn modelId="{D7185A74-BA8B-4016-877E-FCF072C2E052}" type="presOf" srcId="{16A97431-BF75-4AB9-A74D-DF3B8E2B38A6}" destId="{737D6B80-4D36-482F-BF51-7E6D4F506658}" srcOrd="0" destOrd="0" presId="urn:microsoft.com/office/officeart/2005/8/layout/process2"/>
    <dgm:cxn modelId="{9A465B6C-E40D-44E7-91E5-0341D34EEFC1}" type="presOf" srcId="{4516F499-285E-49EB-AFA8-99EA62FA6A4B}" destId="{4C953DDF-B27E-47E5-A6B9-B1FD12A82CFC}" srcOrd="0" destOrd="0" presId="urn:microsoft.com/office/officeart/2005/8/layout/process2"/>
    <dgm:cxn modelId="{8A0874DF-20D9-43D7-8EB1-E5DC4B74557E}" type="presOf" srcId="{10EB1562-4879-4511-9DD2-46CA9ABF8150}" destId="{986B66AF-AC93-4D2A-B22D-E18AECC94FA4}" srcOrd="1" destOrd="0" presId="urn:microsoft.com/office/officeart/2005/8/layout/process2"/>
    <dgm:cxn modelId="{BEFB45EB-872E-4F21-B8CE-A6F7CC732F43}" type="presParOf" srcId="{737D6B80-4D36-482F-BF51-7E6D4F506658}" destId="{4C953DDF-B27E-47E5-A6B9-B1FD12A82CFC}" srcOrd="0" destOrd="0" presId="urn:microsoft.com/office/officeart/2005/8/layout/process2"/>
    <dgm:cxn modelId="{FA46A075-A860-4616-8066-7BFB2FBD49B9}" type="presParOf" srcId="{737D6B80-4D36-482F-BF51-7E6D4F506658}" destId="{649D187B-1AA5-43BD-8932-37C6E3EEDB34}" srcOrd="1" destOrd="0" presId="urn:microsoft.com/office/officeart/2005/8/layout/process2"/>
    <dgm:cxn modelId="{FC71758F-9087-4609-BE26-D8EEB0B4D131}" type="presParOf" srcId="{649D187B-1AA5-43BD-8932-37C6E3EEDB34}" destId="{0D7D927F-AF87-4481-BD4C-2A6EDAD4EFD4}" srcOrd="0" destOrd="0" presId="urn:microsoft.com/office/officeart/2005/8/layout/process2"/>
    <dgm:cxn modelId="{A21B9CCB-E740-4D02-8FD6-4060F3BB37EE}" type="presParOf" srcId="{737D6B80-4D36-482F-BF51-7E6D4F506658}" destId="{66587902-D61C-4943-A341-9F62A96E2E0F}" srcOrd="2" destOrd="0" presId="urn:microsoft.com/office/officeart/2005/8/layout/process2"/>
    <dgm:cxn modelId="{A75B6F5F-D85E-4C69-A572-458088F46D95}" type="presParOf" srcId="{737D6B80-4D36-482F-BF51-7E6D4F506658}" destId="{E341CF7C-CB60-499D-842F-746108E57F53}" srcOrd="3" destOrd="0" presId="urn:microsoft.com/office/officeart/2005/8/layout/process2"/>
    <dgm:cxn modelId="{A1582B63-26CA-44D4-8F3F-F3EC5579EE2F}" type="presParOf" srcId="{E341CF7C-CB60-499D-842F-746108E57F53}" destId="{986B66AF-AC93-4D2A-B22D-E18AECC94FA4}" srcOrd="0" destOrd="0" presId="urn:microsoft.com/office/officeart/2005/8/layout/process2"/>
    <dgm:cxn modelId="{9B408EEA-30CE-4E50-865F-9978C32A8B5B}" type="presParOf" srcId="{737D6B80-4D36-482F-BF51-7E6D4F506658}" destId="{1265F90E-44EC-4BE6-B62D-96D87E7A0F79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A97431-BF75-4AB9-A74D-DF3B8E2B38A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516F499-285E-49EB-AFA8-99EA62FA6A4B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b="0" i="1" u="none" cap="none" spc="0" dirty="0" err="1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Bước</a:t>
          </a:r>
          <a:r>
            <a:rPr lang="en-US" sz="2400" b="0" i="1" u="none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4:</a:t>
          </a:r>
          <a:r>
            <a:rPr lang="en-US" sz="2400" b="0" u="none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Làm</a:t>
          </a:r>
          <a:r>
            <a:rPr 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ẩm</a:t>
          </a:r>
          <a:endParaRPr lang="en-US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F7C869-1B76-4CE1-A45E-943A4A128D9B}" type="parTrans" cxnId="{30B4CF33-9AFC-445E-A087-2899F80FC661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F4BEEF-6AD9-42AD-A53A-5DF3C41B6229}" type="sibTrans" cxnId="{30B4CF33-9AFC-445E-A087-2899F80FC661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CB8F64-D0FA-414D-8841-A35E6009AF9F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0" i="1" cap="none" spc="0" dirty="0" err="1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Bước</a:t>
          </a:r>
          <a:r>
            <a:rPr lang="en-US" sz="2400" b="0" i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5:</a:t>
          </a:r>
          <a:r>
            <a:rPr 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Ủ</a:t>
          </a:r>
          <a:endParaRPr lang="en-US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C58D4A-5BD1-4E4C-8392-CDC16D00258D}" type="parTrans" cxnId="{D879FAEA-70FD-4C5B-8A14-9A735F4CB276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EB1562-4879-4511-9DD2-46CA9ABF8150}" type="sibTrans" cxnId="{D879FAEA-70FD-4C5B-8A14-9A735F4CB276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0071EA-C27C-4555-A5F6-4E7A87E4259E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0" i="1" cap="none" spc="0" dirty="0" err="1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Bước</a:t>
          </a:r>
          <a:r>
            <a:rPr lang="en-US" sz="2400" b="0" i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6:</a:t>
          </a:r>
          <a:r>
            <a:rPr 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Đánh</a:t>
          </a:r>
          <a:r>
            <a:rPr 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giá</a:t>
          </a:r>
          <a:r>
            <a:rPr 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sản</a:t>
          </a:r>
          <a:r>
            <a:rPr 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phẩm</a:t>
          </a:r>
          <a:endParaRPr lang="en-US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B68E50-3724-46CD-BE3A-A6FD47829FD0}" type="parTrans" cxnId="{5907CDB4-7600-4947-9468-3DE11D5A8DB1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45FE21-1982-4093-B06D-1EDBB6953D23}" type="sibTrans" cxnId="{5907CDB4-7600-4947-9468-3DE11D5A8DB1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7D6B80-4D36-482F-BF51-7E6D4F506658}" type="pres">
      <dgm:prSet presAssocID="{16A97431-BF75-4AB9-A74D-DF3B8E2B38A6}" presName="linearFlow" presStyleCnt="0">
        <dgm:presLayoutVars>
          <dgm:resizeHandles val="exact"/>
        </dgm:presLayoutVars>
      </dgm:prSet>
      <dgm:spPr/>
    </dgm:pt>
    <dgm:pt modelId="{4C953DDF-B27E-47E5-A6B9-B1FD12A82CFC}" type="pres">
      <dgm:prSet presAssocID="{4516F499-285E-49EB-AFA8-99EA62FA6A4B}" presName="node" presStyleLbl="node1" presStyleIdx="0" presStyleCnt="3" custScaleX="203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D187B-1AA5-43BD-8932-37C6E3EEDB34}" type="pres">
      <dgm:prSet presAssocID="{ABF4BEEF-6AD9-42AD-A53A-5DF3C41B622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D7D927F-AF87-4481-BD4C-2A6EDAD4EFD4}" type="pres">
      <dgm:prSet presAssocID="{ABF4BEEF-6AD9-42AD-A53A-5DF3C41B6229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6587902-D61C-4943-A341-9F62A96E2E0F}" type="pres">
      <dgm:prSet presAssocID="{EBCB8F64-D0FA-414D-8841-A35E6009AF9F}" presName="node" presStyleLbl="node1" presStyleIdx="1" presStyleCnt="3" custScaleX="203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1CF7C-CB60-499D-842F-746108E57F53}" type="pres">
      <dgm:prSet presAssocID="{10EB1562-4879-4511-9DD2-46CA9ABF815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986B66AF-AC93-4D2A-B22D-E18AECC94FA4}" type="pres">
      <dgm:prSet presAssocID="{10EB1562-4879-4511-9DD2-46CA9ABF815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1265F90E-44EC-4BE6-B62D-96D87E7A0F79}" type="pres">
      <dgm:prSet presAssocID="{670071EA-C27C-4555-A5F6-4E7A87E4259E}" presName="node" presStyleLbl="node1" presStyleIdx="2" presStyleCnt="3" custScaleX="203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EE6D91-B6AE-44BB-A89F-CE86738607EE}" type="presOf" srcId="{ABF4BEEF-6AD9-42AD-A53A-5DF3C41B6229}" destId="{649D187B-1AA5-43BD-8932-37C6E3EEDB34}" srcOrd="0" destOrd="0" presId="urn:microsoft.com/office/officeart/2005/8/layout/process2"/>
    <dgm:cxn modelId="{4771CA12-E389-4FC0-817C-EDCC693E1771}" type="presOf" srcId="{ABF4BEEF-6AD9-42AD-A53A-5DF3C41B6229}" destId="{0D7D927F-AF87-4481-BD4C-2A6EDAD4EFD4}" srcOrd="1" destOrd="0" presId="urn:microsoft.com/office/officeart/2005/8/layout/process2"/>
    <dgm:cxn modelId="{D879FAEA-70FD-4C5B-8A14-9A735F4CB276}" srcId="{16A97431-BF75-4AB9-A74D-DF3B8E2B38A6}" destId="{EBCB8F64-D0FA-414D-8841-A35E6009AF9F}" srcOrd="1" destOrd="0" parTransId="{FEC58D4A-5BD1-4E4C-8392-CDC16D00258D}" sibTransId="{10EB1562-4879-4511-9DD2-46CA9ABF8150}"/>
    <dgm:cxn modelId="{5907CDB4-7600-4947-9468-3DE11D5A8DB1}" srcId="{16A97431-BF75-4AB9-A74D-DF3B8E2B38A6}" destId="{670071EA-C27C-4555-A5F6-4E7A87E4259E}" srcOrd="2" destOrd="0" parTransId="{02B68E50-3724-46CD-BE3A-A6FD47829FD0}" sibTransId="{4C45FE21-1982-4093-B06D-1EDBB6953D23}"/>
    <dgm:cxn modelId="{B1CBD9A4-317D-4AFB-903A-B450FCC2E917}" type="presOf" srcId="{10EB1562-4879-4511-9DD2-46CA9ABF8150}" destId="{E341CF7C-CB60-499D-842F-746108E57F53}" srcOrd="0" destOrd="0" presId="urn:microsoft.com/office/officeart/2005/8/layout/process2"/>
    <dgm:cxn modelId="{B9A70618-E0C1-42AE-8AC9-81D107DFF806}" type="presOf" srcId="{670071EA-C27C-4555-A5F6-4E7A87E4259E}" destId="{1265F90E-44EC-4BE6-B62D-96D87E7A0F79}" srcOrd="0" destOrd="0" presId="urn:microsoft.com/office/officeart/2005/8/layout/process2"/>
    <dgm:cxn modelId="{30B4CF33-9AFC-445E-A087-2899F80FC661}" srcId="{16A97431-BF75-4AB9-A74D-DF3B8E2B38A6}" destId="{4516F499-285E-49EB-AFA8-99EA62FA6A4B}" srcOrd="0" destOrd="0" parTransId="{2CF7C869-1B76-4CE1-A45E-943A4A128D9B}" sibTransId="{ABF4BEEF-6AD9-42AD-A53A-5DF3C41B6229}"/>
    <dgm:cxn modelId="{F0584536-7145-4455-A6B4-693F0EAE9799}" type="presOf" srcId="{EBCB8F64-D0FA-414D-8841-A35E6009AF9F}" destId="{66587902-D61C-4943-A341-9F62A96E2E0F}" srcOrd="0" destOrd="0" presId="urn:microsoft.com/office/officeart/2005/8/layout/process2"/>
    <dgm:cxn modelId="{D7185A74-BA8B-4016-877E-FCF072C2E052}" type="presOf" srcId="{16A97431-BF75-4AB9-A74D-DF3B8E2B38A6}" destId="{737D6B80-4D36-482F-BF51-7E6D4F506658}" srcOrd="0" destOrd="0" presId="urn:microsoft.com/office/officeart/2005/8/layout/process2"/>
    <dgm:cxn modelId="{9A465B6C-E40D-44E7-91E5-0341D34EEFC1}" type="presOf" srcId="{4516F499-285E-49EB-AFA8-99EA62FA6A4B}" destId="{4C953DDF-B27E-47E5-A6B9-B1FD12A82CFC}" srcOrd="0" destOrd="0" presId="urn:microsoft.com/office/officeart/2005/8/layout/process2"/>
    <dgm:cxn modelId="{8A0874DF-20D9-43D7-8EB1-E5DC4B74557E}" type="presOf" srcId="{10EB1562-4879-4511-9DD2-46CA9ABF8150}" destId="{986B66AF-AC93-4D2A-B22D-E18AECC94FA4}" srcOrd="1" destOrd="0" presId="urn:microsoft.com/office/officeart/2005/8/layout/process2"/>
    <dgm:cxn modelId="{BEFB45EB-872E-4F21-B8CE-A6F7CC732F43}" type="presParOf" srcId="{737D6B80-4D36-482F-BF51-7E6D4F506658}" destId="{4C953DDF-B27E-47E5-A6B9-B1FD12A82CFC}" srcOrd="0" destOrd="0" presId="urn:microsoft.com/office/officeart/2005/8/layout/process2"/>
    <dgm:cxn modelId="{FA46A075-A860-4616-8066-7BFB2FBD49B9}" type="presParOf" srcId="{737D6B80-4D36-482F-BF51-7E6D4F506658}" destId="{649D187B-1AA5-43BD-8932-37C6E3EEDB34}" srcOrd="1" destOrd="0" presId="urn:microsoft.com/office/officeart/2005/8/layout/process2"/>
    <dgm:cxn modelId="{FC71758F-9087-4609-BE26-D8EEB0B4D131}" type="presParOf" srcId="{649D187B-1AA5-43BD-8932-37C6E3EEDB34}" destId="{0D7D927F-AF87-4481-BD4C-2A6EDAD4EFD4}" srcOrd="0" destOrd="0" presId="urn:microsoft.com/office/officeart/2005/8/layout/process2"/>
    <dgm:cxn modelId="{A21B9CCB-E740-4D02-8FD6-4060F3BB37EE}" type="presParOf" srcId="{737D6B80-4D36-482F-BF51-7E6D4F506658}" destId="{66587902-D61C-4943-A341-9F62A96E2E0F}" srcOrd="2" destOrd="0" presId="urn:microsoft.com/office/officeart/2005/8/layout/process2"/>
    <dgm:cxn modelId="{A75B6F5F-D85E-4C69-A572-458088F46D95}" type="presParOf" srcId="{737D6B80-4D36-482F-BF51-7E6D4F506658}" destId="{E341CF7C-CB60-499D-842F-746108E57F53}" srcOrd="3" destOrd="0" presId="urn:microsoft.com/office/officeart/2005/8/layout/process2"/>
    <dgm:cxn modelId="{A1582B63-26CA-44D4-8F3F-F3EC5579EE2F}" type="presParOf" srcId="{E341CF7C-CB60-499D-842F-746108E57F53}" destId="{986B66AF-AC93-4D2A-B22D-E18AECC94FA4}" srcOrd="0" destOrd="0" presId="urn:microsoft.com/office/officeart/2005/8/layout/process2"/>
    <dgm:cxn modelId="{9B408EEA-30CE-4E50-865F-9978C32A8B5B}" type="presParOf" srcId="{737D6B80-4D36-482F-BF51-7E6D4F506658}" destId="{1265F90E-44EC-4BE6-B62D-96D87E7A0F79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53DDF-B27E-47E5-A6B9-B1FD12A82CFC}">
      <dsp:nvSpPr>
        <dsp:cNvPr id="0" name=""/>
        <dsp:cNvSpPr/>
      </dsp:nvSpPr>
      <dsp:spPr>
        <a:xfrm>
          <a:off x="0" y="1674"/>
          <a:ext cx="5562600" cy="8564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65000"/>
                <a:lumMod val="110000"/>
              </a:schemeClr>
            </a:gs>
            <a:gs pos="88000">
              <a:schemeClr val="accent3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1" u="none" kern="1200" cap="none" spc="0" dirty="0" err="1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Bước</a:t>
          </a:r>
          <a:r>
            <a:rPr lang="en-US" sz="2400" b="0" i="1" u="none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1:</a:t>
          </a:r>
          <a:r>
            <a:rPr lang="en-US" sz="2400" b="0" u="none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nguyên</a:t>
          </a:r>
          <a:r>
            <a:rPr lang="en-US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liệu</a:t>
          </a:r>
          <a:endParaRPr lang="en-US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083" y="26757"/>
        <a:ext cx="5512434" cy="806246"/>
      </dsp:txXfrm>
    </dsp:sp>
    <dsp:sp modelId="{649D187B-1AA5-43BD-8932-37C6E3EEDB34}">
      <dsp:nvSpPr>
        <dsp:cNvPr id="0" name=""/>
        <dsp:cNvSpPr/>
      </dsp:nvSpPr>
      <dsp:spPr>
        <a:xfrm rot="5400000">
          <a:off x="2620722" y="879497"/>
          <a:ext cx="321154" cy="38538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665684" y="911612"/>
        <a:ext cx="231231" cy="224808"/>
      </dsp:txXfrm>
    </dsp:sp>
    <dsp:sp modelId="{66587902-D61C-4943-A341-9F62A96E2E0F}">
      <dsp:nvSpPr>
        <dsp:cNvPr id="0" name=""/>
        <dsp:cNvSpPr/>
      </dsp:nvSpPr>
      <dsp:spPr>
        <a:xfrm>
          <a:off x="0" y="1286293"/>
          <a:ext cx="5562600" cy="8564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5000"/>
                <a:lumMod val="11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1" kern="1200" cap="none" spc="0" dirty="0" err="1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Bước</a:t>
          </a:r>
          <a:r>
            <a:rPr lang="en-US" sz="2400" b="0" i="1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2:</a:t>
          </a:r>
          <a:r>
            <a:rPr lang="en-US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chế</a:t>
          </a:r>
          <a:r>
            <a:rPr lang="en-US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phẩm</a:t>
          </a:r>
          <a:r>
            <a:rPr lang="en-US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vi </a:t>
          </a:r>
          <a:r>
            <a:rPr lang="en-US" sz="2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endParaRPr lang="en-US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083" y="1311376"/>
        <a:ext cx="5512434" cy="806246"/>
      </dsp:txXfrm>
    </dsp:sp>
    <dsp:sp modelId="{E341CF7C-CB60-499D-842F-746108E57F53}">
      <dsp:nvSpPr>
        <dsp:cNvPr id="0" name=""/>
        <dsp:cNvSpPr/>
      </dsp:nvSpPr>
      <dsp:spPr>
        <a:xfrm rot="5400000">
          <a:off x="2620722" y="2164116"/>
          <a:ext cx="321154" cy="38538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665684" y="2196231"/>
        <a:ext cx="231231" cy="224808"/>
      </dsp:txXfrm>
    </dsp:sp>
    <dsp:sp modelId="{1265F90E-44EC-4BE6-B62D-96D87E7A0F79}">
      <dsp:nvSpPr>
        <dsp:cNvPr id="0" name=""/>
        <dsp:cNvSpPr/>
      </dsp:nvSpPr>
      <dsp:spPr>
        <a:xfrm>
          <a:off x="0" y="2570912"/>
          <a:ext cx="5562600" cy="8564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1" kern="1200" cap="none" spc="0" dirty="0" err="1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Bước</a:t>
          </a:r>
          <a:r>
            <a:rPr lang="en-US" sz="2400" b="0" i="1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3:</a:t>
          </a:r>
          <a:r>
            <a:rPr lang="en-US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Phối</a:t>
          </a:r>
          <a:r>
            <a:rPr lang="en-US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trộn</a:t>
          </a:r>
          <a:endParaRPr lang="en-US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083" y="2595995"/>
        <a:ext cx="5512434" cy="806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53DDF-B27E-47E5-A6B9-B1FD12A82CFC}">
      <dsp:nvSpPr>
        <dsp:cNvPr id="0" name=""/>
        <dsp:cNvSpPr/>
      </dsp:nvSpPr>
      <dsp:spPr>
        <a:xfrm>
          <a:off x="0" y="1674"/>
          <a:ext cx="5440680" cy="856412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rnd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1" u="none" kern="1200" cap="none" spc="0" dirty="0" err="1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Bước</a:t>
          </a:r>
          <a:r>
            <a:rPr lang="en-US" sz="2400" b="0" i="1" u="none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4:</a:t>
          </a:r>
          <a:r>
            <a:rPr lang="en-US" sz="2400" b="0" u="none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Làm</a:t>
          </a:r>
          <a:r>
            <a:rPr lang="en-US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ẩm</a:t>
          </a:r>
          <a:endParaRPr lang="en-US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083" y="26757"/>
        <a:ext cx="5390514" cy="806246"/>
      </dsp:txXfrm>
    </dsp:sp>
    <dsp:sp modelId="{649D187B-1AA5-43BD-8932-37C6E3EEDB34}">
      <dsp:nvSpPr>
        <dsp:cNvPr id="0" name=""/>
        <dsp:cNvSpPr/>
      </dsp:nvSpPr>
      <dsp:spPr>
        <a:xfrm rot="5400000">
          <a:off x="2559762" y="879497"/>
          <a:ext cx="321154" cy="38538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604724" y="911612"/>
        <a:ext cx="231231" cy="224808"/>
      </dsp:txXfrm>
    </dsp:sp>
    <dsp:sp modelId="{66587902-D61C-4943-A341-9F62A96E2E0F}">
      <dsp:nvSpPr>
        <dsp:cNvPr id="0" name=""/>
        <dsp:cNvSpPr/>
      </dsp:nvSpPr>
      <dsp:spPr>
        <a:xfrm>
          <a:off x="0" y="1286293"/>
          <a:ext cx="5440680" cy="8564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65000"/>
                <a:lumMod val="110000"/>
              </a:schemeClr>
            </a:gs>
            <a:gs pos="88000">
              <a:schemeClr val="accent2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1" kern="1200" cap="none" spc="0" dirty="0" err="1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Bước</a:t>
          </a:r>
          <a:r>
            <a:rPr lang="en-US" sz="2400" b="0" i="1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5:</a:t>
          </a:r>
          <a:r>
            <a:rPr lang="en-US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Ủ</a:t>
          </a:r>
          <a:endParaRPr lang="en-US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083" y="1311376"/>
        <a:ext cx="5390514" cy="806246"/>
      </dsp:txXfrm>
    </dsp:sp>
    <dsp:sp modelId="{E341CF7C-CB60-499D-842F-746108E57F53}">
      <dsp:nvSpPr>
        <dsp:cNvPr id="0" name=""/>
        <dsp:cNvSpPr/>
      </dsp:nvSpPr>
      <dsp:spPr>
        <a:xfrm rot="5400000">
          <a:off x="2559762" y="2164116"/>
          <a:ext cx="321154" cy="38538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604724" y="2196231"/>
        <a:ext cx="231231" cy="224808"/>
      </dsp:txXfrm>
    </dsp:sp>
    <dsp:sp modelId="{1265F90E-44EC-4BE6-B62D-96D87E7A0F79}">
      <dsp:nvSpPr>
        <dsp:cNvPr id="0" name=""/>
        <dsp:cNvSpPr/>
      </dsp:nvSpPr>
      <dsp:spPr>
        <a:xfrm>
          <a:off x="0" y="2570912"/>
          <a:ext cx="5440680" cy="8564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65000"/>
                <a:lumMod val="110000"/>
              </a:schemeClr>
            </a:gs>
            <a:gs pos="88000">
              <a:schemeClr val="accent5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1" kern="1200" cap="none" spc="0" dirty="0" err="1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Bước</a:t>
          </a:r>
          <a:r>
            <a:rPr lang="en-US" sz="2400" b="0" i="1" kern="120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6:</a:t>
          </a:r>
          <a:r>
            <a:rPr lang="en-US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Đánh</a:t>
          </a:r>
          <a:r>
            <a:rPr lang="en-US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giá</a:t>
          </a:r>
          <a:r>
            <a:rPr lang="en-US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sản</a:t>
          </a:r>
          <a:r>
            <a:rPr lang="en-US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phẩm</a:t>
          </a:r>
          <a:endParaRPr lang="en-US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083" y="2595995"/>
        <a:ext cx="5390514" cy="806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6AD5E-47A6-4153-94E7-A6BBF5CCD857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88680-3D8E-44EB-A658-F2444FEEA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24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FvOioD-D-s?list=PLBC3AEB407E213B58" TargetMode="External"/><Relationship Id="rId2" Type="http://schemas.openxmlformats.org/officeDocument/2006/relationships/hyperlink" Target="https://www.youtube.com/watch?v=gjs4Man5zb0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9103" y="1058778"/>
            <a:ext cx="8805857" cy="1689967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10: THỰC HÀNH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CHẾ BIẾN, BẢO QUẢN THỨC ĂN CHO VẬT NUÔI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0699" y="2819100"/>
            <a:ext cx="4777418" cy="450512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MÔN: CÔNG NGHỆ CHĂN NUÔI 11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27EB40-DAE7-B47C-BD8D-C0036235B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196" y="3505798"/>
            <a:ext cx="5580113" cy="335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38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883" y="222878"/>
            <a:ext cx="11579192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CHẾ BIẾN THỨC ĂN GIÀU TINH BỘT BẰNG PHƯƠNG PHÁP </a:t>
            </a:r>
            <a:r>
              <a:rPr lang="en-US" sz="2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 MEN</a:t>
            </a:r>
            <a:endParaRPr lang="en-US" sz="2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508" y="760852"/>
            <a:ext cx="3753854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5379" y="4822827"/>
            <a:ext cx="11220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www.youtube.com/watch?v=gjs4Man5zb0</a:t>
            </a:r>
            <a:r>
              <a:rPr lang="en-US" sz="2400" dirty="0" smtClean="0"/>
              <a:t> (</a:t>
            </a:r>
            <a:r>
              <a:rPr lang="en-US" sz="2400" dirty="0" err="1" smtClean="0"/>
              <a:t>Cách</a:t>
            </a:r>
            <a:r>
              <a:rPr lang="en-US" sz="2400" dirty="0" smtClean="0"/>
              <a:t> </a:t>
            </a:r>
            <a:r>
              <a:rPr lang="en-US" sz="2400" dirty="0" err="1" smtClean="0"/>
              <a:t>chế</a:t>
            </a:r>
            <a:r>
              <a:rPr lang="en-US" sz="2400" dirty="0" smtClean="0"/>
              <a:t> </a:t>
            </a:r>
            <a:r>
              <a:rPr lang="en-US" sz="2400" dirty="0" err="1" smtClean="0"/>
              <a:t>biến</a:t>
            </a:r>
            <a:r>
              <a:rPr lang="en-US" sz="2400" dirty="0" smtClean="0"/>
              <a:t> </a:t>
            </a:r>
            <a:r>
              <a:rPr lang="en-US" sz="2400" dirty="0" err="1" smtClean="0"/>
              <a:t>khô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SGK)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745974" y="5822466"/>
            <a:ext cx="11093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youtu.be/yFvOioD-D-s?list=PLBC3AEB407E213B58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50351" y="4054020"/>
            <a:ext cx="174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Video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5784784" y="1133470"/>
            <a:ext cx="4042610" cy="1888863"/>
          </a:xfrm>
          <a:prstGeom prst="cloudCallout">
            <a:avLst>
              <a:gd name="adj1" fmla="val -50430"/>
              <a:gd name="adj2" fmla="val 9604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vi-V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245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883" y="222878"/>
            <a:ext cx="11579192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CHẾ BIẾN THỨC ĂN GIÀU TINH BỘT BẰNG PHƯƠNG PHÁP </a:t>
            </a:r>
            <a:r>
              <a:rPr lang="en-US" sz="2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 MEN</a:t>
            </a:r>
            <a:endParaRPr lang="en-US" sz="2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508" y="760852"/>
            <a:ext cx="3753854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54806757"/>
              </p:ext>
            </p:extLst>
          </p:nvPr>
        </p:nvGraphicFramePr>
        <p:xfrm>
          <a:off x="259883" y="1523198"/>
          <a:ext cx="5562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30551317"/>
              </p:ext>
            </p:extLst>
          </p:nvPr>
        </p:nvGraphicFramePr>
        <p:xfrm>
          <a:off x="6284494" y="1523198"/>
          <a:ext cx="544068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187029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1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883" y="222878"/>
            <a:ext cx="11579192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CHẾ BIẾN THỨC ĂN GIÀU TINH BỘT BẰNG PHƯƠNG PHÁP </a:t>
            </a:r>
            <a:r>
              <a:rPr lang="en-US" sz="2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 MEN</a:t>
            </a:r>
            <a:endParaRPr lang="en-US" sz="2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508" y="760852"/>
            <a:ext cx="3753854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6208" y="1338430"/>
            <a:ext cx="4335378" cy="856412"/>
            <a:chOff x="0" y="1674"/>
            <a:chExt cx="5562600" cy="85641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" name="Rounded Rectangle 8"/>
            <p:cNvSpPr/>
            <p:nvPr/>
          </p:nvSpPr>
          <p:spPr>
            <a:xfrm>
              <a:off x="0" y="1674"/>
              <a:ext cx="5562600" cy="85641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1" name="Rounded Rectangle 4"/>
            <p:cNvSpPr txBox="1"/>
            <p:nvPr/>
          </p:nvSpPr>
          <p:spPr>
            <a:xfrm>
              <a:off x="25083" y="26757"/>
              <a:ext cx="5512434" cy="8062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0" i="1" u="none" kern="1200" cap="none" spc="0" dirty="0" err="1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2400" b="0" i="1" u="none" kern="1200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1:</a:t>
              </a:r>
              <a:r>
                <a:rPr lang="en-US" sz="2400" b="0" u="none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kern="120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24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kern="120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4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kern="120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nguyên</a:t>
              </a:r>
              <a:r>
                <a:rPr lang="en-US" sz="24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kern="120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liệu</a:t>
              </a:r>
              <a:endParaRPr lang="en-US" sz="24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86438" y="1330164"/>
            <a:ext cx="638847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803006" y="1624817"/>
            <a:ext cx="462012" cy="394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46208" y="2272951"/>
            <a:ext cx="5111315" cy="856412"/>
            <a:chOff x="0" y="1286293"/>
            <a:chExt cx="5562600" cy="856412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3" name="Rounded Rectangle 12"/>
            <p:cNvSpPr/>
            <p:nvPr/>
          </p:nvSpPr>
          <p:spPr>
            <a:xfrm>
              <a:off x="0" y="1286293"/>
              <a:ext cx="5562600" cy="85641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4" name="Rounded Rectangle 4"/>
            <p:cNvSpPr txBox="1"/>
            <p:nvPr/>
          </p:nvSpPr>
          <p:spPr>
            <a:xfrm>
              <a:off x="25083" y="1311376"/>
              <a:ext cx="5512434" cy="8062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0" i="1" kern="1200" cap="none" spc="0" dirty="0" err="1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2400" b="0" i="1" kern="1200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2:</a:t>
              </a:r>
              <a:r>
                <a:rPr lang="en-US" sz="24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kern="120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24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kern="120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4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kern="120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chế</a:t>
              </a:r>
              <a:r>
                <a:rPr lang="en-US" sz="24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kern="120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phẩm</a:t>
              </a:r>
              <a:r>
                <a:rPr lang="en-US" sz="24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vi </a:t>
              </a:r>
              <a:r>
                <a:rPr lang="en-US" sz="2400" b="0" kern="120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endParaRPr lang="en-US" sz="24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5587467" y="2558808"/>
            <a:ext cx="462012" cy="394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246800" y="2340627"/>
            <a:ext cx="586178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loãng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ở dang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55845" y="3196825"/>
            <a:ext cx="2676113" cy="856412"/>
            <a:chOff x="0" y="2570912"/>
            <a:chExt cx="5562600" cy="85641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" name="Rounded Rectangle 18"/>
            <p:cNvSpPr/>
            <p:nvPr/>
          </p:nvSpPr>
          <p:spPr>
            <a:xfrm>
              <a:off x="0" y="2570912"/>
              <a:ext cx="5562600" cy="85641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 txBox="1"/>
            <p:nvPr/>
          </p:nvSpPr>
          <p:spPr>
            <a:xfrm>
              <a:off x="25083" y="2595995"/>
              <a:ext cx="5512434" cy="806246"/>
            </a:xfrm>
            <a:prstGeom prst="rect">
              <a:avLst/>
            </a:prstGeom>
            <a:grpFill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0" i="1" kern="1200" cap="none" spc="0" dirty="0" err="1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2400" b="0" i="1" kern="1200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3:</a:t>
              </a:r>
              <a:r>
                <a:rPr lang="en-US" sz="24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kern="120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Phối</a:t>
              </a:r>
              <a:r>
                <a:rPr lang="en-US" sz="24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kern="120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trộn</a:t>
              </a:r>
              <a:endParaRPr lang="en-US" sz="24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Right Arrow 20"/>
          <p:cNvSpPr/>
          <p:nvPr/>
        </p:nvSpPr>
        <p:spPr>
          <a:xfrm>
            <a:off x="3222859" y="3427713"/>
            <a:ext cx="462012" cy="394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875772" y="3253027"/>
            <a:ext cx="651047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xô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nhựa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trộn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79484" y="4113870"/>
            <a:ext cx="2640407" cy="856412"/>
            <a:chOff x="0" y="1674"/>
            <a:chExt cx="5562600" cy="856412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4" name="Rounded Rectangle 23"/>
            <p:cNvSpPr/>
            <p:nvPr/>
          </p:nvSpPr>
          <p:spPr>
            <a:xfrm>
              <a:off x="0" y="1674"/>
              <a:ext cx="5562600" cy="85641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 txBox="1"/>
            <p:nvPr/>
          </p:nvSpPr>
          <p:spPr>
            <a:xfrm>
              <a:off x="25083" y="26757"/>
              <a:ext cx="5512434" cy="806246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0" i="1" u="none" kern="1200" cap="none" spc="0" dirty="0" err="1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2400" b="0" i="1" u="none" kern="1200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4:</a:t>
              </a:r>
              <a:r>
                <a:rPr lang="en-US" sz="2400" b="0" u="none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kern="120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kern="120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ẩm</a:t>
              </a:r>
              <a:endParaRPr lang="en-US" sz="24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1811" y="5017623"/>
            <a:ext cx="1850876" cy="856412"/>
            <a:chOff x="0" y="1286293"/>
            <a:chExt cx="5562600" cy="856412"/>
          </a:xfrm>
        </p:grpSpPr>
        <p:sp>
          <p:nvSpPr>
            <p:cNvPr id="27" name="Rounded Rectangle 26"/>
            <p:cNvSpPr/>
            <p:nvPr/>
          </p:nvSpPr>
          <p:spPr>
            <a:xfrm>
              <a:off x="0" y="1286293"/>
              <a:ext cx="5562600" cy="85641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 txBox="1"/>
            <p:nvPr/>
          </p:nvSpPr>
          <p:spPr>
            <a:xfrm>
              <a:off x="25079" y="1311376"/>
              <a:ext cx="5537518" cy="80624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0" i="1" kern="1200" cap="none" spc="0" dirty="0" err="1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2400" b="0" i="1" kern="1200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5:</a:t>
              </a:r>
              <a:r>
                <a:rPr lang="en-US" sz="24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Ủ</a:t>
              </a:r>
              <a:endParaRPr lang="en-US" sz="24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66057" y="5908749"/>
            <a:ext cx="4205943" cy="856412"/>
            <a:chOff x="0" y="2570912"/>
            <a:chExt cx="5440680" cy="856412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Rounded Rectangle 29"/>
            <p:cNvSpPr/>
            <p:nvPr/>
          </p:nvSpPr>
          <p:spPr>
            <a:xfrm>
              <a:off x="0" y="2570912"/>
              <a:ext cx="5440680" cy="85641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 txBox="1"/>
            <p:nvPr/>
          </p:nvSpPr>
          <p:spPr>
            <a:xfrm>
              <a:off x="25083" y="2595995"/>
              <a:ext cx="5390514" cy="806246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0" i="1" kern="1200" cap="none" spc="0" dirty="0" err="1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2400" b="0" i="1" kern="1200" cap="none" spc="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6:</a:t>
              </a:r>
              <a:r>
                <a:rPr lang="en-US" sz="24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kern="120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Đánh</a:t>
              </a:r>
              <a:r>
                <a:rPr lang="en-US" sz="24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kern="120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giá</a:t>
              </a:r>
              <a:r>
                <a:rPr lang="en-US" sz="24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kern="120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sản</a:t>
              </a:r>
              <a:r>
                <a:rPr lang="en-US" sz="24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0" kern="1200" cap="none" spc="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phẩm</a:t>
              </a:r>
              <a:endParaRPr lang="en-US" sz="24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Right Arrow 31"/>
          <p:cNvSpPr/>
          <p:nvPr/>
        </p:nvSpPr>
        <p:spPr>
          <a:xfrm>
            <a:off x="3222859" y="4309755"/>
            <a:ext cx="462012" cy="394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2439853" y="5231990"/>
            <a:ext cx="462012" cy="394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4803006" y="6139637"/>
            <a:ext cx="462012" cy="394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875772" y="4146582"/>
            <a:ext cx="651047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Bổ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sung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ẩm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31958" y="5035452"/>
            <a:ext cx="892582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Nén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phủ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nylon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ủ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34475" y="6106122"/>
            <a:ext cx="463346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625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5" grpId="0" animBg="1"/>
      <p:bldP spid="16" grpId="0" animBg="1"/>
      <p:bldP spid="21" grpId="0" animBg="1"/>
      <p:bldP spid="22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883" y="222878"/>
            <a:ext cx="11579192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CHẾ BIẾN THỨC ĂN GIÀU TINH BỘT BẰNG PHƯƠNG PHÁP </a:t>
            </a:r>
            <a:r>
              <a:rPr lang="en-US" sz="2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 MEN</a:t>
            </a:r>
            <a:endParaRPr lang="en-US" sz="2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508" y="760852"/>
            <a:ext cx="2377441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508" y="2986718"/>
            <a:ext cx="3474721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6646" y="1373966"/>
            <a:ext cx="772908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ủ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 kg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7665" y="3624674"/>
            <a:ext cx="772908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GV.</a:t>
            </a:r>
          </a:p>
          <a:p>
            <a:pPr marL="342900" indent="-342900" algn="just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GV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HS.</a:t>
            </a:r>
          </a:p>
        </p:txBody>
      </p:sp>
    </p:spTree>
    <p:extLst>
      <p:ext uri="{BB962C8B-B14F-4D97-AF65-F5344CB8AC3E}">
        <p14:creationId xmlns:p14="http://schemas.microsoft.com/office/powerpoint/2010/main" val="2842860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171" y="215990"/>
            <a:ext cx="12050829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CHẾ BIẾN VÀ BẢO QUẢN THỨC ĂN THÔ BẰNG PHƯƠNG PHÁP </a:t>
            </a:r>
            <a:r>
              <a:rPr lang="en-US" sz="2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 CHUA</a:t>
            </a:r>
            <a:endParaRPr lang="en-US" sz="2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883" y="760852"/>
            <a:ext cx="6227544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Kỹ thuật ủ chua thức ăn cho trâu bò, gia súc dễ là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157" y="1610700"/>
            <a:ext cx="6611424" cy="495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huẩn bị ủ chua thức ăn cho đàn trâu bò, dê cho mùa đông sắp tớ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83" y="1610700"/>
            <a:ext cx="5040803" cy="3268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Cloud Callout 11"/>
          <p:cNvSpPr/>
          <p:nvPr/>
        </p:nvSpPr>
        <p:spPr>
          <a:xfrm>
            <a:off x="7878252" y="708433"/>
            <a:ext cx="3584742" cy="2332434"/>
          </a:xfrm>
          <a:prstGeom prst="cloudCallout">
            <a:avLst>
              <a:gd name="adj1" fmla="val -69003"/>
              <a:gd name="adj2" fmla="val 5906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48717" y="5381345"/>
            <a:ext cx="206313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172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171" y="215990"/>
            <a:ext cx="12050829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CHẾ BIẾN VÀ BẢO QUẢN THỨC ĂN THÔ BẰNG PHƯƠNG PHÁP </a:t>
            </a:r>
            <a:r>
              <a:rPr lang="en-US" sz="2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 CHUA</a:t>
            </a:r>
            <a:endParaRPr lang="en-US" sz="2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883" y="760852"/>
            <a:ext cx="6227544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Ỏ VOI Ủ CHUA CHO GIA SÚC (TRÂU, BÒ, DÊ) ĂN DẦ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70" y="3624566"/>
            <a:ext cx="4170948" cy="312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ột bắp làm bánh gì ngon? Cách làm bánh từ bột bắp tại nh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50" y="3603351"/>
            <a:ext cx="3141101" cy="314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94896" y="3650330"/>
            <a:ext cx="155929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150" name="Picture 6" descr="18 Cach U Thuc An Cho Bo Hay 07/20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084" y="3596562"/>
            <a:ext cx="4206240" cy="3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5249661" y="1511165"/>
            <a:ext cx="3894339" cy="1304129"/>
          </a:xfrm>
          <a:prstGeom prst="cloudCallout">
            <a:avLst>
              <a:gd name="adj1" fmla="val -50430"/>
              <a:gd name="adj2" fmla="val 96041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vi-V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0019" y="1394515"/>
            <a:ext cx="2541072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248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171" y="215990"/>
            <a:ext cx="12050829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CHẾ BIẾN VÀ BẢO QUẢN THỨC ĂN THÔ BẰNG PHƯƠNG PHÁP </a:t>
            </a:r>
            <a:r>
              <a:rPr lang="en-US" sz="2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 CHUA</a:t>
            </a:r>
            <a:endParaRPr lang="en-US" sz="2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883" y="760852"/>
            <a:ext cx="6227544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0019" y="1394515"/>
            <a:ext cx="10712920" cy="20928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chăn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VA06),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sắn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  <a:p>
            <a:pPr marL="457200" indent="-457200">
              <a:buFontTx/>
              <a:buChar char="-"/>
            </a:pP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Bột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bột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cám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pic>
        <p:nvPicPr>
          <p:cNvPr id="6146" name="Picture 2" descr="CỎ VOI Ủ CHUA CHO GIA SÚC (TRÂU, BÒ, DÊ) ĂN DẦ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70" y="3624566"/>
            <a:ext cx="4170948" cy="312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ột bắp làm bánh gì ngon? Cách làm bánh từ bột bắp tại nh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50" y="3603351"/>
            <a:ext cx="3141101" cy="314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94896" y="3650330"/>
            <a:ext cx="155929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150" name="Picture 6" descr="18 Cach U Thuc An Cho Bo Hay 07/20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084" y="3596562"/>
            <a:ext cx="4206240" cy="3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385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ung Cấp Bao Jumbo Ủ Cỏ Giá Rẻ Tại Hà Nộ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562" y="3397922"/>
            <a:ext cx="3119584" cy="311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5306222" y="1295749"/>
            <a:ext cx="3894339" cy="1304129"/>
          </a:xfrm>
          <a:prstGeom prst="cloudCallout">
            <a:avLst>
              <a:gd name="adj1" fmla="val -47284"/>
              <a:gd name="adj2" fmla="val 19507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vi-V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171" y="215990"/>
            <a:ext cx="12050829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CHẾ BIẾN VÀ BẢO QUẢN THỨC ĂN THÔ BẰNG PHƯƠNG PHÁP </a:t>
            </a:r>
            <a:r>
              <a:rPr lang="en-US" sz="2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 CHUA</a:t>
            </a:r>
            <a:endParaRPr lang="en-US" sz="2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883" y="760852"/>
            <a:ext cx="6227544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883" y="1305714"/>
            <a:ext cx="2069431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endParaRPr lang="en-US" sz="2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Xô Nhựa 20 Lít Nắp Ró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59" y="3323538"/>
            <a:ext cx="3268352" cy="32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ao Jumbo đựng bắp ủ ch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85" y="3187194"/>
            <a:ext cx="4519507" cy="340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6208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171" y="215990"/>
            <a:ext cx="12050829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CHẾ BIẾN VÀ BẢO QUẢN THỨC ĂN THÔ BẰNG PHƯƠNG PHÁP </a:t>
            </a:r>
            <a:r>
              <a:rPr lang="en-US" sz="2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 CHUA</a:t>
            </a:r>
            <a:endParaRPr lang="en-US" sz="2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883" y="760852"/>
            <a:ext cx="6227544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883" y="1305714"/>
            <a:ext cx="2069431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endParaRPr lang="en-US" sz="2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207" y="1944844"/>
            <a:ext cx="5033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ủ nylon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xô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nhựa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nắp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thớt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Máy Băm Cỏ Voi Chế Tạo 100% Tại Xưởng Cơ Khí 3A, Băm Đa Dạng Nguyên Liệ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313" y="2838302"/>
            <a:ext cx="3870866" cy="387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áy Băm Cỏ Voi Chế Tạo 100% Tại Xưởng Cơ Khí 3A, Băm Đa Dạng Nguyên Liệ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106" y="2922528"/>
            <a:ext cx="3813110" cy="381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Bao Jumbo đựng bắp ủ ch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71" y="3496268"/>
            <a:ext cx="4180142" cy="314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726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171" y="215990"/>
            <a:ext cx="12050829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CHẾ BIẾN VÀ BẢO QUẢN THỨC ĂN THÔ BẰNG PHƯƠNG PHÁP </a:t>
            </a:r>
            <a:r>
              <a:rPr lang="en-US" sz="2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 CHUA</a:t>
            </a:r>
            <a:endParaRPr lang="en-US" sz="2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883" y="760852"/>
            <a:ext cx="3812496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784784" y="1133470"/>
            <a:ext cx="4042610" cy="1888863"/>
          </a:xfrm>
          <a:prstGeom prst="cloudCallout">
            <a:avLst>
              <a:gd name="adj1" fmla="val -50430"/>
              <a:gd name="adj2" fmla="val 9604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vi-V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Túi Ủ Cỏ Cho Bò SUMO Thiết Kế 2 Lớp Siêu Bền, Chắc Chắn, Tiện Lợ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8"/>
          <a:stretch/>
        </p:blipFill>
        <p:spPr bwMode="auto">
          <a:xfrm>
            <a:off x="878448" y="1646971"/>
            <a:ext cx="4249734" cy="403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923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12824" y="657404"/>
            <a:ext cx="483704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4822" y="1762920"/>
            <a:ext cx="8959713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 BIẾN THỨC ĂN GIÀU TINH BỘT BẰNG PHƯƠNG PHÁP LÊN MEN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239066" y="1849236"/>
            <a:ext cx="984205" cy="810411"/>
            <a:chOff x="1202" y="1888"/>
            <a:chExt cx="480" cy="419"/>
          </a:xfrm>
          <a:gradFill flip="none" rotWithShape="1">
            <a:gsLst>
              <a:gs pos="0">
                <a:srgbClr val="FFFF00"/>
              </a:gs>
              <a:gs pos="100000">
                <a:srgbClr val="FBADA7"/>
              </a:gs>
            </a:gsLst>
            <a:path path="rect">
              <a:fillToRect l="100000" t="100000"/>
            </a:path>
            <a:tileRect r="-100000" b="-100000"/>
          </a:gradFill>
        </p:grpSpPr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1202" y="1888"/>
              <a:ext cx="480" cy="419"/>
              <a:chOff x="3174" y="2656"/>
              <a:chExt cx="1549" cy="1351"/>
            </a:xfrm>
            <a:grpFill/>
          </p:grpSpPr>
          <p:sp>
            <p:nvSpPr>
              <p:cNvPr id="9" name="AutoShape 17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pFill/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 kern="0">
                  <a:solidFill>
                    <a:srgbClr val="335338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AutoShape 18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p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 kern="0">
                  <a:solidFill>
                    <a:srgbClr val="335338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AutoShape 19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pFill/>
              <a:ln w="9525">
                <a:solidFill>
                  <a:srgbClr val="335338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 kern="0">
                  <a:solidFill>
                    <a:srgbClr val="335338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" name="Text Box 20"/>
            <p:cNvSpPr txBox="1">
              <a:spLocks noChangeArrowheads="1"/>
            </p:cNvSpPr>
            <p:nvPr/>
          </p:nvSpPr>
          <p:spPr bwMode="gray">
            <a:xfrm>
              <a:off x="1360" y="1926"/>
              <a:ext cx="217" cy="368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 kern="0" dirty="0">
                  <a:solidFill>
                    <a:srgbClr val="335338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454821" y="3135509"/>
            <a:ext cx="8959713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 BIẾN VÀ BẢO QUẢN THỨC ĂN THÔ, XANH BẰNG PHƯƠNG PHÁP Ủ CHUA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216385" y="3255252"/>
            <a:ext cx="1037825" cy="837732"/>
            <a:chOff x="1202" y="1888"/>
            <a:chExt cx="480" cy="419"/>
          </a:xfrm>
          <a:gradFill flip="none" rotWithShape="1">
            <a:gsLst>
              <a:gs pos="0">
                <a:srgbClr val="FFFF00"/>
              </a:gs>
              <a:gs pos="100000">
                <a:srgbClr val="FBADA7"/>
              </a:gs>
            </a:gsLst>
            <a:path path="rect">
              <a:fillToRect l="100000" t="100000"/>
            </a:path>
            <a:tileRect r="-100000" b="-100000"/>
          </a:gradFill>
        </p:grpSpPr>
        <p:grpSp>
          <p:nvGrpSpPr>
            <p:cNvPr id="20" name="Group 16"/>
            <p:cNvGrpSpPr>
              <a:grpSpLocks/>
            </p:cNvGrpSpPr>
            <p:nvPr/>
          </p:nvGrpSpPr>
          <p:grpSpPr bwMode="auto">
            <a:xfrm>
              <a:off x="1202" y="1888"/>
              <a:ext cx="480" cy="419"/>
              <a:chOff x="3174" y="2656"/>
              <a:chExt cx="1549" cy="1351"/>
            </a:xfrm>
            <a:grpFill/>
          </p:grpSpPr>
          <p:sp>
            <p:nvSpPr>
              <p:cNvPr id="22" name="AutoShape 17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pFill/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 kern="0">
                  <a:solidFill>
                    <a:srgbClr val="335338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AutoShape 18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p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 kern="0">
                  <a:solidFill>
                    <a:srgbClr val="335338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AutoShape 19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pFill/>
              <a:ln w="9525">
                <a:solidFill>
                  <a:srgbClr val="335338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 sz="3200" kern="0">
                  <a:solidFill>
                    <a:srgbClr val="335338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1" name="Text Box 20"/>
            <p:cNvSpPr txBox="1">
              <a:spLocks noChangeArrowheads="1"/>
            </p:cNvSpPr>
            <p:nvPr/>
          </p:nvSpPr>
          <p:spPr bwMode="gray">
            <a:xfrm>
              <a:off x="1352" y="1926"/>
              <a:ext cx="234" cy="292"/>
            </a:xfrm>
            <a:prstGeom prst="rect">
              <a:avLst/>
            </a:prstGeom>
            <a:grp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 kern="0" dirty="0" smtClean="0">
                  <a:solidFill>
                    <a:srgbClr val="335338"/>
                  </a:solidFill>
                  <a:latin typeface="Times New Roman" pitchFamily="18" charset="0"/>
                  <a:cs typeface="Times New Roman" pitchFamily="18" charset="0"/>
                </a:rPr>
                <a:t>II</a:t>
              </a:r>
              <a:endParaRPr lang="en-US" sz="3200" b="1" kern="0" dirty="0">
                <a:solidFill>
                  <a:srgbClr val="335338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9661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171" y="215990"/>
            <a:ext cx="12050829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CHẾ BIẾN VÀ BẢO QUẢN THỨC ĂN THÔ BẰNG PHƯƠNG PHÁP </a:t>
            </a:r>
            <a:r>
              <a:rPr lang="en-US" sz="2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 CHUA</a:t>
            </a:r>
            <a:endParaRPr lang="en-US" sz="2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883" y="760852"/>
            <a:ext cx="3812496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5827" y="1173741"/>
            <a:ext cx="636309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băm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5 cm;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ẩm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65 – 70%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ủ.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Ỏ VOI Ủ CHUA CHO GIA SÚC (TRÂU, BÒ, DÊ) ĂN DẦ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22" y="2638342"/>
            <a:ext cx="4542664" cy="340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48181" y="6195750"/>
            <a:ext cx="3582418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endParaRPr lang="en-US" sz="2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269952" y="1431389"/>
            <a:ext cx="5023843" cy="942681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 descr="Máy Băm Cỏ Voi Chế Tạo 100% Tại Xưởng Cơ Khí 3A, Băm Đa Dạng Nguyên Liệ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452" y="2501538"/>
            <a:ext cx="4262068" cy="418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0090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9883" y="760852"/>
            <a:ext cx="3812496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952" y="2447591"/>
            <a:ext cx="7252638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trộn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(10 kg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0,5 – 1kg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+ 0,05 kg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Trộn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hỗn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trộn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269952" y="1431389"/>
            <a:ext cx="7252638" cy="942681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trộn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Túi Ủ Cỏ Cho Bò SUMO Thiết Kế 2 Lớp Siêu Bền, Chắc Chắn, Tiện Lợ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8"/>
          <a:stretch/>
        </p:blipFill>
        <p:spPr bwMode="auto">
          <a:xfrm>
            <a:off x="8069434" y="2917594"/>
            <a:ext cx="4122566" cy="394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úi Ủ Cỏ Cho Bò SUMO Thiết Kế 2 Lớp Siêu Bền, Chắc Chắn, Tiện Lợ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8"/>
          <a:stretch/>
        </p:blipFill>
        <p:spPr bwMode="auto">
          <a:xfrm>
            <a:off x="8674414" y="760852"/>
            <a:ext cx="2912606" cy="276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1171" y="215990"/>
            <a:ext cx="12050829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CHẾ BIẾN VÀ BẢO QUẢN THỨC ĂN THÔ BẰNG PHƯƠNG PHÁP </a:t>
            </a:r>
            <a:r>
              <a:rPr lang="en-US" sz="2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 CHUA</a:t>
            </a:r>
            <a:endParaRPr lang="en-US" sz="2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721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171" y="215990"/>
            <a:ext cx="12050829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CHẾ BIẾN VÀ BẢO QUẢN THỨC ĂN THÔ BẰNG PHƯƠNG PHÁP </a:t>
            </a:r>
            <a:r>
              <a:rPr lang="en-US" sz="2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 CHUA</a:t>
            </a:r>
            <a:endParaRPr lang="en-US" sz="2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883" y="760852"/>
            <a:ext cx="3812496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952" y="2447591"/>
            <a:ext cx="7252638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ủ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 cm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nén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chặt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buộc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chặt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ủ,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ráo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thoáng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ủ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269952" y="1431389"/>
            <a:ext cx="7252638" cy="942681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Ủ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 descr="Túi Ủ Cỏ Cho Bò SUMO Thiết Kế 2 Lớp Siêu Bền, Chắc Chắn, Tiện Lợ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8"/>
          <a:stretch/>
        </p:blipFill>
        <p:spPr bwMode="auto">
          <a:xfrm>
            <a:off x="8347573" y="708433"/>
            <a:ext cx="2912606" cy="276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Bao Jumbo đựng bắp ủ ch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493" y="3453304"/>
            <a:ext cx="4519507" cy="340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381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171" y="215990"/>
            <a:ext cx="12050829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CHẾ BIẾN VÀ BẢO QUẢN THỨC ĂN THÔ BẰNG PHƯƠNG PHÁP </a:t>
            </a:r>
            <a:r>
              <a:rPr lang="en-US" sz="2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 CHUA</a:t>
            </a:r>
            <a:endParaRPr lang="en-US" sz="2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883" y="760852"/>
            <a:ext cx="3812496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952" y="2447591"/>
            <a:ext cx="725263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ủ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súc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269952" y="1431389"/>
            <a:ext cx="7252638" cy="942681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 descr="Túi Ủ Cỏ Cho Bò SUMO Thiết Kế 2 Lớp Siêu Bền, Chắc Chắn, Tiện Lợ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8"/>
          <a:stretch/>
        </p:blipFill>
        <p:spPr bwMode="auto">
          <a:xfrm>
            <a:off x="8347573" y="708433"/>
            <a:ext cx="2912606" cy="276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Bao Jumbo đựng bắp ủ ch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493" y="3453304"/>
            <a:ext cx="4519507" cy="340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5941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ỹ thuật ủ chua thức ăn cho trâu bò, gia súc dễ là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34" y="1082929"/>
            <a:ext cx="7583831" cy="568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1171" y="215990"/>
            <a:ext cx="12050829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CHẾ BIẾN VÀ BẢO QUẢN THỨC ĂN THÔ BẰNG PHƯƠNG PHÁP </a:t>
            </a:r>
            <a:r>
              <a:rPr lang="en-US" sz="2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 CHUA</a:t>
            </a:r>
            <a:endParaRPr lang="en-US" sz="2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ft Arrow Callout 5"/>
          <p:cNvSpPr/>
          <p:nvPr/>
        </p:nvSpPr>
        <p:spPr>
          <a:xfrm>
            <a:off x="8559537" y="1611982"/>
            <a:ext cx="904973" cy="3252247"/>
          </a:xfrm>
          <a:prstGeom prst="leftArrow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 PHẨM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816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171" y="215990"/>
            <a:ext cx="12050829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CHẾ BIẾN VÀ BẢO QUẢN THỨC ĂN THÔ BẰNG PHƯƠNG PHÁP </a:t>
            </a:r>
            <a:r>
              <a:rPr lang="en-US" sz="2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 CHUA</a:t>
            </a:r>
            <a:endParaRPr lang="en-US" sz="2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883" y="760852"/>
            <a:ext cx="3812496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269952" y="1431389"/>
            <a:ext cx="10825396" cy="1750759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CÓ THỂ THAM KHẢO XEM CÁCH Ủ THỨC ĂN THÔ TRONG VIDEO BÊN DƯỚI.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87314" y="3360242"/>
            <a:ext cx="3390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https://youtu.be/DC4rKZlgu18</a:t>
            </a:r>
          </a:p>
        </p:txBody>
      </p:sp>
    </p:spTree>
    <p:extLst>
      <p:ext uri="{BB962C8B-B14F-4D97-AF65-F5344CB8AC3E}">
        <p14:creationId xmlns:p14="http://schemas.microsoft.com/office/powerpoint/2010/main" val="3429623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171" y="215990"/>
            <a:ext cx="12050829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CHẾ BIẾN VÀ BẢO QUẢN THỨC ĂN THÔ BẰNG PHƯƠNG PHÁP </a:t>
            </a:r>
            <a:r>
              <a:rPr lang="en-US" sz="2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 CHUA</a:t>
            </a:r>
            <a:endParaRPr lang="en-US" sz="2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6508" y="760852"/>
            <a:ext cx="2377441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6508" y="2986718"/>
            <a:ext cx="3474721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646" y="1373966"/>
            <a:ext cx="772908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ủ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 kg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7665" y="3624674"/>
            <a:ext cx="772908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GV.</a:t>
            </a:r>
          </a:p>
          <a:p>
            <a:pPr marL="342900" indent="-342900" algn="just"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GV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HS.</a:t>
            </a:r>
          </a:p>
        </p:txBody>
      </p:sp>
    </p:spTree>
    <p:extLst>
      <p:ext uri="{BB962C8B-B14F-4D97-AF65-F5344CB8AC3E}">
        <p14:creationId xmlns:p14="http://schemas.microsoft.com/office/powerpoint/2010/main" val="2858721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408" y="145963"/>
            <a:ext cx="3275798" cy="75586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ại Sao Phải Chế Biến Và Dự Trữ Thức Ăn Vật Nuôi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146" y="1235119"/>
            <a:ext cx="7479579" cy="4119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flipH="1">
                <a:off x="5908307" y="3294926"/>
                <a:ext cx="7130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n/>
                          <a:solidFill>
                            <a:schemeClr val="accent3"/>
                          </a:solidFill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en-US" sz="5400" b="1" dirty="0">
                  <a:ln/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908307" y="3294926"/>
                <a:ext cx="713083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202999" y="5550519"/>
            <a:ext cx="773787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2" descr="question_mark_alternate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3" y="145963"/>
            <a:ext cx="20574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407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408" y="145963"/>
            <a:ext cx="3275798" cy="75586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026" name="Picture 2" descr="Tại Sao Phải Chế Biến Và Dự Trữ Thức Ăn Vật Nuôi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146" y="1235119"/>
            <a:ext cx="7479579" cy="4119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Cloud Callout 4"/>
          <p:cNvSpPr/>
          <p:nvPr/>
        </p:nvSpPr>
        <p:spPr>
          <a:xfrm>
            <a:off x="11336" y="145963"/>
            <a:ext cx="4272074" cy="2612337"/>
          </a:xfrm>
          <a:prstGeom prst="cloudCallout">
            <a:avLst>
              <a:gd name="adj1" fmla="val 63813"/>
              <a:gd name="adj2" fmla="val 6897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flipH="1">
                <a:off x="5908307" y="3294926"/>
                <a:ext cx="7130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n/>
                          <a:solidFill>
                            <a:schemeClr val="accent3"/>
                          </a:solidFill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en-US" sz="5400" b="1" dirty="0">
                  <a:ln/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908307" y="3294926"/>
                <a:ext cx="713083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773015" y="5550519"/>
            <a:ext cx="6828846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2" descr="question_mark_alternate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135" y="2412885"/>
            <a:ext cx="20574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450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en ủ vi sinh thảo dược - Lên men làm chín Thức Ăn - Chăn Nuôi không cần  đun nấu - 1kg ủ được 520kg thức ăn - Vật nuôi khỏe mạnh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60" y="1416483"/>
            <a:ext cx="4233545" cy="4233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60783" y="376969"/>
            <a:ext cx="3275798" cy="75586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6165" y="5895595"/>
            <a:ext cx="206313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Chuẩn bị ủ chua thức ăn cho đàn trâu bò, dê cho mùa đông sắp tớ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239" y="1394041"/>
            <a:ext cx="6598084" cy="4278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7450714" y="5895594"/>
            <a:ext cx="206313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28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ử dụng men ủ với các loại thức ăn giàu tinh bột đườ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814" y="3668132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883" y="222878"/>
            <a:ext cx="11579192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CHẾ BIẾN THỨC ĂN GIÀU TINH BỘT BẰNG PHƯƠNG PHÁP </a:t>
            </a:r>
            <a:r>
              <a:rPr lang="en-US" sz="2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 MEN</a:t>
            </a:r>
            <a:endParaRPr lang="en-US" sz="2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Men ủ vi sinh thảo dược - Lên men làm chín Thức Ăn - Chăn Nuôi không cần  đun nấu - 1kg ủ được 520kg thức ăn - Vật nuôi khỏe mạnh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71" y="1440669"/>
            <a:ext cx="4454926" cy="4454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2026462" y="5991848"/>
            <a:ext cx="234944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 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6652768" y="977841"/>
            <a:ext cx="4272074" cy="2612337"/>
          </a:xfrm>
          <a:prstGeom prst="cloudCallout">
            <a:avLst>
              <a:gd name="adj1" fmla="val -74525"/>
              <a:gd name="adj2" fmla="val 8371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883" y="760852"/>
            <a:ext cx="6227544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866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883" y="222878"/>
            <a:ext cx="11579192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CHẾ BIẾN THỨC ĂN GIÀU TINH BỘT BẰNG PHƯƠNG PHÁP </a:t>
            </a:r>
            <a:r>
              <a:rPr lang="en-US" sz="2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 MEN</a:t>
            </a:r>
            <a:endParaRPr lang="en-US" sz="2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508" y="760852"/>
            <a:ext cx="6227544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0886" y="1378254"/>
            <a:ext cx="2512196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Bắp dạng bột nghiền xay mịn, không tạp chất dùng cho chăn nuôi giá tốt,  chất lượng - Hội Chăn Nuôi Trà V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08" y="3666834"/>
            <a:ext cx="3051210" cy="30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en vi sinh hoạt tính dùng để ủ nguyên liệu nào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233" y="3630793"/>
            <a:ext cx="3092856" cy="309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99832" y="6256378"/>
            <a:ext cx="1449039" cy="4616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Hà Nội tăng giá nước sạ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434" y="3715137"/>
            <a:ext cx="5039130" cy="296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681987" y="6256379"/>
            <a:ext cx="185388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5249661" y="1511165"/>
            <a:ext cx="3894339" cy="1304129"/>
          </a:xfrm>
          <a:prstGeom prst="cloudCallout">
            <a:avLst>
              <a:gd name="adj1" fmla="val -50430"/>
              <a:gd name="adj2" fmla="val 96041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vi-V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758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883" y="222878"/>
            <a:ext cx="11579192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CHẾ BIẾN THỨC ĂN GIÀU TINH BỘT BẰNG PHƯƠNG PHÁP </a:t>
            </a:r>
            <a:r>
              <a:rPr lang="en-US" sz="2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 MEN</a:t>
            </a:r>
            <a:endParaRPr lang="en-US" sz="2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508" y="760852"/>
            <a:ext cx="6227544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0019" y="1394515"/>
            <a:ext cx="10712920" cy="20928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trọt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giàu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bột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nghiền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bột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bột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khoai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bột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sắn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  <a:p>
            <a:pPr marL="457200" indent="-457200">
              <a:buFontTx/>
              <a:buChar char="-"/>
            </a:pP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bột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men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rượu</a:t>
            </a:r>
            <a:endParaRPr lang="en-US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Bắp dạng bột nghiền xay mịn, không tạp chất dùng cho chăn nuôi giá tốt,  chất lượng - Hội Chăn Nuôi Trà V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08" y="3666834"/>
            <a:ext cx="3051210" cy="30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en vi sinh hoạt tính dùng để ủ nguyên liệu nào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233" y="3630793"/>
            <a:ext cx="3092856" cy="309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99832" y="6256378"/>
            <a:ext cx="1449039" cy="4616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Hà Nội tăng giá nước sạ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434" y="3715137"/>
            <a:ext cx="5039130" cy="296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681987" y="6256379"/>
            <a:ext cx="185388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287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883" y="222878"/>
            <a:ext cx="11579192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CHẾ BIẾN THỨC ĂN GIÀU TINH BỘT BẰNG PHƯƠNG PHÁP </a:t>
            </a:r>
            <a:r>
              <a:rPr lang="en-US" sz="2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 MEN</a:t>
            </a:r>
            <a:endParaRPr lang="en-US" sz="2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508" y="760852"/>
            <a:ext cx="6227544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013" y="1317155"/>
            <a:ext cx="2136810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endParaRPr lang="en-US" sz="2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ông nghệ 7 Bài 42: Thực hành: Chế biến thức ăn giàu gluxit bằng 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314" y="2601993"/>
            <a:ext cx="6143625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Xô nhựa PP có nắp Duy Tân 6 lít giá tốt tại Bách hoá X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2" y="2949406"/>
            <a:ext cx="4908883" cy="368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oud Callout 12"/>
          <p:cNvSpPr/>
          <p:nvPr/>
        </p:nvSpPr>
        <p:spPr>
          <a:xfrm>
            <a:off x="6574052" y="1133471"/>
            <a:ext cx="3114693" cy="1352254"/>
          </a:xfrm>
          <a:prstGeom prst="cloudCallout">
            <a:avLst>
              <a:gd name="adj1" fmla="val -50430"/>
              <a:gd name="adj2" fmla="val 9604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vi-V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455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883" y="222878"/>
            <a:ext cx="11579192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CHẾ BIẾN THỨC ĂN GIÀU TINH BỘT BẰNG PHƯƠNG PHÁP </a:t>
            </a:r>
            <a:r>
              <a:rPr lang="en-US" sz="2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 MEN</a:t>
            </a:r>
            <a:endParaRPr lang="en-US" sz="2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508" y="760852"/>
            <a:ext cx="6227544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0019" y="1394515"/>
            <a:ext cx="10712920" cy="892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endParaRPr lang="en-US" sz="2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Xô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nhựa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nắp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màng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nylon,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chày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cối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ông nghệ 7 Bài 42: Thực hành: Chế biến thức ăn giàu gluxit bằng 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314" y="2601993"/>
            <a:ext cx="6143625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Xô nhựa PP có nắp Duy Tân 6 lít giá tốt tại Bách hoá X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2" y="2949406"/>
            <a:ext cx="4908883" cy="368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001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379</TotalTime>
  <Words>1403</Words>
  <PresentationFormat>Widescreen</PresentationFormat>
  <Paragraphs>140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 Math</vt:lpstr>
      <vt:lpstr>Times New Roman</vt:lpstr>
      <vt:lpstr>Trebuchet MS</vt:lpstr>
      <vt:lpstr>Wingdings 3</vt:lpstr>
      <vt:lpstr>Facet</vt:lpstr>
      <vt:lpstr>BÀI 10: THỰC HÀNH CHẾ BIẾN, BẢO QUẢN THỨC ĂN CHO VẬT NUÔI</vt:lpstr>
      <vt:lpstr>PowerPoint Presentation</vt:lpstr>
      <vt:lpstr>KHỞI ĐỘNG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2023-07-16T01:46:20Z</dcterms:created>
  <dcterms:modified xsi:type="dcterms:W3CDTF">2023-07-16T11:44:32Z</dcterms:modified>
</cp:coreProperties>
</file>