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9" r:id="rId2"/>
    <p:sldId id="332" r:id="rId3"/>
    <p:sldId id="333" r:id="rId4"/>
    <p:sldId id="334" r:id="rId5"/>
    <p:sldId id="356" r:id="rId6"/>
    <p:sldId id="257" r:id="rId7"/>
    <p:sldId id="335" r:id="rId8"/>
    <p:sldId id="359" r:id="rId9"/>
    <p:sldId id="360" r:id="rId10"/>
    <p:sldId id="260" r:id="rId11"/>
    <p:sldId id="350" r:id="rId12"/>
    <p:sldId id="262" r:id="rId13"/>
    <p:sldId id="369" r:id="rId14"/>
    <p:sldId id="275" r:id="rId15"/>
    <p:sldId id="287" r:id="rId16"/>
    <p:sldId id="288" r:id="rId17"/>
    <p:sldId id="370" r:id="rId18"/>
    <p:sldId id="264"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Merriweather" panose="00000500000000000000"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3" autoAdjust="0"/>
    <p:restoredTop sz="93883" autoAdjust="0"/>
  </p:normalViewPr>
  <p:slideViewPr>
    <p:cSldViewPr>
      <p:cViewPr varScale="1">
        <p:scale>
          <a:sx n="71" d="100"/>
          <a:sy n="71" d="100"/>
        </p:scale>
        <p:origin x="7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43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image" Target="../media/image31.svg"/><Relationship Id="rId12" Type="http://schemas.openxmlformats.org/officeDocument/2006/relationships/image" Target="../media/image49.png"/><Relationship Id="rId2" Type="http://schemas.openxmlformats.org/officeDocument/2006/relationships/image" Target="../media/image30.png"/><Relationship Id="rId16" Type="http://schemas.openxmlformats.org/officeDocument/2006/relationships/image" Target="../media/image35.svg"/><Relationship Id="rId1" Type="http://schemas.openxmlformats.org/officeDocument/2006/relationships/slideLayout" Target="../slideLayouts/slideLayout7.xml"/><Relationship Id="rId15" Type="http://schemas.openxmlformats.org/officeDocument/2006/relationships/image" Target="../media/image34.png"/><Relationship Id="rId1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19" Type="http://schemas.openxmlformats.org/officeDocument/2006/relationships/image" Target="../media/image51.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25.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25.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svg"/><Relationship Id="rId7"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2514600" y="2455925"/>
            <a:ext cx="15011400" cy="6802375"/>
          </a:xfrm>
          <a:prstGeom prst="rect">
            <a:avLst/>
          </a:prstGeom>
        </p:spPr>
        <p:txBody>
          <a:bodyPr wrap="square">
            <a:spAutoFit/>
          </a:bodyPr>
          <a:lstStyle/>
          <a:p>
            <a:pPr>
              <a:lnSpc>
                <a:spcPct val="200000"/>
              </a:lnSpc>
            </a:pPr>
            <a:r>
              <a:rPr lang="en-US" sz="4500" b="1" u="sng">
                <a:solidFill>
                  <a:srgbClr val="C00000"/>
                </a:solidFill>
                <a:latin typeface="Arial" panose="020B0604020202020204" pitchFamily="34" charset="0"/>
                <a:cs typeface="Arial" panose="020B0604020202020204" pitchFamily="34" charset="0"/>
              </a:rPr>
              <a:t>Bài 2.22:</a:t>
            </a:r>
            <a:r>
              <a:rPr lang="en-US" sz="4500" b="1">
                <a:solidFill>
                  <a:srgbClr val="C00000"/>
                </a:solidFill>
                <a:latin typeface="Arial" panose="020B0604020202020204" pitchFamily="34" charset="0"/>
                <a:cs typeface="Arial" panose="020B0604020202020204" pitchFamily="34" charset="0"/>
              </a:rPr>
              <a:t> </a:t>
            </a:r>
            <a:r>
              <a:rPr lang="vi-VN" sz="4500">
                <a:solidFill>
                  <a:srgbClr val="000000"/>
                </a:solidFill>
                <a:latin typeface="OpenSans"/>
              </a:rPr>
              <a:t>Khẳng định nào sau đây là </a:t>
            </a:r>
            <a:r>
              <a:rPr lang="vi-VN" sz="4500" b="1">
                <a:solidFill>
                  <a:srgbClr val="000000"/>
                </a:solidFill>
                <a:latin typeface="OpenSans"/>
              </a:rPr>
              <a:t>sai</a:t>
            </a:r>
            <a:r>
              <a:rPr lang="vi-VN" sz="4500">
                <a:solidFill>
                  <a:srgbClr val="000000"/>
                </a:solidFill>
                <a:latin typeface="OpenSans"/>
              </a:rPr>
              <a:t>?</a:t>
            </a:r>
          </a:p>
          <a:p>
            <a:pPr>
              <a:lnSpc>
                <a:spcPct val="200000"/>
              </a:lnSpc>
            </a:pPr>
            <a:r>
              <a:rPr lang="vi-VN" sz="4500">
                <a:solidFill>
                  <a:srgbClr val="000000"/>
                </a:solidFill>
                <a:latin typeface="OpenSans"/>
              </a:rPr>
              <a:t>A. Một dãy số tăng thì bị chặn dưới.</a:t>
            </a:r>
          </a:p>
          <a:p>
            <a:pPr>
              <a:lnSpc>
                <a:spcPct val="200000"/>
              </a:lnSpc>
            </a:pPr>
            <a:r>
              <a:rPr lang="vi-VN" sz="4500">
                <a:solidFill>
                  <a:srgbClr val="000000"/>
                </a:solidFill>
                <a:latin typeface="OpenSans"/>
              </a:rPr>
              <a:t>B. Một dãy số giảm thì bị chặn trên.</a:t>
            </a:r>
          </a:p>
          <a:p>
            <a:pPr>
              <a:lnSpc>
                <a:spcPct val="200000"/>
              </a:lnSpc>
            </a:pPr>
            <a:r>
              <a:rPr lang="vi-VN" sz="4500">
                <a:solidFill>
                  <a:srgbClr val="000000"/>
                </a:solidFill>
                <a:latin typeface="OpenSans"/>
              </a:rPr>
              <a:t>C. Một dãy số bị chặn thì phải tăng hoặc giảm.</a:t>
            </a:r>
          </a:p>
          <a:p>
            <a:pPr>
              <a:lnSpc>
                <a:spcPct val="200000"/>
              </a:lnSpc>
            </a:pPr>
            <a:r>
              <a:rPr lang="vi-VN" sz="4500">
                <a:solidFill>
                  <a:srgbClr val="000000"/>
                </a:solidFill>
                <a:latin typeface="OpenSans"/>
              </a:rPr>
              <a:t>D. Một dãy số không đổi thì bị chặn.</a:t>
            </a:r>
          </a:p>
        </p:txBody>
      </p:sp>
      <p:pic>
        <p:nvPicPr>
          <p:cNvPr id="7" name="Picture 6"/>
          <p:cNvPicPr>
            <a:picLocks noChangeAspect="1"/>
          </p:cNvPicPr>
          <p:nvPr/>
        </p:nvPicPr>
        <p:blipFill>
          <a:blip r:embed="rId3"/>
          <a:stretch>
            <a:fillRect/>
          </a:stretch>
        </p:blipFill>
        <p:spPr>
          <a:xfrm>
            <a:off x="15328709" y="7470468"/>
            <a:ext cx="2280102" cy="2304488"/>
          </a:xfrm>
          <a:prstGeom prst="rect">
            <a:avLst/>
          </a:prstGeom>
        </p:spPr>
      </p:pic>
      <p:pic>
        <p:nvPicPr>
          <p:cNvPr id="14" name="Picture 13"/>
          <p:cNvPicPr>
            <a:picLocks noChangeAspect="1"/>
          </p:cNvPicPr>
          <p:nvPr/>
        </p:nvPicPr>
        <p:blipFill>
          <a:blip r:embed="rId4"/>
          <a:stretch>
            <a:fillRect/>
          </a:stretch>
        </p:blipFill>
        <p:spPr>
          <a:xfrm>
            <a:off x="609600" y="1258851"/>
            <a:ext cx="1441882" cy="1446166"/>
          </a:xfrm>
          <a:prstGeom prst="rect">
            <a:avLst/>
          </a:prstGeom>
        </p:spPr>
      </p:pic>
      <p:sp>
        <p:nvSpPr>
          <p:cNvPr id="17" name="Oval 16"/>
          <p:cNvSpPr/>
          <p:nvPr/>
        </p:nvSpPr>
        <p:spPr>
          <a:xfrm>
            <a:off x="2286000" y="697573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a:ln>
                  <a:noFill/>
                </a:ln>
                <a:solidFill>
                  <a:srgbClr val="FF0000"/>
                </a:solidFill>
                <a:effectLst/>
                <a:uLnTx/>
                <a:uFillTx/>
                <a:latin typeface="Arial"/>
                <a:sym typeface="Merriweather"/>
              </a:rPr>
              <a:t>LUYỆN</a:t>
            </a:r>
            <a:r>
              <a:rPr kumimoji="0" lang="en-US" sz="7000" b="1" i="0" u="none" strike="noStrike" kern="0" cap="none" spc="0" normalizeH="0" noProof="0" dirty="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a:ln>
                  <a:noFill/>
                </a:ln>
                <a:solidFill>
                  <a:srgbClr val="FF0000"/>
                </a:solidFill>
                <a:effectLst/>
                <a:uLnTx/>
                <a:uFillTx/>
                <a:latin typeface="Arial"/>
                <a:sym typeface="Merriweather"/>
              </a:rPr>
              <a:t>VẬN</a:t>
            </a:r>
            <a:r>
              <a:rPr kumimoji="0" lang="en-US" sz="7000" b="1" i="0" u="none" strike="noStrike" kern="0" cap="none" spc="0" normalizeH="0" noProof="0">
                <a:ln>
                  <a:noFill/>
                </a:ln>
                <a:solidFill>
                  <a:srgbClr val="FF0000"/>
                </a:solidFill>
                <a:effectLst/>
                <a:uLnTx/>
                <a:uFillTx/>
                <a:latin typeface="Arial"/>
                <a:sym typeface="Merriweather"/>
              </a:rPr>
              <a:t> DỤNG</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1731990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21200" y="-495300"/>
            <a:ext cx="1600200" cy="1656093"/>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001911">
            <a:off x="-533401" y="9182081"/>
            <a:ext cx="1981200" cy="1141892"/>
          </a:xfrm>
          <a:prstGeom prst="rect">
            <a:avLst/>
          </a:prstGeom>
        </p:spPr>
      </p:pic>
      <p:sp>
        <p:nvSpPr>
          <p:cNvPr id="13" name="Rectangle 12"/>
          <p:cNvSpPr/>
          <p:nvPr/>
        </p:nvSpPr>
        <p:spPr>
          <a:xfrm>
            <a:off x="457200" y="571500"/>
            <a:ext cx="6287299" cy="707886"/>
          </a:xfrm>
          <a:prstGeom prst="rect">
            <a:avLst/>
          </a:prstGeom>
        </p:spPr>
        <p:txBody>
          <a:bodyPr wrap="none">
            <a:spAutoFit/>
          </a:bodyPr>
          <a:lstStyle/>
          <a:p>
            <a:r>
              <a:rPr lang="fr-FR" sz="4000" b="1">
                <a:solidFill>
                  <a:srgbClr val="FFFF00"/>
                </a:solidFill>
                <a:latin typeface="Arial" panose="020B0604020202020204" pitchFamily="34" charset="0"/>
                <a:ea typeface="Calibri" panose="020F0502020204030204" pitchFamily="34" charset="0"/>
              </a:rPr>
              <a:t>Bài 2.27 (SGK – trang 57)</a:t>
            </a:r>
            <a:endParaRPr lang="fr-FR" sz="4000" b="1" dirty="0" err="1">
              <a:solidFill>
                <a:srgbClr val="FFFF00"/>
              </a:solidFill>
              <a:latin typeface="Arial" panose="020B0604020202020204" pitchFamily="34" charset="0"/>
              <a:ea typeface="Calibri" panose="020F0502020204030204" pitchFamily="34" charset="0"/>
            </a:endParaRPr>
          </a:p>
        </p:txBody>
      </p:sp>
      <p:pic>
        <p:nvPicPr>
          <p:cNvPr id="12"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30599" y="7630693"/>
            <a:ext cx="1605857" cy="2465807"/>
          </a:xfrm>
          <a:prstGeom prst="rect">
            <a:avLst/>
          </a:prstGeom>
        </p:spPr>
      </p:pic>
      <p:sp>
        <p:nvSpPr>
          <p:cNvPr id="5" name="Rectangle 4"/>
          <p:cNvSpPr/>
          <p:nvPr/>
        </p:nvSpPr>
        <p:spPr>
          <a:xfrm>
            <a:off x="511701" y="1325507"/>
            <a:ext cx="17226857" cy="1754326"/>
          </a:xfrm>
          <a:prstGeom prst="rect">
            <a:avLst/>
          </a:prstGeom>
        </p:spPr>
        <p:txBody>
          <a:bodyPr wrap="square">
            <a:spAutoFit/>
          </a:bodyPr>
          <a:lstStyle/>
          <a:p>
            <a:pPr algn="just">
              <a:lnSpc>
                <a:spcPct val="150000"/>
              </a:lnSpc>
            </a:pPr>
            <a:r>
              <a:rPr lang="en-US" sz="3600">
                <a:solidFill>
                  <a:schemeClr val="bg1"/>
                </a:solidFill>
                <a:latin typeface="Arial" panose="020B0604020202020204" pitchFamily="34" charset="0"/>
                <a:cs typeface="Arial" panose="020B0604020202020204" pitchFamily="34" charset="0"/>
              </a:rPr>
              <a:t>T</a:t>
            </a:r>
            <a:r>
              <a:rPr lang="vi-VN" sz="3600">
                <a:solidFill>
                  <a:schemeClr val="bg1"/>
                </a:solidFill>
                <a:latin typeface="Arial" panose="020B0604020202020204" pitchFamily="34" charset="0"/>
                <a:cs typeface="Arial" panose="020B0604020202020204" pitchFamily="34" charset="0"/>
              </a:rPr>
              <a:t>ừ 0 giờ đến 12 giờ trưa, chuông của một chiếc đồng hồ quả lắc sẽ đánh bao nhiêu tiếng, biết rằng nó chỉ đánh chuông báo giờ và số tiếng chuông bằng số giờ.</a:t>
            </a:r>
          </a:p>
        </p:txBody>
      </p:sp>
      <p:sp>
        <p:nvSpPr>
          <p:cNvPr id="11" name="Oval Callout 10"/>
          <p:cNvSpPr/>
          <p:nvPr/>
        </p:nvSpPr>
        <p:spPr>
          <a:xfrm>
            <a:off x="8283607" y="35433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637673" y="4782383"/>
            <a:ext cx="17198783" cy="4247317"/>
          </a:xfrm>
          <a:prstGeom prst="rect">
            <a:avLst/>
          </a:prstGeom>
        </p:spPr>
        <p:txBody>
          <a:bodyPr wrap="square">
            <a:spAutoFit/>
          </a:bodyPr>
          <a:lstStyle/>
          <a:p>
            <a:pPr algn="just">
              <a:lnSpc>
                <a:spcPct val="150000"/>
              </a:lnSpc>
              <a:spcAft>
                <a:spcPts val="0"/>
              </a:spcAft>
            </a:pPr>
            <a:r>
              <a:rPr lang="en-US" sz="3600">
                <a:solidFill>
                  <a:schemeClr val="bg1"/>
                </a:solidFill>
                <a:latin typeface="Arial" panose="020B0604020202020204" pitchFamily="34" charset="0"/>
                <a:ea typeface="Times New Roman" panose="02020603050405020304" pitchFamily="18" charset="0"/>
                <a:cs typeface="Arial" panose="020B0604020202020204" pitchFamily="34" charset="0"/>
              </a:rPr>
              <a:t>Vì đồng hồ đánh chuông báo giờ đúng và số tiếng chuông bằng số giờ nên ta có:</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1 giờ đồng hồ đánh 1 tiếng chuông.</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2 giờ đồng hồ đánh 2 tiếng chuông.</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12 giờ trưa đồng hồ đánh 12 tiếng chuông.</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21200" y="-495300"/>
            <a:ext cx="1600200" cy="1656093"/>
          </a:xfrm>
          <a:prstGeom prst="rect">
            <a:avLst/>
          </a:prstGeom>
        </p:spPr>
      </p:pic>
      <p:sp>
        <p:nvSpPr>
          <p:cNvPr id="11" name="Oval Callout 10"/>
          <p:cNvSpPr/>
          <p:nvPr/>
        </p:nvSpPr>
        <p:spPr>
          <a:xfrm>
            <a:off x="8351247" y="8001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685800" y="2262477"/>
                <a:ext cx="17013939" cy="57184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Do đó, từ 0 giờ đến 12 giờ trưa, đồng hồ đánh số tiếng chuông là</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+ 2 + 3 + ... + 11 + 12 (tiếng chuông)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Đây là tổng 12 số hạng của cấp số cộng có số hạng đầu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công sai d = 1.</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 tổng số tiếng chuông đồng hồ trong khoảng thời gian từ 0 đến 12 giờ trưa là</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𝑆</m:t>
                        </m:r>
                      </m:e>
                      <m: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m:t>
                        </m:r>
                      </m:sub>
                    </m:s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Sub>
                          <m:sSub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12−1</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𝑑</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=6.</m:t>
                    </m:r>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2.1+11.1</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=78</m:t>
                    </m:r>
                  </m:oMath>
                </a14:m>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(tiếng chuông).</a:t>
                </a:r>
              </a:p>
            </p:txBody>
          </p:sp>
        </mc:Choice>
        <mc:Fallback xmlns="">
          <p:sp>
            <p:nvSpPr>
              <p:cNvPr id="2" name="Rectangle 1"/>
              <p:cNvSpPr>
                <a:spLocks noRot="1" noChangeAspect="1" noMove="1" noResize="1" noEditPoints="1" noAdjustHandles="1" noChangeArrowheads="1" noChangeShapeType="1" noTextEdit="1"/>
              </p:cNvSpPr>
              <p:nvPr/>
            </p:nvSpPr>
            <p:spPr>
              <a:xfrm>
                <a:off x="685800" y="2262477"/>
                <a:ext cx="17013939" cy="5718489"/>
              </a:xfrm>
              <a:prstGeom prst="rect">
                <a:avLst/>
              </a:prstGeom>
              <a:blipFill>
                <a:blip r:embed="rId12"/>
                <a:stretch>
                  <a:fillRect l="-1182" r="-1147"/>
                </a:stretch>
              </a:blipFill>
            </p:spPr>
            <p:txBody>
              <a:bodyPr/>
              <a:lstStyle/>
              <a:p>
                <a:r>
                  <a:rPr lang="en-US">
                    <a:noFill/>
                  </a:rPr>
                  <a:t> </a:t>
                </a:r>
              </a:p>
            </p:txBody>
          </p:sp>
        </mc:Fallback>
      </mc:AlternateContent>
      <p:pic>
        <p:nvPicPr>
          <p:cNvPr id="9"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2001911">
            <a:off x="-533401" y="9182081"/>
            <a:ext cx="1981200" cy="1141892"/>
          </a:xfrm>
          <a:prstGeom prst="rect">
            <a:avLst/>
          </a:prstGeom>
        </p:spPr>
      </p:pic>
      <p:pic>
        <p:nvPicPr>
          <p:cNvPr id="10"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230599" y="7630693"/>
            <a:ext cx="1605857" cy="2465807"/>
          </a:xfrm>
          <a:prstGeom prst="rect">
            <a:avLst/>
          </a:prstGeom>
        </p:spPr>
      </p:pic>
    </p:spTree>
    <p:extLst>
      <p:ext uri="{BB962C8B-B14F-4D97-AF65-F5344CB8AC3E}">
        <p14:creationId xmlns:p14="http://schemas.microsoft.com/office/powerpoint/2010/main" val="26642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anim calcmode="lin" valueType="num">
                                      <p:cBhvr>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anim calcmode="lin" valueType="num">
                                      <p:cBhvr>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anim calcmode="lin" valueType="num">
                                      <p:cBhvr>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57898">
            <a:off x="16720319" y="346267"/>
            <a:ext cx="2138346" cy="608899"/>
          </a:xfrm>
          <a:prstGeom prst="rect">
            <a:avLst/>
          </a:prstGeom>
        </p:spPr>
      </p:pic>
      <p:sp>
        <p:nvSpPr>
          <p:cNvPr id="3" name="Rectangle 2"/>
          <p:cNvSpPr/>
          <p:nvPr/>
        </p:nvSpPr>
        <p:spPr>
          <a:xfrm>
            <a:off x="465221" y="1282029"/>
            <a:ext cx="17365579" cy="1651671"/>
          </a:xfrm>
          <a:prstGeom prst="rect">
            <a:avLst/>
          </a:prstGeom>
        </p:spPr>
        <p:txBody>
          <a:bodyPr wrap="square">
            <a:spAutoFit/>
          </a:bodyPr>
          <a:lstStyle/>
          <a:p>
            <a:pPr algn="just">
              <a:lnSpc>
                <a:spcPct val="150000"/>
              </a:lnSpc>
            </a:pPr>
            <a:r>
              <a:rPr lang="vi-VN" sz="3600">
                <a:ea typeface="Calibri" panose="020F0502020204030204" pitchFamily="34" charset="0"/>
                <a:cs typeface="Times New Roman" panose="02020603050405020304" pitchFamily="18" charset="0"/>
              </a:rPr>
              <a:t>Tế bào E. Coli trong điều kiện nuôi cấy thích hợp cứ 20 phút lại phân đôi một lần. Hỏi sau 24 giờ, tế bào ban đầu sẽ phân chia thành bao nhiêu tế bào?</a:t>
            </a:r>
          </a:p>
        </p:txBody>
      </p:sp>
      <p:sp>
        <p:nvSpPr>
          <p:cNvPr id="5" name="Rectangle 4"/>
          <p:cNvSpPr/>
          <p:nvPr/>
        </p:nvSpPr>
        <p:spPr>
          <a:xfrm>
            <a:off x="465221" y="466387"/>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2.28 (SGK – trang 57)</a:t>
            </a:r>
            <a:endParaRPr lang="en-US" sz="4000" dirty="0">
              <a:solidFill>
                <a:srgbClr val="C00000"/>
              </a:solidFill>
            </a:endParaRPr>
          </a:p>
        </p:txBody>
      </p:sp>
      <p:pic>
        <p:nvPicPr>
          <p:cNvPr id="8" name="Picture 7"/>
          <p:cNvPicPr>
            <a:picLocks noChangeAspect="1"/>
          </p:cNvPicPr>
          <p:nvPr/>
        </p:nvPicPr>
        <p:blipFill>
          <a:blip r:embed="rId4"/>
          <a:stretch>
            <a:fillRect/>
          </a:stretch>
        </p:blipFill>
        <p:spPr>
          <a:xfrm>
            <a:off x="16908378" y="8220590"/>
            <a:ext cx="1151022" cy="1952110"/>
          </a:xfrm>
          <a:prstGeom prst="rect">
            <a:avLst/>
          </a:prstGeom>
        </p:spPr>
      </p:pic>
      <p:sp>
        <p:nvSpPr>
          <p:cNvPr id="15" name="Oval Callout 14"/>
          <p:cNvSpPr/>
          <p:nvPr/>
        </p:nvSpPr>
        <p:spPr>
          <a:xfrm>
            <a:off x="8306488" y="32385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533400" y="4440260"/>
                <a:ext cx="17145000" cy="5427640"/>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Vì ban đầu có một tế bào và mỗi lần một tế bào phân chia thành hai tế bào nên ta có cấp số nhân với u</a:t>
                </a:r>
                <a:r>
                  <a:rPr lang="en-US" sz="3600" baseline="-25000">
                    <a:effectLst/>
                    <a:latin typeface="Arial" panose="020B0604020202020204" pitchFamily="34" charset="0"/>
                    <a:ea typeface="Times New Roman" panose="02020603050405020304" pitchFamily="18" charset="0"/>
                    <a:cs typeface="Arial" panose="020B0604020202020204" pitchFamily="34" charset="0"/>
                  </a:rPr>
                  <a:t>1</a:t>
                </a:r>
                <a:r>
                  <a:rPr lang="en-US" sz="3600">
                    <a:effectLst/>
                    <a:latin typeface="Arial" panose="020B0604020202020204" pitchFamily="34" charset="0"/>
                    <a:ea typeface="Times New Roman" panose="02020603050405020304" pitchFamily="18" charset="0"/>
                    <a:cs typeface="Arial" panose="020B0604020202020204" pitchFamily="34" charset="0"/>
                  </a:rPr>
                  <a:t> = 1, q = 2.</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Vì cứ 20 phút lại phân đôi một lần nên sau 24 giờ sẽ có </a:t>
                </a:r>
                <a14:m>
                  <m:oMath xmlns:m="http://schemas.openxmlformats.org/officeDocument/2006/math">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24.60 </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20</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 72 lần phân chia tế bào và u</a:t>
                </a:r>
                <a:r>
                  <a:rPr lang="en-US" sz="3600" baseline="-25000">
                    <a:effectLst/>
                    <a:latin typeface="Arial" panose="020B0604020202020204" pitchFamily="34" charset="0"/>
                    <a:ea typeface="Times New Roman" panose="02020603050405020304" pitchFamily="18" charset="0"/>
                    <a:cs typeface="Arial" panose="020B0604020202020204" pitchFamily="34" charset="0"/>
                  </a:rPr>
                  <a:t>73</a:t>
                </a:r>
                <a:r>
                  <a:rPr lang="en-US" sz="3600">
                    <a:effectLst/>
                    <a:latin typeface="Arial" panose="020B0604020202020204" pitchFamily="34" charset="0"/>
                    <a:ea typeface="Times New Roman" panose="02020603050405020304" pitchFamily="18" charset="0"/>
                    <a:cs typeface="Arial" panose="020B0604020202020204" pitchFamily="34" charset="0"/>
                  </a:rPr>
                  <a:t> là số tế bào nhận được sau 24 giờ.</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Vậy số tế bào nhận được sau 24 giờ phân chia là</a:t>
                </a:r>
              </a:p>
              <a:p>
                <a:pPr algn="ctr">
                  <a:lnSpc>
                    <a:spcPct val="15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u</a:t>
                </a:r>
                <a:r>
                  <a:rPr lang="nl-NL" sz="3600" baseline="-25000">
                    <a:effectLst/>
                    <a:latin typeface="Arial" panose="020B0604020202020204" pitchFamily="34" charset="0"/>
                    <a:ea typeface="Times New Roman" panose="02020603050405020304" pitchFamily="18" charset="0"/>
                    <a:cs typeface="Arial" panose="020B0604020202020204" pitchFamily="34" charset="0"/>
                  </a:rPr>
                  <a:t>73</a:t>
                </a:r>
                <a:r>
                  <a:rPr lang="nl-NL" sz="3600">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a:effectLst/>
                    <a:latin typeface="Arial" panose="020B0604020202020204" pitchFamily="34" charset="0"/>
                    <a:ea typeface="Times New Roman" panose="02020603050405020304" pitchFamily="18" charset="0"/>
                    <a:cs typeface="Arial" panose="020B0604020202020204" pitchFamily="34" charset="0"/>
                  </a:rPr>
                  <a:t>1</a:t>
                </a:r>
                <a:r>
                  <a:rPr lang="nl-NL" sz="3600">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73 – 1</a:t>
                </a:r>
                <a:r>
                  <a:rPr lang="nl-NL" sz="3600">
                    <a:effectLst/>
                    <a:latin typeface="Arial" panose="020B0604020202020204" pitchFamily="34" charset="0"/>
                    <a:ea typeface="Times New Roman" panose="02020603050405020304" pitchFamily="18" charset="0"/>
                    <a:cs typeface="Arial" panose="020B0604020202020204" pitchFamily="34" charset="0"/>
                  </a:rPr>
                  <a:t> = 1 . 2</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73 – 1 </a:t>
                </a:r>
                <a:r>
                  <a:rPr lang="nl-NL" sz="3600">
                    <a:effectLst/>
                    <a:latin typeface="Arial" panose="020B0604020202020204" pitchFamily="34" charset="0"/>
                    <a:ea typeface="Times New Roman" panose="02020603050405020304" pitchFamily="18" charset="0"/>
                    <a:cs typeface="Arial" panose="020B0604020202020204" pitchFamily="34" charset="0"/>
                  </a:rPr>
                  <a:t>= 2</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72</a:t>
                </a:r>
                <a:r>
                  <a:rPr lang="nl-NL" sz="3600">
                    <a:effectLst/>
                    <a:latin typeface="Arial" panose="020B0604020202020204" pitchFamily="34" charset="0"/>
                    <a:ea typeface="Times New Roman" panose="02020603050405020304" pitchFamily="18" charset="0"/>
                    <a:cs typeface="Arial" panose="020B0604020202020204" pitchFamily="34" charset="0"/>
                  </a:rPr>
                  <a:t> (tế bào).</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4440260"/>
                <a:ext cx="17145000" cy="5427640"/>
              </a:xfrm>
              <a:prstGeom prst="rect">
                <a:avLst/>
              </a:prstGeom>
              <a:blipFill>
                <a:blip r:embed="rId19"/>
                <a:stretch>
                  <a:fillRect l="-1102" r="-1067" b="-1347"/>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6" dur="500"/>
                                        <p:tgtEl>
                                          <p:spTgt spid="2">
                                            <p:txEl>
                                              <p:pRg st="1" end="1"/>
                                            </p:txEl>
                                          </p:spTgt>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5050">
            <a:off x="16183442" y="-198561"/>
            <a:ext cx="1613241" cy="1613241"/>
          </a:xfrm>
          <a:prstGeom prst="rect">
            <a:avLst/>
          </a:prstGeom>
        </p:spPr>
      </p:pic>
      <p:pic>
        <p:nvPicPr>
          <p:cNvPr id="9" name="Picture 8"/>
          <p:cNvPicPr>
            <a:picLocks noChangeAspect="1"/>
          </p:cNvPicPr>
          <p:nvPr/>
        </p:nvPicPr>
        <p:blipFill>
          <a:blip r:embed="rId4"/>
          <a:stretch>
            <a:fillRect/>
          </a:stretch>
        </p:blipFill>
        <p:spPr>
          <a:xfrm>
            <a:off x="16796415" y="4485062"/>
            <a:ext cx="1146147" cy="2231329"/>
          </a:xfrm>
          <a:prstGeom prst="rect">
            <a:avLst/>
          </a:prstGeom>
        </p:spPr>
      </p:pic>
      <p:sp>
        <p:nvSpPr>
          <p:cNvPr id="3" name="Rectangle 2"/>
          <p:cNvSpPr/>
          <p:nvPr/>
        </p:nvSpPr>
        <p:spPr>
          <a:xfrm>
            <a:off x="381000" y="549414"/>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2.31 (SGK – trang 57)</a:t>
            </a:r>
            <a:endParaRPr lang="en-US" sz="4000" dirty="0">
              <a:solidFill>
                <a:srgbClr val="C00000"/>
              </a:solidFill>
            </a:endParaRPr>
          </a:p>
        </p:txBody>
      </p:sp>
      <p:sp>
        <p:nvSpPr>
          <p:cNvPr id="5" name="Rectangle 1"/>
          <p:cNvSpPr>
            <a:spLocks noChangeArrowheads="1"/>
          </p:cNvSpPr>
          <p:nvPr/>
        </p:nvSpPr>
        <p:spPr bwMode="auto">
          <a:xfrm>
            <a:off x="457200" y="1438513"/>
            <a:ext cx="17297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a:ln>
                  <a:noFill/>
                </a:ln>
                <a:solidFill>
                  <a:srgbClr val="000000"/>
                </a:solidFill>
                <a:effectLst/>
                <a:latin typeface="Arial" panose="020B0604020202020204" pitchFamily="34" charset="0"/>
                <a:ea typeface="OpenSans"/>
              </a:rPr>
              <a:t>Mặt sàn tầng một (tầng trệt) của một ngôi nhà cao hơn mặt sân 0,5m. Cầu thang đi từ tầng một lên tầng hai gồm 25 bậc, mỗi bậc cao 16 cm.</a:t>
            </a:r>
            <a:endParaRPr kumimoji="0" lang="en-US" altLang="en-US" sz="3600" b="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a:ln>
                  <a:noFill/>
                </a:ln>
                <a:solidFill>
                  <a:srgbClr val="000000"/>
                </a:solidFill>
                <a:effectLst/>
                <a:latin typeface="Arial" panose="020B0604020202020204" pitchFamily="34" charset="0"/>
                <a:ea typeface="OpenSans"/>
              </a:rPr>
              <a:t>a) Viết công thức để tìm độ cao của bậc thang thứ n so với mặt sân.</a:t>
            </a:r>
            <a:endParaRPr kumimoji="0" lang="en-US" altLang="en-US" sz="3600" b="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a:ln>
                  <a:noFill/>
                </a:ln>
                <a:solidFill>
                  <a:srgbClr val="000000"/>
                </a:solidFill>
                <a:effectLst/>
                <a:latin typeface="Arial" panose="020B0604020202020204" pitchFamily="34" charset="0"/>
                <a:ea typeface="OpenSans"/>
              </a:rPr>
              <a:t>b) Tính độ cao của sàn tầng hai so với mặt sân.</a:t>
            </a:r>
          </a:p>
        </p:txBody>
      </p:sp>
      <p:sp>
        <p:nvSpPr>
          <p:cNvPr id="18" name="Oval Callout 17"/>
          <p:cNvSpPr/>
          <p:nvPr/>
        </p:nvSpPr>
        <p:spPr>
          <a:xfrm>
            <a:off x="8264378" y="5125434"/>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457200" y="6299180"/>
            <a:ext cx="16916400" cy="3416320"/>
          </a:xfrm>
          <a:prstGeom prst="rect">
            <a:avLst/>
          </a:prstGeom>
        </p:spPr>
        <p:txBody>
          <a:bodyPr wrap="square">
            <a:spAutoFit/>
          </a:bodyPr>
          <a:lstStyle/>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a) Đổi 16 cm = 0,16 m.</a:t>
            </a:r>
            <a:endParaRPr lang="en-US" sz="36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Gọi u</a:t>
            </a:r>
            <a:r>
              <a:rPr lang="nl-NL" sz="3600" baseline="-25000">
                <a:latin typeface="Arial" panose="020B0604020202020204" pitchFamily="34" charset="0"/>
                <a:ea typeface="Times New Roman" panose="02020603050405020304" pitchFamily="18" charset="0"/>
                <a:cs typeface="Arial" panose="020B0604020202020204" pitchFamily="34" charset="0"/>
              </a:rPr>
              <a:t>i</a:t>
            </a:r>
            <a:r>
              <a:rPr lang="nl-NL" sz="3600">
                <a:latin typeface="Arial" panose="020B0604020202020204" pitchFamily="34" charset="0"/>
                <a:ea typeface="Times New Roman" panose="02020603050405020304" pitchFamily="18" charset="0"/>
                <a:cs typeface="Arial" panose="020B0604020202020204" pitchFamily="34" charset="0"/>
              </a:rPr>
              <a:t> là độ cao từ bậc thang thứ i (của cầu thang) so với mặt sân.</a:t>
            </a:r>
            <a:endParaRPr lang="en-US" sz="36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Vì mỗi bậc thang cao 0,16 m, mặt bằng sàn cao hơn mặt sân 0,5 m nên bậc thang đầu tiên sẽ cao hơn so với mặt sân là 0,16 + 0,5 = 0,66 (m) hay u</a:t>
            </a:r>
            <a:r>
              <a:rPr lang="nl-NL" sz="3600" baseline="-25000">
                <a:latin typeface="Arial" panose="020B0604020202020204" pitchFamily="34" charset="0"/>
                <a:ea typeface="Times New Roman" panose="02020603050405020304" pitchFamily="18" charset="0"/>
                <a:cs typeface="Arial" panose="020B0604020202020204" pitchFamily="34" charset="0"/>
              </a:rPr>
              <a:t>1</a:t>
            </a:r>
            <a:r>
              <a:rPr lang="nl-NL" sz="3600">
                <a:latin typeface="Arial" panose="020B0604020202020204" pitchFamily="34" charset="0"/>
                <a:ea typeface="Times New Roman" panose="02020603050405020304" pitchFamily="18" charset="0"/>
                <a:cs typeface="Arial" panose="020B0604020202020204" pitchFamily="34" charset="0"/>
              </a:rPr>
              <a:t> = 0,66.</a:t>
            </a:r>
            <a:endParaRPr lang="en-US" sz="360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00"/>
                                        <p:tgtEl>
                                          <p:spTgt spid="10">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9" name="Oval Callout 8"/>
          <p:cNvSpPr/>
          <p:nvPr/>
        </p:nvSpPr>
        <p:spPr>
          <a:xfrm>
            <a:off x="8405904" y="787257"/>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1055926" y="2400300"/>
            <a:ext cx="16383000" cy="6114431"/>
          </a:xfrm>
          <a:prstGeom prst="rect">
            <a:avLst/>
          </a:prstGeom>
        </p:spPr>
        <p:txBody>
          <a:bodyPr wrap="square">
            <a:spAutoFit/>
          </a:bodyPr>
          <a:lstStyle/>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Từ các bậc sau thì: bậc sau cao hơn bậc liền trước nó 0,16 m, nên độ cao so với mặt sân của hai bậc thang liên tiếp cũng hơn kém nhau 0,16 m.</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Hay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3600">
                <a:solidFill>
                  <a:prstClr val="black"/>
                </a:solidFill>
                <a:latin typeface="Arial" panose="020B0604020202020204" pitchFamily="34" charset="0"/>
                <a:ea typeface="Gungsuh" panose="02030600000101010101" pitchFamily="18" charset="-127"/>
                <a:cs typeface="Arial" panose="020B0604020202020204" pitchFamily="34" charset="0"/>
              </a:rPr>
              <a:t> + 0,16; 1 ≤ n ≤ 25.</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Do đó, độ cao từ các bậc thang so với mặt sân, từ bậc 1 đến bậc 25 tạo thành một cấp số cộng với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0,66 và công sai d = 0,16.</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Vậy công thức tính độ cao của bậc cầu thang thứ n so với mặt sân là</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(n – 1)d = 0,66 + (n – 1).0,16 = 0,5 + 0,16n (m).</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2" name="Rectangle 1"/>
          <p:cNvSpPr/>
          <p:nvPr/>
        </p:nvSpPr>
        <p:spPr>
          <a:xfrm>
            <a:off x="1632863" y="2400300"/>
            <a:ext cx="14859000" cy="543732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Vì mặt sàn tầng hai có cùng độ cao với bậc thứ 25 (bậc cao nhất) của cầu thang.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Nên độ cao mặt sàn tầng hai so với mặt sân cũng là độ cao từ bậc thứ 25 so với mặt sân.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độ cao của sàn tầng hai so với mặt sân ứng với n = 25 là</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t>
            </a:r>
            <a:r>
              <a:rPr kumimoji="0" lang="en-US" sz="36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25</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0,5 + 0,16.25 = 4,5 (m).</a:t>
            </a:r>
          </a:p>
        </p:txBody>
      </p:sp>
      <p:sp>
        <p:nvSpPr>
          <p:cNvPr id="8" name="Oval Callout 7"/>
          <p:cNvSpPr/>
          <p:nvPr/>
        </p:nvSpPr>
        <p:spPr>
          <a:xfrm>
            <a:off x="8405904" y="787257"/>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935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05545" y="16109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500" b="1" kern="0" dirty="0">
                <a:solidFill>
                  <a:schemeClr val="bg1"/>
                </a:solidFill>
                <a:latin typeface="Arial" panose="020B0604020202020204" pitchFamily="34" charset="0"/>
              </a:rPr>
              <a:t>HƯỚNG DẪN VỀ NHÀ</a:t>
            </a:r>
            <a:endParaRPr lang="vi-VN" sz="6500" b="1"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6376272" y="3638829"/>
            <a:ext cx="5130550" cy="3699159"/>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039600" y="3658158"/>
            <a:ext cx="5266390" cy="3699159"/>
            <a:chOff x="805016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7" name="Rectangle 26"/>
            <p:cNvSpPr/>
            <p:nvPr/>
          </p:nvSpPr>
          <p:spPr>
            <a:xfrm>
              <a:off x="8050166" y="5375393"/>
              <a:ext cx="5266390" cy="2862322"/>
            </a:xfrm>
            <a:prstGeom prst="rect">
              <a:avLst/>
            </a:prstGeom>
          </p:spPr>
          <p:txBody>
            <a:bodyPr wrap="square">
              <a:spAutoFit/>
            </a:bodyPr>
            <a:lstStyle/>
            <a:p>
              <a:pPr lvl="0" algn="ctr">
                <a:lnSpc>
                  <a:spcPct val="150000"/>
                </a:lnSpc>
                <a:buClr>
                  <a:srgbClr val="000000"/>
                </a:buClr>
              </a:pPr>
              <a:r>
                <a:rPr lang="en-US" sz="4000" kern="0">
                  <a:solidFill>
                    <a:prstClr val="black"/>
                  </a:solidFill>
                  <a:ea typeface="Calibri" panose="020F0502020204030204" pitchFamily="34" charset="0"/>
                  <a:cs typeface="Arial" panose="020B0604020202020204" pitchFamily="34" charset="0"/>
                  <a:sym typeface="Arial"/>
                </a:rPr>
                <a:t> </a:t>
              </a:r>
              <a:r>
                <a:rPr lang="vi-VN" sz="4000" kern="0" dirty="0">
                  <a:solidFill>
                    <a:prstClr val="black"/>
                  </a:solidFill>
                  <a:ea typeface="Calibri" panose="020F0502020204030204" pitchFamily="34" charset="0"/>
                  <a:cs typeface="Arial" panose="020B0604020202020204" pitchFamily="34" charset="0"/>
                  <a:sym typeface="Arial"/>
                </a:rPr>
                <a:t>Chuẩn bị bài </a:t>
              </a:r>
              <a:r>
                <a:rPr lang="vi-VN" sz="4000" kern="0">
                  <a:solidFill>
                    <a:prstClr val="black"/>
                  </a:solidFill>
                  <a:ea typeface="Calibri" panose="020F0502020204030204" pitchFamily="34" charset="0"/>
                  <a:cs typeface="Arial" panose="020B0604020202020204" pitchFamily="34" charset="0"/>
                  <a:sym typeface="Arial"/>
                </a:rPr>
                <a:t>mới </a:t>
              </a:r>
              <a:endParaRPr lang="en-US" sz="4000" ker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a:solidFill>
                    <a:prstClr val="black"/>
                  </a:solidFill>
                  <a:ea typeface="Calibri" panose="020F0502020204030204" pitchFamily="34" charset="0"/>
                  <a:cs typeface="Arial" panose="020B0604020202020204" pitchFamily="34" charset="0"/>
                  <a:sym typeface="Arial"/>
                </a:rPr>
                <a:t>Bài </a:t>
              </a:r>
              <a:r>
                <a:rPr lang="en-US" sz="40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8</a:t>
              </a:r>
              <a:r>
                <a:rPr lang="vi-VN" sz="4000" b="1" kern="0">
                  <a:solidFill>
                    <a:prstClr val="black"/>
                  </a:solidFill>
                  <a:ea typeface="Calibri" panose="020F0502020204030204" pitchFamily="34" charset="0"/>
                  <a:cs typeface="Arial" panose="020B0604020202020204" pitchFamily="34" charset="0"/>
                  <a:sym typeface="Arial"/>
                </a:rPr>
                <a:t>. Mẫu số liệu ghép nhóm</a:t>
              </a:r>
              <a:r>
                <a:rPr lang="en-US" sz="4000" b="1" kern="0">
                  <a:solidFill>
                    <a:prstClr val="black"/>
                  </a:solidFill>
                  <a:ea typeface="Calibri" panose="020F0502020204030204" pitchFamily="34" charset="0"/>
                  <a:cs typeface="Arial" panose="020B0604020202020204" pitchFamily="34" charset="0"/>
                  <a:sym typeface="Arial"/>
                </a:rPr>
                <a:t>.</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1427526" y="2303748"/>
                <a:ext cx="15641274" cy="3643626"/>
              </a:xfrm>
              <a:prstGeom prst="rect">
                <a:avLst/>
              </a:prstGeom>
            </p:spPr>
            <p:txBody>
              <a:bodyPr wrap="square">
                <a:spAutoFit/>
              </a:bodyPr>
              <a:lstStyle/>
              <a:p>
                <a:pPr lvl="0" algn="just">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2.23:</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en-US" altLang="en-US" sz="4500">
                    <a:solidFill>
                      <a:srgbClr val="000000"/>
                    </a:solidFill>
                    <a:latin typeface="Arial" panose="020B0604020202020204" pitchFamily="34" charset="0"/>
                    <a:ea typeface="OpenSans"/>
                  </a:rPr>
                  <a:t>Cho dãy số </a:t>
                </a:r>
                <a14:m>
                  <m:oMath xmlns:m="http://schemas.openxmlformats.org/officeDocument/2006/math">
                    <m:r>
                      <a:rPr lang="en-US" altLang="en-US" sz="4500" i="1">
                        <a:solidFill>
                          <a:srgbClr val="000000"/>
                        </a:solidFill>
                        <a:latin typeface="Cambria Math" panose="02040503050406030204" pitchFamily="18" charset="0"/>
                        <a:ea typeface="OpenSans"/>
                      </a:rPr>
                      <m:t>1, </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2</m:t>
                        </m:r>
                      </m:den>
                    </m:f>
                    <m:r>
                      <a:rPr lang="en-US" altLang="en-US" sz="4500" i="1">
                        <a:solidFill>
                          <a:srgbClr val="000000"/>
                        </a:solidFill>
                        <a:latin typeface="Cambria Math" panose="02040503050406030204" pitchFamily="18" charset="0"/>
                      </a:rPr>
                      <m:t>,</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4</m:t>
                        </m:r>
                      </m:den>
                    </m:f>
                    <m:r>
                      <a:rPr lang="en-US" altLang="en-US" sz="4500" i="1">
                        <a:solidFill>
                          <a:srgbClr val="000000"/>
                        </a:solidFill>
                        <a:latin typeface="Cambria Math" panose="02040503050406030204" pitchFamily="18" charset="0"/>
                      </a:rPr>
                      <m:t>,</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8</m:t>
                        </m:r>
                      </m:den>
                    </m:f>
                    <m:r>
                      <a:rPr lang="en-US" altLang="en-US" sz="4500" i="1">
                        <a:solidFill>
                          <a:srgbClr val="000000"/>
                        </a:solidFill>
                        <a:latin typeface="Cambria Math" panose="02040503050406030204" pitchFamily="18" charset="0"/>
                      </a:rPr>
                      <m:t>,…</m:t>
                    </m:r>
                  </m:oMath>
                </a14:m>
                <a:r>
                  <a:rPr lang="en-US" altLang="en-US" sz="4500">
                    <a:solidFill>
                      <a:srgbClr val="000000"/>
                    </a:solidFill>
                    <a:latin typeface="Arial" panose="020B0604020202020204" pitchFamily="34" charset="0"/>
                    <a:ea typeface="OpenSans"/>
                  </a:rPr>
                  <a:t> (số hạng sau bằng một nửa số hạng liền trước nó)</a:t>
                </a:r>
                <a:r>
                  <a:rPr lang="en-US" altLang="en-US" sz="4500">
                    <a:solidFill>
                      <a:prstClr val="black"/>
                    </a:solidFill>
                  </a:rPr>
                  <a:t>. </a:t>
                </a:r>
                <a:r>
                  <a:rPr lang="en-US" altLang="en-US" sz="4500">
                    <a:solidFill>
                      <a:srgbClr val="000000"/>
                    </a:solidFill>
                    <a:latin typeface="Arial" panose="020B0604020202020204" pitchFamily="34" charset="0"/>
                    <a:ea typeface="OpenSans"/>
                  </a:rPr>
                  <a:t>Công thức tổng quát của dãy số đã cho là:</a:t>
                </a:r>
              </a:p>
            </p:txBody>
          </p:sp>
        </mc:Choice>
        <mc:Fallback xmlns="">
          <p:sp>
            <p:nvSpPr>
              <p:cNvPr id="16" name="Rectangle 15"/>
              <p:cNvSpPr>
                <a:spLocks noRot="1" noChangeAspect="1" noMove="1" noResize="1" noEditPoints="1" noAdjustHandles="1" noChangeArrowheads="1" noChangeShapeType="1" noTextEdit="1"/>
              </p:cNvSpPr>
              <p:nvPr/>
            </p:nvSpPr>
            <p:spPr>
              <a:xfrm>
                <a:off x="1427526" y="2303748"/>
                <a:ext cx="15641274" cy="3643626"/>
              </a:xfrm>
              <a:prstGeom prst="rect">
                <a:avLst/>
              </a:prstGeom>
              <a:blipFill>
                <a:blip r:embed="rId3"/>
                <a:stretch>
                  <a:fillRect l="-1637" r="-1637" b="-384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474495" y="7430920"/>
            <a:ext cx="2280102" cy="2304488"/>
          </a:xfrm>
          <a:prstGeom prst="rect">
            <a:avLst/>
          </a:prstGeom>
        </p:spPr>
      </p:pic>
      <p:pic>
        <p:nvPicPr>
          <p:cNvPr id="14" name="Picture 13"/>
          <p:cNvPicPr>
            <a:picLocks noChangeAspect="1"/>
          </p:cNvPicPr>
          <p:nvPr/>
        </p:nvPicPr>
        <p:blipFill>
          <a:blip r:embed="rId5"/>
          <a:stretch>
            <a:fillRect/>
          </a:stretch>
        </p:blipFill>
        <p:spPr>
          <a:xfrm>
            <a:off x="609600" y="1680193"/>
            <a:ext cx="1021787" cy="1024823"/>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4724400" y="5753100"/>
                <a:ext cx="9399753" cy="3231077"/>
              </a:xfrm>
              <a:prstGeom prst="rect">
                <a:avLst/>
              </a:prstGeom>
            </p:spPr>
            <p:txBody>
              <a:bodyPr wrap="none">
                <a:spAutoFit/>
              </a:bodyPr>
              <a:lstStyle/>
              <a:p>
                <a:pPr>
                  <a:lnSpc>
                    <a:spcPct val="150000"/>
                  </a:lnSpc>
                </a:pPr>
                <a:r>
                  <a:rPr lang="en-US" sz="4200">
                    <a:latin typeface="Arial" panose="020B0604020202020204" pitchFamily="34" charset="0"/>
                    <a:cs typeface="Arial" panose="020B0604020202020204" pitchFamily="34" charset="0"/>
                  </a:rPr>
                  <a:t>A. </a:t>
                </a:r>
                <a14:m>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𝑢</m:t>
                        </m:r>
                      </m:e>
                      <m:sub>
                        <m:r>
                          <a:rPr lang="en-US" sz="4200" i="1">
                            <a:latin typeface="Cambria Math" panose="02040503050406030204" pitchFamily="18" charset="0"/>
                          </a:rPr>
                          <m:t>𝑛</m:t>
                        </m:r>
                      </m:sub>
                    </m:sSub>
                    <m:r>
                      <a:rPr lang="en-US" sz="4200" i="0">
                        <a:latin typeface="Cambria Math" panose="02040503050406030204" pitchFamily="18" charset="0"/>
                      </a:rPr>
                      <m:t>=</m:t>
                    </m:r>
                    <m:sSup>
                      <m:sSupPr>
                        <m:ctrlPr>
                          <a:rPr lang="en-US" sz="4200" i="1">
                            <a:latin typeface="Cambria Math" panose="02040503050406030204" pitchFamily="18" charset="0"/>
                          </a:rPr>
                        </m:ctrlPr>
                      </m:sSupPr>
                      <m:e>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r>
                                  <a:rPr lang="en-US" sz="4200" i="0">
                                    <a:latin typeface="Cambria Math" panose="02040503050406030204" pitchFamily="18" charset="0"/>
                                  </a:rPr>
                                  <m:t>1</m:t>
                                </m:r>
                              </m:num>
                              <m:den>
                                <m:r>
                                  <a:rPr lang="en-US" sz="4200" i="0">
                                    <a:latin typeface="Cambria Math" panose="02040503050406030204" pitchFamily="18" charset="0"/>
                                  </a:rPr>
                                  <m:t>2</m:t>
                                </m:r>
                              </m:den>
                            </m:f>
                          </m:e>
                        </m:d>
                      </m:e>
                      <m:sup>
                        <m:r>
                          <a:rPr lang="en-US" sz="4200" i="1">
                            <a:latin typeface="Cambria Math" panose="02040503050406030204" pitchFamily="18" charset="0"/>
                          </a:rPr>
                          <m:t>𝑛</m:t>
                        </m:r>
                      </m:sup>
                    </m:sSup>
                  </m:oMath>
                </a14:m>
                <a:r>
                  <a:rPr lang="en-US" sz="4200">
                    <a:latin typeface="Arial" panose="020B0604020202020204" pitchFamily="34" charset="0"/>
                    <a:cs typeface="Arial" panose="020B0604020202020204" pitchFamily="34" charset="0"/>
                  </a:rPr>
                  <a:t>			B.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p>
                        </m:sSup>
                      </m:num>
                      <m:den>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sup>
                        </m:sSup>
                      </m:den>
                    </m:f>
                  </m:oMath>
                </a14:m>
                <a:endParaRPr lang="en-US" sz="4200">
                  <a:latin typeface="Arial" panose="020B0604020202020204" pitchFamily="34" charset="0"/>
                  <a:cs typeface="Arial" panose="020B0604020202020204" pitchFamily="34" charset="0"/>
                </a:endParaRPr>
              </a:p>
              <a:p>
                <a:pPr>
                  <a:lnSpc>
                    <a:spcPct val="150000"/>
                  </a:lnSpc>
                </a:pPr>
                <a:r>
                  <a:rPr lang="en-US" sz="4200">
                    <a:latin typeface="Arial" panose="020B0604020202020204" pitchFamily="34" charset="0"/>
                    <a:cs typeface="Arial" panose="020B0604020202020204" pitchFamily="34" charset="0"/>
                  </a:rPr>
                  <a:t>C.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den>
                    </m:f>
                  </m:oMath>
                </a14:m>
                <a:r>
                  <a:rPr lang="en-US" sz="4400">
                    <a:effectLst/>
                    <a:latin typeface="Times New Roman" panose="02020603050405020304" pitchFamily="18" charset="0"/>
                    <a:ea typeface="Times New Roman" panose="02020603050405020304" pitchFamily="18" charset="0"/>
                  </a:rPr>
                  <a:t> 				</a:t>
                </a:r>
                <a:r>
                  <a:rPr lang="en-US" sz="4400">
                    <a:latin typeface="Times New Roman" panose="02020603050405020304" pitchFamily="18" charset="0"/>
                    <a:cs typeface="Arial" panose="020B0604020202020204" pitchFamily="34" charset="0"/>
                  </a:rPr>
                  <a:t>D.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den>
                            </m:f>
                          </m:e>
                        </m:d>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sup>
                    </m:sSup>
                  </m:oMath>
                </a14:m>
                <a:endParaRPr lang="en-US" sz="420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724400" y="5753100"/>
                <a:ext cx="9399753" cy="3231077"/>
              </a:xfrm>
              <a:prstGeom prst="rect">
                <a:avLst/>
              </a:prstGeom>
              <a:blipFill>
                <a:blip r:embed="rId6"/>
                <a:stretch>
                  <a:fillRect l="-2464" b="-2830"/>
                </a:stretch>
              </a:blipFill>
            </p:spPr>
            <p:txBody>
              <a:bodyPr/>
              <a:lstStyle/>
              <a:p>
                <a:r>
                  <a:rPr lang="en-US">
                    <a:noFill/>
                  </a:rPr>
                  <a:t> </a:t>
                </a:r>
              </a:p>
            </p:txBody>
          </p:sp>
        </mc:Fallback>
      </mc:AlternateContent>
      <p:sp>
        <p:nvSpPr>
          <p:cNvPr id="23" name="Oval 22"/>
          <p:cNvSpPr/>
          <p:nvPr/>
        </p:nvSpPr>
        <p:spPr>
          <a:xfrm>
            <a:off x="9982200" y="786779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9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1831747" y="2476500"/>
                <a:ext cx="14700702" cy="2947410"/>
              </a:xfrm>
              <a:prstGeom prst="rect">
                <a:avLst/>
              </a:prstGeom>
            </p:spPr>
            <p:txBody>
              <a:bodyPr wrap="square">
                <a:spAutoFit/>
              </a:bodyPr>
              <a:lstStyle/>
              <a:p>
                <a:pPr lvl="0">
                  <a:lnSpc>
                    <a:spcPct val="150000"/>
                  </a:lnSpc>
                </a:pPr>
                <a:r>
                  <a:rPr kumimoji="0" lang="en-US" sz="4300" b="1" i="0" u="sng"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Bài 2.24: </a:t>
                </a:r>
                <a:r>
                  <a:rPr lang="en-US" altLang="en-US" sz="4300">
                    <a:solidFill>
                      <a:srgbClr val="000000"/>
                    </a:solidFill>
                    <a:latin typeface="Arial" panose="020B0604020202020204" pitchFamily="34" charset="0"/>
                    <a:ea typeface="OpenSans"/>
                    <a:cs typeface="Arial" panose="020B0604020202020204" pitchFamily="34" charset="0"/>
                  </a:rPr>
                  <a:t>Cho dãy số </a:t>
                </a:r>
                <a14:m>
                  <m:oMath xmlns:m="http://schemas.openxmlformats.org/officeDocument/2006/math">
                    <m:d>
                      <m:dPr>
                        <m:ctrlPr>
                          <a:rPr lang="en-US" sz="4300" i="1" smtClean="0">
                            <a:solidFill>
                              <a:prstClr val="black"/>
                            </a:solidFill>
                            <a:latin typeface="Cambria Math" panose="02040503050406030204" pitchFamily="18" charset="0"/>
                          </a:rPr>
                        </m:ctrlPr>
                      </m:dPr>
                      <m:e>
                        <m:sSub>
                          <m:sSubPr>
                            <m:ctrlPr>
                              <a:rPr lang="en-US" sz="4300" i="1" smtClean="0">
                                <a:solidFill>
                                  <a:prstClr val="black"/>
                                </a:solidFill>
                                <a:latin typeface="Cambria Math" panose="02040503050406030204" pitchFamily="18" charset="0"/>
                              </a:rPr>
                            </m:ctrlPr>
                          </m:sSubPr>
                          <m:e>
                            <m:r>
                              <a:rPr lang="en-US" sz="4300" b="0" i="1" smtClean="0">
                                <a:solidFill>
                                  <a:prstClr val="black"/>
                                </a:solidFill>
                                <a:latin typeface="Cambria Math" panose="02040503050406030204" pitchFamily="18" charset="0"/>
                              </a:rPr>
                              <m:t>𝑢</m:t>
                            </m:r>
                          </m:e>
                          <m:sub>
                            <m:r>
                              <a:rPr lang="en-US" sz="4300" b="0" i="1" smtClean="0">
                                <a:solidFill>
                                  <a:prstClr val="black"/>
                                </a:solidFill>
                                <a:latin typeface="Cambria Math" panose="02040503050406030204" pitchFamily="18" charset="0"/>
                              </a:rPr>
                              <m:t>𝑛</m:t>
                            </m:r>
                          </m:sub>
                        </m:sSub>
                      </m:e>
                    </m:d>
                  </m:oMath>
                </a14:m>
                <a:r>
                  <a:rPr lang="en-US" altLang="en-US" sz="4300">
                    <a:solidFill>
                      <a:srgbClr val="000000"/>
                    </a:solidFill>
                    <a:latin typeface="Arial" panose="020B0604020202020204" pitchFamily="34" charset="0"/>
                    <a:ea typeface="OpenSans"/>
                    <a:cs typeface="Arial" panose="020B0604020202020204" pitchFamily="34" charset="0"/>
                  </a:rPr>
                  <a:t> với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𝑢</m:t>
                        </m:r>
                      </m:e>
                      <m:sub>
                        <m:r>
                          <a:rPr lang="en-US" sz="4300" i="1">
                            <a:solidFill>
                              <a:prstClr val="black"/>
                            </a:solidFill>
                            <a:latin typeface="Cambria Math" panose="02040503050406030204" pitchFamily="18" charset="0"/>
                          </a:rPr>
                          <m:t>𝑛</m:t>
                        </m:r>
                      </m:sub>
                    </m:sSub>
                    <m:r>
                      <a:rPr lang="en-US" sz="4300" b="0" i="1" smtClean="0">
                        <a:solidFill>
                          <a:prstClr val="black"/>
                        </a:solidFill>
                        <a:latin typeface="Cambria Math" panose="02040503050406030204" pitchFamily="18" charset="0"/>
                      </a:rPr>
                      <m:t>=3</m:t>
                    </m:r>
                    <m:r>
                      <a:rPr lang="en-US" altLang="en-US" sz="4300" i="1">
                        <a:solidFill>
                          <a:srgbClr val="000000"/>
                        </a:solidFill>
                        <a:latin typeface="Cambria Math" panose="02040503050406030204" pitchFamily="18" charset="0"/>
                        <a:ea typeface="MJXc-TeX-math-I"/>
                      </a:rPr>
                      <m:t>𝑛</m:t>
                    </m:r>
                    <m:r>
                      <a:rPr lang="en-US" altLang="en-US" sz="4300" i="1">
                        <a:solidFill>
                          <a:srgbClr val="000000"/>
                        </a:solidFill>
                        <a:latin typeface="Cambria Math" panose="02040503050406030204" pitchFamily="18" charset="0"/>
                        <a:ea typeface="MJXc-TeX-main-R"/>
                      </a:rPr>
                      <m:t>+6</m:t>
                    </m:r>
                  </m:oMath>
                </a14:m>
                <a:r>
                  <a:rPr lang="en-US" altLang="en-US" sz="4300">
                    <a:solidFill>
                      <a:srgbClr val="000000"/>
                    </a:solidFill>
                    <a:latin typeface="Arial" panose="020B0604020202020204" pitchFamily="34" charset="0"/>
                    <a:ea typeface="OpenSans"/>
                    <a:cs typeface="Arial" panose="020B0604020202020204" pitchFamily="34" charset="0"/>
                  </a:rPr>
                  <a:t>. Khẳng định nào sau đây là đúng?</a:t>
                </a:r>
                <a:endParaRPr lang="en-US" altLang="en-US" sz="4300">
                  <a:solidFill>
                    <a:prstClr val="black"/>
                  </a:solidFill>
                  <a:latin typeface="Arial" panose="020B0604020202020204" pitchFamily="34" charset="0"/>
                  <a:cs typeface="Arial" panose="020B0604020202020204" pitchFamily="34" charset="0"/>
                </a:endParaRPr>
              </a:p>
              <a:p>
                <a:pPr lvl="0">
                  <a:lnSpc>
                    <a:spcPct val="150000"/>
                  </a:lnSpc>
                </a:pPr>
                <a:endParaRPr kumimoji="0" lang="vi-VN" sz="43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831747" y="2476500"/>
                <a:ext cx="14700702" cy="2947410"/>
              </a:xfrm>
              <a:prstGeom prst="rect">
                <a:avLst/>
              </a:prstGeom>
              <a:blipFill>
                <a:blip r:embed="rId3"/>
                <a:stretch>
                  <a:fillRect l="-1617" r="-215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269477" y="7373813"/>
            <a:ext cx="2356302" cy="2381503"/>
          </a:xfrm>
          <a:prstGeom prst="rect">
            <a:avLst/>
          </a:prstGeom>
        </p:spPr>
      </p:pic>
      <p:pic>
        <p:nvPicPr>
          <p:cNvPr id="14" name="Picture 13"/>
          <p:cNvPicPr>
            <a:picLocks noChangeAspect="1"/>
          </p:cNvPicPr>
          <p:nvPr/>
        </p:nvPicPr>
        <p:blipFill>
          <a:blip r:embed="rId5"/>
          <a:stretch>
            <a:fillRect/>
          </a:stretch>
        </p:blipFill>
        <p:spPr>
          <a:xfrm>
            <a:off x="558854" y="1648326"/>
            <a:ext cx="1021787" cy="1024823"/>
          </a:xfrm>
          <a:prstGeom prst="rect">
            <a:avLst/>
          </a:prstGeom>
        </p:spPr>
      </p:pic>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2064300" y="4381500"/>
                <a:ext cx="11118300" cy="50747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A.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smtClean="0">
                        <a:latin typeface="Cambria Math" panose="02040503050406030204" pitchFamily="18" charset="0"/>
                        <a:ea typeface="Times New Roman" panose="02020603050405020304" pitchFamily="18" charset="0"/>
                      </a:rPr>
                      <m:t>) </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là cấp số cộng với công sai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𝑑</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=3</m:t>
                    </m:r>
                  </m:oMath>
                </a14:m>
                <a:endParaRPr kumimoji="0" lang="en-US" altLang="en-US" sz="4000" b="0" i="0" u="none" strike="noStrike" cap="none" normalizeH="0" baseline="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B.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a:latin typeface="Cambria Math" panose="02040503050406030204" pitchFamily="18" charset="0"/>
                        <a:ea typeface="Times New Roman" panose="02020603050405020304" pitchFamily="18" charset="0"/>
                      </a:rPr>
                      <m:t>)</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 là cấp số cộng với công sai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𝑑</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=6</m:t>
                    </m:r>
                  </m:oMath>
                </a14:m>
                <a:endParaRPr kumimoji="0" lang="en-US" altLang="en-US" sz="4000" b="0" i="0" u="none" strike="noStrike" cap="none" normalizeH="0" baseline="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C.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a:latin typeface="Cambria Math" panose="02040503050406030204" pitchFamily="18" charset="0"/>
                        <a:ea typeface="Times New Roman" panose="02020603050405020304" pitchFamily="18" charset="0"/>
                      </a:rPr>
                      <m:t>𝑢</m:t>
                    </m:r>
                    <m:r>
                      <a:rPr lang="en-US" sz="4000" i="1" baseline="-25000">
                        <a:latin typeface="Cambria Math" panose="02040503050406030204" pitchFamily="18" charset="0"/>
                        <a:ea typeface="Times New Roman" panose="02020603050405020304" pitchFamily="18" charset="0"/>
                      </a:rPr>
                      <m:t>𝑛</m:t>
                    </m:r>
                    <m:r>
                      <a:rPr lang="en-US" sz="4000" i="1" smtClean="0">
                        <a:latin typeface="Cambria Math" panose="02040503050406030204" pitchFamily="18" charset="0"/>
                        <a:ea typeface="Times New Roman" panose="02020603050405020304" pitchFamily="18" charset="0"/>
                      </a:rPr>
                      <m:t>) </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là cấp số nhân với công bội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𝑞</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=3</m:t>
                    </m:r>
                  </m:oMath>
                </a14:m>
                <a:endParaRPr kumimoji="0" lang="en-US" altLang="en-US" sz="4000" b="0" i="0" u="none" strike="noStrike" cap="none" normalizeH="0" baseline="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D.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a:latin typeface="Cambria Math" panose="02040503050406030204" pitchFamily="18" charset="0"/>
                        <a:ea typeface="Times New Roman" panose="02020603050405020304" pitchFamily="18" charset="0"/>
                      </a:rPr>
                      <m:t>)</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 là cấp số nhân với công bội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𝑞</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=6</m:t>
                    </m:r>
                  </m:oMath>
                </a14:m>
                <a:endParaRPr kumimoji="0" lang="en-US" altLang="en-US" sz="4000" b="0" i="0" u="none" strike="noStrike" cap="none" normalizeH="0" baseline="0">
                  <a:ln>
                    <a:noFill/>
                  </a:ln>
                  <a:solidFill>
                    <a:srgbClr val="000000"/>
                  </a:solidFill>
                  <a:effectLst/>
                  <a:ea typeface="OpenSan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2064300" y="4381500"/>
                <a:ext cx="11118300" cy="5074723"/>
              </a:xfrm>
              <a:prstGeom prst="rect">
                <a:avLst/>
              </a:prstGeom>
              <a:blipFill>
                <a:blip r:embed="rId6"/>
                <a:stretch>
                  <a:fillRect l="-2796" b="-18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 name="Oval 20"/>
          <p:cNvSpPr/>
          <p:nvPr/>
        </p:nvSpPr>
        <p:spPr>
          <a:xfrm>
            <a:off x="1707902" y="4775633"/>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470410" y="2628900"/>
            <a:ext cx="15369790" cy="2041456"/>
          </a:xfrm>
          <a:prstGeom prst="rect">
            <a:avLst/>
          </a:prstGeom>
        </p:spPr>
        <p:txBody>
          <a:bodyPr wrap="square">
            <a:spAutoFit/>
          </a:bodyPr>
          <a:lstStyle/>
          <a:p>
            <a:pPr algn="just">
              <a:lnSpc>
                <a:spcPct val="150000"/>
              </a:lnSpc>
              <a:spcAft>
                <a:spcPts val="0"/>
              </a:spcAft>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2.25:</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Trong các dãy số cho bởi công thức truy hồi sau, dãy số nào là cấp số nhân?</a:t>
            </a:r>
          </a:p>
        </p:txBody>
      </p:sp>
      <p:pic>
        <p:nvPicPr>
          <p:cNvPr id="7" name="Picture 6"/>
          <p:cNvPicPr>
            <a:picLocks noChangeAspect="1"/>
          </p:cNvPicPr>
          <p:nvPr/>
        </p:nvPicPr>
        <p:blipFill>
          <a:blip r:embed="rId3"/>
          <a:stretch>
            <a:fillRect/>
          </a:stretch>
        </p:blipFill>
        <p:spPr>
          <a:xfrm>
            <a:off x="511005" y="8092713"/>
            <a:ext cx="1645009" cy="1662603"/>
          </a:xfrm>
          <a:prstGeom prst="rect">
            <a:avLst/>
          </a:prstGeom>
        </p:spPr>
      </p:pic>
      <p:pic>
        <p:nvPicPr>
          <p:cNvPr id="14" name="Picture 13"/>
          <p:cNvPicPr>
            <a:picLocks noChangeAspect="1"/>
          </p:cNvPicPr>
          <p:nvPr/>
        </p:nvPicPr>
        <p:blipFill>
          <a:blip r:embed="rId4"/>
          <a:stretch>
            <a:fillRect/>
          </a:stretch>
        </p:blipFill>
        <p:spPr>
          <a:xfrm>
            <a:off x="16704049" y="1680194"/>
            <a:ext cx="1021787" cy="1024823"/>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2438400" y="4575856"/>
                <a:ext cx="13894958" cy="3691844"/>
              </a:xfrm>
              <a:prstGeom prst="rect">
                <a:avLst/>
              </a:prstGeom>
            </p:spPr>
            <p:txBody>
              <a:bodyPr wrap="none">
                <a:spAutoFit/>
              </a:bodyPr>
              <a:lstStyle/>
              <a:p>
                <a:pPr>
                  <a:lnSpc>
                    <a:spcPct val="300000"/>
                  </a:lnSpc>
                </a:pPr>
                <a:r>
                  <a:rPr lang="en-US" sz="4300">
                    <a:latin typeface="Arial" panose="020B0604020202020204" pitchFamily="34" charset="0"/>
                    <a:cs typeface="Arial" panose="020B0604020202020204" pitchFamily="34" charset="0"/>
                  </a:rPr>
                  <a:t>A.</a:t>
                </a:r>
                <a:r>
                  <a:rPr lang="en-US" sz="4300"/>
                  <a:t>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Sup>
                      <m:sSubSupPr>
                        <m:ctrlPr>
                          <a:rPr lang="en-US" sz="4300" i="1" smtClean="0">
                            <a:latin typeface="Cambria Math" panose="02040503050406030204" pitchFamily="18" charset="0"/>
                          </a:rPr>
                        </m:ctrlPr>
                      </m:sSubSupPr>
                      <m:e>
                        <m:r>
                          <a:rPr lang="en-US" sz="4300" b="0" i="1" smtClean="0">
                            <a:latin typeface="Cambria Math" panose="02040503050406030204" pitchFamily="18" charset="0"/>
                          </a:rPr>
                          <m:t>𝑢</m:t>
                        </m:r>
                      </m:e>
                      <m:sub>
                        <m:r>
                          <a:rPr lang="en-US" sz="4300" b="0" i="1" smtClean="0">
                            <a:latin typeface="Cambria Math" panose="02040503050406030204" pitchFamily="18" charset="0"/>
                          </a:rPr>
                          <m:t>𝑛</m:t>
                        </m:r>
                      </m:sub>
                      <m:sup>
                        <m:r>
                          <a:rPr lang="en-US" sz="4300" b="0" i="1" smtClean="0">
                            <a:latin typeface="Cambria Math" panose="02040503050406030204" pitchFamily="18" charset="0"/>
                          </a:rPr>
                          <m:t>2</m:t>
                        </m:r>
                      </m:sup>
                    </m:sSubSup>
                  </m:oMath>
                </a14:m>
                <a:r>
                  <a:rPr lang="en-US" sz="4300">
                    <a:latin typeface="Arial" panose="020B0604020202020204" pitchFamily="34" charset="0"/>
                    <a:cs typeface="Arial" panose="020B0604020202020204" pitchFamily="34" charset="0"/>
                  </a:rPr>
                  <a:t>			B.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0">
                            <a:latin typeface="Cambria Math" panose="02040503050406030204" pitchFamily="18" charset="0"/>
                          </a:rPr>
                          <m:t>1</m:t>
                        </m:r>
                      </m:sub>
                    </m:sSub>
                    <m:r>
                      <a:rPr lang="en-US" sz="4300" i="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i="0">
                            <a:latin typeface="Cambria Math" panose="02040503050406030204" pitchFamily="18" charset="0"/>
                          </a:rPr>
                          <m:t>+1</m:t>
                        </m:r>
                      </m:sub>
                    </m:sSub>
                    <m:r>
                      <a:rPr lang="en-US" sz="4300" i="0">
                        <a:latin typeface="Cambria Math" panose="02040503050406030204" pitchFamily="18" charset="0"/>
                      </a:rPr>
                      <m:t>=2</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oMath>
                </a14:m>
                <a:endParaRPr lang="en-US" sz="4300">
                  <a:latin typeface="Arial" panose="020B0604020202020204" pitchFamily="34" charset="0"/>
                  <a:cs typeface="Arial" panose="020B0604020202020204" pitchFamily="34" charset="0"/>
                </a:endParaRPr>
              </a:p>
              <a:p>
                <a:pPr>
                  <a:lnSpc>
                    <a:spcPct val="300000"/>
                  </a:lnSpc>
                </a:pPr>
                <a:r>
                  <a:rPr lang="en-US" sz="4300">
                    <a:latin typeface="Arial" panose="020B0604020202020204" pitchFamily="34" charset="0"/>
                    <a:cs typeface="Arial" panose="020B0604020202020204" pitchFamily="34" charset="0"/>
                  </a:rPr>
                  <a:t>C.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r>
                      <a:rPr lang="en-US" sz="4300" b="0" i="1" smtClean="0">
                        <a:latin typeface="Cambria Math" panose="02040503050406030204" pitchFamily="18" charset="0"/>
                      </a:rPr>
                      <m:t>+2</m:t>
                    </m:r>
                  </m:oMath>
                </a14:m>
                <a:r>
                  <a:rPr lang="en-US" sz="4300">
                    <a:latin typeface="Arial" panose="020B0604020202020204" pitchFamily="34" charset="0"/>
                    <a:cs typeface="Arial" panose="020B0604020202020204" pitchFamily="34" charset="0"/>
                  </a:rPr>
                  <a:t>		D.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r>
                      <a:rPr lang="en-US" sz="4300" b="0" i="1" smtClean="0">
                        <a:latin typeface="Cambria Math" panose="02040503050406030204" pitchFamily="18" charset="0"/>
                      </a:rPr>
                      <m:t>−2</m:t>
                    </m:r>
                  </m:oMath>
                </a14:m>
                <a:endParaRPr lang="en-US" sz="430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438400" y="4575856"/>
                <a:ext cx="13894958" cy="3691844"/>
              </a:xfrm>
              <a:prstGeom prst="rect">
                <a:avLst/>
              </a:prstGeom>
              <a:blipFill>
                <a:blip r:embed="rId5"/>
                <a:stretch>
                  <a:fillRect l="-1711" b="-6942"/>
                </a:stretch>
              </a:blipFill>
            </p:spPr>
            <p:txBody>
              <a:bodyPr/>
              <a:lstStyle/>
              <a:p>
                <a:r>
                  <a:rPr lang="en-US">
                    <a:noFill/>
                  </a:rPr>
                  <a:t> </a:t>
                </a:r>
              </a:p>
            </p:txBody>
          </p:sp>
        </mc:Fallback>
      </mc:AlternateContent>
      <p:sp>
        <p:nvSpPr>
          <p:cNvPr id="20" name="Oval 19"/>
          <p:cNvSpPr/>
          <p:nvPr/>
        </p:nvSpPr>
        <p:spPr>
          <a:xfrm>
            <a:off x="9385879" y="543231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362200" y="2745075"/>
                <a:ext cx="14955474" cy="2169825"/>
              </a:xfrm>
              <a:prstGeom prst="rect">
                <a:avLst/>
              </a:prstGeom>
            </p:spPr>
            <p:txBody>
              <a:bodyPr wrap="square">
                <a:spAutoFit/>
              </a:bodyPr>
              <a:lstStyle/>
              <a:p>
                <a:pPr algn="just">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Bài 2.26:</a:t>
                </a:r>
                <a:r>
                  <a:rPr kumimoji="0" lang="en-US" sz="4500" b="1" i="0"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 </a:t>
                </a:r>
                <a:r>
                  <a:rPr lang="en-US" altLang="en-US" sz="4500">
                    <a:solidFill>
                      <a:srgbClr val="000000"/>
                    </a:solidFill>
                    <a:latin typeface="Arial" panose="020B0604020202020204" pitchFamily="34" charset="0"/>
                    <a:ea typeface="OpenSans"/>
                  </a:rPr>
                  <a:t>Tổng 100 số hạng đầu của dãy số </a:t>
                </a:r>
                <a14:m>
                  <m:oMath xmlns:m="http://schemas.openxmlformats.org/officeDocument/2006/math">
                    <m:r>
                      <a:rPr lang="en-US" sz="4500" i="1">
                        <a:latin typeface="Cambria Math" panose="02040503050406030204" pitchFamily="18" charset="0"/>
                        <a:ea typeface="Times New Roman" panose="02020603050405020304" pitchFamily="18" charset="0"/>
                      </a:rPr>
                      <m:t>(</m:t>
                    </m:r>
                    <m:r>
                      <a:rPr lang="en-US" sz="4500" i="1">
                        <a:latin typeface="Cambria Math" panose="02040503050406030204" pitchFamily="18" charset="0"/>
                        <a:ea typeface="Times New Roman" panose="02020603050405020304" pitchFamily="18" charset="0"/>
                      </a:rPr>
                      <m:t>𝑢𝑛</m:t>
                    </m:r>
                    <m:r>
                      <a:rPr lang="en-US" sz="4500" i="1">
                        <a:latin typeface="Cambria Math" panose="02040503050406030204" pitchFamily="18" charset="0"/>
                        <a:ea typeface="Times New Roman" panose="02020603050405020304" pitchFamily="18" charset="0"/>
                      </a:rPr>
                      <m:t>) </m:t>
                    </m:r>
                  </m:oMath>
                </a14:m>
                <a:r>
                  <a:rPr lang="en-US" altLang="en-US" sz="4500">
                    <a:solidFill>
                      <a:srgbClr val="000000"/>
                    </a:solidFill>
                    <a:latin typeface="Arial" panose="020B0604020202020204" pitchFamily="34" charset="0"/>
                    <a:ea typeface="OpenSans"/>
                  </a:rPr>
                  <a:t>với </a:t>
                </a:r>
              </a:p>
              <a:p>
                <a:pPr algn="just">
                  <a:lnSpc>
                    <a:spcPct val="150000"/>
                  </a:lnSpc>
                </a:pPr>
                <a14:m>
                  <m:oMath xmlns:m="http://schemas.openxmlformats.org/officeDocument/2006/math">
                    <m:sSub>
                      <m:sSubPr>
                        <m:ctrlPr>
                          <a:rPr lang="en-US" altLang="en-US" sz="4500" i="1">
                            <a:solidFill>
                              <a:srgbClr val="000000"/>
                            </a:solidFill>
                            <a:latin typeface="Cambria Math" panose="02040503050406030204" pitchFamily="18" charset="0"/>
                          </a:rPr>
                        </m:ctrlPr>
                      </m:sSubPr>
                      <m:e>
                        <m:r>
                          <a:rPr lang="en-US" altLang="en-US" sz="4500" i="1">
                            <a:solidFill>
                              <a:srgbClr val="000000"/>
                            </a:solidFill>
                            <a:latin typeface="Cambria Math" panose="02040503050406030204" pitchFamily="18" charset="0"/>
                          </a:rPr>
                          <m:t>𝑢</m:t>
                        </m:r>
                      </m:e>
                      <m:sub>
                        <m:r>
                          <a:rPr lang="en-US" altLang="en-US" sz="4500" i="1">
                            <a:solidFill>
                              <a:srgbClr val="000000"/>
                            </a:solidFill>
                            <a:latin typeface="Cambria Math" panose="02040503050406030204" pitchFamily="18" charset="0"/>
                          </a:rPr>
                          <m:t>𝑛</m:t>
                        </m:r>
                      </m:sub>
                    </m:sSub>
                    <m:r>
                      <a:rPr lang="en-US" altLang="en-US" sz="4500" i="1">
                        <a:solidFill>
                          <a:srgbClr val="000000"/>
                        </a:solidFill>
                        <a:latin typeface="Cambria Math" panose="02040503050406030204" pitchFamily="18" charset="0"/>
                        <a:ea typeface="MJXc-TeX-main-R"/>
                      </a:rPr>
                      <m:t>=2</m:t>
                    </m:r>
                    <m:r>
                      <a:rPr lang="en-US" altLang="en-US" sz="4500" i="1">
                        <a:solidFill>
                          <a:srgbClr val="000000"/>
                        </a:solidFill>
                        <a:latin typeface="Cambria Math" panose="02040503050406030204" pitchFamily="18" charset="0"/>
                        <a:ea typeface="MJXc-TeX-math-I"/>
                      </a:rPr>
                      <m:t>𝑛</m:t>
                    </m:r>
                    <m:r>
                      <a:rPr lang="en-US" altLang="en-US" sz="4500" i="1">
                        <a:solidFill>
                          <a:srgbClr val="000000"/>
                        </a:solidFill>
                        <a:latin typeface="Cambria Math" panose="02040503050406030204" pitchFamily="18" charset="0"/>
                        <a:ea typeface="MJXc-TeX-main-R"/>
                      </a:rPr>
                      <m:t>−1</m:t>
                    </m:r>
                  </m:oMath>
                </a14:m>
                <a:r>
                  <a:rPr lang="en-US" altLang="en-US" sz="4500">
                    <a:solidFill>
                      <a:srgbClr val="000000"/>
                    </a:solidFill>
                    <a:latin typeface="Arial" panose="020B0604020202020204" pitchFamily="34" charset="0"/>
                    <a:ea typeface="MJXc-TeX-main-R"/>
                  </a:rPr>
                  <a:t> </a:t>
                </a:r>
                <a:r>
                  <a:rPr lang="en-US" altLang="en-US" sz="4500">
                    <a:solidFill>
                      <a:srgbClr val="000000"/>
                    </a:solidFill>
                    <a:latin typeface="Arial" panose="020B0604020202020204" pitchFamily="34" charset="0"/>
                    <a:ea typeface="OpenSans"/>
                  </a:rPr>
                  <a:t>là</a:t>
                </a:r>
                <a:endParaRPr lang="en-US" altLang="en-US" sz="4500">
                  <a:latin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62200" y="2745075"/>
                <a:ext cx="14955474" cy="2169825"/>
              </a:xfrm>
              <a:prstGeom prst="rect">
                <a:avLst/>
              </a:prstGeom>
              <a:blipFill>
                <a:blip r:embed="rId3"/>
                <a:stretch>
                  <a:fillRect l="-1712" b="-7303"/>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474495" y="7430920"/>
            <a:ext cx="2280102" cy="2304488"/>
          </a:xfrm>
          <a:prstGeom prst="rect">
            <a:avLst/>
          </a:prstGeom>
        </p:spPr>
      </p:pic>
      <p:pic>
        <p:nvPicPr>
          <p:cNvPr id="14" name="Picture 13"/>
          <p:cNvPicPr>
            <a:picLocks noChangeAspect="1"/>
          </p:cNvPicPr>
          <p:nvPr/>
        </p:nvPicPr>
        <p:blipFill>
          <a:blip r:embed="rId5"/>
          <a:stretch>
            <a:fillRect/>
          </a:stretch>
        </p:blipFill>
        <p:spPr>
          <a:xfrm>
            <a:off x="609600" y="1680193"/>
            <a:ext cx="1021787" cy="1024823"/>
          </a:xfrm>
          <a:prstGeom prst="rect">
            <a:avLst/>
          </a:prstGeom>
        </p:spPr>
      </p:pic>
      <p:sp>
        <p:nvSpPr>
          <p:cNvPr id="23" name="Oval 22"/>
          <p:cNvSpPr/>
          <p:nvPr/>
        </p:nvSpPr>
        <p:spPr>
          <a:xfrm>
            <a:off x="5029200" y="7354439"/>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5295902" y="4909524"/>
                <a:ext cx="10477498" cy="35105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50000"/>
                  </a:lnSpc>
                  <a:spcBef>
                    <a:spcPct val="0"/>
                  </a:spcBef>
                  <a:spcAft>
                    <a:spcPct val="0"/>
                  </a:spcAft>
                  <a:buClrTx/>
                  <a:buSzTx/>
                  <a:buFontTx/>
                  <a:buNone/>
                  <a:tabLst/>
                </a:pPr>
                <a:r>
                  <a:rPr kumimoji="0" lang="en-US" altLang="en-US" sz="4300" b="0" i="0" u="none" strike="noStrike" cap="none" normalizeH="0" baseline="0">
                    <a:ln>
                      <a:noFill/>
                    </a:ln>
                    <a:solidFill>
                      <a:srgbClr val="000000"/>
                    </a:solidFill>
                    <a:effectLst/>
                    <a:ea typeface="OpenSans"/>
                  </a:rPr>
                  <a:t>A.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199 </m:t>
                    </m:r>
                  </m:oMath>
                </a14:m>
                <a:r>
                  <a:rPr kumimoji="0" lang="en-US" altLang="en-US" sz="4300" b="0" i="0" u="none" strike="noStrike" cap="none" normalizeH="0" baseline="0">
                    <a:ln>
                      <a:noFill/>
                    </a:ln>
                    <a:solidFill>
                      <a:srgbClr val="000000"/>
                    </a:solidFill>
                    <a:effectLst/>
                    <a:ea typeface="OpenSans"/>
                  </a:rPr>
                  <a:t>                       B</a:t>
                </a:r>
                <a:r>
                  <a:rPr kumimoji="0" lang="en-US" altLang="en-US" sz="4300" b="1" i="0" u="none" strike="noStrike" cap="none" normalizeH="0" baseline="0">
                    <a:ln>
                      <a:noFill/>
                    </a:ln>
                    <a:solidFill>
                      <a:srgbClr val="000000"/>
                    </a:solidFill>
                    <a:effectLst/>
                    <a:ea typeface="OpenSans"/>
                  </a:rPr>
                  <a:t>. </a:t>
                </a:r>
                <a14:m>
                  <m:oMath xmlns:m="http://schemas.openxmlformats.org/officeDocument/2006/math">
                    <m:sSup>
                      <m:sSupPr>
                        <m:ctrlPr>
                          <a:rPr kumimoji="0" lang="en-US" altLang="en-US" sz="4300" i="1" u="none" strike="noStrike" cap="none" normalizeH="0" baseline="0" smtClean="0">
                            <a:ln>
                              <a:noFill/>
                            </a:ln>
                            <a:solidFill>
                              <a:srgbClr val="000000"/>
                            </a:solidFill>
                            <a:effectLst/>
                            <a:latin typeface="Cambria Math" panose="02040503050406030204" pitchFamily="18" charset="0"/>
                          </a:rPr>
                        </m:ctrlPr>
                      </m:sSupPr>
                      <m:e>
                        <m:r>
                          <a:rPr kumimoji="0" lang="en-US" altLang="en-US" sz="4300" b="0" i="1" u="none" strike="noStrike" cap="none" normalizeH="0" baseline="0" smtClean="0">
                            <a:ln>
                              <a:noFill/>
                            </a:ln>
                            <a:solidFill>
                              <a:srgbClr val="000000"/>
                            </a:solidFill>
                            <a:effectLst/>
                            <a:latin typeface="Cambria Math" panose="02040503050406030204" pitchFamily="18" charset="0"/>
                          </a:rPr>
                          <m:t>2</m:t>
                        </m:r>
                      </m:e>
                      <m:sup>
                        <m:r>
                          <a:rPr kumimoji="0" lang="en-US" altLang="en-US" sz="4300" b="0" i="1" u="none" strike="noStrike" cap="none" normalizeH="0" baseline="0" smtClean="0">
                            <a:ln>
                              <a:noFill/>
                            </a:ln>
                            <a:solidFill>
                              <a:srgbClr val="000000"/>
                            </a:solidFill>
                            <a:effectLst/>
                            <a:latin typeface="Cambria Math" panose="02040503050406030204" pitchFamily="18" charset="0"/>
                          </a:rPr>
                          <m:t>100</m:t>
                        </m:r>
                      </m:sup>
                    </m:sSup>
                    <m:r>
                      <a:rPr kumimoji="0" lang="en-US" altLang="en-US" sz="4300" b="0" i="1" u="none" strike="noStrike" cap="none" normalizeH="0" baseline="0" smtClean="0">
                        <a:ln>
                          <a:noFill/>
                        </a:ln>
                        <a:solidFill>
                          <a:srgbClr val="000000"/>
                        </a:solidFill>
                        <a:effectLst/>
                        <a:latin typeface="Cambria Math" panose="02040503050406030204" pitchFamily="18" charset="0"/>
                      </a:rPr>
                      <m:t>−1</m:t>
                    </m:r>
                  </m:oMath>
                </a14:m>
                <a:r>
                  <a:rPr kumimoji="0" lang="en-US" altLang="en-US" sz="4300" i="0" u="none" strike="noStrike" cap="none" normalizeH="0" baseline="0">
                    <a:ln>
                      <a:noFill/>
                    </a:ln>
                    <a:solidFill>
                      <a:srgbClr val="000000"/>
                    </a:solidFill>
                    <a:effectLst/>
                    <a:ea typeface="OpenSans"/>
                  </a:rPr>
                  <a:t>     </a:t>
                </a:r>
                <a:r>
                  <a:rPr kumimoji="0" lang="en-US" altLang="en-US" sz="4300" b="0" i="0" u="none" strike="noStrike" cap="none" normalizeH="0" baseline="0">
                    <a:ln>
                      <a:noFill/>
                    </a:ln>
                    <a:solidFill>
                      <a:srgbClr val="000000"/>
                    </a:solidFill>
                    <a:effectLst/>
                    <a:ea typeface="OpenSans"/>
                  </a:rPr>
                  <a:t>          </a:t>
                </a:r>
                <a:endParaRPr kumimoji="0" lang="en-US" altLang="en-US" sz="4300" b="0" i="0" u="none" strike="noStrike" cap="none" normalizeH="0" baseline="0">
                  <a:ln>
                    <a:noFill/>
                  </a:ln>
                  <a:solidFill>
                    <a:schemeClr val="tx1"/>
                  </a:solidFill>
                  <a:effectLst/>
                </a:endParaRPr>
              </a:p>
              <a:p>
                <a:pPr marL="0" marR="0" lvl="0" indent="0" algn="l" defTabSz="914400" rtl="0" eaLnBrk="0" fontAlgn="base" latinLnBrk="0" hangingPunct="0">
                  <a:lnSpc>
                    <a:spcPct val="250000"/>
                  </a:lnSpc>
                  <a:spcBef>
                    <a:spcPct val="0"/>
                  </a:spcBef>
                  <a:spcAft>
                    <a:spcPct val="0"/>
                  </a:spcAft>
                  <a:buClrTx/>
                  <a:buSzTx/>
                  <a:buFontTx/>
                  <a:buNone/>
                  <a:tabLst/>
                </a:pPr>
                <a:r>
                  <a:rPr kumimoji="0" lang="en-US" altLang="en-US" sz="4300" b="0" i="0" u="none" strike="noStrike" cap="none" normalizeH="0" baseline="0">
                    <a:ln>
                      <a:noFill/>
                    </a:ln>
                    <a:solidFill>
                      <a:srgbClr val="000000"/>
                    </a:solidFill>
                    <a:effectLst/>
                    <a:ea typeface="OpenSans"/>
                  </a:rPr>
                  <a:t>C.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10 000</m:t>
                    </m:r>
                  </m:oMath>
                </a14:m>
                <a:r>
                  <a:rPr kumimoji="0" lang="en-US" altLang="en-US" sz="4300" b="0" i="0" u="none" strike="noStrike" cap="none" normalizeH="0" baseline="0">
                    <a:ln>
                      <a:noFill/>
                    </a:ln>
                    <a:solidFill>
                      <a:srgbClr val="000000"/>
                    </a:solidFill>
                    <a:effectLst/>
                    <a:ea typeface="OpenSans"/>
                  </a:rPr>
                  <a:t>                   D.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9 999</m:t>
                    </m:r>
                  </m:oMath>
                </a14:m>
                <a:endParaRPr kumimoji="0" lang="en-US" altLang="en-US" sz="4300" b="0" i="0" u="none" strike="noStrike" cap="none" normalizeH="0" baseline="0">
                  <a:ln>
                    <a:noFill/>
                  </a:ln>
                  <a:solidFill>
                    <a:srgbClr val="000000"/>
                  </a:solidFill>
                  <a:effectLst/>
                  <a:ea typeface="OpenSans"/>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5295902" y="4909524"/>
                <a:ext cx="10477498" cy="3510576"/>
              </a:xfrm>
              <a:prstGeom prst="rect">
                <a:avLst/>
              </a:prstGeom>
              <a:blipFill>
                <a:blip r:embed="rId6"/>
                <a:stretch>
                  <a:fillRect l="-3200" b="-10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1344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4045" y="7969620"/>
            <a:ext cx="2519474" cy="1378839"/>
          </a:xfrm>
          <a:prstGeom prst="rect">
            <a:avLst/>
          </a:prstGeom>
        </p:spPr>
      </p:pic>
      <p:sp>
        <p:nvSpPr>
          <p:cNvPr id="10" name="Rectangle 9"/>
          <p:cNvSpPr/>
          <p:nvPr/>
        </p:nvSpPr>
        <p:spPr>
          <a:xfrm>
            <a:off x="685800" y="1889630"/>
            <a:ext cx="16459200" cy="3323987"/>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II. DÃY SỐ. CẤP SỐ CỘNG VÀ CẤP SỐ NHÂN</a:t>
            </a:r>
            <a:endParaRPr lang="vi-VN" sz="7000" b="1" kern="0" dirty="0">
              <a:solidFill>
                <a:srgbClr val="F2C2AB">
                  <a:lumMod val="50000"/>
                </a:srgbClr>
              </a:solidFill>
              <a:cs typeface="Arial"/>
              <a:sym typeface="Arial"/>
            </a:endParaRPr>
          </a:p>
        </p:txBody>
      </p:sp>
      <p:sp>
        <p:nvSpPr>
          <p:cNvPr id="11" name="Rectangle 10"/>
          <p:cNvSpPr/>
          <p:nvPr/>
        </p:nvSpPr>
        <p:spPr>
          <a:xfrm>
            <a:off x="2971800" y="5524500"/>
            <a:ext cx="11963400" cy="1592744"/>
          </a:xfrm>
          <a:prstGeom prst="rect">
            <a:avLst/>
          </a:prstGeom>
        </p:spPr>
        <p:txBody>
          <a:bodyPr wrap="square">
            <a:spAutoFit/>
          </a:bodyPr>
          <a:lstStyle/>
          <a:p>
            <a:pPr algn="ctr">
              <a:lnSpc>
                <a:spcPct val="150000"/>
              </a:lnSpc>
              <a:defRPr/>
            </a:pPr>
            <a:r>
              <a:rPr lang="nl-NL" sz="6500" b="1" kern="0" dirty="0">
                <a:solidFill>
                  <a:srgbClr val="00B0F0"/>
                </a:solidFill>
                <a:latin typeface="Arial" panose="020B0604020202020204" pitchFamily="34" charset="0"/>
                <a:cs typeface="Arial" panose="020B0604020202020204" pitchFamily="34" charset="0"/>
                <a:sym typeface="Arial"/>
              </a:rPr>
              <a:t>BÀI TẬP CUỐI </a:t>
            </a:r>
            <a:r>
              <a:rPr lang="nl-NL" sz="6500" b="1" kern="0">
                <a:solidFill>
                  <a:srgbClr val="00B0F0"/>
                </a:solidFill>
                <a:latin typeface="Arial" panose="020B0604020202020204" pitchFamily="34" charset="0"/>
                <a:cs typeface="Arial" panose="020B0604020202020204" pitchFamily="34" charset="0"/>
                <a:sym typeface="Arial"/>
              </a:rPr>
              <a:t>CHƯƠNG II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
        <p:nvSpPr>
          <p:cNvPr id="4" name="TextBox 3">
            <a:extLst>
              <a:ext uri="{FF2B5EF4-FFF2-40B4-BE49-F238E27FC236}">
                <a16:creationId xmlns:a16="http://schemas.microsoft.com/office/drawing/2014/main" id="{F8FED10B-DEB4-BAC3-842A-48DD3BD95791}"/>
              </a:ext>
            </a:extLst>
          </p:cNvPr>
          <p:cNvSpPr txBox="1"/>
          <p:nvPr/>
        </p:nvSpPr>
        <p:spPr>
          <a:xfrm>
            <a:off x="3505200" y="7012468"/>
            <a:ext cx="94869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49442" y="3040369"/>
            <a:ext cx="17108131" cy="5715000"/>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475242" y="7418249"/>
            <a:ext cx="914400" cy="1687651"/>
          </a:xfrm>
          <a:prstGeom prst="rect">
            <a:avLst/>
          </a:prstGeom>
        </p:spPr>
      </p:pic>
      <p:sp>
        <p:nvSpPr>
          <p:cNvPr id="2" name="Rectangle 1"/>
          <p:cNvSpPr/>
          <p:nvPr/>
        </p:nvSpPr>
        <p:spPr>
          <a:xfrm>
            <a:off x="833725" y="1013384"/>
            <a:ext cx="16807806" cy="1005916"/>
          </a:xfrm>
          <a:prstGeom prst="rect">
            <a:avLst/>
          </a:prstGeom>
        </p:spPr>
        <p:txBody>
          <a:bodyPr wrap="none">
            <a:spAutoFit/>
          </a:bodyPr>
          <a:lstStyle/>
          <a:p>
            <a:pPr marL="685800" lvl="0" indent="-685800" algn="just">
              <a:lnSpc>
                <a:spcPct val="150000"/>
              </a:lnSpc>
              <a:spcBef>
                <a:spcPts val="600"/>
              </a:spcBef>
              <a:spcAft>
                <a:spcPts val="600"/>
              </a:spcAft>
              <a:buFont typeface="Arial" panose="020B0604020202020204" pitchFamily="34" charset="0"/>
              <a:buChar char="•"/>
            </a:pPr>
            <a:r>
              <a:rPr lang="nl-NL" sz="4500" b="1">
                <a:solidFill>
                  <a:srgbClr val="1F497D"/>
                </a:solidFill>
                <a:latin typeface="Arial" panose="020B0604020202020204" pitchFamily="34" charset="0"/>
                <a:ea typeface="Calibri" panose="020F0502020204030204" pitchFamily="34" charset="0"/>
                <a:cs typeface="Times New Roman" panose="02020603050405020304" pitchFamily="18" charset="0"/>
              </a:rPr>
              <a:t>Thảo luận nhóm </a:t>
            </a:r>
            <a:r>
              <a:rPr lang="en-US" sz="4500" b="1">
                <a:solidFill>
                  <a:srgbClr val="1F497D"/>
                </a:solidFill>
                <a:latin typeface="Arial" panose="020B0604020202020204" pitchFamily="34" charset="0"/>
                <a:ea typeface="Calibri" panose="020F0502020204030204" pitchFamily="34" charset="0"/>
                <a:cs typeface="Arial" panose="020B0604020202020204" pitchFamily="34" charset="0"/>
              </a:rPr>
              <a:t>ô</a:t>
            </a:r>
            <a:r>
              <a:rPr lang="vi-VN" sz="4500" b="1">
                <a:solidFill>
                  <a:srgbClr val="1F497D"/>
                </a:solidFill>
                <a:ea typeface="Calibri" panose="020F0502020204030204" pitchFamily="34" charset="0"/>
                <a:cs typeface="Times New Roman" panose="02020603050405020304" pitchFamily="18" charset="0"/>
              </a:rPr>
              <a:t>n tập kiến thức đã học trong chương II</a:t>
            </a:r>
            <a:r>
              <a:rPr lang="nl-NL" sz="4500" b="1">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kumimoji="0" lang="en-US" sz="45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63842" y="3771900"/>
            <a:ext cx="15282346" cy="3970318"/>
          </a:xfrm>
          <a:prstGeom prst="rect">
            <a:avLst/>
          </a:prstGeom>
        </p:spPr>
        <p:txBody>
          <a:bodyPr wrap="square">
            <a:spAutoFit/>
          </a:bodyPr>
          <a:lstStyle/>
          <a:p>
            <a:pPr lvl="0" algn="just">
              <a:lnSpc>
                <a:spcPct val="200000"/>
              </a:lnSpc>
            </a:pPr>
            <a:r>
              <a:rPr kumimoji="0" lang="nl-NL" sz="42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1: </a:t>
            </a:r>
            <a:r>
              <a:rPr lang="vi-VN" sz="4200">
                <a:solidFill>
                  <a:prstClr val="white"/>
                </a:solidFill>
                <a:latin typeface="Arial" panose="020B0604020202020204" pitchFamily="34" charset="0"/>
                <a:ea typeface="Calibri" panose="020F0502020204030204" pitchFamily="34" charset="0"/>
                <a:cs typeface="Arial" panose="020B0604020202020204" pitchFamily="34" charset="0"/>
              </a:rPr>
              <a:t>Trình bày định nghĩa dãy số: Hữu hạn và vô hạn? Cách để cho một dãy số bao gồm cách nào?</a:t>
            </a:r>
            <a:r>
              <a:rPr lang="en-US" sz="4200">
                <a:solidFill>
                  <a:prstClr val="white"/>
                </a:solidFill>
                <a:latin typeface="Arial" panose="020B0604020202020204" pitchFamily="34" charset="0"/>
                <a:ea typeface="Calibri" panose="020F0502020204030204" pitchFamily="34" charset="0"/>
                <a:cs typeface="Arial" panose="020B0604020202020204" pitchFamily="34" charset="0"/>
              </a:rPr>
              <a:t> Dãy số tăng là gì? Dãy số giảm là gì? Dãy số bị chặn là gì?</a:t>
            </a:r>
            <a:endParaRPr kumimoji="0" lang="en-US" sz="42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98145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49442" y="2552700"/>
            <a:ext cx="17108131" cy="705613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287481" y="7955270"/>
            <a:ext cx="914400" cy="1687651"/>
          </a:xfrm>
          <a:prstGeom prst="rect">
            <a:avLst/>
          </a:prstGeom>
        </p:spPr>
      </p:pic>
      <p:sp>
        <p:nvSpPr>
          <p:cNvPr id="2" name="Rectangle 1"/>
          <p:cNvSpPr/>
          <p:nvPr/>
        </p:nvSpPr>
        <p:spPr>
          <a:xfrm>
            <a:off x="833725" y="876300"/>
            <a:ext cx="16807806" cy="1005916"/>
          </a:xfrm>
          <a:prstGeom prst="rect">
            <a:avLst/>
          </a:prstGeom>
        </p:spPr>
        <p:txBody>
          <a:bodyPr wrap="none">
            <a:spAutoFit/>
          </a:bodyPr>
          <a:lstStyle/>
          <a:p>
            <a:pPr marL="685800" marR="0" lvl="0" indent="-6858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Thảo luận nhóm </a:t>
            </a:r>
            <a:r>
              <a:rPr kumimoji="0" lang="en-US"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ô</a:t>
            </a:r>
            <a:r>
              <a:rPr kumimoji="0" lang="vi-VN"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n tập kiến thức đã học trong chương II</a:t>
            </a: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5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63842" y="3390900"/>
            <a:ext cx="15282346" cy="5062411"/>
          </a:xfrm>
          <a:prstGeom prst="rect">
            <a:avLst/>
          </a:prstGeom>
        </p:spPr>
        <p:txBody>
          <a:bodyPr wrap="square">
            <a:spAutoFit/>
          </a:bodyPr>
          <a:lstStyle/>
          <a:p>
            <a:pPr lvl="0" algn="just">
              <a:lnSpc>
                <a:spcPct val="200000"/>
              </a:lnSpc>
            </a:pPr>
            <a:r>
              <a:rPr kumimoji="0" lang="nl-NL" sz="42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2: </a:t>
            </a:r>
            <a:r>
              <a:rPr lang="vi-VN" sz="4200">
                <a:solidFill>
                  <a:prstClr val="white"/>
                </a:solidFill>
                <a:ea typeface="Calibri" panose="020F0502020204030204" pitchFamily="34" charset="0"/>
                <a:cs typeface="Arial" panose="020B0604020202020204" pitchFamily="34" charset="0"/>
              </a:rPr>
              <a:t>Nêu định nghĩa của cấp số cộng? Viết công thức của cấp số cộng cho bởi hệ thức truy hồi. Nêu số hạng tổng quát và công thức tính số hạng tổng quát của cấp số cộng? Viết công thức tính tổng n số hạng đầu của một cấp số cộng?</a:t>
            </a:r>
          </a:p>
        </p:txBody>
      </p:sp>
    </p:spTree>
    <p:extLst>
      <p:ext uri="{BB962C8B-B14F-4D97-AF65-F5344CB8AC3E}">
        <p14:creationId xmlns:p14="http://schemas.microsoft.com/office/powerpoint/2010/main" val="32170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49442" y="2552700"/>
            <a:ext cx="17108131" cy="705613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287481" y="7955270"/>
            <a:ext cx="914400" cy="1687651"/>
          </a:xfrm>
          <a:prstGeom prst="rect">
            <a:avLst/>
          </a:prstGeom>
        </p:spPr>
      </p:pic>
      <p:sp>
        <p:nvSpPr>
          <p:cNvPr id="2" name="Rectangle 1"/>
          <p:cNvSpPr/>
          <p:nvPr/>
        </p:nvSpPr>
        <p:spPr>
          <a:xfrm>
            <a:off x="833725" y="876300"/>
            <a:ext cx="16807806" cy="1005916"/>
          </a:xfrm>
          <a:prstGeom prst="rect">
            <a:avLst/>
          </a:prstGeom>
        </p:spPr>
        <p:txBody>
          <a:bodyPr wrap="none">
            <a:spAutoFit/>
          </a:bodyPr>
          <a:lstStyle/>
          <a:p>
            <a:pPr marL="685800" marR="0" lvl="0" indent="-6858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Thảo luận nhóm </a:t>
            </a:r>
            <a:r>
              <a:rPr kumimoji="0" lang="en-US"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ô</a:t>
            </a:r>
            <a:r>
              <a:rPr kumimoji="0" lang="vi-VN"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n tập kiến thức đã học trong chương II</a:t>
            </a: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5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63842" y="3390900"/>
            <a:ext cx="15282346" cy="5062411"/>
          </a:xfrm>
          <a:prstGeom prst="rect">
            <a:avLst/>
          </a:prstGeom>
        </p:spPr>
        <p:txBody>
          <a:bodyPr wrap="square">
            <a:spAutoFit/>
          </a:bodyPr>
          <a:lstStyle/>
          <a:p>
            <a:pPr lvl="0" algn="just">
              <a:lnSpc>
                <a:spcPct val="200000"/>
              </a:lnSpc>
            </a:pPr>
            <a:r>
              <a:rPr lang="nl-NL" sz="4200" b="1">
                <a:solidFill>
                  <a:srgbClr val="FFFF00"/>
                </a:solidFill>
                <a:latin typeface="Arial" panose="020B0604020202020204" pitchFamily="34" charset="0"/>
                <a:ea typeface="Calibri" panose="020F0502020204030204" pitchFamily="34" charset="0"/>
                <a:cs typeface="Arial" panose="020B0604020202020204" pitchFamily="34" charset="0"/>
              </a:rPr>
              <a:t>Nhóm 3: </a:t>
            </a:r>
            <a:r>
              <a:rPr lang="nl-NL" sz="4200">
                <a:solidFill>
                  <a:schemeClr val="bg1"/>
                </a:solidFill>
                <a:latin typeface="Arial" panose="020B0604020202020204" pitchFamily="34" charset="0"/>
                <a:ea typeface="Calibri" panose="020F0502020204030204" pitchFamily="34" charset="0"/>
                <a:cs typeface="Arial" panose="020B0604020202020204" pitchFamily="34" charset="0"/>
              </a:rPr>
              <a:t>Nêu định nghĩa của cấp số nhân? Viết công thức của cấp số nhân cho bởi hệ thức truy hồi. Nêu số hạng tổng quát và công thức tính số hạng tổng quát của cấp số nhân? Viết công thức tính tổng n số hạng đầu của một cấp số nhân?</a:t>
            </a:r>
          </a:p>
        </p:txBody>
      </p:sp>
    </p:spTree>
    <p:extLst>
      <p:ext uri="{BB962C8B-B14F-4D97-AF65-F5344CB8AC3E}">
        <p14:creationId xmlns:p14="http://schemas.microsoft.com/office/powerpoint/2010/main" val="16202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1322</Words>
  <Application>Microsoft Office PowerPoint</Application>
  <PresentationFormat>Custom</PresentationFormat>
  <Paragraphs>88</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Kavoon</vt:lpstr>
      <vt:lpstr>Merriweather</vt:lpstr>
      <vt:lpstr>OpenSans</vt:lpstr>
      <vt:lpstr>Calibri</vt:lpstr>
      <vt:lpstr>Times New Roman</vt:lpstr>
      <vt:lpstr>Cambria Math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2023-12-14T08:52:18Z</dcterms:modified>
  <dc:identifier>DAFR4ThywlQ</dc:identifier>
</cp:coreProperties>
</file>