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2" r:id="rId2"/>
    <p:sldId id="263" r:id="rId3"/>
    <p:sldId id="256" r:id="rId4"/>
    <p:sldId id="257" r:id="rId5"/>
    <p:sldId id="258" r:id="rId6"/>
    <p:sldId id="259" r:id="rId7"/>
    <p:sldId id="260" r:id="rId8"/>
    <p:sldId id="261" r:id="rId9"/>
    <p:sldId id="265" r:id="rId10"/>
    <p:sldId id="266" r:id="rId11"/>
    <p:sldId id="269" r:id="rId12"/>
    <p:sldId id="267" r:id="rId13"/>
    <p:sldId id="268" r:id="rId14"/>
    <p:sldId id="270" r:id="rId15"/>
    <p:sldId id="271" r:id="rId16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3" autoAdjust="0"/>
    <p:restoredTop sz="94660"/>
  </p:normalViewPr>
  <p:slideViewPr>
    <p:cSldViewPr snapToGrid="0">
      <p:cViewPr varScale="1">
        <p:scale>
          <a:sx n="73" d="100"/>
          <a:sy n="73" d="100"/>
        </p:scale>
        <p:origin x="62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9BCB0-FB7E-4B42-B3AE-DE9618A05FBA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04EDB-CC0D-455B-8719-EB1FB6ED60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112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87551-EB72-4944-B965-32A2FC51470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7CAF-F46D-459F-8181-EC58B99B71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455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87551-EB72-4944-B965-32A2FC51470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7CAF-F46D-459F-8181-EC58B99B71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043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87551-EB72-4944-B965-32A2FC51470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7CAF-F46D-459F-8181-EC58B99B71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643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87551-EB72-4944-B965-32A2FC51470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7CAF-F46D-459F-8181-EC58B99B71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867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87551-EB72-4944-B965-32A2FC51470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7CAF-F46D-459F-8181-EC58B99B71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850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87551-EB72-4944-B965-32A2FC51470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7CAF-F46D-459F-8181-EC58B99B71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891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87551-EB72-4944-B965-32A2FC51470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7CAF-F46D-459F-8181-EC58B99B71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461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87551-EB72-4944-B965-32A2FC51470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7CAF-F46D-459F-8181-EC58B99B71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882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87551-EB72-4944-B965-32A2FC51470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7CAF-F46D-459F-8181-EC58B99B7170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9935" y="-995082"/>
            <a:ext cx="13343275" cy="8606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908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87551-EB72-4944-B965-32A2FC51470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7CAF-F46D-459F-8181-EC58B99B71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597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87551-EB72-4944-B965-32A2FC51470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7CAF-F46D-459F-8181-EC58B99B71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020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87551-EB72-4944-B965-32A2FC51470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7CAF-F46D-459F-8181-EC58B99B71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684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6.xml"/><Relationship Id="rId18" Type="http://schemas.openxmlformats.org/officeDocument/2006/relationships/slide" Target="slide9.xml"/><Relationship Id="rId3" Type="http://schemas.openxmlformats.org/officeDocument/2006/relationships/image" Target="../media/image4.jpeg"/><Relationship Id="rId7" Type="http://schemas.openxmlformats.org/officeDocument/2006/relationships/slide" Target="slide8.xml"/><Relationship Id="rId12" Type="http://schemas.openxmlformats.org/officeDocument/2006/relationships/image" Target="../media/image9.png"/><Relationship Id="rId17" Type="http://schemas.openxmlformats.org/officeDocument/2006/relationships/image" Target="../media/image13.png"/><Relationship Id="rId2" Type="http://schemas.openxmlformats.org/officeDocument/2006/relationships/audio" Target="../media/audio1.wav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slide" Target="slide5.xml"/><Relationship Id="rId5" Type="http://schemas.openxmlformats.org/officeDocument/2006/relationships/slide" Target="slide4.xml"/><Relationship Id="rId15" Type="http://schemas.openxmlformats.org/officeDocument/2006/relationships/image" Target="../media/image11.png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openxmlformats.org/officeDocument/2006/relationships/slide" Target="slide7.xml"/><Relationship Id="rId1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ết quả hình ảnh cho hình nền bài giảng powerpoint">
            <a:extLst>
              <a:ext uri="{FF2B5EF4-FFF2-40B4-BE49-F238E27FC236}">
                <a16:creationId xmlns:a16="http://schemas.microsoft.com/office/drawing/2014/main" id="{F00D2D83-E598-461D-BF79-8E69D0860E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296" y="10668"/>
            <a:ext cx="12192000" cy="68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105C61F-9005-4F14-AAC5-86C48AA5DA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0766" y="2057400"/>
            <a:ext cx="8905875" cy="1110806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ÔN </a:t>
            </a:r>
            <a:r>
              <a:rPr lang="en-US" sz="4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TẬP CHƯƠNG VIII</a:t>
            </a:r>
            <a:endParaRPr lang="vi-VN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62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926123" y="234463"/>
            <a:ext cx="10621108" cy="6107722"/>
            <a:chOff x="0" y="0"/>
            <a:chExt cx="6436571" cy="3746500"/>
          </a:xfrm>
        </p:grpSpPr>
        <p:sp>
          <p:nvSpPr>
            <p:cNvPr id="5" name="Oval 4"/>
            <p:cNvSpPr/>
            <p:nvPr/>
          </p:nvSpPr>
          <p:spPr>
            <a:xfrm>
              <a:off x="0" y="1346200"/>
              <a:ext cx="1007918" cy="1060450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2400">
                  <a:effectLst/>
                  <a:latin typeface="Times New Roman"/>
                  <a:ea typeface="Calibri"/>
                  <a:cs typeface="Times New Roman"/>
                </a:rPr>
                <a:t>Cảm ứng ở sinh vật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1007918" y="428594"/>
              <a:ext cx="1855933" cy="689007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2400">
                  <a:effectLst/>
                  <a:latin typeface="Times New Roman"/>
                  <a:ea typeface="Calibri"/>
                  <a:cs typeface="Times New Roman"/>
                </a:rPr>
                <a:t>Cảm ứng ở sinh vật và tập tính ở động vật</a:t>
              </a: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1155700" y="2406649"/>
              <a:ext cx="1708150" cy="102949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2400">
                  <a:effectLst/>
                  <a:latin typeface="Times New Roman"/>
                  <a:ea typeface="Calibri"/>
                  <a:cs typeface="Times New Roman"/>
                </a:rPr>
                <a:t>Vận dụng hiện tượng cảm ứng ở sinh vật vào thực tiễn</a:t>
              </a: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3136900" y="0"/>
              <a:ext cx="3299671" cy="83185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2400">
                  <a:effectLst/>
                  <a:latin typeface="Times New Roman"/>
                  <a:ea typeface="Calibri"/>
                  <a:cs typeface="Times New Roman"/>
                </a:rPr>
                <a:t>Cảm ứng là phản ứng của sinh vật đối với kích thích từ môi trường. VD: Khi ta chạm vào cây trinh nữ lá cây sẽ cụp lại</a:t>
              </a: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3136900" y="958850"/>
              <a:ext cx="3299671" cy="1143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2400">
                  <a:effectLst/>
                  <a:latin typeface="Times New Roman"/>
                  <a:ea typeface="Calibri"/>
                  <a:cs typeface="Times New Roman"/>
                </a:rPr>
                <a:t>Tập tính là mỗi chuỗi những phản ứng của động vật trả lời kích thích từ môi trường, đảm bảo cho động vật tồn tại và phát triển. VD: Chim én di cư về phương nam vào cuối mùa thu</a:t>
              </a: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3181350" y="2216150"/>
              <a:ext cx="3255221" cy="438468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2400">
                  <a:effectLst/>
                  <a:latin typeface="Times New Roman"/>
                  <a:ea typeface="Calibri"/>
                  <a:cs typeface="Times New Roman"/>
                </a:rPr>
                <a:t>Ứng dụng trong trồng trọt</a:t>
              </a: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3213100" y="2762250"/>
              <a:ext cx="3223471" cy="4064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2400">
                  <a:effectLst/>
                  <a:latin typeface="Times New Roman"/>
                  <a:ea typeface="Calibri"/>
                  <a:cs typeface="Times New Roman"/>
                </a:rPr>
                <a:t>Ứng dụng trong chăn nuôi</a:t>
              </a: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219450" y="3340100"/>
              <a:ext cx="3217121" cy="4064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2400">
                  <a:effectLst/>
                  <a:latin typeface="Times New Roman"/>
                  <a:ea typeface="Calibri"/>
                  <a:cs typeface="Times New Roman"/>
                </a:rPr>
                <a:t>Ứng dụng trong học tập và đời sống</a:t>
              </a:r>
            </a:p>
          </p:txBody>
        </p:sp>
        <p:cxnSp>
          <p:nvCxnSpPr>
            <p:cNvPr id="13" name="Straight Arrow Connector 12"/>
            <p:cNvCxnSpPr>
              <a:endCxn id="6" idx="1"/>
            </p:cNvCxnSpPr>
            <p:nvPr/>
          </p:nvCxnSpPr>
          <p:spPr>
            <a:xfrm flipV="1">
              <a:off x="673099" y="773098"/>
              <a:ext cx="334819" cy="604852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>
              <a:off x="673100" y="2286000"/>
              <a:ext cx="482600" cy="616585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flipV="1">
              <a:off x="2863850" y="330200"/>
              <a:ext cx="273050" cy="50165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2863850" y="831850"/>
              <a:ext cx="273050" cy="67945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flipV="1">
              <a:off x="2863850" y="2406650"/>
              <a:ext cx="317500" cy="495936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2863850" y="2901950"/>
              <a:ext cx="349250" cy="6985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2863850" y="2901950"/>
              <a:ext cx="349250" cy="67945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5149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DAD2646-99B7-42B4-879D-BFE0E94EC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5" y="4633912"/>
            <a:ext cx="2143125" cy="21431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AE6793-EA05-44F5-86F2-EF3A1EA78258}"/>
              </a:ext>
            </a:extLst>
          </p:cNvPr>
          <p:cNvSpPr txBox="1"/>
          <p:nvPr/>
        </p:nvSpPr>
        <p:spPr>
          <a:xfrm>
            <a:off x="476250" y="180423"/>
            <a:ext cx="11715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FF0000"/>
                </a:solidFill>
              </a:rPr>
              <a:t>NHIỆM VỤ HỌC TẬP THEO TRẠM                      THỜI GIAN</a:t>
            </a:r>
            <a:r>
              <a:rPr lang="vi-VN" sz="2800" b="1">
                <a:solidFill>
                  <a:srgbClr val="FF0000"/>
                </a:solidFill>
              </a:rPr>
              <a:t>: </a:t>
            </a:r>
            <a:r>
              <a:rPr lang="en-US" sz="2800" b="1" smtClean="0">
                <a:solidFill>
                  <a:srgbClr val="FF0000"/>
                </a:solidFill>
              </a:rPr>
              <a:t>20</a:t>
            </a:r>
            <a:r>
              <a:rPr lang="vi-VN" sz="2800" b="1" smtClean="0">
                <a:solidFill>
                  <a:srgbClr val="FF0000"/>
                </a:solidFill>
              </a:rPr>
              <a:t> </a:t>
            </a:r>
            <a:r>
              <a:rPr lang="vi-VN" sz="2800" b="1" dirty="0">
                <a:solidFill>
                  <a:srgbClr val="FF0000"/>
                </a:solidFill>
              </a:rPr>
              <a:t>PHÚT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B045E7-B682-4966-B948-C1D44796CEB8}"/>
              </a:ext>
            </a:extLst>
          </p:cNvPr>
          <p:cNvSpPr/>
          <p:nvPr/>
        </p:nvSpPr>
        <p:spPr>
          <a:xfrm>
            <a:off x="0" y="911225"/>
            <a:ext cx="1219200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733C9C-CF0A-4D72-A288-5E22097B3198}"/>
              </a:ext>
            </a:extLst>
          </p:cNvPr>
          <p:cNvSpPr txBox="1"/>
          <p:nvPr/>
        </p:nvSpPr>
        <p:spPr>
          <a:xfrm>
            <a:off x="1178004" y="1289071"/>
            <a:ext cx="10185321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M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ỗi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nhóm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HS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xuất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phát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trạm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đọc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thực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hiện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phiếu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hướng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dẫn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ở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trạm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đó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, HS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ghi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kết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quả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nghiên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cứu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vào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phiếu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thu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hoạch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trạm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tương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ứng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. 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TG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nghiên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cứu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ở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mỗi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trạm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là</a:t>
            </a:r>
            <a:r>
              <a:rPr lang="en-US" sz="28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5</a:t>
            </a:r>
            <a:r>
              <a:rPr lang="en-US" sz="28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phút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.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S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au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đó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HS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lần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lượt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di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chuyển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tới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trạm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còn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lại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.</a:t>
            </a:r>
            <a:endParaRPr lang="en-US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51F90DB-6B46-4486-9B7D-C975D2F4F4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496" y="956944"/>
            <a:ext cx="1022508" cy="1022508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8BB4AD9-8A67-40A2-91B3-2175F1AC1E45}"/>
              </a:ext>
            </a:extLst>
          </p:cNvPr>
          <p:cNvSpPr txBox="1"/>
          <p:nvPr/>
        </p:nvSpPr>
        <p:spPr>
          <a:xfrm>
            <a:off x="1178004" y="3162148"/>
            <a:ext cx="10185321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Nội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dung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nghiên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cứu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tại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trạm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.</a:t>
            </a:r>
            <a:endParaRPr lang="vi-VN" sz="2800" dirty="0">
              <a:solidFill>
                <a:srgbClr val="0000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pPr indent="342265" algn="just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	+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Trạm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1: </a:t>
            </a: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Câu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1</a:t>
            </a:r>
            <a:endParaRPr lang="vi-VN" sz="2800" dirty="0">
              <a:solidFill>
                <a:srgbClr val="0000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pPr indent="342265" algn="just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	+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Trạm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2: </a:t>
            </a: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Câu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2</a:t>
            </a:r>
            <a:endParaRPr lang="vi-VN" sz="2800" dirty="0">
              <a:solidFill>
                <a:srgbClr val="0000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pPr indent="342265" algn="just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	+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Trạm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3: </a:t>
            </a: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Câu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3</a:t>
            </a:r>
            <a:endParaRPr lang="vi-VN" sz="2800" dirty="0">
              <a:solidFill>
                <a:srgbClr val="0000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pPr indent="342265" algn="just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	+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Trạm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4: </a:t>
            </a: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Câu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4</a:t>
            </a:r>
            <a:endParaRPr lang="vi-VN" sz="2800" dirty="0">
              <a:solidFill>
                <a:srgbClr val="0000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79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Kết quả hình ảnh cho hình nền powerpoint đẹp">
            <a:extLst>
              <a:ext uri="{FF2B5EF4-FFF2-40B4-BE49-F238E27FC236}">
                <a16:creationId xmlns:a16="http://schemas.microsoft.com/office/drawing/2014/main" id="{4E301B91-43F3-4FA5-8ABF-67EB41536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0447" y="-368252"/>
            <a:ext cx="14401800" cy="748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865163" y="701633"/>
            <a:ext cx="113385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 err="1" smtClean="0"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 1</a:t>
            </a:r>
            <a:r>
              <a:rPr lang="en-US" sz="2400" smtClean="0"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: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Tập tính bẩm sinh và tập tính học được khác nhau ở điểm nào</a:t>
            </a:r>
            <a:r>
              <a:rPr lang="vi-VN" sz="240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Câu 2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sz="2400">
                <a:latin typeface="Times New Roman" pitchFamily="18" charset="0"/>
                <a:cs typeface="Times New Roman" pitchFamily="18" charset="0"/>
              </a:rPr>
              <a:t>Cho các từ/ cụm từ: </a:t>
            </a:r>
            <a:r>
              <a:rPr lang="en-US" sz="2400" i="1">
                <a:latin typeface="Times New Roman" pitchFamily="18" charset="0"/>
                <a:cs typeface="Times New Roman" pitchFamily="18" charset="0"/>
              </a:rPr>
              <a:t>tập tính</a:t>
            </a:r>
            <a:r>
              <a:rPr lang="vi-VN" sz="2400" i="1">
                <a:latin typeface="Times New Roman" pitchFamily="18" charset="0"/>
                <a:cs typeface="Times New Roman" pitchFamily="18" charset="0"/>
              </a:rPr>
              <a:t>, cảm ứng, môi trường, kích thích, phản ứng, động vật. </a:t>
            </a:r>
            <a:r>
              <a:rPr lang="vi-VN" sz="2400">
                <a:latin typeface="Times New Roman" pitchFamily="18" charset="0"/>
                <a:cs typeface="Times New Roman" pitchFamily="18" charset="0"/>
              </a:rPr>
              <a:t>Hãy chọn các từ/ cụm từ phù hợp để hoàn thiện đoạn thông tin sau: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>
                <a:latin typeface="Times New Roman" pitchFamily="18" charset="0"/>
                <a:cs typeface="Times New Roman" pitchFamily="18" charset="0"/>
              </a:rPr>
              <a:t>Cảm ứng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là (1)… của sinh vật đối với kích thích từ môi trường.</a:t>
            </a:r>
          </a:p>
          <a:p>
            <a:r>
              <a:rPr lang="vi-VN" sz="2400">
                <a:latin typeface="Times New Roman" pitchFamily="18" charset="0"/>
                <a:cs typeface="Times New Roman" pitchFamily="18" charset="0"/>
              </a:rPr>
              <a:t>(2)...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giúp sinh vật thích ứng với sự thay đổi của (3)… để tồn tại và phát triển.</a:t>
            </a:r>
          </a:p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(4)… là một chuỗi những phản ứng của động vật trả lời (5)… từ môi trường, đảm bảo cho động vật tồn tại và phát triển.</a:t>
            </a:r>
          </a:p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Tập tính giúp (6)… thích ứng với môi trường sống để tồn tại và phát triển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32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Kết quả hình ảnh cho hình nền powerpoint đẹp">
            <a:extLst>
              <a:ext uri="{FF2B5EF4-FFF2-40B4-BE49-F238E27FC236}">
                <a16:creationId xmlns:a16="http://schemas.microsoft.com/office/drawing/2014/main" id="{4E301B91-43F3-4FA5-8ABF-67EB41536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0447" y="-368252"/>
            <a:ext cx="14401800" cy="748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979577" y="507833"/>
            <a:ext cx="110550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n-US" sz="2400" dirty="0" err="1" smtClean="0"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 3</a:t>
            </a:r>
            <a:r>
              <a:rPr lang="en-US" sz="2400" smtClean="0"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: </a:t>
            </a:r>
            <a:r>
              <a:rPr lang="vi-VN" sz="2400"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Nêu những lĩnh vực ứng dụng hiện tượng cảm ứng ở sinh vật trong thực tiễn</a:t>
            </a:r>
            <a:r>
              <a:rPr lang="vi-VN" sz="2400" smtClean="0"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.</a:t>
            </a:r>
            <a:endParaRPr lang="en-US" sz="2400" smtClean="0">
              <a:latin typeface="Times New Roman" panose="02020603050405020304" pitchFamily="18" charset="0"/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vi-VN" sz="2400" smtClean="0">
                <a:latin typeface="Times New Roman" panose="02020603050405020304" pitchFamily="18" charset="0"/>
                <a:ea typeface="Segoe UI" panose="020B0502040204020203" pitchFamily="34" charset="0"/>
                <a:cs typeface="Arial" panose="020B0604020202020204" pitchFamily="34" charset="0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lang="en-US" sz="2400" dirty="0">
              <a:latin typeface=".VnTime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12700"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r>
              <a:rPr lang="en-US" sz="2400" dirty="0" err="1" smtClean="0"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 4</a:t>
            </a:r>
            <a:r>
              <a:rPr lang="en-US" sz="2400" smtClean="0"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: </a:t>
            </a:r>
            <a:r>
              <a:rPr lang="vi-VN" sz="2400"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Nêu hiện tượng của thí nghiệm chứng minh tính hướng nước của </a:t>
            </a:r>
            <a:r>
              <a:rPr lang="vi-VN" sz="2400" smtClean="0"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cây.</a:t>
            </a:r>
            <a:endParaRPr lang="en-US" sz="2400" dirty="0">
              <a:latin typeface="Times New Roman" panose="02020603050405020304" pitchFamily="18" charset="0"/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marL="1270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2400" dirty="0" smtClean="0">
                <a:latin typeface="Times New Roman" panose="02020603050405020304" pitchFamily="18" charset="0"/>
                <a:ea typeface="Segoe UI" panose="020B0502040204020203" pitchFamily="34" charset="0"/>
                <a:cs typeface="Arial" panose="020B0604020202020204" pitchFamily="34" charset="0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lang="en-US" sz="2400" dirty="0">
              <a:effectLst/>
              <a:latin typeface=".VnTime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7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DAD2646-99B7-42B4-879D-BFE0E94EC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5" y="4633912"/>
            <a:ext cx="2143125" cy="21431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AE6793-EA05-44F5-86F2-EF3A1EA78258}"/>
              </a:ext>
            </a:extLst>
          </p:cNvPr>
          <p:cNvSpPr txBox="1"/>
          <p:nvPr/>
        </p:nvSpPr>
        <p:spPr>
          <a:xfrm>
            <a:off x="476250" y="180423"/>
            <a:ext cx="11715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FF0000"/>
                </a:solidFill>
              </a:rPr>
              <a:t>NHIỆM VỤ HỌC TẬP THEO TRẠM                      THỜI GIAN</a:t>
            </a:r>
            <a:r>
              <a:rPr lang="vi-VN" sz="2800" b="1">
                <a:solidFill>
                  <a:srgbClr val="FF0000"/>
                </a:solidFill>
              </a:rPr>
              <a:t>: </a:t>
            </a:r>
            <a:r>
              <a:rPr lang="en-US" sz="2800" b="1" smtClean="0">
                <a:solidFill>
                  <a:srgbClr val="FF0000"/>
                </a:solidFill>
              </a:rPr>
              <a:t>20</a:t>
            </a:r>
            <a:r>
              <a:rPr lang="vi-VN" sz="2800" b="1" smtClean="0">
                <a:solidFill>
                  <a:srgbClr val="FF0000"/>
                </a:solidFill>
              </a:rPr>
              <a:t> </a:t>
            </a:r>
            <a:r>
              <a:rPr lang="vi-VN" sz="2800" b="1" dirty="0">
                <a:solidFill>
                  <a:srgbClr val="FF0000"/>
                </a:solidFill>
              </a:rPr>
              <a:t>PHÚT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B045E7-B682-4966-B948-C1D44796CEB8}"/>
              </a:ext>
            </a:extLst>
          </p:cNvPr>
          <p:cNvSpPr/>
          <p:nvPr/>
        </p:nvSpPr>
        <p:spPr>
          <a:xfrm>
            <a:off x="0" y="911225"/>
            <a:ext cx="1219200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733C9C-CF0A-4D72-A288-5E22097B3198}"/>
              </a:ext>
            </a:extLst>
          </p:cNvPr>
          <p:cNvSpPr txBox="1"/>
          <p:nvPr/>
        </p:nvSpPr>
        <p:spPr>
          <a:xfrm>
            <a:off x="1178003" y="956944"/>
            <a:ext cx="10185321" cy="515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Vị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trí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xuất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phát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sơ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đồ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di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chuyển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nhóm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như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sau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: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51F90DB-6B46-4486-9B7D-C975D2F4F4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496" y="956944"/>
            <a:ext cx="1022508" cy="102250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D7C1088-B12B-4EFC-B88A-1AB7ED16D00C}"/>
              </a:ext>
            </a:extLst>
          </p:cNvPr>
          <p:cNvGrpSpPr/>
          <p:nvPr/>
        </p:nvGrpSpPr>
        <p:grpSpPr>
          <a:xfrm>
            <a:off x="2362200" y="2805112"/>
            <a:ext cx="1371599" cy="1018057"/>
            <a:chOff x="2362200" y="4281487"/>
            <a:chExt cx="1371599" cy="1018057"/>
          </a:xfrm>
        </p:grpSpPr>
        <p:sp>
          <p:nvSpPr>
            <p:cNvPr id="3" name="Hexagon 2">
              <a:extLst>
                <a:ext uri="{FF2B5EF4-FFF2-40B4-BE49-F238E27FC236}">
                  <a16:creationId xmlns:a16="http://schemas.microsoft.com/office/drawing/2014/main" id="{85E3788A-C5F6-45DF-92EE-7189CF06371D}"/>
                </a:ext>
              </a:extLst>
            </p:cNvPr>
            <p:cNvSpPr/>
            <p:nvPr/>
          </p:nvSpPr>
          <p:spPr>
            <a:xfrm>
              <a:off x="2362200" y="4281487"/>
              <a:ext cx="981075" cy="704850"/>
            </a:xfrm>
            <a:prstGeom prst="hexagon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BE204C7-4CC9-48D2-918C-954914A6C639}"/>
                </a:ext>
              </a:extLst>
            </p:cNvPr>
            <p:cNvSpPr txBox="1"/>
            <p:nvPr/>
          </p:nvSpPr>
          <p:spPr>
            <a:xfrm>
              <a:off x="2466974" y="4930212"/>
              <a:ext cx="12668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Nhóm</a:t>
              </a:r>
              <a:r>
                <a:rPr lang="en-US" dirty="0"/>
                <a:t> 1</a:t>
              </a:r>
              <a:endParaRPr lang="vi-VN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6A0825B-00D9-441F-9652-04B455502B4F}"/>
                </a:ext>
              </a:extLst>
            </p:cNvPr>
            <p:cNvSpPr txBox="1"/>
            <p:nvPr/>
          </p:nvSpPr>
          <p:spPr>
            <a:xfrm>
              <a:off x="2466974" y="4497943"/>
              <a:ext cx="12668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Trạm</a:t>
              </a:r>
              <a:r>
                <a:rPr lang="en-US" dirty="0"/>
                <a:t> 1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8F9006A-3536-4E07-BBE0-583F2080EB3E}"/>
              </a:ext>
            </a:extLst>
          </p:cNvPr>
          <p:cNvGrpSpPr/>
          <p:nvPr/>
        </p:nvGrpSpPr>
        <p:grpSpPr>
          <a:xfrm>
            <a:off x="5943600" y="2805112"/>
            <a:ext cx="1371599" cy="1018057"/>
            <a:chOff x="2362200" y="4281487"/>
            <a:chExt cx="1371599" cy="1018057"/>
          </a:xfrm>
        </p:grpSpPr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id="{EEBF4E29-A014-4F76-BEBC-42B85C9DA9A7}"/>
                </a:ext>
              </a:extLst>
            </p:cNvPr>
            <p:cNvSpPr/>
            <p:nvPr/>
          </p:nvSpPr>
          <p:spPr>
            <a:xfrm>
              <a:off x="2362200" y="4281487"/>
              <a:ext cx="981075" cy="704850"/>
            </a:xfrm>
            <a:prstGeom prst="hex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AE18C9-4417-4673-AC0A-E82CB4D55B37}"/>
                </a:ext>
              </a:extLst>
            </p:cNvPr>
            <p:cNvSpPr txBox="1"/>
            <p:nvPr/>
          </p:nvSpPr>
          <p:spPr>
            <a:xfrm>
              <a:off x="2466974" y="4930212"/>
              <a:ext cx="12668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Nhóm</a:t>
              </a:r>
              <a:r>
                <a:rPr lang="en-US" dirty="0"/>
                <a:t> 2</a:t>
              </a:r>
              <a:endParaRPr lang="vi-VN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C0F34C7-1503-4AA7-98CD-ACCEDC8F9CF9}"/>
                </a:ext>
              </a:extLst>
            </p:cNvPr>
            <p:cNvSpPr txBox="1"/>
            <p:nvPr/>
          </p:nvSpPr>
          <p:spPr>
            <a:xfrm>
              <a:off x="2466974" y="4497943"/>
              <a:ext cx="12668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Trạm</a:t>
              </a:r>
              <a:r>
                <a:rPr lang="en-US" dirty="0"/>
                <a:t> 2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2381EDA-EC70-4854-AEFA-FF5976D83546}"/>
              </a:ext>
            </a:extLst>
          </p:cNvPr>
          <p:cNvGrpSpPr/>
          <p:nvPr/>
        </p:nvGrpSpPr>
        <p:grpSpPr>
          <a:xfrm>
            <a:off x="5943600" y="5197004"/>
            <a:ext cx="1371599" cy="1018057"/>
            <a:chOff x="2362200" y="4281487"/>
            <a:chExt cx="1371599" cy="1018057"/>
          </a:xfrm>
        </p:grpSpPr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B70966D5-23BB-4EF5-A82A-48B26616B441}"/>
                </a:ext>
              </a:extLst>
            </p:cNvPr>
            <p:cNvSpPr/>
            <p:nvPr/>
          </p:nvSpPr>
          <p:spPr>
            <a:xfrm>
              <a:off x="2362200" y="4281487"/>
              <a:ext cx="981075" cy="704850"/>
            </a:xfrm>
            <a:prstGeom prst="hexagon">
              <a:avLst/>
            </a:prstGeom>
            <a:solidFill>
              <a:srgbClr val="C060B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C50D34F-7138-4770-ACD7-8D0E2798EA59}"/>
                </a:ext>
              </a:extLst>
            </p:cNvPr>
            <p:cNvSpPr txBox="1"/>
            <p:nvPr/>
          </p:nvSpPr>
          <p:spPr>
            <a:xfrm>
              <a:off x="2466974" y="4930212"/>
              <a:ext cx="12668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Nhóm</a:t>
              </a:r>
              <a:r>
                <a:rPr lang="en-US" dirty="0"/>
                <a:t> 3</a:t>
              </a:r>
              <a:endParaRPr lang="vi-VN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B1FAE5D-EA82-4CA6-8CD5-BBC29CFDD9E8}"/>
                </a:ext>
              </a:extLst>
            </p:cNvPr>
            <p:cNvSpPr txBox="1"/>
            <p:nvPr/>
          </p:nvSpPr>
          <p:spPr>
            <a:xfrm>
              <a:off x="2466974" y="4497943"/>
              <a:ext cx="12668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Trạm</a:t>
              </a:r>
              <a:r>
                <a:rPr lang="en-US" dirty="0"/>
                <a:t> 3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6FFEC8B-6DAE-4DDB-80C0-FDEB1D376E73}"/>
              </a:ext>
            </a:extLst>
          </p:cNvPr>
          <p:cNvGrpSpPr/>
          <p:nvPr/>
        </p:nvGrpSpPr>
        <p:grpSpPr>
          <a:xfrm>
            <a:off x="2338390" y="5197004"/>
            <a:ext cx="1371599" cy="1018057"/>
            <a:chOff x="2362200" y="4281487"/>
            <a:chExt cx="1371599" cy="1018057"/>
          </a:xfrm>
        </p:grpSpPr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id="{8B22A062-BAC5-4352-8FE8-7CC0C1160251}"/>
                </a:ext>
              </a:extLst>
            </p:cNvPr>
            <p:cNvSpPr/>
            <p:nvPr/>
          </p:nvSpPr>
          <p:spPr>
            <a:xfrm>
              <a:off x="2362200" y="4281487"/>
              <a:ext cx="981075" cy="704850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9928760-F72E-4F78-AD48-CE04A57C2234}"/>
                </a:ext>
              </a:extLst>
            </p:cNvPr>
            <p:cNvSpPr txBox="1"/>
            <p:nvPr/>
          </p:nvSpPr>
          <p:spPr>
            <a:xfrm>
              <a:off x="2466974" y="4930212"/>
              <a:ext cx="12668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Nhóm</a:t>
              </a:r>
              <a:r>
                <a:rPr lang="en-US" dirty="0"/>
                <a:t> 4</a:t>
              </a:r>
              <a:endParaRPr lang="vi-VN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39CCD0E-FB06-4D77-90D2-827DFCAC7C7B}"/>
                </a:ext>
              </a:extLst>
            </p:cNvPr>
            <p:cNvSpPr txBox="1"/>
            <p:nvPr/>
          </p:nvSpPr>
          <p:spPr>
            <a:xfrm>
              <a:off x="2466974" y="4497943"/>
              <a:ext cx="12668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Trạm</a:t>
              </a:r>
              <a:r>
                <a:rPr lang="en-US" dirty="0"/>
                <a:t> 4</a:t>
              </a:r>
            </a:p>
          </p:txBody>
        </p:sp>
      </p:grpSp>
      <p:sp>
        <p:nvSpPr>
          <p:cNvPr id="8" name="Arrow: Curved Down 7">
            <a:extLst>
              <a:ext uri="{FF2B5EF4-FFF2-40B4-BE49-F238E27FC236}">
                <a16:creationId xmlns:a16="http://schemas.microsoft.com/office/drawing/2014/main" id="{6A6DB7EA-32D9-443F-A462-03D2F4788F89}"/>
              </a:ext>
            </a:extLst>
          </p:cNvPr>
          <p:cNvSpPr/>
          <p:nvPr/>
        </p:nvSpPr>
        <p:spPr>
          <a:xfrm>
            <a:off x="2847974" y="1863546"/>
            <a:ext cx="3586163" cy="94156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tx1"/>
              </a:solidFill>
            </a:endParaRPr>
          </a:p>
        </p:txBody>
      </p:sp>
      <p:sp>
        <p:nvSpPr>
          <p:cNvPr id="23" name="Arrow: Curved Left 22">
            <a:extLst>
              <a:ext uri="{FF2B5EF4-FFF2-40B4-BE49-F238E27FC236}">
                <a16:creationId xmlns:a16="http://schemas.microsoft.com/office/drawing/2014/main" id="{229A66D8-5FC9-45D7-81B8-4C8399C4709D}"/>
              </a:ext>
            </a:extLst>
          </p:cNvPr>
          <p:cNvSpPr/>
          <p:nvPr/>
        </p:nvSpPr>
        <p:spPr>
          <a:xfrm>
            <a:off x="6924675" y="3021568"/>
            <a:ext cx="1095375" cy="265533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tx1"/>
              </a:solidFill>
            </a:endParaRPr>
          </a:p>
        </p:txBody>
      </p:sp>
      <p:sp>
        <p:nvSpPr>
          <p:cNvPr id="26" name="Arrow: Curved Left 25">
            <a:extLst>
              <a:ext uri="{FF2B5EF4-FFF2-40B4-BE49-F238E27FC236}">
                <a16:creationId xmlns:a16="http://schemas.microsoft.com/office/drawing/2014/main" id="{0CDD0853-2EC6-4634-99D3-E17F3FF61775}"/>
              </a:ext>
            </a:extLst>
          </p:cNvPr>
          <p:cNvSpPr/>
          <p:nvPr/>
        </p:nvSpPr>
        <p:spPr>
          <a:xfrm rot="5400000">
            <a:off x="4182306" y="4753854"/>
            <a:ext cx="704851" cy="347186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tx1"/>
              </a:solidFill>
            </a:endParaRPr>
          </a:p>
        </p:txBody>
      </p:sp>
      <p:sp>
        <p:nvSpPr>
          <p:cNvPr id="27" name="Arrow: Curved Left 26">
            <a:extLst>
              <a:ext uri="{FF2B5EF4-FFF2-40B4-BE49-F238E27FC236}">
                <a16:creationId xmlns:a16="http://schemas.microsoft.com/office/drawing/2014/main" id="{23BB5E82-557B-4BAC-9294-B49663D8232E}"/>
              </a:ext>
            </a:extLst>
          </p:cNvPr>
          <p:cNvSpPr/>
          <p:nvPr/>
        </p:nvSpPr>
        <p:spPr>
          <a:xfrm rot="10800000">
            <a:off x="1266825" y="2894097"/>
            <a:ext cx="1095375" cy="265533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92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23" grpId="0" animBg="1"/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DAD2646-99B7-42B4-879D-BFE0E94EC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5" y="4633912"/>
            <a:ext cx="2143125" cy="21431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AE6793-EA05-44F5-86F2-EF3A1EA78258}"/>
              </a:ext>
            </a:extLst>
          </p:cNvPr>
          <p:cNvSpPr txBox="1"/>
          <p:nvPr/>
        </p:nvSpPr>
        <p:spPr>
          <a:xfrm>
            <a:off x="476250" y="180423"/>
            <a:ext cx="11715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FF0000"/>
                </a:solidFill>
              </a:rPr>
              <a:t>NHIỆM VỤ HỌC TẬP TẠI NHÀ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B045E7-B682-4966-B948-C1D44796CEB8}"/>
              </a:ext>
            </a:extLst>
          </p:cNvPr>
          <p:cNvSpPr/>
          <p:nvPr/>
        </p:nvSpPr>
        <p:spPr>
          <a:xfrm>
            <a:off x="0" y="911225"/>
            <a:ext cx="1219200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733C9C-CF0A-4D72-A288-5E22097B3198}"/>
              </a:ext>
            </a:extLst>
          </p:cNvPr>
          <p:cNvSpPr txBox="1"/>
          <p:nvPr/>
        </p:nvSpPr>
        <p:spPr>
          <a:xfrm>
            <a:off x="1178004" y="2025171"/>
            <a:ext cx="10185321" cy="115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Làm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các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bài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tập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trong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SGK </a:t>
            </a:r>
            <a:r>
              <a:rPr 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và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SBT. </a:t>
            </a:r>
            <a:endParaRPr lang="en-US" sz="2800" dirty="0">
              <a:solidFill>
                <a:srgbClr val="0000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pPr marL="457200" indent="-457200" algn="just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8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Chuẩn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bị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bài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mới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trước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khi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tới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lớp</a:t>
            </a:r>
            <a:endParaRPr lang="en-US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51F90DB-6B46-4486-9B7D-C975D2F4F4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496" y="956944"/>
            <a:ext cx="1022508" cy="102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29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ame 9">
            <a:extLst>
              <a:ext uri="{FF2B5EF4-FFF2-40B4-BE49-F238E27FC236}">
                <a16:creationId xmlns:a16="http://schemas.microsoft.com/office/drawing/2014/main" id="{801A2EAE-D500-4023-8A0D-949A05C202A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6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B9F051A-69D8-4458-802D-075EF814ED8A}"/>
              </a:ext>
            </a:extLst>
          </p:cNvPr>
          <p:cNvSpPr/>
          <p:nvPr/>
        </p:nvSpPr>
        <p:spPr>
          <a:xfrm>
            <a:off x="1441938" y="457200"/>
            <a:ext cx="3329354" cy="764109"/>
          </a:xfrm>
          <a:prstGeom prst="roundRect">
            <a:avLst>
              <a:gd name="adj" fmla="val 3631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4000" dirty="0" smtClean="0">
                <a:solidFill>
                  <a:srgbClr val="FF0000"/>
                </a:solidFill>
                <a:latin typeface="#9Slide03 Bebas Neue Bold" panose="020B0606020202050201" pitchFamily="34" charset="0"/>
              </a:rPr>
              <a:t>TRÒ CHƠI:</a:t>
            </a:r>
            <a:endParaRPr lang="en-US" sz="4000" dirty="0">
              <a:solidFill>
                <a:srgbClr val="FF0000"/>
              </a:solidFill>
              <a:latin typeface="#9Slide03 Bebas Neue Bold" panose="020B0606020202050201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699803" y="1561278"/>
            <a:ext cx="7296443" cy="110619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#9Slide03 Bebas Neue ZSmall" panose="020B0606020202050201" pitchFamily="34" charset="0"/>
              </a:rPr>
              <a:t>ĐI MỘT NGÀY </a:t>
            </a:r>
            <a:r>
              <a:rPr lang="en-US" sz="3600" smtClean="0">
                <a:latin typeface="#9Slide03 Bebas Neue ZSmall" panose="020B0606020202050201" pitchFamily="34" charset="0"/>
              </a:rPr>
              <a:t>ĐÀNG </a:t>
            </a:r>
          </a:p>
          <a:p>
            <a:pPr algn="ctr"/>
            <a:r>
              <a:rPr lang="en-US" sz="3600" smtClean="0">
                <a:latin typeface="#9Slide03 Bebas Neue ZSmall" panose="020B0606020202050201" pitchFamily="34" charset="0"/>
              </a:rPr>
              <a:t>HỌC </a:t>
            </a:r>
            <a:r>
              <a:rPr lang="en-US" sz="3600" dirty="0" smtClean="0">
                <a:latin typeface="#9Slide03 Bebas Neue ZSmall" panose="020B0606020202050201" pitchFamily="34" charset="0"/>
              </a:rPr>
              <a:t>MỘT SÀNG KHÔN</a:t>
            </a:r>
            <a:endParaRPr lang="en-US" sz="3600" dirty="0">
              <a:latin typeface="#9Slide03 Bebas Neue ZSmall" panose="020B0606020202050201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42" y="1938528"/>
            <a:ext cx="3163322" cy="4634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7091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UONG DU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519" y="0"/>
            <a:ext cx="10550266" cy="6858000"/>
          </a:xfrm>
          <a:prstGeom prst="rect">
            <a:avLst/>
          </a:prstGeom>
        </p:spPr>
      </p:pic>
      <p:pic>
        <p:nvPicPr>
          <p:cNvPr id="7" name="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238" y="3316132"/>
            <a:ext cx="1066202" cy="896387"/>
          </a:xfrm>
          <a:prstGeom prst="rect">
            <a:avLst/>
          </a:prstGeom>
        </p:spPr>
      </p:pic>
      <p:pic>
        <p:nvPicPr>
          <p:cNvPr id="8" name="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9899" y="460476"/>
            <a:ext cx="1445823" cy="1445823"/>
          </a:xfrm>
          <a:prstGeom prst="rect">
            <a:avLst/>
          </a:prstGeom>
        </p:spPr>
      </p:pic>
      <p:pic>
        <p:nvPicPr>
          <p:cNvPr id="9" name="4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828" y="4844953"/>
            <a:ext cx="1387688" cy="1378426"/>
          </a:xfrm>
          <a:prstGeom prst="rect">
            <a:avLst/>
          </a:prstGeom>
        </p:spPr>
      </p:pic>
      <p:pic>
        <p:nvPicPr>
          <p:cNvPr id="10" name="2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405" y="283056"/>
            <a:ext cx="1061314" cy="1136311"/>
          </a:xfrm>
          <a:prstGeom prst="rect">
            <a:avLst/>
          </a:prstGeom>
        </p:spPr>
      </p:pic>
      <p:pic>
        <p:nvPicPr>
          <p:cNvPr id="12" name="3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386" y="3764325"/>
            <a:ext cx="1181669" cy="1181669"/>
          </a:xfrm>
          <a:prstGeom prst="rect">
            <a:avLst/>
          </a:prstGeom>
        </p:spPr>
      </p:pic>
      <p:sp>
        <p:nvSpPr>
          <p:cNvPr id="13" name="luat choi"/>
          <p:cNvSpPr/>
          <p:nvPr/>
        </p:nvSpPr>
        <p:spPr>
          <a:xfrm>
            <a:off x="184631" y="1467135"/>
            <a:ext cx="2374710" cy="2511187"/>
          </a:xfrm>
          <a:prstGeom prst="rect">
            <a:avLst/>
          </a:prstGeom>
          <a:solidFill>
            <a:srgbClr val="00B05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Luật chơi:</a:t>
            </a:r>
          </a:p>
          <a:p>
            <a:pPr marL="285750" indent="-285750">
              <a:buFontTx/>
              <a:buChar char="-"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 chơi phải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qua quãng đường dài. Mỗi đoạn có một câu hỏi kiểm tra.</a:t>
            </a:r>
          </a:p>
          <a:p>
            <a:pPr marL="285750" indent="-285750">
              <a:buFontTx/>
              <a:buChar char="-"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Nhấp vào đối tượng xuất hiện ở từng đoạn đường để làm bài.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dICH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2810" y="-232012"/>
            <a:ext cx="1651379" cy="1651379"/>
          </a:xfrm>
          <a:prstGeom prst="rect">
            <a:avLst/>
          </a:prstGeom>
        </p:spPr>
      </p:pic>
      <p:pic>
        <p:nvPicPr>
          <p:cNvPr id="6" name="DUAXE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649" y="5349921"/>
            <a:ext cx="1375470" cy="126376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439" y="5422"/>
            <a:ext cx="3052176" cy="1177965"/>
          </a:xfrm>
          <a:prstGeom prst="rect">
            <a:avLst/>
          </a:prstGeom>
        </p:spPr>
      </p:pic>
      <p:sp>
        <p:nvSpPr>
          <p:cNvPr id="2" name="Action Button: Forward or Next 1">
            <a:hlinkClick r:id="rId18" action="ppaction://hlinksldjump" highlightClick="1"/>
          </p:cNvPr>
          <p:cNvSpPr/>
          <p:nvPr/>
        </p:nvSpPr>
        <p:spPr>
          <a:xfrm>
            <a:off x="11658600" y="6483096"/>
            <a:ext cx="533400" cy="374904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70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22222E-6 L 0.08164 -2.22222E-6 L 0.11406 -0.05185 L 0.14544 -0.13541 L 0.14427 -0.18102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66" y="-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27 -0.18102 L 0.22656 -0.19676 L 0.25755 -0.24398 L 0.26198 -0.31435 L 0.25899 -0.62546 " pathEditMode="relative" ptsTypes="AAA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898 -0.62546 L 0.19583 -0.71944 L 0.13555 -0.72986 L 0.08112 -0.69606 L 0.05612 -0.60972 L 0.05026 -0.51805 L 0.08112 -0.41875 L 0.12956 -0.37685 L 0.22969 -0.35069 L 0.35911 -0.35347 L 0.42226 -0.36921 L 0.46354 -0.36134 " pathEditMode="relative" ptsTypes="AAAAAAAAAA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354 -0.36134 L 0.57539 -0.35879 L 0.64896 -0.35879 L 0.73567 -0.3537 L 0.75182 -0.27523 L 0.75338 -0.18889 L 0.6901 -0.14977 L 0.62383 -0.11042 L 0.59297 -0.13935 L 0.55911 -0.0581 L 0.54453 0.02801 L 0.51067 0.07523 L 0.42539 0.04908 L 0.4151 0.03588 " pathEditMode="relative" ptsTypes="AAAAAAAAAAAAAA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51 0.03588 L 0.40625 -0.05578 L 0.39453 -0.2206 C 0.39544 -0.22824 0.39635 -0.23611 0.3974 -0.24398 C 0.39779 -0.24676 0.39883 -0.25185 0.39883 -0.25185 L 0.3974 -0.40879 L 0.3974 -0.56574 L 0.41211 -0.68588 L 0.46211 -0.75393 L 0.52982 -0.75902 L 0.56953 -0.69629 L 0.5931 -0.6074 L 0.60182 -0.52384 L 0.62253 -0.53171 " pathEditMode="relative" ptsTypes="AAAAAAAAAAAAAA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u hoi"/>
          <p:cNvSpPr txBox="1"/>
          <p:nvPr/>
        </p:nvSpPr>
        <p:spPr>
          <a:xfrm>
            <a:off x="2208628" y="1288837"/>
            <a:ext cx="80239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UTM Kabel KT" panose="02040603050506020204" pitchFamily="18" charset="0"/>
              </a:rPr>
              <a:t>Câu 1: </a:t>
            </a:r>
            <a:r>
              <a:rPr lang="en-US" sz="2800" dirty="0" err="1" smtClean="0">
                <a:solidFill>
                  <a:schemeClr val="bg1"/>
                </a:solidFill>
                <a:latin typeface="UTM Kabel KT" panose="02040603050506020204" pitchFamily="18" charset="0"/>
              </a:rPr>
              <a:t>Sự</a:t>
            </a:r>
            <a:r>
              <a:rPr lang="en-US" sz="2800" dirty="0" smtClean="0">
                <a:solidFill>
                  <a:schemeClr val="bg1"/>
                </a:solidFill>
                <a:latin typeface="UTM Kabel KT" panose="020406030505060202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UTM Kabel KT" panose="02040603050506020204" pitchFamily="18" charset="0"/>
              </a:rPr>
              <a:t>giống</a:t>
            </a:r>
            <a:r>
              <a:rPr lang="en-US" sz="2800" dirty="0" smtClean="0">
                <a:solidFill>
                  <a:schemeClr val="bg1"/>
                </a:solidFill>
                <a:latin typeface="UTM Kabel KT" panose="020406030505060202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UTM Kabel KT" panose="02040603050506020204" pitchFamily="18" charset="0"/>
              </a:rPr>
              <a:t>và</a:t>
            </a:r>
            <a:r>
              <a:rPr lang="en-US" sz="2800" dirty="0" smtClean="0">
                <a:solidFill>
                  <a:schemeClr val="bg1"/>
                </a:solidFill>
                <a:latin typeface="UTM Kabel KT" panose="020406030505060202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UTM Kabel KT" panose="02040603050506020204" pitchFamily="18" charset="0"/>
              </a:rPr>
              <a:t>khác</a:t>
            </a:r>
            <a:r>
              <a:rPr lang="en-US" sz="2800" dirty="0" smtClean="0">
                <a:solidFill>
                  <a:schemeClr val="bg1"/>
                </a:solidFill>
                <a:latin typeface="UTM Kabel KT" panose="020406030505060202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UTM Kabel KT" panose="02040603050506020204" pitchFamily="18" charset="0"/>
              </a:rPr>
              <a:t>nhau</a:t>
            </a:r>
            <a:r>
              <a:rPr lang="en-US" sz="2800" dirty="0" smtClean="0">
                <a:solidFill>
                  <a:schemeClr val="bg1"/>
                </a:solidFill>
                <a:latin typeface="UTM Kabel KT" panose="02040603050506020204" pitchFamily="18" charset="0"/>
              </a:rPr>
              <a:t> </a:t>
            </a:r>
            <a:r>
              <a:rPr lang="en-US" sz="2800" err="1" smtClean="0">
                <a:solidFill>
                  <a:schemeClr val="bg1"/>
                </a:solidFill>
                <a:latin typeface="UTM Kabel KT" panose="02040603050506020204" pitchFamily="18" charset="0"/>
              </a:rPr>
              <a:t>giữa</a:t>
            </a:r>
            <a:r>
              <a:rPr lang="en-US" sz="2800" smtClean="0">
                <a:solidFill>
                  <a:schemeClr val="bg1"/>
                </a:solidFill>
                <a:latin typeface="UTM Kabel KT" panose="02040603050506020204" pitchFamily="18" charset="0"/>
              </a:rPr>
              <a:t> tập tính bẩm sinh và tập tính học được </a:t>
            </a:r>
            <a:r>
              <a:rPr lang="en-US" sz="2800" dirty="0" err="1" smtClean="0">
                <a:solidFill>
                  <a:schemeClr val="bg1"/>
                </a:solidFill>
                <a:latin typeface="UTM Kabel KT" panose="02040603050506020204" pitchFamily="18" charset="0"/>
              </a:rPr>
              <a:t>là</a:t>
            </a:r>
            <a:r>
              <a:rPr lang="en-US" sz="2800" dirty="0" smtClean="0">
                <a:solidFill>
                  <a:schemeClr val="bg1"/>
                </a:solidFill>
                <a:latin typeface="UTM Kabel KT" panose="020406030505060202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UTM Kabel KT" panose="02040603050506020204" pitchFamily="18" charset="0"/>
              </a:rPr>
              <a:t>gì</a:t>
            </a:r>
            <a:r>
              <a:rPr lang="en-US" sz="2800" dirty="0" smtClean="0">
                <a:solidFill>
                  <a:schemeClr val="bg1"/>
                </a:solidFill>
                <a:latin typeface="UTM Kabel KT" panose="02040603050506020204" pitchFamily="18" charset="0"/>
              </a:rPr>
              <a:t>?</a:t>
            </a:r>
            <a:endParaRPr lang="en-US" sz="2800" dirty="0">
              <a:solidFill>
                <a:schemeClr val="bg1"/>
              </a:solidFill>
              <a:latin typeface="UTM Kabel KT" panose="02040603050506020204" pitchFamily="18" charset="0"/>
            </a:endParaRPr>
          </a:p>
        </p:txBody>
      </p:sp>
      <p:sp>
        <p:nvSpPr>
          <p:cNvPr id="6" name="dap an"/>
          <p:cNvSpPr txBox="1"/>
          <p:nvPr/>
        </p:nvSpPr>
        <p:spPr>
          <a:xfrm>
            <a:off x="1813651" y="2246027"/>
            <a:ext cx="8613865" cy="1938992"/>
          </a:xfrm>
          <a:prstGeom prst="rect">
            <a:avLst/>
          </a:prstGeom>
          <a:solidFill>
            <a:srgbClr val="FF0000">
              <a:alpha val="51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2000" b="1" dirty="0" err="1" smtClean="0">
                <a:solidFill>
                  <a:schemeClr val="bg1"/>
                </a:solidFill>
                <a:latin typeface="UTM Neo Sans Intel" panose="02040603050506020204" pitchFamily="18" charset="0"/>
              </a:rPr>
              <a:t>Giống</a:t>
            </a:r>
            <a:r>
              <a:rPr lang="en-US" sz="2000" b="1" dirty="0" smtClean="0">
                <a:solidFill>
                  <a:schemeClr val="bg1"/>
                </a:solidFill>
                <a:latin typeface="UTM Neo Sans Intel" panose="02040603050506020204" pitchFamily="18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UTM Neo Sans Intel" panose="02040603050506020204" pitchFamily="18" charset="0"/>
              </a:rPr>
              <a:t>nhau</a:t>
            </a:r>
            <a:r>
              <a:rPr lang="en-US" sz="2000" b="1" smtClean="0">
                <a:solidFill>
                  <a:schemeClr val="bg1"/>
                </a:solidFill>
                <a:latin typeface="UTM Neo Sans Intel" panose="02040603050506020204" pitchFamily="18" charset="0"/>
              </a:rPr>
              <a:t>: Đều là chuỗi những phản ứng của động vật trả lời các kích thích đến từ môi trường</a:t>
            </a:r>
            <a:endParaRPr lang="en-US" sz="2000" b="1" dirty="0" smtClean="0">
              <a:solidFill>
                <a:schemeClr val="bg1"/>
              </a:solidFill>
              <a:latin typeface="UTM Neo Sans Intel" panose="02040603050506020204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2000" b="1" dirty="0" err="1" smtClean="0">
                <a:solidFill>
                  <a:schemeClr val="bg1"/>
                </a:solidFill>
                <a:latin typeface="UTM Neo Sans Intel" panose="02040603050506020204" pitchFamily="18" charset="0"/>
              </a:rPr>
              <a:t>Khác</a:t>
            </a:r>
            <a:r>
              <a:rPr lang="en-US" sz="2000" b="1" dirty="0" smtClean="0">
                <a:solidFill>
                  <a:schemeClr val="bg1"/>
                </a:solidFill>
                <a:latin typeface="UTM Neo Sans Intel" panose="02040603050506020204" pitchFamily="18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UTM Neo Sans Intel" panose="02040603050506020204" pitchFamily="18" charset="0"/>
              </a:rPr>
              <a:t>nhau</a:t>
            </a:r>
            <a:r>
              <a:rPr lang="en-US" sz="2000" b="1" dirty="0" smtClean="0">
                <a:solidFill>
                  <a:schemeClr val="bg1"/>
                </a:solidFill>
                <a:latin typeface="UTM Neo Sans Intel" panose="02040603050506020204" pitchFamily="18" charset="0"/>
              </a:rPr>
              <a:t>:</a:t>
            </a:r>
          </a:p>
          <a:p>
            <a:r>
              <a:rPr lang="en-US" sz="2000" b="1" smtClean="0">
                <a:solidFill>
                  <a:schemeClr val="bg1"/>
                </a:solidFill>
                <a:latin typeface="UTM Neo Sans Intel" panose="02040603050506020204" pitchFamily="18" charset="0"/>
              </a:rPr>
              <a:t>+ Tập tính bẩm sinh: sinh ra đã có, đặc tưng cho loài</a:t>
            </a:r>
            <a:endParaRPr lang="en-US" sz="2000" b="1" dirty="0" smtClean="0">
              <a:solidFill>
                <a:schemeClr val="bg1"/>
              </a:solidFill>
              <a:latin typeface="UTM Neo Sans Intel" panose="02040603050506020204" pitchFamily="18" charset="0"/>
            </a:endParaRPr>
          </a:p>
          <a:p>
            <a:r>
              <a:rPr lang="en-US" sz="2000" b="1" smtClean="0">
                <a:solidFill>
                  <a:schemeClr val="bg1"/>
                </a:solidFill>
                <a:latin typeface="UTM Neo Sans Intel" panose="02040603050506020204" pitchFamily="18" charset="0"/>
              </a:rPr>
              <a:t>+ Tập tính học được: hình thành trong quá trình sống của cá thể, thông qua học tập và rút kinh nghiệm</a:t>
            </a:r>
            <a:endParaRPr lang="en-US" sz="2000" b="1" dirty="0">
              <a:solidFill>
                <a:schemeClr val="bg1"/>
              </a:solidFill>
              <a:latin typeface="UTM Neo Sans Intel" panose="02040603050506020204" pitchFamily="18" charset="0"/>
            </a:endParaRPr>
          </a:p>
        </p:txBody>
      </p:sp>
      <p:sp>
        <p:nvSpPr>
          <p:cNvPr id="8" name="Tra loi"/>
          <p:cNvSpPr/>
          <p:nvPr/>
        </p:nvSpPr>
        <p:spPr>
          <a:xfrm>
            <a:off x="4121624" y="5186148"/>
            <a:ext cx="1460310" cy="6141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UTM Kabel KT" panose="02040603050506020204" pitchFamily="18" charset="0"/>
              </a:rPr>
              <a:t>Trả lời</a:t>
            </a:r>
            <a:endParaRPr lang="en-US" sz="2400" b="1" dirty="0">
              <a:solidFill>
                <a:srgbClr val="FFFF00"/>
              </a:solidFill>
              <a:latin typeface="UTM Kabel KT" panose="02040603050506020204" pitchFamily="18" charset="0"/>
            </a:endParaRPr>
          </a:p>
        </p:txBody>
      </p:sp>
      <p:sp>
        <p:nvSpPr>
          <p:cNvPr id="9" name="di tiep">
            <a:hlinkClick r:id="rId4" action="ppaction://hlinksldjump"/>
          </p:cNvPr>
          <p:cNvSpPr/>
          <p:nvPr/>
        </p:nvSpPr>
        <p:spPr>
          <a:xfrm>
            <a:off x="5991368" y="5186148"/>
            <a:ext cx="1460310" cy="6141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UTM Kabel KT" panose="02040603050506020204" pitchFamily="18" charset="0"/>
              </a:rPr>
              <a:t>Đi tiếp</a:t>
            </a:r>
            <a:endParaRPr lang="en-US" sz="2800" b="1" dirty="0">
              <a:solidFill>
                <a:srgbClr val="FFFF00"/>
              </a:solidFill>
              <a:latin typeface="UTM Kabel KT" panose="020406030505060202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08628" cy="202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96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u hoi"/>
          <p:cNvSpPr txBox="1"/>
          <p:nvPr/>
        </p:nvSpPr>
        <p:spPr>
          <a:xfrm>
            <a:off x="2255425" y="1430922"/>
            <a:ext cx="7471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UTM Kabel KT" panose="02040603050506020204" pitchFamily="18" charset="0"/>
              </a:rPr>
              <a:t>Câu 2</a:t>
            </a:r>
            <a:r>
              <a:rPr lang="en-US" sz="2400" smtClean="0">
                <a:solidFill>
                  <a:schemeClr val="bg1"/>
                </a:solidFill>
                <a:latin typeface="UTM Kabel KT" panose="02040603050506020204" pitchFamily="18" charset="0"/>
              </a:rPr>
              <a:t>: </a:t>
            </a:r>
            <a:r>
              <a:rPr lang="en-US" sz="2400" dirty="0" err="1">
                <a:solidFill>
                  <a:schemeClr val="bg1"/>
                </a:solidFill>
                <a:latin typeface="UTM Kabel KT" panose="02040603050506020204" pitchFamily="18" charset="0"/>
              </a:rPr>
              <a:t>L</a:t>
            </a:r>
            <a:r>
              <a:rPr lang="en-US" sz="2400" smtClean="0">
                <a:solidFill>
                  <a:schemeClr val="bg1"/>
                </a:solidFill>
                <a:latin typeface="UTM Kabel KT" panose="02040603050506020204" pitchFamily="18" charset="0"/>
              </a:rPr>
              <a:t>ấy </a:t>
            </a:r>
            <a:r>
              <a:rPr lang="en-US" sz="2400" dirty="0" err="1" smtClean="0">
                <a:solidFill>
                  <a:schemeClr val="bg1"/>
                </a:solidFill>
                <a:latin typeface="UTM Kabel KT" panose="02040603050506020204" pitchFamily="18" charset="0"/>
              </a:rPr>
              <a:t>ví</a:t>
            </a:r>
            <a:r>
              <a:rPr lang="en-US" sz="2400" dirty="0" smtClean="0">
                <a:solidFill>
                  <a:schemeClr val="bg1"/>
                </a:solidFill>
                <a:latin typeface="UTM Kabel KT" panose="0204060305050602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UTM Kabel KT" panose="02040603050506020204" pitchFamily="18" charset="0"/>
              </a:rPr>
              <a:t>dụ</a:t>
            </a:r>
            <a:r>
              <a:rPr lang="en-US" sz="2400" dirty="0" smtClean="0">
                <a:solidFill>
                  <a:schemeClr val="bg1"/>
                </a:solidFill>
                <a:latin typeface="UTM Kabel KT" panose="0204060305050602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UTM Kabel KT" panose="02040603050506020204" pitchFamily="18" charset="0"/>
              </a:rPr>
              <a:t>một</a:t>
            </a:r>
            <a:r>
              <a:rPr lang="en-US" sz="2400" dirty="0" smtClean="0">
                <a:solidFill>
                  <a:schemeClr val="bg1"/>
                </a:solidFill>
                <a:latin typeface="UTM Kabel KT" panose="02040603050506020204" pitchFamily="18" charset="0"/>
              </a:rPr>
              <a:t> </a:t>
            </a:r>
            <a:r>
              <a:rPr lang="en-US" sz="2400" err="1" smtClean="0">
                <a:solidFill>
                  <a:schemeClr val="bg1"/>
                </a:solidFill>
                <a:latin typeface="UTM Kabel KT" panose="02040603050506020204" pitchFamily="18" charset="0"/>
              </a:rPr>
              <a:t>số</a:t>
            </a:r>
            <a:r>
              <a:rPr lang="en-US" sz="2400" smtClean="0">
                <a:solidFill>
                  <a:schemeClr val="bg1"/>
                </a:solidFill>
                <a:latin typeface="UTM Kabel KT" panose="02040603050506020204" pitchFamily="18" charset="0"/>
              </a:rPr>
              <a:t> tập tính bẩm sinh, tập tính học được ở động vật mà em biết?</a:t>
            </a:r>
            <a:endParaRPr lang="en-US" sz="2400" dirty="0">
              <a:solidFill>
                <a:schemeClr val="bg1"/>
              </a:solidFill>
              <a:latin typeface="UTM Kabel KT" panose="02040603050506020204" pitchFamily="18" charset="0"/>
            </a:endParaRPr>
          </a:p>
        </p:txBody>
      </p:sp>
      <p:sp>
        <p:nvSpPr>
          <p:cNvPr id="6" name="dap an"/>
          <p:cNvSpPr txBox="1"/>
          <p:nvPr/>
        </p:nvSpPr>
        <p:spPr>
          <a:xfrm>
            <a:off x="2348101" y="2491704"/>
            <a:ext cx="8108884" cy="1569660"/>
          </a:xfrm>
          <a:prstGeom prst="rect">
            <a:avLst/>
          </a:prstGeom>
          <a:solidFill>
            <a:srgbClr val="FF0000">
              <a:alpha val="51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bg1"/>
                </a:solidFill>
                <a:latin typeface="UTM Neo Sans Intel" panose="02040603050506020204" pitchFamily="18" charset="0"/>
              </a:rPr>
              <a:t>- Tập tính bẩm sinh: Ếch kêu tìm kiếm bạn tình; Chó con sinh ra đã biết bú mẹ,…</a:t>
            </a:r>
          </a:p>
          <a:p>
            <a:r>
              <a:rPr lang="en-US" sz="2400" b="1" smtClean="0">
                <a:solidFill>
                  <a:schemeClr val="bg1"/>
                </a:solidFill>
                <a:latin typeface="UTM Neo Sans Intel" panose="02040603050506020204" pitchFamily="18" charset="0"/>
              </a:rPr>
              <a:t>- Tập tính học được: Chó vẫy đuôi và mừng khi nghe tiếng người quen; mèo con đi vệ sinh đúng chỗ quy định,…</a:t>
            </a:r>
            <a:endParaRPr lang="en-US" sz="2400" b="1" dirty="0">
              <a:solidFill>
                <a:schemeClr val="bg1"/>
              </a:solidFill>
              <a:latin typeface="UTM Neo Sans Intel" panose="02040603050506020204" pitchFamily="18" charset="0"/>
            </a:endParaRPr>
          </a:p>
        </p:txBody>
      </p:sp>
      <p:sp>
        <p:nvSpPr>
          <p:cNvPr id="8" name="Tra loi"/>
          <p:cNvSpPr/>
          <p:nvPr/>
        </p:nvSpPr>
        <p:spPr>
          <a:xfrm>
            <a:off x="4121624" y="5186148"/>
            <a:ext cx="1460310" cy="6141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UTM Kabel KT" panose="02040603050506020204" pitchFamily="18" charset="0"/>
              </a:rPr>
              <a:t>Trả lời</a:t>
            </a:r>
            <a:endParaRPr lang="en-US" sz="2400" b="1" dirty="0">
              <a:solidFill>
                <a:srgbClr val="FFFF00"/>
              </a:solidFill>
              <a:latin typeface="UTM Kabel KT" panose="02040603050506020204" pitchFamily="18" charset="0"/>
            </a:endParaRPr>
          </a:p>
        </p:txBody>
      </p:sp>
      <p:sp>
        <p:nvSpPr>
          <p:cNvPr id="9" name="di tiep">
            <a:hlinkClick r:id="rId4" action="ppaction://hlinksldjump"/>
          </p:cNvPr>
          <p:cNvSpPr/>
          <p:nvPr/>
        </p:nvSpPr>
        <p:spPr>
          <a:xfrm>
            <a:off x="5991368" y="5186148"/>
            <a:ext cx="1460310" cy="6141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UTM Kabel KT" panose="02040603050506020204" pitchFamily="18" charset="0"/>
              </a:rPr>
              <a:t>Đi tiếp</a:t>
            </a:r>
            <a:endParaRPr lang="en-US" sz="2800" b="1" dirty="0">
              <a:solidFill>
                <a:srgbClr val="FFFF00"/>
              </a:solidFill>
              <a:latin typeface="UTM Kabel KT" panose="020406030505060202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61846" cy="226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99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p an"/>
          <p:cNvSpPr txBox="1"/>
          <p:nvPr/>
        </p:nvSpPr>
        <p:spPr>
          <a:xfrm>
            <a:off x="2181139" y="2427710"/>
            <a:ext cx="7734648" cy="1754326"/>
          </a:xfrm>
          <a:prstGeom prst="rect">
            <a:avLst/>
          </a:prstGeom>
          <a:solidFill>
            <a:srgbClr val="FF0000">
              <a:alpha val="51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smtClean="0">
                <a:solidFill>
                  <a:schemeClr val="bg1"/>
                </a:solidFill>
                <a:latin typeface="UTM Neo Sans Intel" panose="02040603050506020204" pitchFamily="18" charset="0"/>
              </a:rPr>
              <a:t>Cảm ứng giúp sinh vật thích ứng với sự thay đổi của môi trường để tồn tại và phát triển.</a:t>
            </a:r>
            <a:endParaRPr lang="en-US" sz="3600" b="1" dirty="0">
              <a:solidFill>
                <a:schemeClr val="bg1"/>
              </a:solidFill>
              <a:latin typeface="UTM Neo Sans Intel" panose="02040603050506020204" pitchFamily="18" charset="0"/>
            </a:endParaRPr>
          </a:p>
        </p:txBody>
      </p:sp>
      <p:sp>
        <p:nvSpPr>
          <p:cNvPr id="8" name="Tra loi"/>
          <p:cNvSpPr/>
          <p:nvPr/>
        </p:nvSpPr>
        <p:spPr>
          <a:xfrm>
            <a:off x="4121624" y="5186148"/>
            <a:ext cx="1460310" cy="6141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UTM Kabel KT" panose="02040603050506020204" pitchFamily="18" charset="0"/>
              </a:rPr>
              <a:t>Trả lời</a:t>
            </a:r>
            <a:endParaRPr lang="en-US" sz="2400" b="1" dirty="0">
              <a:solidFill>
                <a:srgbClr val="FFFF00"/>
              </a:solidFill>
              <a:latin typeface="UTM Kabel KT" panose="02040603050506020204" pitchFamily="18" charset="0"/>
            </a:endParaRPr>
          </a:p>
        </p:txBody>
      </p:sp>
      <p:sp>
        <p:nvSpPr>
          <p:cNvPr id="9" name="di tiep">
            <a:hlinkClick r:id="rId3" action="ppaction://hlinksldjump"/>
          </p:cNvPr>
          <p:cNvSpPr/>
          <p:nvPr/>
        </p:nvSpPr>
        <p:spPr>
          <a:xfrm>
            <a:off x="5991368" y="5186148"/>
            <a:ext cx="1460310" cy="6141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UTM Kabel KT" panose="02040603050506020204" pitchFamily="18" charset="0"/>
              </a:rPr>
              <a:t>Đi tiếp</a:t>
            </a:r>
            <a:endParaRPr lang="en-US" sz="2800" b="1" dirty="0">
              <a:solidFill>
                <a:srgbClr val="FFFF00"/>
              </a:solidFill>
              <a:latin typeface="UTM Kabel KT" panose="02040603050506020204" pitchFamily="18" charset="0"/>
            </a:endParaRPr>
          </a:p>
        </p:txBody>
      </p:sp>
      <p:sp>
        <p:nvSpPr>
          <p:cNvPr id="7" name="cau hoi"/>
          <p:cNvSpPr txBox="1"/>
          <p:nvPr/>
        </p:nvSpPr>
        <p:spPr>
          <a:xfrm>
            <a:off x="2181138" y="1389504"/>
            <a:ext cx="8116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UTM Kabel KT" panose="02040603050506020204" pitchFamily="18" charset="0"/>
              </a:rPr>
              <a:t>Câu 3</a:t>
            </a:r>
            <a:r>
              <a:rPr lang="en-US" sz="2800" smtClean="0">
                <a:solidFill>
                  <a:schemeClr val="bg1"/>
                </a:solidFill>
                <a:latin typeface="UTM Kabel KT" panose="02040603050506020204" pitchFamily="18" charset="0"/>
              </a:rPr>
              <a:t>: Trình bày vai trò của cảm ứng đối với sinh vật?</a:t>
            </a:r>
            <a:endParaRPr lang="en-US" sz="2800" dirty="0">
              <a:solidFill>
                <a:schemeClr val="bg1"/>
              </a:solidFill>
              <a:latin typeface="UTM Kabel KT" panose="020406030505060202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61846" cy="226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p an"/>
          <p:cNvSpPr txBox="1"/>
          <p:nvPr/>
        </p:nvSpPr>
        <p:spPr>
          <a:xfrm>
            <a:off x="2461846" y="2489166"/>
            <a:ext cx="7252605" cy="830997"/>
          </a:xfrm>
          <a:prstGeom prst="rect">
            <a:avLst/>
          </a:prstGeom>
          <a:solidFill>
            <a:srgbClr val="FF0000">
              <a:alpha val="51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bg1"/>
                </a:solidFill>
                <a:latin typeface="UTM Neo Sans Intel" panose="02040603050506020204" pitchFamily="18" charset="0"/>
              </a:rPr>
              <a:t>- Gõ mõ để trâu bò về chuồng đúng giờ; vỗ tay gọi cá đến,….</a:t>
            </a:r>
            <a:endParaRPr lang="en-US" sz="2400" b="1" dirty="0">
              <a:solidFill>
                <a:schemeClr val="bg1"/>
              </a:solidFill>
              <a:latin typeface="UTM Neo Sans Intel" panose="02040603050506020204" pitchFamily="18" charset="0"/>
            </a:endParaRPr>
          </a:p>
        </p:txBody>
      </p:sp>
      <p:sp>
        <p:nvSpPr>
          <p:cNvPr id="8" name="Tra loi"/>
          <p:cNvSpPr/>
          <p:nvPr/>
        </p:nvSpPr>
        <p:spPr>
          <a:xfrm>
            <a:off x="4121624" y="5186148"/>
            <a:ext cx="1460310" cy="6141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UTM Kabel KT" panose="02040603050506020204" pitchFamily="18" charset="0"/>
              </a:rPr>
              <a:t>Trả lời</a:t>
            </a:r>
            <a:endParaRPr lang="en-US" sz="2400" b="1" dirty="0">
              <a:solidFill>
                <a:srgbClr val="FFFF00"/>
              </a:solidFill>
              <a:latin typeface="UTM Kabel KT" panose="02040603050506020204" pitchFamily="18" charset="0"/>
            </a:endParaRPr>
          </a:p>
        </p:txBody>
      </p:sp>
      <p:sp>
        <p:nvSpPr>
          <p:cNvPr id="9" name="di tiep">
            <a:hlinkClick r:id="rId3" action="ppaction://hlinksldjump"/>
          </p:cNvPr>
          <p:cNvSpPr/>
          <p:nvPr/>
        </p:nvSpPr>
        <p:spPr>
          <a:xfrm>
            <a:off x="5991368" y="5186148"/>
            <a:ext cx="1460310" cy="6141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UTM Kabel KT" panose="02040603050506020204" pitchFamily="18" charset="0"/>
              </a:rPr>
              <a:t>Đi tiếp</a:t>
            </a:r>
            <a:endParaRPr lang="en-US" sz="2800" b="1" dirty="0">
              <a:solidFill>
                <a:srgbClr val="FFFF00"/>
              </a:solidFill>
              <a:latin typeface="UTM Kabel KT" panose="02040603050506020204" pitchFamily="18" charset="0"/>
            </a:endParaRPr>
          </a:p>
        </p:txBody>
      </p:sp>
      <p:sp>
        <p:nvSpPr>
          <p:cNvPr id="7" name="cau hoi"/>
          <p:cNvSpPr txBox="1"/>
          <p:nvPr/>
        </p:nvSpPr>
        <p:spPr>
          <a:xfrm>
            <a:off x="2315361" y="1288837"/>
            <a:ext cx="75417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UTM Kabel KT" panose="02040603050506020204" pitchFamily="18" charset="0"/>
              </a:rPr>
              <a:t>Câu 4</a:t>
            </a:r>
            <a:r>
              <a:rPr lang="en-US" sz="2400" smtClean="0">
                <a:solidFill>
                  <a:schemeClr val="bg1"/>
                </a:solidFill>
                <a:latin typeface="UTM Kabel KT" panose="02040603050506020204" pitchFamily="18" charset="0"/>
              </a:rPr>
              <a:t>: Hãy lấy ví dụ về ứng dụng hiện tượng cảm ứng ở sinh vật trong chăn nuôi?</a:t>
            </a:r>
            <a:endParaRPr lang="en-US" sz="2400" dirty="0">
              <a:solidFill>
                <a:schemeClr val="bg1"/>
              </a:solidFill>
              <a:latin typeface="UTM Kabel KT" panose="020406030505060202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61846" cy="226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892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u hoi"/>
          <p:cNvSpPr txBox="1"/>
          <p:nvPr/>
        </p:nvSpPr>
        <p:spPr>
          <a:xfrm>
            <a:off x="2071356" y="1259368"/>
            <a:ext cx="8562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UTM Kabel KT" panose="02040603050506020204" pitchFamily="18" charset="0"/>
              </a:rPr>
              <a:t>Câu 5</a:t>
            </a:r>
            <a:r>
              <a:rPr lang="en-US" sz="2400" smtClean="0">
                <a:solidFill>
                  <a:schemeClr val="bg1"/>
                </a:solidFill>
                <a:latin typeface="UTM Kabel KT" panose="02040603050506020204" pitchFamily="18" charset="0"/>
              </a:rPr>
              <a:t>: Có mấy bước làm thí nghiệm chứng minh tính hướng sáng của cây? Nêu những gì cần chuẩn bị cho thí nghiệm.</a:t>
            </a:r>
            <a:endParaRPr lang="en-US" sz="2400" dirty="0">
              <a:solidFill>
                <a:schemeClr val="bg1"/>
              </a:solidFill>
              <a:latin typeface="UTM Kabel KT" panose="02040603050506020204" pitchFamily="18" charset="0"/>
            </a:endParaRPr>
          </a:p>
        </p:txBody>
      </p:sp>
      <p:sp>
        <p:nvSpPr>
          <p:cNvPr id="6" name="dap an"/>
          <p:cNvSpPr txBox="1"/>
          <p:nvPr/>
        </p:nvSpPr>
        <p:spPr>
          <a:xfrm>
            <a:off x="2188587" y="2165392"/>
            <a:ext cx="7928428" cy="1938992"/>
          </a:xfrm>
          <a:prstGeom prst="rect">
            <a:avLst/>
          </a:prstGeom>
          <a:solidFill>
            <a:srgbClr val="FF0000">
              <a:alpha val="51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bg1"/>
                </a:solidFill>
                <a:latin typeface="UTM Neo Sans Intel" panose="02040603050506020204" pitchFamily="18" charset="0"/>
              </a:rPr>
              <a:t>- Có 3 bước làm thí nghiệm chứng minh tính hướng sáng của cây.</a:t>
            </a:r>
          </a:p>
          <a:p>
            <a:r>
              <a:rPr lang="en-US" sz="2400" b="1" smtClean="0">
                <a:solidFill>
                  <a:schemeClr val="bg1"/>
                </a:solidFill>
                <a:latin typeface="UTM Neo Sans Intel" panose="02040603050506020204" pitchFamily="18" charset="0"/>
              </a:rPr>
              <a:t>- Chuẩn bị cho thí nghiệm: 2 chậu đất trồng cây giống nhau; 2 hộp carton không đáy, một hộp khoét lỗ phía trên, hộp còn lại khoét phía bên cạnh.</a:t>
            </a:r>
            <a:endParaRPr lang="en-US" sz="2400" b="1" dirty="0">
              <a:solidFill>
                <a:schemeClr val="bg1"/>
              </a:solidFill>
              <a:latin typeface="UTM Neo Sans Intel" panose="02040603050506020204" pitchFamily="18" charset="0"/>
            </a:endParaRPr>
          </a:p>
        </p:txBody>
      </p:sp>
      <p:sp>
        <p:nvSpPr>
          <p:cNvPr id="8" name="Tra loi"/>
          <p:cNvSpPr/>
          <p:nvPr/>
        </p:nvSpPr>
        <p:spPr>
          <a:xfrm>
            <a:off x="4121624" y="5186148"/>
            <a:ext cx="1460310" cy="6141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UTM Kabel KT" panose="02040603050506020204" pitchFamily="18" charset="0"/>
              </a:rPr>
              <a:t>Trả</a:t>
            </a:r>
            <a:r>
              <a:rPr lang="en-US" sz="2800" b="1" dirty="0" smtClean="0">
                <a:solidFill>
                  <a:srgbClr val="FFFF00"/>
                </a:solidFill>
                <a:latin typeface="UTM Kabel KT" panose="02040603050506020204" pitchFamily="18" charset="0"/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  <a:latin typeface="UTM Kabel KT" panose="02040603050506020204" pitchFamily="18" charset="0"/>
              </a:rPr>
              <a:t>lời</a:t>
            </a:r>
            <a:endParaRPr lang="en-US" sz="2800" b="1" dirty="0">
              <a:solidFill>
                <a:srgbClr val="FFFF00"/>
              </a:solidFill>
              <a:latin typeface="UTM Kabel KT" panose="02040603050506020204" pitchFamily="18" charset="0"/>
            </a:endParaRPr>
          </a:p>
        </p:txBody>
      </p:sp>
      <p:sp>
        <p:nvSpPr>
          <p:cNvPr id="9" name="di tiep">
            <a:hlinkClick r:id="rId2" action="ppaction://hlinksldjump"/>
          </p:cNvPr>
          <p:cNvSpPr/>
          <p:nvPr/>
        </p:nvSpPr>
        <p:spPr>
          <a:xfrm>
            <a:off x="5991368" y="5186148"/>
            <a:ext cx="1460310" cy="6141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UTM Kabel KT" panose="02040603050506020204" pitchFamily="18" charset="0"/>
              </a:rPr>
              <a:t>Đi tiếp</a:t>
            </a:r>
            <a:endParaRPr lang="en-US" sz="2800" b="1" dirty="0">
              <a:solidFill>
                <a:srgbClr val="FFFF00"/>
              </a:solidFill>
              <a:latin typeface="UTM Kabel KT" panose="020406030505060202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61846" cy="226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84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>
            <a:extLst>
              <a:ext uri="{FF2B5EF4-FFF2-40B4-BE49-F238E27FC236}">
                <a16:creationId xmlns:a16="http://schemas.microsoft.com/office/drawing/2014/main" id="{666FE78F-6DA9-4C92-A3EC-71027607E23D}"/>
              </a:ext>
            </a:extLst>
          </p:cNvPr>
          <p:cNvSpPr/>
          <p:nvPr/>
        </p:nvSpPr>
        <p:spPr>
          <a:xfrm flipV="1">
            <a:off x="0" y="4683369"/>
            <a:ext cx="12192000" cy="2362200"/>
          </a:xfrm>
          <a:prstGeom prst="flowChartDocumen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5D78A1-7381-4939-990B-3F9BA503CE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751" b="94249" l="5751" r="96486">
                        <a14:foregroundMark x1="18690" y1="18051" x2="57668" y2="10543"/>
                        <a14:foregroundMark x1="57668" y1="10543" x2="63259" y2="10543"/>
                        <a14:foregroundMark x1="32748" y1="7348" x2="52236" y2="5751"/>
                        <a14:foregroundMark x1="52236" y1="5751" x2="56709" y2="6390"/>
                        <a14:foregroundMark x1="9585" y1="34026" x2="5751" y2="45048"/>
                        <a14:foregroundMark x1="5751" y1="45048" x2="8307" y2="46166"/>
                        <a14:foregroundMark x1="29712" y1="31150" x2="29712" y2="39776"/>
                        <a14:foregroundMark x1="77316" y1="43610" x2="75399" y2="94089"/>
                        <a14:foregroundMark x1="69010" y1="57029" x2="70288" y2="69649"/>
                        <a14:foregroundMark x1="56709" y1="61821" x2="64537" y2="64058"/>
                        <a14:foregroundMark x1="85463" y1="52396" x2="75559" y2="60064"/>
                        <a14:foregroundMark x1="92492" y1="59425" x2="87220" y2="73003"/>
                        <a14:foregroundMark x1="87220" y1="73003" x2="87220" y2="73003"/>
                        <a14:foregroundMark x1="96486" y1="69649" x2="96486" y2="69649"/>
                        <a14:foregroundMark x1="89457" y1="79073" x2="78275" y2="83387"/>
                        <a14:foregroundMark x1="26677" y1="31310" x2="25719" y2="40575"/>
                        <a14:foregroundMark x1="31789" y1="33546" x2="33706" y2="40575"/>
                        <a14:foregroundMark x1="23163" y1="33706" x2="28115" y2="35463"/>
                        <a14:foregroundMark x1="41693" y1="93770" x2="43131" y2="9424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456996"/>
            <a:ext cx="3944007" cy="394400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9CA4C93-1387-40A6-9554-56BDE08FD9F1}"/>
              </a:ext>
            </a:extLst>
          </p:cNvPr>
          <p:cNvSpPr txBox="1"/>
          <p:nvPr/>
        </p:nvSpPr>
        <p:spPr>
          <a:xfrm>
            <a:off x="3617742" y="903298"/>
            <a:ext cx="8183880" cy="4497705"/>
          </a:xfrm>
          <a:prstGeom prst="cloud">
            <a:avLst/>
          </a:prstGeom>
          <a:solidFill>
            <a:schemeClr val="accent3">
              <a:lumMod val="7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marL="457200" indent="-457200" algn="l">
              <a:buFontTx/>
              <a:buChar char="-"/>
            </a:pP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chương VIII cảm ứng ở sinh vật.</a:t>
            </a:r>
            <a:endParaRPr lang="en-US" sz="3200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l">
              <a:buFontTx/>
              <a:buChar char="-"/>
            </a:pP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endParaRPr lang="en-US" sz="32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722376" y="117231"/>
            <a:ext cx="4754880" cy="133976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#9Slide03 Bebas Neue Bold" panose="020B0606020202050201" pitchFamily="34" charset="0"/>
              </a:rPr>
              <a:t>I. HỆ THỐNG HÓA KIẾN THỨC:</a:t>
            </a:r>
            <a:endParaRPr lang="en-US" sz="3200" dirty="0">
              <a:latin typeface="#9Slide03 Bebas Neue Bold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17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257&quot;/&gt;&lt;/object&gt;&lt;object type=&quot;3&quot; unique_id=&quot;10006&quot;&gt;&lt;property id=&quot;20148&quot; value=&quot;5&quot;/&gt;&lt;property id=&quot;20300&quot; value=&quot;Slide 3&quot;/&gt;&lt;property id=&quot;20307&quot; value=&quot;258&quot;/&gt;&lt;/object&gt;&lt;object type=&quot;3&quot; unique_id=&quot;10007&quot;&gt;&lt;property id=&quot;20148&quot; value=&quot;5&quot;/&gt;&lt;property id=&quot;20300&quot; value=&quot;Slide 4&quot;/&gt;&lt;property id=&quot;20307&quot; value=&quot;259&quot;/&gt;&lt;/object&gt;&lt;object type=&quot;3&quot; unique_id=&quot;10008&quot;&gt;&lt;property id=&quot;20148&quot; value=&quot;5&quot;/&gt;&lt;property id=&quot;20300&quot; value=&quot;Slide 5&quot;/&gt;&lt;property id=&quot;20307&quot; value=&quot;260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2125</TotalTime>
  <Words>880</Words>
  <Application>Microsoft Office PowerPoint</Application>
  <PresentationFormat>Widescreen</PresentationFormat>
  <Paragraphs>74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#9Slide03 Bebas Neue Bold</vt:lpstr>
      <vt:lpstr>#9Slide03 Bebas Neue ZSmall</vt:lpstr>
      <vt:lpstr>.VnTime</vt:lpstr>
      <vt:lpstr>Arial</vt:lpstr>
      <vt:lpstr>Calibri</vt:lpstr>
      <vt:lpstr>Calibri Light</vt:lpstr>
      <vt:lpstr>Segoe UI</vt:lpstr>
      <vt:lpstr>Times New Roman</vt:lpstr>
      <vt:lpstr>UTM Kabel KT</vt:lpstr>
      <vt:lpstr>UTM Neo Sans Intel</vt:lpstr>
      <vt:lpstr>Wingdings</vt:lpstr>
      <vt:lpstr>Office Theme</vt:lpstr>
      <vt:lpstr>ÔN TẬP CHƯƠNG VIII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MAYTINH</dc:creator>
  <cp:lastModifiedBy>Admin</cp:lastModifiedBy>
  <cp:revision>39</cp:revision>
  <dcterms:created xsi:type="dcterms:W3CDTF">2018-03-26T15:19:15Z</dcterms:created>
  <dcterms:modified xsi:type="dcterms:W3CDTF">2022-06-28T13:35:24Z</dcterms:modified>
</cp:coreProperties>
</file>