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2" r:id="rId4"/>
    <p:sldMasterId id="2147483729" r:id="rId5"/>
    <p:sldMasterId id="2147483747" r:id="rId6"/>
    <p:sldMasterId id="2147483760" r:id="rId7"/>
    <p:sldMasterId id="2147483766" r:id="rId8"/>
  </p:sldMasterIdLst>
  <p:notesMasterIdLst>
    <p:notesMasterId r:id="rId29"/>
  </p:notesMasterIdLst>
  <p:sldIdLst>
    <p:sldId id="283" r:id="rId9"/>
    <p:sldId id="284" r:id="rId10"/>
    <p:sldId id="285" r:id="rId11"/>
    <p:sldId id="288" r:id="rId12"/>
    <p:sldId id="290" r:id="rId13"/>
    <p:sldId id="293" r:id="rId14"/>
    <p:sldId id="292" r:id="rId15"/>
    <p:sldId id="294" r:id="rId16"/>
    <p:sldId id="309" r:id="rId17"/>
    <p:sldId id="301" r:id="rId18"/>
    <p:sldId id="295" r:id="rId19"/>
    <p:sldId id="302" r:id="rId20"/>
    <p:sldId id="303" r:id="rId21"/>
    <p:sldId id="305" r:id="rId22"/>
    <p:sldId id="304" r:id="rId23"/>
    <p:sldId id="291" r:id="rId24"/>
    <p:sldId id="310" r:id="rId25"/>
    <p:sldId id="306" r:id="rId26"/>
    <p:sldId id="307"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08"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C2617-E3A4-486B-9AB2-4C145FFE2583}" type="datetimeFigureOut">
              <a:rPr lang="en-US" smtClean="0"/>
              <a:t>22/7/2021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6D81-1856-4EF2-B1C6-3CB9105EA6D6}" type="slidenum">
              <a:rPr lang="en-US" smtClean="0"/>
              <a:t>‹#›</a:t>
            </a:fld>
            <a:endParaRPr lang="en-US"/>
          </a:p>
        </p:txBody>
      </p:sp>
    </p:spTree>
    <p:extLst>
      <p:ext uri="{BB962C8B-B14F-4D97-AF65-F5344CB8AC3E}">
        <p14:creationId xmlns:p14="http://schemas.microsoft.com/office/powerpoint/2010/main" val="28002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8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1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2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1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9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7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0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0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CD3EAC-2CF8-4190-AC21-DB13166B2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09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059FF-4DD2-4023-9D66-46C74220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44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B41F34-9C86-4525-BFF5-2DD4A408E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7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BDC2F0-FBC9-47D5-8BA8-F1C13AF233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62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30D008-A6C0-479B-9278-6844159C73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30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03788D-AECA-4700-A864-0B2B553B3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17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17D71F-21FB-4D02-8F47-F5843218F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FC510A-27DF-402B-9CA4-F3740006F0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48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4D4F32-08AF-4B30-A7EC-2C7142894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01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BE865-0BE2-4BD8-B552-9ED7025D9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2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017B5-418D-4F47-9EBD-3FD18C61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3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D3E8C3C-B864-4185-AB75-A20B121CDC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211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03197"/>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329358081"/>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46061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003464"/>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70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srgbClr val="000000">
                    <a:tint val="75000"/>
                  </a:srgbClr>
                </a:solidFill>
              </a:rPr>
              <a:pPr/>
              <a:t>22/7/2021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425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5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39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8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96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7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9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24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184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1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83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716868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912700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590709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22/7/2021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725864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22/7/2021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421146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22/7/2021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243138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22/7/2021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721446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22/7/2021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205876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6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22/7/2021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060055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84978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2112187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827814528"/>
      </p:ext>
    </p:extLst>
  </p:cSld>
  <p:clrMapOvr>
    <a:masterClrMapping/>
  </p:clrMapOvr>
  <p:transition spd="slow" advTm="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11897"/>
      </p:ext>
    </p:extLst>
  </p:cSld>
  <p:clrMapOvr>
    <a:masterClrMapping/>
  </p:clrMapOvr>
  <p:transition spd="slow" advTm="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1769605086"/>
      </p:ext>
    </p:extLst>
  </p:cSld>
  <p:clrMapOvr>
    <a:masterClrMapping/>
  </p:clrMapOvr>
  <p:transition spd="slow" advTm="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3870198984"/>
      </p:ext>
    </p:extLst>
  </p:cSld>
  <p:clrMapOvr>
    <a:masterClrMapping/>
  </p:clrMapOvr>
  <p:transition spd="slow" advTm="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7448988"/>
      </p:ext>
    </p:extLst>
  </p:cSld>
  <p:clrMapOvr>
    <a:masterClrMapping/>
  </p:clrMapOvr>
  <p:transition spd="slow" advTm="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14900126"/>
      </p:ext>
    </p:extLst>
  </p:cSld>
  <p:clrMapOvr>
    <a:masterClrMapping/>
  </p:clrMapOvr>
  <p:transition spd="slow" advTm="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5853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24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639205268"/>
      </p:ext>
    </p:extLst>
  </p:cSld>
  <p:clrMapOvr>
    <a:masterClrMapping/>
  </p:clrMapOvr>
  <p:transition spd="slow"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4214878192"/>
      </p:ext>
    </p:extLst>
  </p:cSld>
  <p:clrMapOvr>
    <a:masterClrMapping/>
  </p:clrMapOvr>
  <p:transition spd="slow" advTm="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2934548"/>
      </p:ext>
    </p:extLst>
  </p:cSld>
  <p:clrMapOvr>
    <a:masterClrMapping/>
  </p:clrMapOvr>
  <p:transition spd="slow" advTm="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1692166"/>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image" Target="../media/image1.jp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7.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image" Target="../media/image1.jp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8.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E701923-D875-41EB-9336-0D6BC53745BD}" type="datetimeFigureOut">
              <a:rPr lang="en-US" smtClean="0">
                <a:solidFill>
                  <a:prstClr val="black">
                    <a:tint val="75000"/>
                  </a:prstClr>
                </a:solidFill>
              </a:rPr>
              <a:pPr/>
              <a:t>22/7/2021</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5712DA-9190-4C83-A552-5DC4161698B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58376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87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pPr>
            <a:fld id="{4E3D52EC-76AA-473C-A1D4-B29458A18F0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192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461420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74505F-0C82-4D6D-B004-FC5C444DBA51}" type="datetimeFigureOut">
              <a:rPr lang="en-US" smtClean="0">
                <a:solidFill>
                  <a:prstClr val="black">
                    <a:tint val="75000"/>
                  </a:prstClr>
                </a:solidFill>
              </a:rPr>
              <a:pPr/>
              <a:t>22/7/2021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56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467201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741319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2021/7/22</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1413374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5.jpg"/><Relationship Id="rId1" Type="http://schemas.openxmlformats.org/officeDocument/2006/relationships/slideLayout" Target="../slideLayouts/slideLayout53.xml"/><Relationship Id="rId5" Type="http://schemas.openxmlformats.org/officeDocument/2006/relationships/image" Target="../media/image8.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65.xml"/><Relationship Id="rId5" Type="http://schemas.openxmlformats.org/officeDocument/2006/relationships/image" Target="../media/image8.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30.jpg"/><Relationship Id="rId1" Type="http://schemas.openxmlformats.org/officeDocument/2006/relationships/slideLayout" Target="../slideLayouts/slideLayout70.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KAGAY~12"/>
          <p:cNvSpPr>
            <a:spLocks noChangeArrowheads="1"/>
          </p:cNvSpPr>
          <p:nvPr/>
        </p:nvSpPr>
        <p:spPr bwMode="auto">
          <a:xfrm>
            <a:off x="1143000" y="857250"/>
            <a:ext cx="6858000" cy="51435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013">
              <a:solidFill>
                <a:srgbClr val="000000"/>
              </a:solidFill>
            </a:endParaRPr>
          </a:p>
        </p:txBody>
      </p:sp>
      <p:grpSp>
        <p:nvGrpSpPr>
          <p:cNvPr id="3075" name="Group 3"/>
          <p:cNvGrpSpPr>
            <a:grpSpLocks/>
          </p:cNvGrpSpPr>
          <p:nvPr/>
        </p:nvGrpSpPr>
        <p:grpSpPr bwMode="auto">
          <a:xfrm>
            <a:off x="3714750" y="2250281"/>
            <a:ext cx="2228850" cy="2357438"/>
            <a:chOff x="2016" y="1008"/>
            <a:chExt cx="2112" cy="2640"/>
          </a:xfrm>
        </p:grpSpPr>
        <p:grpSp>
          <p:nvGrpSpPr>
            <p:cNvPr id="3076" name="Group 4"/>
            <p:cNvGrpSpPr>
              <a:grpSpLocks/>
            </p:cNvGrpSpPr>
            <p:nvPr/>
          </p:nvGrpSpPr>
          <p:grpSpPr bwMode="auto">
            <a:xfrm>
              <a:off x="2016" y="1008"/>
              <a:ext cx="2112" cy="2640"/>
              <a:chOff x="1920" y="912"/>
              <a:chExt cx="2112" cy="2640"/>
            </a:xfrm>
          </p:grpSpPr>
          <p:sp>
            <p:nvSpPr>
              <p:cNvPr id="3077" name="Text Box 5"/>
              <p:cNvSpPr txBox="1">
                <a:spLocks noChangeArrowheads="1"/>
              </p:cNvSpPr>
              <p:nvPr/>
            </p:nvSpPr>
            <p:spPr bwMode="auto">
              <a:xfrm>
                <a:off x="2352" y="1179"/>
                <a:ext cx="129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algn="ctr" fontAlgn="base">
                  <a:spcBef>
                    <a:spcPct val="50000"/>
                  </a:spcBef>
                  <a:spcAft>
                    <a:spcPct val="0"/>
                  </a:spcAft>
                </a:pPr>
                <a:r>
                  <a:rPr lang="en-US" sz="5400" dirty="0">
                    <a:solidFill>
                      <a:srgbClr val="FF3300"/>
                    </a:solidFill>
                    <a:latin typeface=".VnArial Narrow" pitchFamily="34" charset="0"/>
                    <a:sym typeface="Wingdings" pitchFamily="2" charset="2"/>
                  </a:rPr>
                  <a:t></a:t>
                </a:r>
                <a:endParaRPr lang="en-US" sz="5400" dirty="0">
                  <a:solidFill>
                    <a:srgbClr val="FF3300"/>
                  </a:solidFill>
                  <a:latin typeface=".VnArial Narrow" pitchFamily="34" charset="0"/>
                  <a:sym typeface="Webdings" pitchFamily="18" charset="2"/>
                </a:endParaRPr>
              </a:p>
            </p:txBody>
          </p:sp>
          <p:sp>
            <p:nvSpPr>
              <p:cNvPr id="3078" name="WordArt 6"/>
              <p:cNvSpPr>
                <a:spLocks noChangeArrowheads="1" noChangeShapeType="1" noTextEdit="1"/>
              </p:cNvSpPr>
              <p:nvPr/>
            </p:nvSpPr>
            <p:spPr bwMode="auto">
              <a:xfrm>
                <a:off x="2069" y="912"/>
                <a:ext cx="1821" cy="264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368389"/>
                  </a:avLst>
                </a:prstTxWarp>
              </a:bodyPr>
              <a:lstStyle/>
              <a:p>
                <a:pPr algn="ctr" fontAlgn="base">
                  <a:spcBef>
                    <a:spcPct val="0"/>
                  </a:spcBef>
                  <a:spcAft>
                    <a:spcPct val="0"/>
                  </a:spcAft>
                </a:pPr>
                <a:r>
                  <a:rPr lang="en-US" sz="2025" kern="10" dirty="0">
                    <a:ln w="9525">
                      <a:solidFill>
                        <a:srgbClr val="FFFF99"/>
                      </a:solidFill>
                      <a:round/>
                      <a:headEnd/>
                      <a:tailEnd/>
                    </a:ln>
                    <a:solidFill>
                      <a:srgbClr val="FFFF99"/>
                    </a:solidFill>
                    <a:latin typeface="Arial" panose="020B0604020202020204" pitchFamily="34" charset="0"/>
                    <a:cs typeface="Arial" panose="020B0604020202020204" pitchFamily="34" charset="0"/>
                  </a:rPr>
                  <a:t>KẾ HOẠCH BÀI DẠY MÔN LỊCH SỬ</a:t>
                </a:r>
                <a:r>
                  <a:rPr lang="en-US" sz="2025" kern="10" dirty="0">
                    <a:ln w="9525">
                      <a:solidFill>
                        <a:srgbClr val="FFFF99"/>
                      </a:solidFill>
                      <a:round/>
                      <a:headEnd/>
                      <a:tailEnd/>
                    </a:ln>
                    <a:solidFill>
                      <a:srgbClr val="FFFF99"/>
                    </a:solidFill>
                  </a:rPr>
                  <a:t> </a:t>
                </a:r>
              </a:p>
              <a:p>
                <a:pPr algn="ctr" fontAlgn="base">
                  <a:spcBef>
                    <a:spcPct val="0"/>
                  </a:spcBef>
                  <a:spcAft>
                    <a:spcPct val="0"/>
                  </a:spcAft>
                </a:pPr>
                <a:r>
                  <a:rPr lang="en-US" sz="2025" kern="10" dirty="0">
                    <a:ln w="9525">
                      <a:solidFill>
                        <a:srgbClr val="FFFF99"/>
                      </a:solidFill>
                      <a:round/>
                      <a:headEnd/>
                      <a:tailEnd/>
                    </a:ln>
                    <a:solidFill>
                      <a:srgbClr val="FFFF99"/>
                    </a:solidFill>
                  </a:rPr>
                  <a:t>  </a:t>
                </a:r>
              </a:p>
            </p:txBody>
          </p:sp>
          <p:sp>
            <p:nvSpPr>
              <p:cNvPr id="3079" name="WordArt 7"/>
              <p:cNvSpPr>
                <a:spLocks noChangeArrowheads="1" noChangeShapeType="1" noTextEdit="1"/>
              </p:cNvSpPr>
              <p:nvPr/>
            </p:nvSpPr>
            <p:spPr bwMode="auto">
              <a:xfrm>
                <a:off x="1920" y="2067"/>
                <a:ext cx="2112" cy="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Trường</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THCS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Cẩm</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Đoài</a:t>
                </a:r>
                <a:endPar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endParaRPr>
              </a:p>
            </p:txBody>
          </p:sp>
          <p:sp>
            <p:nvSpPr>
              <p:cNvPr id="3080" name="Text Box 8"/>
              <p:cNvSpPr txBox="1">
                <a:spLocks noChangeArrowheads="1"/>
              </p:cNvSpPr>
              <p:nvPr/>
            </p:nvSpPr>
            <p:spPr bwMode="auto">
              <a:xfrm rot="5634030">
                <a:off x="2700" y="1434"/>
                <a:ext cx="43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2250">
                    <a:solidFill>
                      <a:srgbClr val="FF3300"/>
                    </a:solidFill>
                    <a:latin typeface=".VnArial Narrow" pitchFamily="34" charset="0"/>
                    <a:sym typeface="Wingdings" pitchFamily="2" charset="2"/>
                  </a:rPr>
                  <a:t></a:t>
                </a:r>
                <a:endParaRPr lang="en-US" sz="2250">
                  <a:solidFill>
                    <a:srgbClr val="FF3300"/>
                  </a:solidFill>
                  <a:latin typeface=".VnArial Narrow" pitchFamily="34" charset="0"/>
                  <a:sym typeface="Webdings" pitchFamily="18" charset="2"/>
                </a:endParaRPr>
              </a:p>
            </p:txBody>
          </p:sp>
        </p:grpSp>
        <p:sp>
          <p:nvSpPr>
            <p:cNvPr id="3081" name="Text Box 9"/>
            <p:cNvSpPr txBox="1">
              <a:spLocks noChangeArrowheads="1"/>
            </p:cNvSpPr>
            <p:nvPr/>
          </p:nvSpPr>
          <p:spPr bwMode="auto">
            <a:xfrm>
              <a:off x="2857" y="113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2" name="Text Box 10"/>
            <p:cNvSpPr txBox="1">
              <a:spLocks noChangeArrowheads="1"/>
            </p:cNvSpPr>
            <p:nvPr/>
          </p:nvSpPr>
          <p:spPr bwMode="auto">
            <a:xfrm>
              <a:off x="3403" y="137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3" name="Text Box 11"/>
            <p:cNvSpPr txBox="1">
              <a:spLocks noChangeArrowheads="1"/>
            </p:cNvSpPr>
            <p:nvPr/>
          </p:nvSpPr>
          <p:spPr bwMode="auto">
            <a:xfrm>
              <a:off x="3480" y="1878"/>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4" name="Text Box 12"/>
            <p:cNvSpPr txBox="1">
              <a:spLocks noChangeArrowheads="1"/>
            </p:cNvSpPr>
            <p:nvPr/>
          </p:nvSpPr>
          <p:spPr bwMode="auto">
            <a:xfrm>
              <a:off x="2278" y="1872"/>
              <a:ext cx="3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5" name="Text Box 13"/>
            <p:cNvSpPr txBox="1">
              <a:spLocks noChangeArrowheads="1"/>
            </p:cNvSpPr>
            <p:nvPr/>
          </p:nvSpPr>
          <p:spPr bwMode="auto">
            <a:xfrm>
              <a:off x="2387" y="1383"/>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grpSp>
      <p:sp>
        <p:nvSpPr>
          <p:cNvPr id="3086" name="WordArt 14" descr="Paper bag"/>
          <p:cNvSpPr>
            <a:spLocks noChangeArrowheads="1" noChangeShapeType="1" noTextEdit="1"/>
          </p:cNvSpPr>
          <p:nvPr/>
        </p:nvSpPr>
        <p:spPr bwMode="auto">
          <a:xfrm>
            <a:off x="3714750" y="3729037"/>
            <a:ext cx="1971675" cy="385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dirty="0" err="1">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Lớp</a:t>
            </a:r>
            <a:r>
              <a:rPr lang="en-US" sz="2025" kern="10" dirty="0">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 6</a:t>
            </a:r>
          </a:p>
        </p:txBody>
      </p:sp>
      <p:sp>
        <p:nvSpPr>
          <p:cNvPr id="3087" name="WordArt 15"/>
          <p:cNvSpPr>
            <a:spLocks noChangeArrowheads="1" noChangeShapeType="1" noTextEdit="1"/>
          </p:cNvSpPr>
          <p:nvPr/>
        </p:nvSpPr>
        <p:spPr bwMode="auto">
          <a:xfrm>
            <a:off x="3113784" y="4198740"/>
            <a:ext cx="2956619" cy="60721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Người thực hiện</a:t>
            </a:r>
          </a:p>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Vũ Văn Thạo</a:t>
            </a:r>
          </a:p>
          <a:p>
            <a:pPr algn="ctr" fontAlgn="base">
              <a:spcBef>
                <a:spcPct val="0"/>
              </a:spcBef>
              <a:spcAft>
                <a:spcPct val="0"/>
              </a:spcAft>
            </a:pPr>
            <a:endParaRPr lang="en-US" sz="2025" kern="10" dirty="0">
              <a:ln w="19050">
                <a:solidFill>
                  <a:srgbClr val="FF9900"/>
                </a:solidFill>
                <a:round/>
                <a:headEnd/>
                <a:tailEnd/>
              </a:ln>
              <a:solidFill>
                <a:srgbClr val="FF33CC"/>
              </a:solidFill>
              <a:effectLst>
                <a:outerShdw dist="35921" dir="2700000" algn="ctr" rotWithShape="0">
                  <a:srgbClr val="990000"/>
                </a:outerShdw>
              </a:effectLst>
            </a:endParaRPr>
          </a:p>
        </p:txBody>
      </p:sp>
    </p:spTree>
    <p:extLst>
      <p:ext uri="{BB962C8B-B14F-4D97-AF65-F5344CB8AC3E}">
        <p14:creationId xmlns:p14="http://schemas.microsoft.com/office/powerpoint/2010/main" val="162607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5000" fill="hold" grpId="0" nodeType="withEffect">
                                  <p:stCondLst>
                                    <p:cond delay="0"/>
                                  </p:stCondLst>
                                  <p:childTnLst>
                                    <p:animClr clrSpc="rgb" dir="cw">
                                      <p:cBhvr>
                                        <p:cTn id="6" dur="1000" fill="hold"/>
                                        <p:tgtEl>
                                          <p:spTgt spid="3087"/>
                                        </p:tgtEl>
                                        <p:attrNameLst>
                                          <p:attrName>style.color</p:attrName>
                                        </p:attrNameLst>
                                      </p:cBhvr>
                                      <p:to>
                                        <a:schemeClr val="accent2"/>
                                      </p:to>
                                    </p:animClr>
                                  </p:childTnLst>
                                </p:cTn>
                              </p:par>
                              <p:par>
                                <p:cTn id="7" presetID="53" presetClass="entr" presetSubtype="0" repeatCount="indefinite" fill="hold" grpId="0" nodeType="withEffect">
                                  <p:stCondLst>
                                    <p:cond delay="0"/>
                                  </p:stCondLst>
                                  <p:childTnLst>
                                    <p:set>
                                      <p:cBhvr>
                                        <p:cTn id="8" dur="1" fill="hold">
                                          <p:stCondLst>
                                            <p:cond delay="0"/>
                                          </p:stCondLst>
                                        </p:cTn>
                                        <p:tgtEl>
                                          <p:spTgt spid="3086"/>
                                        </p:tgtEl>
                                        <p:attrNameLst>
                                          <p:attrName>style.visibility</p:attrName>
                                        </p:attrNameLst>
                                      </p:cBhvr>
                                      <p:to>
                                        <p:strVal val="visible"/>
                                      </p:to>
                                    </p:set>
                                    <p:anim calcmode="lin" valueType="num">
                                      <p:cBhvr>
                                        <p:cTn id="9" dur="3000" fill="hold"/>
                                        <p:tgtEl>
                                          <p:spTgt spid="3086"/>
                                        </p:tgtEl>
                                        <p:attrNameLst>
                                          <p:attrName>ppt_w</p:attrName>
                                        </p:attrNameLst>
                                      </p:cBhvr>
                                      <p:tavLst>
                                        <p:tav tm="0">
                                          <p:val>
                                            <p:fltVal val="0"/>
                                          </p:val>
                                        </p:tav>
                                        <p:tav tm="100000">
                                          <p:val>
                                            <p:strVal val="#ppt_w"/>
                                          </p:val>
                                        </p:tav>
                                      </p:tavLst>
                                    </p:anim>
                                    <p:anim calcmode="lin" valueType="num">
                                      <p:cBhvr>
                                        <p:cTn id="10" dur="3000" fill="hold"/>
                                        <p:tgtEl>
                                          <p:spTgt spid="3086"/>
                                        </p:tgtEl>
                                        <p:attrNameLst>
                                          <p:attrName>ppt_h</p:attrName>
                                        </p:attrNameLst>
                                      </p:cBhvr>
                                      <p:tavLst>
                                        <p:tav tm="0">
                                          <p:val>
                                            <p:fltVal val="0"/>
                                          </p:val>
                                        </p:tav>
                                        <p:tav tm="100000">
                                          <p:val>
                                            <p:strVal val="#ppt_h"/>
                                          </p:val>
                                        </p:tav>
                                      </p:tavLst>
                                    </p:anim>
                                    <p:animEffect transition="in" filter="fade">
                                      <p:cBhvr>
                                        <p:cTn id="11" dur="3000"/>
                                        <p:tgtEl>
                                          <p:spTgt spid="3086"/>
                                        </p:tgtEl>
                                      </p:cBhvr>
                                    </p:animEffect>
                                  </p:childTnLst>
                                </p:cTn>
                              </p:par>
                              <p:par>
                                <p:cTn id="12" presetID="17" presetClass="entr" presetSubtype="10" repeatCount="indefinite"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3000" fill="hold"/>
                                        <p:tgtEl>
                                          <p:spTgt spid="3075"/>
                                        </p:tgtEl>
                                        <p:attrNameLst>
                                          <p:attrName>ppt_w</p:attrName>
                                        </p:attrNameLst>
                                      </p:cBhvr>
                                      <p:tavLst>
                                        <p:tav tm="0">
                                          <p:val>
                                            <p:fltVal val="0"/>
                                          </p:val>
                                        </p:tav>
                                        <p:tav tm="100000">
                                          <p:val>
                                            <p:strVal val="#ppt_w"/>
                                          </p:val>
                                        </p:tav>
                                      </p:tavLst>
                                    </p:anim>
                                    <p:anim calcmode="lin" valueType="num">
                                      <p:cBhvr>
                                        <p:cTn id="15" dur="3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5968" y="143069"/>
            <a:ext cx="9148043" cy="6705600"/>
          </a:xfrm>
        </p:spPr>
      </p:pic>
      <p:pic>
        <p:nvPicPr>
          <p:cNvPr id="4" name="Picture 3" descr="D:\NĂM HỌC 2021-2022\GIÁO ÁN DỰ ÁN\cau-hoi-2-trang-92-lich-su-lop-6-canh-dieu.png"/>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181600" cy="3886200"/>
          </a:xfrm>
          <a:prstGeom prst="rect">
            <a:avLst/>
          </a:prstGeom>
          <a:noFill/>
          <a:ln>
            <a:noFill/>
          </a:ln>
        </p:spPr>
      </p:pic>
      <p:pic>
        <p:nvPicPr>
          <p:cNvPr id="7" name="Picture 6" descr="D:\NĂM HỌC 2021-2022\TỔNG HỢP\tải xuố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34506396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98480"/>
            <a:ext cx="3733800" cy="3416320"/>
          </a:xfrm>
          <a:prstGeom prst="rect">
            <a:avLst/>
          </a:prstGeom>
          <a:noFill/>
        </p:spPr>
        <p:txBody>
          <a:bodyPr wrap="square" rtlCol="0">
            <a:spAutoFit/>
          </a:bodyPr>
          <a:lstStyle/>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Nét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về</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kinh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tế</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của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Chăm</a:t>
            </a:r>
            <a:r>
              <a:rPr lang="en-US" dirty="0">
                <a:solidFill>
                  <a:srgbClr val="00B0F0"/>
                </a:solidFill>
                <a:latin typeface="Arial" panose="020B0604020202020204" pitchFamily="34" charset="0"/>
                <a:cs typeface="Arial" panose="020B0604020202020204" pitchFamily="34" charset="0"/>
              </a:rPr>
              <a:t> - Pa:</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Sản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xuất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nông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nghiệp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lúa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hoạt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động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kinh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tế</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chủ</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yếu</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nghề</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gốm</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đóng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khai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lâm</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sản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đánh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bắt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rất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phát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triển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a:t>
            </a:r>
            <a:r>
              <a:rPr lang="en-US" dirty="0" err="1" smtClean="0">
                <a:solidFill>
                  <a:srgbClr val="00B0F0"/>
                </a:solidFill>
                <a:latin typeface="Arial" panose="020B0604020202020204" pitchFamily="34" charset="0"/>
                <a:cs typeface="Arial" panose="020B0604020202020204" pitchFamily="34" charset="0"/>
              </a:rPr>
              <a:t>ương</a:t>
            </a:r>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quốc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Chăm</a:t>
            </a:r>
            <a:r>
              <a:rPr lang="en-US" dirty="0">
                <a:solidFill>
                  <a:srgbClr val="00B0F0"/>
                </a:solidFill>
                <a:latin typeface="Arial" panose="020B0604020202020204" pitchFamily="34" charset="0"/>
                <a:cs typeface="Arial" panose="020B0604020202020204" pitchFamily="34" charset="0"/>
              </a:rPr>
              <a:t> - Pa </a:t>
            </a:r>
            <a:r>
              <a:rPr lang="en-US" dirty="0" err="1">
                <a:solidFill>
                  <a:srgbClr val="00B0F0"/>
                </a:solidFill>
                <a:latin typeface="Arial" panose="020B0604020202020204" pitchFamily="34" charset="0"/>
                <a:cs typeface="Arial" panose="020B0604020202020204" pitchFamily="34" charset="0"/>
              </a:rPr>
              <a:t>trở</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đổi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buôn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bán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thường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xuyên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nước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Trung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Quốc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Ấn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Độ</a:t>
            </a:r>
            <a:r>
              <a:rPr lang="en-US" dirty="0">
                <a:solidFill>
                  <a:srgbClr val="00B0F0"/>
                </a:solidFill>
                <a:latin typeface="Arial" panose="020B0604020202020204" pitchFamily="34" charset="0"/>
                <a:cs typeface="Arial" panose="020B0604020202020204" pitchFamily="34" charset="0"/>
              </a:rPr>
              <a:t>, Ả-</a:t>
            </a:r>
            <a:r>
              <a:rPr lang="en-US" dirty="0" err="1">
                <a:solidFill>
                  <a:srgbClr val="00B0F0"/>
                </a:solidFill>
                <a:latin typeface="Arial" panose="020B0604020202020204" pitchFamily="34" charset="0"/>
                <a:cs typeface="Arial" panose="020B0604020202020204" pitchFamily="34" charset="0"/>
              </a:rPr>
              <a:t>rập</a:t>
            </a:r>
            <a:r>
              <a:rPr lang="en-US" dirty="0">
                <a:solidFill>
                  <a:srgbClr val="00B0F0"/>
                </a:solidFill>
                <a:latin typeface="Arial" panose="020B0604020202020204" pitchFamily="34" charset="0"/>
                <a:cs typeface="Arial" panose="020B0604020202020204" pitchFamily="34" charset="0"/>
              </a:rPr>
              <a:t>.</a:t>
            </a:r>
          </a:p>
        </p:txBody>
      </p:sp>
      <p:sp>
        <p:nvSpPr>
          <p:cNvPr id="4" name="TextBox 3"/>
          <p:cNvSpPr txBox="1"/>
          <p:nvPr/>
        </p:nvSpPr>
        <p:spPr>
          <a:xfrm>
            <a:off x="4724400" y="4038600"/>
            <a:ext cx="3962400" cy="1015663"/>
          </a:xfrm>
          <a:prstGeom prst="rect">
            <a:avLst/>
          </a:prstGeom>
          <a:noFill/>
        </p:spPr>
        <p:txBody>
          <a:bodyPr wrap="square" rtlCol="0">
            <a:spAutoFit/>
          </a:bodyPr>
          <a:lstStyle/>
          <a:p>
            <a:pPr algn="just"/>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hội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gồm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tầng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lớp</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Tăng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lữ</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Quý</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tộc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Nông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dân-Dân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tự</a:t>
            </a:r>
            <a:r>
              <a:rPr lang="en-US" sz="2000" dirty="0">
                <a:solidFill>
                  <a:srgbClr val="FF0000"/>
                </a:solidFill>
                <a:latin typeface="Arial" panose="020B0604020202020204" pitchFamily="34" charset="0"/>
                <a:cs typeface="Arial" panose="020B0604020202020204" pitchFamily="34" charset="0"/>
              </a:rPr>
              <a:t> do- </a:t>
            </a:r>
            <a:r>
              <a:rPr lang="en-US" sz="2000" dirty="0" err="1">
                <a:solidFill>
                  <a:srgbClr val="FF0000"/>
                </a:solidFill>
                <a:latin typeface="Arial" panose="020B0604020202020204" pitchFamily="34" charset="0"/>
                <a:cs typeface="Arial" panose="020B0604020202020204" pitchFamily="34" charset="0"/>
              </a:rPr>
              <a:t>Bộ</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phận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nhỏ</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nô</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lệ</a:t>
            </a:r>
            <a:r>
              <a:rPr lang="en-US" sz="2000" dirty="0">
                <a:solidFill>
                  <a:srgbClr val="FF0000"/>
                </a:solidFill>
                <a:latin typeface="Arial" panose="020B0604020202020204" pitchFamily="34" charset="0"/>
                <a:cs typeface="Arial" panose="020B0604020202020204" pitchFamily="34" charset="0"/>
              </a:rPr>
              <a:t>.</a:t>
            </a:r>
            <a:endParaRPr lang="en-US" sz="2000" dirty="0" smtClean="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9003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685800"/>
            <a:ext cx="3733801" cy="4800600"/>
          </a:xfrm>
          <a:prstGeom prst="rect">
            <a:avLst/>
          </a:prstGeom>
        </p:spPr>
      </p:pic>
    </p:spTree>
    <p:extLst>
      <p:ext uri="{BB962C8B-B14F-4D97-AF65-F5344CB8AC3E}">
        <p14:creationId xmlns:p14="http://schemas.microsoft.com/office/powerpoint/2010/main" val="184190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72000"/>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 xmlns:a16="http://schemas.microsoft.com/office/drawing/2014/main" id="{B24580CB-6B21-44FA-ACD8-715A373D6D62}"/>
              </a:ext>
            </a:extLst>
          </p:cNvPr>
          <p:cNvSpPr/>
          <p:nvPr/>
        </p:nvSpPr>
        <p:spPr>
          <a:xfrm>
            <a:off x="0" y="2286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7162800" cy="830997"/>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bảng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tựu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Chăm</a:t>
            </a:r>
            <a:r>
              <a:rPr lang="en-US" sz="2400" b="1" dirty="0" smtClean="0">
                <a:latin typeface="Arial" panose="020B0604020202020204" pitchFamily="34" charset="0"/>
                <a:cs typeface="Arial" panose="020B0604020202020204" pitchFamily="34" charset="0"/>
              </a:rPr>
              <a:t>-pa</a:t>
            </a:r>
            <a:endParaRPr lang="en-US"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2817849"/>
              </p:ext>
            </p:extLst>
          </p:nvPr>
        </p:nvGraphicFramePr>
        <p:xfrm>
          <a:off x="1371600" y="2895600"/>
          <a:ext cx="6096000" cy="15019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gridCol w="1524000"/>
                <a:gridCol w="1524000"/>
                <a:gridCol w="1524000"/>
              </a:tblGrid>
              <a:tr h="609600">
                <a:tc>
                  <a:txBody>
                    <a:bodyPr/>
                    <a:lstStyle/>
                    <a:p>
                      <a:pPr algn="ctr"/>
                      <a:r>
                        <a:rPr lang="en-US" sz="3200" dirty="0" smtClean="0">
                          <a:latin typeface="Arial" panose="020B0604020202020204" pitchFamily="34" charset="0"/>
                          <a:cs typeface="Arial" panose="020B0604020202020204" pitchFamily="34" charset="0"/>
                        </a:rPr>
                        <a:t>K </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 W</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H</a:t>
                      </a:r>
                      <a:endParaRPr lang="en-US" sz="3200" dirty="0">
                        <a:latin typeface="Arial" panose="020B0604020202020204" pitchFamily="34" charset="0"/>
                        <a:cs typeface="Arial" panose="020B0604020202020204" pitchFamily="34" charset="0"/>
                      </a:endParaRPr>
                    </a:p>
                  </a:txBody>
                  <a:tcPr/>
                </a:tc>
              </a:tr>
              <a:tr h="8923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pic>
        <p:nvPicPr>
          <p:cNvPr id="2" name="Picture 1"/>
          <p:cNvPicPr>
            <a:picLocks noChangeAspect="1"/>
          </p:cNvPicPr>
          <p:nvPr/>
        </p:nvPicPr>
        <p:blipFill>
          <a:blip r:embed="rId4"/>
          <a:stretch>
            <a:fillRect/>
          </a:stretch>
        </p:blipFill>
        <p:spPr>
          <a:xfrm>
            <a:off x="8534347" y="-5577"/>
            <a:ext cx="609653" cy="536494"/>
          </a:xfrm>
          <a:prstGeom prst="rect">
            <a:avLst/>
          </a:prstGeom>
        </p:spPr>
      </p:pic>
    </p:spTree>
    <p:extLst>
      <p:ext uri="{BB962C8B-B14F-4D97-AF65-F5344CB8AC3E}">
        <p14:creationId xmlns:p14="http://schemas.microsoft.com/office/powerpoint/2010/main" val="396737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a:t>
            </a:r>
            <a:r>
              <a:rPr lang="nl-NL" sz="2800" b="1" dirty="0" smtClean="0">
                <a:solidFill>
                  <a:srgbClr val="92D050"/>
                </a:solidFill>
              </a:rPr>
              <a:t>hoá.</a:t>
            </a:r>
            <a:endParaRPr lang="en-US" sz="2800" dirty="0">
              <a:solidFill>
                <a:srgbClr val="92D050"/>
              </a:solidFill>
            </a:endParaRPr>
          </a:p>
        </p:txBody>
      </p:sp>
      <p:sp>
        <p:nvSpPr>
          <p:cNvPr id="2" name="TextBox 1"/>
          <p:cNvSpPr txBox="1"/>
          <p:nvPr/>
        </p:nvSpPr>
        <p:spPr>
          <a:xfrm>
            <a:off x="4804064" y="838200"/>
            <a:ext cx="3657600" cy="4401205"/>
          </a:xfrm>
          <a:prstGeom prst="rect">
            <a:avLst/>
          </a:prstGeom>
          <a:noFill/>
        </p:spPr>
        <p:txBody>
          <a:bodyPr wrap="square" rtlCol="0">
            <a:spAutoFit/>
          </a:bodyPr>
          <a:lstStyle/>
          <a:p>
            <a:pPr algn="just"/>
            <a:r>
              <a:rPr lang="nl-NL" sz="2000" b="1" dirty="0">
                <a:solidFill>
                  <a:srgbClr val="0070C0"/>
                </a:solidFill>
                <a:latin typeface="Arial" panose="020B0604020202020204" pitchFamily="34" charset="0"/>
                <a:cs typeface="Arial" panose="020B0604020202020204" pitchFamily="34" charset="0"/>
              </a:rPr>
              <a:t>- Chữ viết</a:t>
            </a:r>
            <a:endParaRPr lang="en-US" sz="2000" dirty="0">
              <a:solidFill>
                <a:srgbClr val="0070C0"/>
              </a:solidFill>
              <a:latin typeface="Arial" panose="020B0604020202020204" pitchFamily="34" charset="0"/>
              <a:cs typeface="Arial" panose="020B0604020202020204" pitchFamily="34" charset="0"/>
            </a:endParaRPr>
          </a:p>
          <a:p>
            <a:pPr algn="just"/>
            <a:r>
              <a:rPr lang="nl-NL" sz="2000" dirty="0">
                <a:solidFill>
                  <a:srgbClr val="0070C0"/>
                </a:solidFill>
                <a:latin typeface="Arial" panose="020B0604020202020204" pitchFamily="34" charset="0"/>
                <a:cs typeface="Arial" panose="020B0604020202020204" pitchFamily="34" charset="0"/>
              </a:rPr>
              <a:t>     + Sáng tạo ra chữ viết riêng trên cơ sở chữ Phạn (chữ Chăm cổ, thế kỉ IV).</a:t>
            </a:r>
            <a:endParaRPr lang="en-US" sz="2000" dirty="0">
              <a:solidFill>
                <a:srgbClr val="0070C0"/>
              </a:solidFill>
              <a:latin typeface="Arial" panose="020B0604020202020204" pitchFamily="34" charset="0"/>
              <a:cs typeface="Arial" panose="020B0604020202020204" pitchFamily="34" charset="0"/>
            </a:endParaRPr>
          </a:p>
          <a:p>
            <a:pPr algn="just"/>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Tín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ngưỡng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tôn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giáo</a:t>
            </a:r>
            <a:r>
              <a:rPr lang="en-US" sz="2000" b="1" dirty="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 </a:t>
            </a:r>
            <a:r>
              <a:rPr lang="en-US" sz="2000" dirty="0" err="1">
                <a:solidFill>
                  <a:srgbClr val="0070C0"/>
                </a:solidFill>
                <a:latin typeface="Arial" panose="020B0604020202020204" pitchFamily="34" charset="0"/>
                <a:cs typeface="Arial" panose="020B0604020202020204" pitchFamily="34" charset="0"/>
              </a:rPr>
              <a:t>Thờ</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ngưỡng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thần</a:t>
            </a:r>
            <a:r>
              <a:rPr lang="en-US" sz="2000" dirty="0">
                <a:solidFill>
                  <a:srgbClr val="0070C0"/>
                </a:solidFill>
                <a:latin typeface="Arial" panose="020B0604020202020204" pitchFamily="34" charset="0"/>
                <a:cs typeface="Arial" panose="020B0604020202020204" pitchFamily="34" charset="0"/>
              </a:rPr>
              <a:t>.</a:t>
            </a:r>
          </a:p>
          <a:p>
            <a:pPr algn="just"/>
            <a:r>
              <a:rPr lang="en-US" sz="2000" dirty="0">
                <a:solidFill>
                  <a:srgbClr val="0070C0"/>
                </a:solidFill>
                <a:latin typeface="Arial" panose="020B0604020202020204" pitchFamily="34" charset="0"/>
                <a:cs typeface="Arial" panose="020B0604020202020204" pitchFamily="34" charset="0"/>
              </a:rPr>
              <a:t>   </a:t>
            </a:r>
            <a:r>
              <a:rPr lang="en-US" sz="2000" dirty="0" smtClean="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Du </a:t>
            </a:r>
            <a:r>
              <a:rPr lang="en-US" sz="2000" dirty="0" err="1">
                <a:solidFill>
                  <a:srgbClr val="0070C0"/>
                </a:solidFill>
                <a:latin typeface="Arial" panose="020B0604020202020204" pitchFamily="34" charset="0"/>
                <a:cs typeface="Arial" panose="020B0604020202020204" pitchFamily="34" charset="0"/>
              </a:rPr>
              <a:t>nhập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tôn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ngoài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Hin-đu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giáo</a:t>
            </a:r>
            <a:r>
              <a:rPr lang="en-US" sz="2000" dirty="0">
                <a:solidFill>
                  <a:srgbClr val="0070C0"/>
                </a:solidFill>
                <a:latin typeface="Arial" panose="020B0604020202020204" pitchFamily="34" charset="0"/>
                <a:cs typeface="Arial" panose="020B0604020202020204" pitchFamily="34" charset="0"/>
              </a:rPr>
              <a:t>...).</a:t>
            </a:r>
          </a:p>
          <a:p>
            <a:pPr algn="just"/>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Kiến</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trúc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điêu</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khắc</a:t>
            </a:r>
            <a:r>
              <a:rPr lang="en-US" sz="2000" b="1"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xây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dựng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đền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thờ</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Phật</a:t>
            </a:r>
            <a:r>
              <a:rPr lang="en-US" sz="2000" dirty="0">
                <a:solidFill>
                  <a:srgbClr val="0070C0"/>
                </a:solidFill>
                <a:latin typeface="Arial" panose="020B0604020202020204" pitchFamily="34" charset="0"/>
                <a:cs typeface="Arial" panose="020B0604020202020204" pitchFamily="34" charset="0"/>
              </a:rPr>
              <a:t> </a:t>
            </a:r>
            <a:endParaRPr lang="en-US" sz="2000" dirty="0" smtClean="0">
              <a:solidFill>
                <a:srgbClr val="0070C0"/>
              </a:solidFill>
              <a:latin typeface="Arial" panose="020B0604020202020204" pitchFamily="34" charset="0"/>
              <a:cs typeface="Arial" panose="020B0604020202020204" pitchFamily="34" charset="0"/>
            </a:endParaRPr>
          </a:p>
          <a:p>
            <a:pPr algn="just"/>
            <a:r>
              <a:rPr lang="en-US" sz="2000" b="1" dirty="0" smtClean="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Lễ</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hội</a:t>
            </a:r>
            <a:r>
              <a:rPr lang="en-US" sz="2000" b="1"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lễ</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hội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chức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năm</a:t>
            </a:r>
            <a:r>
              <a:rPr lang="en-US" sz="2000" dirty="0">
                <a:solidFill>
                  <a:srgbClr val="0070C0"/>
                </a:solidFill>
                <a:latin typeface="Arial" panose="020B0604020202020204" pitchFamily="34" charset="0"/>
                <a:cs typeface="Arial" panose="020B0604020202020204" pitchFamily="34" charset="0"/>
              </a:rPr>
              <a:t>.</a:t>
            </a:r>
            <a:endParaRPr lang="en-US" sz="2000"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0536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873712"/>
            <a:ext cx="5256584" cy="3491393"/>
          </a:xfrm>
          <a:prstGeom prst="rect">
            <a:avLst/>
          </a:prstGeom>
        </p:spPr>
      </p:pic>
      <p:sp>
        <p:nvSpPr>
          <p:cNvPr id="30" name="TextBox 68"/>
          <p:cNvSpPr txBox="1">
            <a:spLocks/>
          </p:cNvSpPr>
          <p:nvPr/>
        </p:nvSpPr>
        <p:spPr>
          <a:xfrm>
            <a:off x="4483468" y="2902673"/>
            <a:ext cx="2608813" cy="1620125"/>
          </a:xfrm>
          <a:prstGeom prst="rect">
            <a:avLst/>
          </a:prstGeom>
        </p:spPr>
        <p:txBody>
          <a:bodyPr vert="horz" wrap="square" lIns="0" tIns="72000" rIns="0" bIns="0" anchor="t" anchorCtr="1">
            <a:normAutofit/>
          </a:bodyPr>
          <a:lstStyle/>
          <a:p>
            <a:pPr>
              <a:lnSpc>
                <a:spcPct val="120000"/>
              </a:lnSpc>
              <a:defRPr/>
            </a:pPr>
            <a:endParaRPr lang="zh-CN" altLang="en-US" sz="1000" dirty="0">
              <a:solidFill>
                <a:srgbClr val="000000">
                  <a:lumMod val="75000"/>
                  <a:lumOff val="25000"/>
                </a:srgb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sp>
        <p:nvSpPr>
          <p:cNvPr id="2" name="TextBox 1">
            <a:extLst>
              <a:ext uri="{FF2B5EF4-FFF2-40B4-BE49-F238E27FC236}">
                <a16:creationId xmlns="" xmlns:a16="http://schemas.microsoft.com/office/drawing/2014/main" id="{65CDB1A3-9A7A-4425-A5F7-336080DB8C40}"/>
              </a:ext>
            </a:extLst>
          </p:cNvPr>
          <p:cNvSpPr txBox="1"/>
          <p:nvPr/>
        </p:nvSpPr>
        <p:spPr>
          <a:xfrm>
            <a:off x="3505200" y="1792766"/>
            <a:ext cx="3082280" cy="584775"/>
          </a:xfrm>
          <a:prstGeom prst="rect">
            <a:avLst/>
          </a:prstGeom>
          <a:noFill/>
        </p:spPr>
        <p:txBody>
          <a:bodyPr wrap="square" rtlCol="0">
            <a:spAutoFit/>
          </a:bodyPr>
          <a:lstStyle/>
          <a:p>
            <a:pPr algn="ctr">
              <a:defRPr/>
            </a:pPr>
            <a:r>
              <a:rPr 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p>
        </p:txBody>
      </p:sp>
      <p:pic>
        <p:nvPicPr>
          <p:cNvPr id="8" name="Picture 7" descr="D:\NĂM HỌC 2021-2022\TỔNG HỢP\tải xuố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90111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 y="3998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dirty="0">
                <a:solidFill>
                  <a:srgbClr val="0070C0"/>
                </a:solidFill>
              </a:rPr>
              <a:t> </a:t>
            </a:r>
            <a:r>
              <a:rPr lang="en-US" sz="2400" dirty="0" err="1">
                <a:solidFill>
                  <a:srgbClr val="0070C0"/>
                </a:solidFill>
              </a:rPr>
              <a:t>Câu</a:t>
            </a:r>
            <a:r>
              <a:rPr lang="en-US" sz="2400" dirty="0">
                <a:solidFill>
                  <a:srgbClr val="0070C0"/>
                </a:solidFill>
              </a:rPr>
              <a:t> 1: </a:t>
            </a:r>
            <a:r>
              <a:rPr lang="en-US" sz="2400" dirty="0" err="1">
                <a:solidFill>
                  <a:srgbClr val="0070C0"/>
                </a:solidFill>
              </a:rPr>
              <a:t>Lập</a:t>
            </a:r>
            <a:r>
              <a:rPr lang="en-US" sz="2400" dirty="0">
                <a:solidFill>
                  <a:srgbClr val="0070C0"/>
                </a:solidFill>
              </a:rPr>
              <a:t> </a:t>
            </a:r>
            <a:r>
              <a:rPr lang="en-US" sz="2400" dirty="0" err="1">
                <a:solidFill>
                  <a:srgbClr val="0070C0"/>
                </a:solidFill>
              </a:rPr>
              <a:t>bảng</a:t>
            </a:r>
            <a:r>
              <a:rPr lang="en-US" sz="2400" dirty="0">
                <a:solidFill>
                  <a:srgbClr val="0070C0"/>
                </a:solidFill>
              </a:rPr>
              <a:t> </a:t>
            </a:r>
            <a:r>
              <a:rPr lang="en-US" sz="2400" dirty="0" err="1">
                <a:solidFill>
                  <a:srgbClr val="0070C0"/>
                </a:solidFill>
              </a:rPr>
              <a:t>tóm</a:t>
            </a:r>
            <a:r>
              <a:rPr lang="en-US" sz="2400" dirty="0">
                <a:solidFill>
                  <a:srgbClr val="0070C0"/>
                </a:solidFill>
              </a:rPr>
              <a:t> </a:t>
            </a:r>
            <a:r>
              <a:rPr lang="en-US" sz="2400" dirty="0" err="1">
                <a:solidFill>
                  <a:srgbClr val="0070C0"/>
                </a:solidFill>
              </a:rPr>
              <a:t>tắt</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nét</a:t>
            </a:r>
            <a:r>
              <a:rPr lang="en-US" sz="2400" dirty="0">
                <a:solidFill>
                  <a:srgbClr val="0070C0"/>
                </a:solidFill>
              </a:rPr>
              <a:t> </a:t>
            </a:r>
            <a:r>
              <a:rPr lang="en-US" sz="2400" dirty="0" err="1">
                <a:solidFill>
                  <a:srgbClr val="0070C0"/>
                </a:solidFill>
              </a:rPr>
              <a:t>chính</a:t>
            </a:r>
            <a:r>
              <a:rPr lang="en-US" sz="2400" dirty="0">
                <a:solidFill>
                  <a:srgbClr val="0070C0"/>
                </a:solidFill>
              </a:rPr>
              <a:t> </a:t>
            </a:r>
            <a:r>
              <a:rPr lang="en-US" sz="2400" dirty="0" err="1">
                <a:solidFill>
                  <a:srgbClr val="0070C0"/>
                </a:solidFill>
              </a:rPr>
              <a:t>về</a:t>
            </a:r>
            <a:r>
              <a:rPr lang="en-US" sz="2400" dirty="0">
                <a:solidFill>
                  <a:srgbClr val="0070C0"/>
                </a:solidFill>
              </a:rPr>
              <a:t> </a:t>
            </a:r>
            <a:r>
              <a:rPr lang="en-US" sz="2400" dirty="0" err="1">
                <a:solidFill>
                  <a:srgbClr val="0070C0"/>
                </a:solidFill>
              </a:rPr>
              <a:t>sự</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lập</a:t>
            </a:r>
            <a:r>
              <a:rPr lang="en-US" sz="2400" dirty="0">
                <a:solidFill>
                  <a:srgbClr val="0070C0"/>
                </a:solidFill>
              </a:rPr>
              <a:t>, </a:t>
            </a:r>
            <a:r>
              <a:rPr lang="en-US" sz="2400" dirty="0" err="1">
                <a:solidFill>
                  <a:srgbClr val="0070C0"/>
                </a:solidFill>
              </a:rPr>
              <a:t>quá</a:t>
            </a:r>
            <a:r>
              <a:rPr lang="en-US" sz="2400" dirty="0">
                <a:solidFill>
                  <a:srgbClr val="0070C0"/>
                </a:solidFill>
              </a:rPr>
              <a:t> </a:t>
            </a:r>
            <a:r>
              <a:rPr lang="en-US" sz="2400" dirty="0" err="1">
                <a:solidFill>
                  <a:srgbClr val="0070C0"/>
                </a:solidFill>
              </a:rPr>
              <a:t>trình</a:t>
            </a:r>
            <a:r>
              <a:rPr lang="en-US" sz="2400" dirty="0">
                <a:solidFill>
                  <a:srgbClr val="0070C0"/>
                </a:solidFill>
              </a:rPr>
              <a:t> </a:t>
            </a:r>
            <a:r>
              <a:rPr lang="en-US" sz="2400" dirty="0" err="1">
                <a:solidFill>
                  <a:srgbClr val="0070C0"/>
                </a:solidFill>
              </a:rPr>
              <a:t>phát</a:t>
            </a:r>
            <a:r>
              <a:rPr lang="en-US" sz="2400" dirty="0">
                <a:solidFill>
                  <a:srgbClr val="0070C0"/>
                </a:solidFill>
              </a:rPr>
              <a:t> </a:t>
            </a:r>
            <a:r>
              <a:rPr lang="en-US" sz="2400" dirty="0" err="1">
                <a:solidFill>
                  <a:srgbClr val="0070C0"/>
                </a:solidFill>
              </a:rPr>
              <a:t>triển</a:t>
            </a:r>
            <a:r>
              <a:rPr lang="en-US" sz="2400" dirty="0">
                <a:solidFill>
                  <a:srgbClr val="0070C0"/>
                </a:solidFill>
              </a:rPr>
              <a:t>, </a:t>
            </a:r>
            <a:r>
              <a:rPr lang="en-US" sz="2400" dirty="0" err="1">
                <a:solidFill>
                  <a:srgbClr val="0070C0"/>
                </a:solidFill>
              </a:rPr>
              <a:t>phạm</a:t>
            </a:r>
            <a:r>
              <a:rPr lang="en-US" sz="2400" dirty="0">
                <a:solidFill>
                  <a:srgbClr val="0070C0"/>
                </a:solidFill>
              </a:rPr>
              <a:t> vi </a:t>
            </a:r>
            <a:r>
              <a:rPr lang="en-US" sz="2400" dirty="0" err="1">
                <a:solidFill>
                  <a:srgbClr val="0070C0"/>
                </a:solidFill>
              </a:rPr>
              <a:t>lãnh</a:t>
            </a:r>
            <a:r>
              <a:rPr lang="en-US" sz="2400" dirty="0">
                <a:solidFill>
                  <a:srgbClr val="0070C0"/>
                </a:solidFill>
              </a:rPr>
              <a:t> </a:t>
            </a:r>
            <a:r>
              <a:rPr lang="en-US" sz="2400" dirty="0" err="1">
                <a:solidFill>
                  <a:srgbClr val="0070C0"/>
                </a:solidFill>
              </a:rPr>
              <a:t>thổ</a:t>
            </a:r>
            <a:r>
              <a:rPr lang="en-US" sz="2400" dirty="0">
                <a:solidFill>
                  <a:srgbClr val="0070C0"/>
                </a:solidFill>
              </a:rPr>
              <a:t>, </a:t>
            </a:r>
            <a:r>
              <a:rPr lang="en-US" sz="2400" dirty="0" err="1">
                <a:solidFill>
                  <a:srgbClr val="0070C0"/>
                </a:solidFill>
              </a:rPr>
              <a:t>hoạt</a:t>
            </a:r>
            <a:r>
              <a:rPr lang="en-US" sz="2400" dirty="0">
                <a:solidFill>
                  <a:srgbClr val="0070C0"/>
                </a:solidFill>
              </a:rPr>
              <a:t> </a:t>
            </a:r>
            <a:r>
              <a:rPr lang="en-US" sz="2400" dirty="0" err="1">
                <a:solidFill>
                  <a:srgbClr val="0070C0"/>
                </a:solidFill>
              </a:rPr>
              <a:t>động</a:t>
            </a:r>
            <a:r>
              <a:rPr lang="en-US" sz="2400" dirty="0">
                <a:solidFill>
                  <a:srgbClr val="0070C0"/>
                </a:solidFill>
              </a:rPr>
              <a:t> </a:t>
            </a:r>
            <a:r>
              <a:rPr lang="en-US" sz="2400" dirty="0" err="1">
                <a:solidFill>
                  <a:srgbClr val="0070C0"/>
                </a:solidFill>
              </a:rPr>
              <a:t>kinh</a:t>
            </a:r>
            <a:r>
              <a:rPr lang="en-US" sz="2400" dirty="0">
                <a:solidFill>
                  <a:srgbClr val="0070C0"/>
                </a:solidFill>
              </a:rPr>
              <a:t> </a:t>
            </a:r>
            <a:r>
              <a:rPr lang="en-US" sz="2400" dirty="0" err="1">
                <a:solidFill>
                  <a:srgbClr val="0070C0"/>
                </a:solidFill>
              </a:rPr>
              <a:t>tế</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tổ</a:t>
            </a:r>
            <a:r>
              <a:rPr lang="en-US" sz="2400" dirty="0">
                <a:solidFill>
                  <a:srgbClr val="0070C0"/>
                </a:solidFill>
              </a:rPr>
              <a:t> </a:t>
            </a:r>
            <a:r>
              <a:rPr lang="en-US" sz="2400" dirty="0" err="1">
                <a:solidFill>
                  <a:srgbClr val="0070C0"/>
                </a:solidFill>
              </a:rPr>
              <a:t>chức</a:t>
            </a:r>
            <a:r>
              <a:rPr lang="en-US" sz="2400" dirty="0">
                <a:solidFill>
                  <a:srgbClr val="0070C0"/>
                </a:solidFill>
              </a:rPr>
              <a:t> </a:t>
            </a:r>
            <a:r>
              <a:rPr lang="en-US" sz="2400" dirty="0" err="1">
                <a:solidFill>
                  <a:srgbClr val="0070C0"/>
                </a:solidFill>
              </a:rPr>
              <a:t>xã</a:t>
            </a:r>
            <a:r>
              <a:rPr lang="en-US" sz="2400" dirty="0">
                <a:solidFill>
                  <a:srgbClr val="0070C0"/>
                </a:solidFill>
              </a:rPr>
              <a:t> </a:t>
            </a:r>
            <a:r>
              <a:rPr lang="en-US" sz="2400" dirty="0" err="1">
                <a:solidFill>
                  <a:srgbClr val="0070C0"/>
                </a:solidFill>
              </a:rPr>
              <a:t>hội</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Vương</a:t>
            </a:r>
            <a:r>
              <a:rPr lang="en-US" sz="2400" dirty="0">
                <a:solidFill>
                  <a:srgbClr val="0070C0"/>
                </a:solidFill>
              </a:rPr>
              <a:t> </a:t>
            </a:r>
            <a:r>
              <a:rPr lang="en-US" sz="2400" dirty="0" err="1">
                <a:solidFill>
                  <a:srgbClr val="0070C0"/>
                </a:solidFill>
              </a:rPr>
              <a:t>quốc</a:t>
            </a:r>
            <a:r>
              <a:rPr lang="en-US" sz="2400" dirty="0">
                <a:solidFill>
                  <a:srgbClr val="0070C0"/>
                </a:solidFill>
              </a:rPr>
              <a:t> </a:t>
            </a:r>
            <a:r>
              <a:rPr lang="en-US" sz="2400" dirty="0" err="1">
                <a:solidFill>
                  <a:srgbClr val="0070C0"/>
                </a:solidFill>
              </a:rPr>
              <a:t>Chăm</a:t>
            </a:r>
            <a:r>
              <a:rPr lang="en-US" sz="2400" dirty="0">
                <a:solidFill>
                  <a:srgbClr val="0070C0"/>
                </a:solidFill>
              </a:rPr>
              <a:t> - Pa</a:t>
            </a:r>
            <a:r>
              <a:rPr lang="en-US" sz="2400" dirty="0" smtClean="0">
                <a:solidFill>
                  <a:srgbClr val="0070C0"/>
                </a:solidFill>
              </a:rPr>
              <a:t>.</a:t>
            </a:r>
            <a:endParaRPr lang="en-US" sz="2400" dirty="0">
              <a:solidFill>
                <a:srgbClr val="0070C0"/>
              </a:solidFill>
            </a:endParaRP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79320732"/>
              </p:ext>
            </p:extLst>
          </p:nvPr>
        </p:nvGraphicFramePr>
        <p:xfrm>
          <a:off x="1676400" y="1671212"/>
          <a:ext cx="5562600" cy="3434188"/>
        </p:xfrm>
        <a:graphic>
          <a:graphicData uri="http://schemas.openxmlformats.org/drawingml/2006/table">
            <a:tbl>
              <a:tblPr firstRow="1" firstCol="1" bandRow="1"/>
              <a:tblGrid>
                <a:gridCol w="2514600"/>
                <a:gridCol w="3048000"/>
              </a:tblGrid>
              <a:tr h="762943">
                <a:tc>
                  <a:txBody>
                    <a:bodyPr/>
                    <a:lstStyle/>
                    <a:p>
                      <a:pPr marL="30480" marR="30480" algn="ctr">
                        <a:lnSpc>
                          <a:spcPts val="1800"/>
                        </a:lnSpc>
                        <a:spcBef>
                          <a:spcPts val="600"/>
                        </a:spcBef>
                        <a:spcAft>
                          <a:spcPts val="600"/>
                        </a:spcAft>
                      </a:pPr>
                      <a:endPar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ts val="1800"/>
                        </a:lnSpc>
                        <a:spcBef>
                          <a:spcPts val="600"/>
                        </a:spcBef>
                        <a:spcAft>
                          <a:spcPts val="600"/>
                        </a:spcAft>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ts val="1800"/>
                        </a:lnSpc>
                        <a:spcBef>
                          <a:spcPts val="600"/>
                        </a:spcBef>
                        <a:spcAft>
                          <a:spcPts val="600"/>
                        </a:spcAft>
                      </a:pPr>
                      <a:endPar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ts val="1800"/>
                        </a:lnSpc>
                        <a:spcBef>
                          <a:spcPts val="600"/>
                        </a:spcBef>
                        <a:spcAft>
                          <a:spcPts val="600"/>
                        </a:spcAft>
                      </a:pPr>
                      <a:r>
                        <a:rPr lang="en-US" sz="20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741">
                <a:tc>
                  <a:txBody>
                    <a:bodyPr/>
                    <a:lstStyle/>
                    <a:p>
                      <a:pPr algn="ctr">
                        <a:lnSpc>
                          <a:spcPct val="130000"/>
                        </a:lnSpc>
                        <a:spcBef>
                          <a:spcPts val="600"/>
                        </a:spcBef>
                        <a:spcAft>
                          <a:spcPts val="60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10">
                <a:tc>
                  <a:txBody>
                    <a:bodyPr/>
                    <a:lstStyle/>
                    <a:p>
                      <a:pPr marL="30480" marR="30480" algn="ctr">
                        <a:lnSpc>
                          <a:spcPts val="1800"/>
                        </a:lnSpc>
                        <a:spcBef>
                          <a:spcPts val="600"/>
                        </a:spcBef>
                        <a:spcAft>
                          <a:spcPts val="600"/>
                        </a:spcAft>
                      </a:pPr>
                      <a:r>
                        <a:rPr lang="en-US" sz="2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178">
                <a:tc>
                  <a:txBody>
                    <a:bodyPr/>
                    <a:lstStyle/>
                    <a:p>
                      <a:pPr algn="ctr">
                        <a:lnSpc>
                          <a:spcPct val="13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 vi lãnh thổ</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91">
                <a:tc>
                  <a:txBody>
                    <a:bodyPr/>
                    <a:lstStyle/>
                    <a:p>
                      <a:pPr algn="ctr">
                        <a:lnSpc>
                          <a:spcPct val="13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 động kinh tế</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325">
                <a:tc>
                  <a:txBody>
                    <a:bodyPr/>
                    <a:lstStyle/>
                    <a:p>
                      <a:pPr algn="ctr">
                        <a:lnSpc>
                          <a:spcPct val="130000"/>
                        </a:lnSpc>
                        <a:spcBef>
                          <a:spcPts val="600"/>
                        </a:spcBef>
                        <a:spcAft>
                          <a:spcPts val="600"/>
                        </a:spcAft>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2000" dirty="0">
                        <a:latin typeface="Arial" panose="020B0604020202020204" pitchFamily="34" charset="0"/>
                        <a:cs typeface="Arial" panose="020B0604020202020204" pitchFamily="34" charset="0"/>
                      </a:endParaRPr>
                    </a:p>
                  </a:txBody>
                  <a:tcPr marL="45913" marR="459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676400" y="2971800"/>
            <a:ext cx="2514600" cy="707886"/>
          </a:xfrm>
          <a:prstGeom prst="rect">
            <a:avLst/>
          </a:prstGeom>
          <a:noFill/>
        </p:spPr>
        <p:txBody>
          <a:bodyPr wrap="square" rtlCol="0">
            <a:spAutoFit/>
          </a:bodyPr>
          <a:lstStyle/>
          <a:p>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triển</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Picture 6"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152400"/>
            <a:ext cx="609600" cy="533400"/>
          </a:xfrm>
          <a:prstGeom prst="rect">
            <a:avLst/>
          </a:prstGeom>
          <a:noFill/>
          <a:ln>
            <a:noFill/>
          </a:ln>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399872"/>
            <a:ext cx="876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rgbClr val="0070C0"/>
                </a:solidFill>
              </a:rPr>
              <a:t> </a:t>
            </a:r>
            <a:r>
              <a:rPr lang="en-US" sz="2400" dirty="0" err="1">
                <a:solidFill>
                  <a:srgbClr val="0070C0"/>
                </a:solidFill>
              </a:rPr>
              <a:t>Câu</a:t>
            </a:r>
            <a:r>
              <a:rPr lang="en-US" sz="2400" dirty="0">
                <a:solidFill>
                  <a:srgbClr val="0070C0"/>
                </a:solidFill>
              </a:rPr>
              <a:t> 2: </a:t>
            </a:r>
            <a:r>
              <a:rPr lang="en-US" sz="2400" dirty="0" err="1">
                <a:solidFill>
                  <a:srgbClr val="0070C0"/>
                </a:solidFill>
              </a:rPr>
              <a:t>Vẽ</a:t>
            </a:r>
            <a:r>
              <a:rPr lang="en-US" sz="2400" dirty="0">
                <a:solidFill>
                  <a:srgbClr val="0070C0"/>
                </a:solidFill>
              </a:rPr>
              <a:t> </a:t>
            </a:r>
            <a:r>
              <a:rPr lang="en-US" sz="2400" dirty="0" err="1">
                <a:solidFill>
                  <a:srgbClr val="0070C0"/>
                </a:solidFill>
              </a:rPr>
              <a:t>sơ</a:t>
            </a:r>
            <a:r>
              <a:rPr lang="en-US" sz="2400" dirty="0">
                <a:solidFill>
                  <a:srgbClr val="0070C0"/>
                </a:solidFill>
              </a:rPr>
              <a:t> </a:t>
            </a:r>
            <a:r>
              <a:rPr lang="en-US" sz="2400" dirty="0" err="1">
                <a:solidFill>
                  <a:srgbClr val="0070C0"/>
                </a:solidFill>
              </a:rPr>
              <a:t>đồ</a:t>
            </a:r>
            <a:r>
              <a:rPr lang="en-US" sz="2400" dirty="0">
                <a:solidFill>
                  <a:srgbClr val="0070C0"/>
                </a:solidFill>
              </a:rPr>
              <a:t> </a:t>
            </a:r>
            <a:r>
              <a:rPr lang="en-US" sz="2400" dirty="0" err="1">
                <a:solidFill>
                  <a:srgbClr val="0070C0"/>
                </a:solidFill>
              </a:rPr>
              <a:t>tư</a:t>
            </a:r>
            <a:r>
              <a:rPr lang="en-US" sz="2400" dirty="0">
                <a:solidFill>
                  <a:srgbClr val="0070C0"/>
                </a:solidFill>
              </a:rPr>
              <a:t> </a:t>
            </a:r>
            <a:r>
              <a:rPr lang="en-US" sz="2400" dirty="0" err="1">
                <a:solidFill>
                  <a:srgbClr val="0070C0"/>
                </a:solidFill>
              </a:rPr>
              <a:t>duy</a:t>
            </a:r>
            <a:r>
              <a:rPr lang="en-US" sz="2400" dirty="0">
                <a:solidFill>
                  <a:srgbClr val="0070C0"/>
                </a:solidFill>
              </a:rPr>
              <a:t> </a:t>
            </a:r>
            <a:r>
              <a:rPr lang="en-US" sz="2400" dirty="0" err="1">
                <a:solidFill>
                  <a:srgbClr val="0070C0"/>
                </a:solidFill>
              </a:rPr>
              <a:t>về</a:t>
            </a:r>
            <a:r>
              <a:rPr lang="en-US" sz="2400" dirty="0">
                <a:solidFill>
                  <a:srgbClr val="0070C0"/>
                </a:solidFill>
              </a:rPr>
              <a:t> </a:t>
            </a:r>
            <a:r>
              <a:rPr lang="en-US" sz="2400" dirty="0" err="1">
                <a:solidFill>
                  <a:srgbClr val="0070C0"/>
                </a:solidFill>
              </a:rPr>
              <a:t>những</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tựu</a:t>
            </a:r>
            <a:r>
              <a:rPr lang="en-US" sz="2400" dirty="0">
                <a:solidFill>
                  <a:srgbClr val="0070C0"/>
                </a:solidFill>
              </a:rPr>
              <a:t> </a:t>
            </a:r>
            <a:r>
              <a:rPr lang="en-US" sz="2400" dirty="0" err="1">
                <a:solidFill>
                  <a:srgbClr val="0070C0"/>
                </a:solidFill>
              </a:rPr>
              <a:t>văn</a:t>
            </a:r>
            <a:r>
              <a:rPr lang="en-US" sz="2400" dirty="0">
                <a:solidFill>
                  <a:srgbClr val="0070C0"/>
                </a:solidFill>
              </a:rPr>
              <a:t> </a:t>
            </a:r>
            <a:r>
              <a:rPr lang="en-US" sz="2400" dirty="0" err="1">
                <a:solidFill>
                  <a:srgbClr val="0070C0"/>
                </a:solidFill>
              </a:rPr>
              <a:t>hóa</a:t>
            </a:r>
            <a:r>
              <a:rPr lang="en-US" sz="2400" dirty="0">
                <a:solidFill>
                  <a:srgbClr val="0070C0"/>
                </a:solidFill>
              </a:rPr>
              <a:t> </a:t>
            </a:r>
            <a:r>
              <a:rPr lang="en-US" sz="2400" dirty="0" err="1">
                <a:solidFill>
                  <a:srgbClr val="0070C0"/>
                </a:solidFill>
              </a:rPr>
              <a:t>tiêu</a:t>
            </a:r>
            <a:r>
              <a:rPr lang="en-US" sz="2400" dirty="0">
                <a:solidFill>
                  <a:srgbClr val="0070C0"/>
                </a:solidFill>
              </a:rPr>
              <a:t> </a:t>
            </a:r>
            <a:r>
              <a:rPr lang="en-US" sz="2400" dirty="0" err="1">
                <a:solidFill>
                  <a:srgbClr val="0070C0"/>
                </a:solidFill>
              </a:rPr>
              <a:t>biểu</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Vương</a:t>
            </a:r>
            <a:r>
              <a:rPr lang="en-US" sz="2400" dirty="0">
                <a:solidFill>
                  <a:srgbClr val="0070C0"/>
                </a:solidFill>
              </a:rPr>
              <a:t> </a:t>
            </a:r>
            <a:r>
              <a:rPr lang="en-US" sz="2400" dirty="0" err="1">
                <a:solidFill>
                  <a:srgbClr val="0070C0"/>
                </a:solidFill>
              </a:rPr>
              <a:t>quốc</a:t>
            </a:r>
            <a:r>
              <a:rPr lang="en-US" sz="2400" dirty="0">
                <a:solidFill>
                  <a:srgbClr val="0070C0"/>
                </a:solidFill>
              </a:rPr>
              <a:t> </a:t>
            </a:r>
            <a:r>
              <a:rPr lang="en-US" sz="2400" dirty="0" err="1">
                <a:solidFill>
                  <a:srgbClr val="0070C0"/>
                </a:solidFill>
              </a:rPr>
              <a:t>Chăm</a:t>
            </a:r>
            <a:r>
              <a:rPr lang="en-US" sz="2400" dirty="0">
                <a:solidFill>
                  <a:srgbClr val="0070C0"/>
                </a:solidFill>
              </a:rPr>
              <a:t> - Pa.</a:t>
            </a: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pic>
        <p:nvPicPr>
          <p:cNvPr id="7" name="Picture 6" descr="D:\NĂM HỌC 2021-2022\GIÁO ÁN DỰ ÁN\luyen-tap-2-trang-94-lich-su-lop-6-canh-dieu.pn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6705600" cy="3352800"/>
          </a:xfrm>
          <a:prstGeom prst="rect">
            <a:avLst/>
          </a:prstGeom>
          <a:noFill/>
          <a:ln>
            <a:noFill/>
          </a:ln>
        </p:spPr>
      </p:pic>
    </p:spTree>
    <p:extLst>
      <p:ext uri="{BB962C8B-B14F-4D97-AF65-F5344CB8AC3E}">
        <p14:creationId xmlns:p14="http://schemas.microsoft.com/office/powerpoint/2010/main" val="8252493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sp>
        <p:nvSpPr>
          <p:cNvPr id="2" name="TextBox 1"/>
          <p:cNvSpPr txBox="1"/>
          <p:nvPr/>
        </p:nvSpPr>
        <p:spPr>
          <a:xfrm>
            <a:off x="3352800" y="2438400"/>
            <a:ext cx="274320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a:t>
            </a:r>
          </a:p>
        </p:txBody>
      </p:sp>
      <p:pic>
        <p:nvPicPr>
          <p:cNvPr id="10" name="Picture 9" descr="D:\NĂM HỌC 2021-2022\TỔNG HỢP\tải xuố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73086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90480" y="470688"/>
            <a:ext cx="7903732" cy="5530062"/>
          </a:xfrm>
          <a:prstGeom prst="rect">
            <a:avLst/>
          </a:prstGeom>
        </p:spPr>
      </p:pic>
      <p:pic>
        <p:nvPicPr>
          <p:cNvPr id="5" name="Picture 4">
            <a:extLst>
              <a:ext uri="{FF2B5EF4-FFF2-40B4-BE49-F238E27FC236}">
                <a16:creationId xmlns="" xmlns:a16="http://schemas.microsoft.com/office/drawing/2014/main"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0" y="620688"/>
            <a:ext cx="9144000" cy="5530062"/>
          </a:xfrm>
          <a:prstGeom prst="rect">
            <a:avLst/>
          </a:prstGeom>
        </p:spPr>
      </p:pic>
      <p:sp>
        <p:nvSpPr>
          <p:cNvPr id="7" name="TextBox 6">
            <a:extLst>
              <a:ext uri="{FF2B5EF4-FFF2-40B4-BE49-F238E27FC236}">
                <a16:creationId xmlns="" xmlns:a16="http://schemas.microsoft.com/office/drawing/2014/main" id="{797EEE10-6A6D-48B3-B644-39327E648A85}"/>
              </a:ext>
            </a:extLst>
          </p:cNvPr>
          <p:cNvSpPr txBox="1"/>
          <p:nvPr/>
        </p:nvSpPr>
        <p:spPr>
          <a:xfrm>
            <a:off x="1043608" y="1828800"/>
            <a:ext cx="4366592" cy="2452274"/>
          </a:xfrm>
          <a:prstGeom prst="rect">
            <a:avLst/>
          </a:prstGeom>
          <a:noFill/>
        </p:spPr>
        <p:txBody>
          <a:bodyPr wrap="square">
            <a:spAutoFit/>
          </a:bodyPr>
          <a:lstStyle/>
          <a:p>
            <a:pPr lvl="0" algn="just">
              <a:lnSpc>
                <a:spcPct val="130000"/>
              </a:lnSpc>
              <a:spcBef>
                <a:spcPts val="300"/>
              </a:spcBef>
            </a:pP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vai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hướng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dẫn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viên</a:t>
            </a:r>
            <a:r>
              <a:rPr lang="en-US" sz="2400" dirty="0">
                <a:solidFill>
                  <a:srgbClr val="00B050"/>
                </a:solidFill>
                <a:latin typeface="Arial" panose="020B0604020202020204" pitchFamily="34" charset="0"/>
                <a:cs typeface="Arial" panose="020B0604020202020204" pitchFamily="34" charset="0"/>
              </a:rPr>
              <a:t> du </a:t>
            </a:r>
            <a:r>
              <a:rPr lang="en-US" sz="2400" dirty="0" err="1">
                <a:solidFill>
                  <a:srgbClr val="00B050"/>
                </a:solidFill>
                <a:latin typeface="Arial" panose="020B0604020202020204" pitchFamily="34" charset="0"/>
                <a:cs typeface="Arial" panose="020B0604020202020204" pitchFamily="34" charset="0"/>
              </a:rPr>
              <a:t>lịch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hãy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giới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thiệu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về</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những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thành</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tựu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văn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hóa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Chăm</a:t>
            </a:r>
            <a:r>
              <a:rPr lang="en-US" sz="2400" dirty="0">
                <a:solidFill>
                  <a:srgbClr val="00B050"/>
                </a:solidFill>
                <a:latin typeface="Arial" panose="020B0604020202020204" pitchFamily="34" charset="0"/>
                <a:cs typeface="Arial" panose="020B0604020202020204" pitchFamily="34" charset="0"/>
              </a:rPr>
              <a:t>-pa (</a:t>
            </a:r>
            <a:r>
              <a:rPr lang="en-US" sz="2400" dirty="0" err="1">
                <a:solidFill>
                  <a:srgbClr val="00B050"/>
                </a:solidFill>
                <a:latin typeface="Arial" panose="020B0604020202020204" pitchFamily="34" charset="0"/>
                <a:cs typeface="Arial" panose="020B0604020202020204" pitchFamily="34" charset="0"/>
              </a:rPr>
              <a:t>như</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đền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tháp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phù</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điêu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vũ</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điệu</a:t>
            </a:r>
            <a:r>
              <a:rPr lang="en-US" sz="2400" dirty="0">
                <a:solidFill>
                  <a:srgbClr val="00B050"/>
                </a:solidFill>
                <a:latin typeface="Arial" panose="020B0604020202020204" pitchFamily="34" charset="0"/>
                <a:cs typeface="Arial" panose="020B0604020202020204" pitchFamily="34" charset="0"/>
              </a:rPr>
              <a:t>…)</a:t>
            </a:r>
            <a:endPar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54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671328" y="2917148"/>
            <a:ext cx="2492349" cy="519439"/>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51435" tIns="25718" rIns="51435" bIns="25718">
            <a:spAutoFit/>
            <a:sp3d extrusionH="57150" prstMaterial="softEdge">
              <a:bevelT w="25400" h="38100"/>
            </a:sp3d>
          </a:bodyPr>
          <a:lstStyle/>
          <a:p>
            <a:pPr algn="ctr"/>
            <a:r>
              <a:rPr lang="en-US" sz="3038" b="1" dirty="0">
                <a:ln/>
                <a:solidFill>
                  <a:prstClr val="white"/>
                </a:solidFill>
                <a:latin typeface="Tahoma" panose="020B0604030504040204" pitchFamily="34" charset="0"/>
                <a:cs typeface="Tahoma" panose="020B0604030504040204" pitchFamily="34" charset="0"/>
              </a:rPr>
              <a:t>KHỞI ĐỘNG</a:t>
            </a:r>
          </a:p>
        </p:txBody>
      </p:sp>
      <p:pic>
        <p:nvPicPr>
          <p:cNvPr id="4" name="Picture 3"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9027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6" name="Rectangle 5"/>
          <p:cNvSpPr/>
          <p:nvPr/>
        </p:nvSpPr>
        <p:spPr>
          <a:xfrm>
            <a:off x="2768926" y="2438400"/>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ED1E28"/>
                </a:solidFill>
              </a:rPr>
              <a:t>TẠM BIỆT</a:t>
            </a:r>
          </a:p>
          <a:p>
            <a:pPr algn="ctr"/>
            <a:r>
              <a:rPr lang="en-US" sz="3600" b="1" dirty="0" smtClean="0">
                <a:ln/>
                <a:solidFill>
                  <a:srgbClr val="ED1E28"/>
                </a:solidFill>
              </a:rPr>
              <a:t>CHÚC </a:t>
            </a:r>
            <a:r>
              <a:rPr lang="en-US" sz="3600" b="1" dirty="0">
                <a:ln/>
                <a:solidFill>
                  <a:srgbClr val="ED1E28"/>
                </a:solidFill>
              </a:rPr>
              <a:t>CÁC EM HỌC TỐT</a:t>
            </a:r>
          </a:p>
        </p:txBody>
      </p:sp>
      <p:sp>
        <p:nvSpPr>
          <p:cNvPr id="8" name="Rectangle 7"/>
          <p:cNvSpPr/>
          <p:nvPr/>
        </p:nvSpPr>
        <p:spPr>
          <a:xfrm>
            <a:off x="0" y="914400"/>
            <a:ext cx="2438400" cy="300082"/>
          </a:xfrm>
          <a:prstGeom prst="rect">
            <a:avLst/>
          </a:prstGeom>
        </p:spPr>
        <p:txBody>
          <a:bodyPr wrap="square">
            <a:spAutoFit/>
          </a:bodyPr>
          <a:lstStyle/>
          <a:p>
            <a:r>
              <a:rPr lang="en-US" sz="1350" b="1" dirty="0">
                <a:solidFill>
                  <a:srgbClr val="FF0000"/>
                </a:solidFill>
                <a:latin typeface="Tahoma" panose="020B0604030504040204" pitchFamily="34" charset="0"/>
                <a:cs typeface="Tahoma" panose="020B0604030504040204" pitchFamily="34" charset="0"/>
              </a:rPr>
              <a:t>TRƯỜNG THCS </a:t>
            </a:r>
            <a:r>
              <a:rPr lang="en-US" sz="1350" b="1" dirty="0" smtClean="0">
                <a:solidFill>
                  <a:srgbClr val="FF0000"/>
                </a:solidFill>
                <a:latin typeface="Tahoma" panose="020B0604030504040204" pitchFamily="34" charset="0"/>
                <a:cs typeface="Tahoma" panose="020B0604030504040204" pitchFamily="34" charset="0"/>
              </a:rPr>
              <a:t>CẨM ĐOÀI</a:t>
            </a:r>
            <a:endParaRPr lang="en-US" sz="1350" b="1" dirty="0">
              <a:solidFill>
                <a:srgbClr val="FF0000"/>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8534347" y="0"/>
            <a:ext cx="609653" cy="536494"/>
          </a:xfrm>
          <a:prstGeom prst="rect">
            <a:avLst/>
          </a:prstGeom>
        </p:spPr>
      </p:pic>
    </p:spTree>
    <p:extLst>
      <p:ext uri="{BB962C8B-B14F-4D97-AF65-F5344CB8AC3E}">
        <p14:creationId xmlns:p14="http://schemas.microsoft.com/office/powerpoint/2010/main" val="160727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ac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4801" y="722416"/>
            <a:ext cx="4495800" cy="4535384"/>
          </a:xfrm>
          <a:prstGeom prst="rect">
            <a:avLst/>
          </a:prstGeom>
          <a:noFill/>
        </p:spPr>
      </p:pic>
      <p:sp>
        <p:nvSpPr>
          <p:cNvPr id="2" name="Rectangle 1"/>
          <p:cNvSpPr/>
          <p:nvPr/>
        </p:nvSpPr>
        <p:spPr>
          <a:xfrm>
            <a:off x="1143000" y="5576804"/>
            <a:ext cx="7239000" cy="1052596"/>
          </a:xfrm>
          <a:prstGeom prst="rect">
            <a:avLst/>
          </a:prstGeom>
        </p:spPr>
        <p:txBody>
          <a:bodyPr wrap="square">
            <a:spAutoFit/>
          </a:bodyPr>
          <a:lstStyle/>
          <a:p>
            <a:pPr algn="ctr">
              <a:lnSpc>
                <a:spcPct val="130000"/>
              </a:lnSpc>
              <a:spcBef>
                <a:spcPts val="300"/>
              </a:spcBef>
              <a:spcAft>
                <a:spcPts val="0"/>
              </a:spcAft>
            </a:pP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trên</a:t>
            </a:r>
            <a:r>
              <a:rPr lang="en-US" sz="2400" b="1" dirty="0" smtClean="0">
                <a:solidFill>
                  <a:srgbClr val="000000"/>
                </a:solidFill>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25828" y="5830755"/>
            <a:ext cx="926672" cy="798645"/>
          </a:xfrm>
          <a:prstGeom prst="rect">
            <a:avLst/>
          </a:prstGeom>
        </p:spPr>
      </p:pic>
      <p:pic>
        <p:nvPicPr>
          <p:cNvPr id="9" name="Picture 8" descr="D:\NĂM HỌC 2021-2022\TỔNG HỢ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4800601" y="741076"/>
            <a:ext cx="4114799" cy="4516723"/>
          </a:xfrm>
          <a:prstGeom prst="rect">
            <a:avLst/>
          </a:prstGeom>
          <a:noFill/>
          <a:ln>
            <a:noFill/>
          </a:ln>
        </p:spPr>
      </p:pic>
      <p:pic>
        <p:nvPicPr>
          <p:cNvPr id="10" name="Picture 9" descr="D:\NĂM HỌC 2021-2022\TỔNG HỢP\tải xuố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773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10" name="Picture 9"/>
          <p:cNvPicPr>
            <a:picLocks noChangeAspect="1"/>
          </p:cNvPicPr>
          <p:nvPr/>
        </p:nvPicPr>
        <p:blipFill>
          <a:blip r:embed="rId6"/>
          <a:stretch>
            <a:fillRect/>
          </a:stretch>
        </p:blipFill>
        <p:spPr>
          <a:xfrm>
            <a:off x="2971800" y="2508534"/>
            <a:ext cx="2999492" cy="725487"/>
          </a:xfrm>
          <a:prstGeom prst="rect">
            <a:avLst/>
          </a:prstGeom>
        </p:spPr>
      </p:pic>
      <p:pic>
        <p:nvPicPr>
          <p:cNvPr id="11" name="Picture 10" descr="D:\NĂM HỌC 2021-2022\TỔNG HỢP\tải xuốn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1889615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0"/>
            <a:ext cx="8686800" cy="584775"/>
          </a:xfrm>
          <a:prstGeom prst="rect">
            <a:avLst/>
          </a:prstGeom>
          <a:noFill/>
        </p:spPr>
        <p:txBody>
          <a:bodyPr wrap="square" rtlCol="0">
            <a:spAutoFit/>
          </a:bodyPr>
          <a:lstStyle/>
          <a:p>
            <a:pPr algn="ctr"/>
            <a:r>
              <a:rPr lang="nl-NL" sz="3200" b="1" dirty="0">
                <a:latin typeface="Arial" panose="020B0604020202020204" pitchFamily="34" charset="0"/>
                <a:cs typeface="Arial" panose="020B0604020202020204" pitchFamily="34" charset="0"/>
              </a:rPr>
              <a:t>BÀI 18. VƯƠNG QUỐC CHĂM-PA</a:t>
            </a:r>
            <a:endParaRPr lang="en-US" sz="3200" b="1"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0" y="892314"/>
            <a:ext cx="4648200" cy="707886"/>
          </a:xfrm>
          <a:prstGeom prst="rect">
            <a:avLst/>
          </a:prstGeom>
          <a:noFill/>
        </p:spPr>
        <p:txBody>
          <a:bodyPr wrap="square" rtlCol="0">
            <a:spAutoFit/>
          </a:bodyPr>
          <a:lstStyle/>
          <a:p>
            <a:pPr algn="just"/>
            <a:r>
              <a:rPr lang="nl-NL" sz="2000" b="1" dirty="0">
                <a:latin typeface="Arial" panose="020B0604020202020204" pitchFamily="34" charset="0"/>
                <a:cs typeface="Arial" panose="020B0604020202020204" pitchFamily="34" charset="0"/>
              </a:rPr>
              <a:t>1. Sự thành lập và quá trình phát triển.</a:t>
            </a:r>
            <a:endParaRPr lang="en-US" sz="2000" dirty="0">
              <a:solidFill>
                <a:srgbClr val="0000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648200" y="990600"/>
            <a:ext cx="0" cy="5867400"/>
          </a:xfrm>
          <a:prstGeom prst="line">
            <a:avLst/>
          </a:prstGeom>
          <a:noFill/>
          <a:ln w="9525" cap="flat" cmpd="sng" algn="ctr">
            <a:solidFill>
              <a:srgbClr val="000000"/>
            </a:solidFill>
            <a:prstDash val="solid"/>
          </a:ln>
          <a:effectLst/>
        </p:spPr>
      </p:cxnSp>
      <p:pic>
        <p:nvPicPr>
          <p:cNvPr id="14" name="Picture 13"/>
          <p:cNvPicPr>
            <a:picLocks noChangeAspect="1"/>
          </p:cNvPicPr>
          <p:nvPr/>
        </p:nvPicPr>
        <p:blipFill>
          <a:blip r:embed="rId2"/>
          <a:stretch>
            <a:fillRect/>
          </a:stretch>
        </p:blipFill>
        <p:spPr>
          <a:xfrm>
            <a:off x="4724400" y="990600"/>
            <a:ext cx="4419600" cy="5376926"/>
          </a:xfrm>
          <a:prstGeom prst="rect">
            <a:avLst/>
          </a:prstGeom>
        </p:spPr>
      </p:pic>
      <p:sp>
        <p:nvSpPr>
          <p:cNvPr id="15" name="TextBox 14"/>
          <p:cNvSpPr txBox="1"/>
          <p:nvPr/>
        </p:nvSpPr>
        <p:spPr>
          <a:xfrm>
            <a:off x="0" y="1615619"/>
            <a:ext cx="4648200" cy="4708981"/>
          </a:xfrm>
          <a:prstGeom prst="rect">
            <a:avLst/>
          </a:prstGeom>
          <a:noFill/>
        </p:spPr>
        <p:txBody>
          <a:bodyPr wrap="square" rtlCol="0">
            <a:spAutoFit/>
          </a:bodyPr>
          <a:lstStyle/>
          <a:p>
            <a:pPr algn="just"/>
            <a:r>
              <a:rPr lang="nl-NL" sz="2000" dirty="0">
                <a:solidFill>
                  <a:srgbClr val="0070C0"/>
                </a:solidFill>
                <a:latin typeface="Arial" panose="020B0604020202020204" pitchFamily="34" charset="0"/>
                <a:cs typeface="Arial" panose="020B0604020202020204" pitchFamily="34" charset="0"/>
              </a:rPr>
              <a:t>+ Năm 192, nhân dân huyện Tượng Lâm (quận Nhật Nam) đã nổi dậy lật đổ ách thống trị của nhà Hán, giành độc lập, lập nước Lâm Ấp (sau gọi là Chăm-pa).</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III – X, </a:t>
            </a:r>
            <a:r>
              <a:rPr lang="en-US" sz="2000" dirty="0" err="1">
                <a:solidFill>
                  <a:srgbClr val="0070C0"/>
                </a:solidFill>
                <a:latin typeface="Arial" panose="020B0604020202020204" pitchFamily="34" charset="0"/>
                <a:cs typeface="Arial" panose="020B0604020202020204" pitchFamily="34" charset="0"/>
              </a:rPr>
              <a:t>nhà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Lâm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Ấp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tiếp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rộng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lãnh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về</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phía</a:t>
            </a:r>
            <a:r>
              <a:rPr lang="en-US" sz="2000" dirty="0">
                <a:solidFill>
                  <a:srgbClr val="0070C0"/>
                </a:solidFill>
                <a:latin typeface="Arial" panose="020B0604020202020204" pitchFamily="34" charset="0"/>
                <a:cs typeface="Arial" panose="020B0604020202020204" pitchFamily="34" charset="0"/>
              </a:rPr>
              <a:t> Nam, </a:t>
            </a:r>
            <a:r>
              <a:rPr lang="en-US" sz="2000" dirty="0" err="1">
                <a:solidFill>
                  <a:srgbClr val="0070C0"/>
                </a:solidFill>
                <a:latin typeface="Arial" panose="020B0604020202020204" pitchFamily="34" charset="0"/>
                <a:cs typeface="Arial" panose="020B0604020202020204" pitchFamily="34" charset="0"/>
              </a:rPr>
              <a:t>kéo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dài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đến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Ninh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ngày</a:t>
            </a:r>
            <a:r>
              <a:rPr lang="en-US" sz="2000" dirty="0">
                <a:solidFill>
                  <a:srgbClr val="0070C0"/>
                </a:solidFill>
                <a:latin typeface="Arial" panose="020B0604020202020204" pitchFamily="34" charset="0"/>
                <a:cs typeface="Arial" panose="020B0604020202020204" pitchFamily="34" charset="0"/>
              </a:rPr>
              <a:t> nay. </a:t>
            </a:r>
            <a:r>
              <a:rPr lang="en-US" sz="2000" dirty="0" err="1">
                <a:solidFill>
                  <a:srgbClr val="0070C0"/>
                </a:solidFill>
                <a:latin typeface="Arial" panose="020B0604020202020204" pitchFamily="34" charset="0"/>
                <a:cs typeface="Arial" panose="020B0604020202020204" pitchFamily="34" charset="0"/>
              </a:rPr>
              <a:t>Trong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đó</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khoảng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VII, </a:t>
            </a:r>
            <a:r>
              <a:rPr lang="en-US" sz="2000" dirty="0" err="1">
                <a:solidFill>
                  <a:srgbClr val="0070C0"/>
                </a:solidFill>
                <a:latin typeface="Arial" panose="020B0604020202020204" pitchFamily="34" charset="0"/>
                <a:cs typeface="Arial" panose="020B0604020202020204" pitchFamily="34" charset="0"/>
              </a:rPr>
              <a:t>tên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gọi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Lâm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Ấp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đổi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thành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Chăm</a:t>
            </a:r>
            <a:r>
              <a:rPr lang="en-US" sz="2000" dirty="0">
                <a:solidFill>
                  <a:srgbClr val="0070C0"/>
                </a:solidFill>
                <a:latin typeface="Arial" panose="020B0604020202020204" pitchFamily="34" charset="0"/>
                <a:cs typeface="Arial" panose="020B0604020202020204" pitchFamily="34" charset="0"/>
              </a:rPr>
              <a:t> - Pa.</a:t>
            </a: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sau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kỉ</a:t>
            </a:r>
            <a:r>
              <a:rPr lang="en-US" sz="2000" dirty="0">
                <a:solidFill>
                  <a:srgbClr val="0070C0"/>
                </a:solidFill>
                <a:latin typeface="Arial" panose="020B0604020202020204" pitchFamily="34" charset="0"/>
                <a:cs typeface="Arial" panose="020B0604020202020204" pitchFamily="34" charset="0"/>
              </a:rPr>
              <a:t> X, </a:t>
            </a:r>
            <a:r>
              <a:rPr lang="en-US" sz="2000" dirty="0" err="1">
                <a:solidFill>
                  <a:srgbClr val="0070C0"/>
                </a:solidFill>
                <a:latin typeface="Arial" panose="020B0604020202020204" pitchFamily="34" charset="0"/>
                <a:cs typeface="Arial" panose="020B0604020202020204" pitchFamily="34" charset="0"/>
              </a:rPr>
              <a:t>Chăm</a:t>
            </a:r>
            <a:r>
              <a:rPr lang="en-US" sz="2000" dirty="0">
                <a:solidFill>
                  <a:srgbClr val="0070C0"/>
                </a:solidFill>
                <a:latin typeface="Arial" panose="020B0604020202020204" pitchFamily="34" charset="0"/>
                <a:cs typeface="Arial" panose="020B0604020202020204" pitchFamily="34" charset="0"/>
              </a:rPr>
              <a:t> - Pa </a:t>
            </a:r>
            <a:r>
              <a:rPr lang="en-US" sz="2000" dirty="0" err="1">
                <a:solidFill>
                  <a:srgbClr val="0070C0"/>
                </a:solidFill>
                <a:latin typeface="Arial" panose="020B0604020202020204" pitchFamily="34" charset="0"/>
                <a:cs typeface="Arial" panose="020B0604020202020204" pitchFamily="34" charset="0"/>
              </a:rPr>
              <a:t>tiếp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phát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triển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được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trở</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thành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một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bộ</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phận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của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đất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nước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Việt</a:t>
            </a:r>
            <a:r>
              <a:rPr lang="en-US" sz="2000" dirty="0">
                <a:solidFill>
                  <a:srgbClr val="0070C0"/>
                </a:solidFill>
                <a:latin typeface="Arial" panose="020B0604020202020204" pitchFamily="34" charset="0"/>
                <a:cs typeface="Arial" panose="020B0604020202020204" pitchFamily="34" charset="0"/>
              </a:rPr>
              <a:t> Nam.</a:t>
            </a:r>
          </a:p>
        </p:txBody>
      </p:sp>
      <p:pic>
        <p:nvPicPr>
          <p:cNvPr id="9" name="Picture 8" descr="D:\NĂM HỌC 2021-2022\TỔNG HỢP\tải xuố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1" y="0"/>
            <a:ext cx="609600" cy="533400"/>
          </a:xfrm>
          <a:prstGeom prst="rect">
            <a:avLst/>
          </a:prstGeom>
          <a:noFill/>
          <a:ln>
            <a:noFill/>
          </a:ln>
        </p:spPr>
      </p:pic>
    </p:spTree>
    <p:extLst>
      <p:ext uri="{BB962C8B-B14F-4D97-AF65-F5344CB8AC3E}">
        <p14:creationId xmlns:p14="http://schemas.microsoft.com/office/powerpoint/2010/main" val="40910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circle(in)">
                                      <p:cBhvr>
                                        <p:cTn id="27" dur="20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circle(in)">
                                      <p:cBhvr>
                                        <p:cTn id="32"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7" name="TextBox 6">
            <a:extLst>
              <a:ext uri="{FF2B5EF4-FFF2-40B4-BE49-F238E27FC236}">
                <a16:creationId xmlns="" xmlns:a16="http://schemas.microsoft.com/office/drawing/2014/main" id="{AA0E38B9-C5C2-49A4-9A8E-6DCC16A334AC}"/>
              </a:ext>
            </a:extLst>
          </p:cNvPr>
          <p:cNvSpPr txBox="1"/>
          <p:nvPr/>
        </p:nvSpPr>
        <p:spPr>
          <a:xfrm>
            <a:off x="883469" y="1942155"/>
            <a:ext cx="3863865" cy="1200329"/>
          </a:xfrm>
          <a:prstGeom prst="rect">
            <a:avLst/>
          </a:prstGeom>
          <a:noFill/>
        </p:spPr>
        <p:txBody>
          <a:bodyPr wrap="square" rtlCol="0">
            <a:spAutoFit/>
          </a:bodyPr>
          <a:lstStyle/>
          <a:p>
            <a:pPr algn="ctr"/>
            <a:r>
              <a:rPr lang="nl-NL" sz="2400" b="1" dirty="0">
                <a:solidFill>
                  <a:srgbClr val="00B050"/>
                </a:solidFill>
                <a:latin typeface="Arial" panose="020B0604020202020204" pitchFamily="34" charset="0"/>
                <a:cs typeface="Arial" panose="020B0604020202020204" pitchFamily="34" charset="0"/>
              </a:rPr>
              <a:t>BÀI 18. VƯƠNG QUỐC CHĂM-PA</a:t>
            </a:r>
            <a:endParaRPr lang="en-US" sz="2400" b="1" dirty="0">
              <a:solidFill>
                <a:srgbClr val="00B050"/>
              </a:solidFill>
              <a:latin typeface="Arial" panose="020B0604020202020204" pitchFamily="34" charset="0"/>
              <a:cs typeface="Arial" panose="020B0604020202020204" pitchFamily="34" charset="0"/>
            </a:endParaRPr>
          </a:p>
          <a:p>
            <a:pPr algn="just">
              <a:defRPr/>
            </a:pPr>
            <a:endParaRPr lang="en-US" sz="2400"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 xmlns:a16="http://schemas.microsoft.com/office/drawing/2014/main" id="{83EFB622-DB97-4C2C-AFD4-06D07E46FA3E}"/>
              </a:ext>
            </a:extLst>
          </p:cNvPr>
          <p:cNvSpPr txBox="1"/>
          <p:nvPr/>
        </p:nvSpPr>
        <p:spPr>
          <a:xfrm>
            <a:off x="4747333" y="1331893"/>
            <a:ext cx="3863267" cy="954107"/>
          </a:xfrm>
          <a:prstGeom prst="rect">
            <a:avLst/>
          </a:prstGeom>
          <a:noFill/>
        </p:spPr>
        <p:txBody>
          <a:bodyPr wrap="square" rtlCol="0">
            <a:spAutoFit/>
          </a:bodyPr>
          <a:lstStyle/>
          <a:p>
            <a:pPr algn="just"/>
            <a:r>
              <a:rPr lang="nl-NL" sz="2800" b="1" dirty="0">
                <a:solidFill>
                  <a:srgbClr val="00B0F0"/>
                </a:solidFill>
                <a:latin typeface="Arial" panose="020B0604020202020204" pitchFamily="34" charset="0"/>
                <a:cs typeface="Arial" panose="020B0604020202020204" pitchFamily="34" charset="0"/>
              </a:rPr>
              <a:t>1. Sự thành lập và quá trình phát triển.</a:t>
            </a:r>
            <a:endParaRPr lang="en-US" sz="2800" dirty="0">
              <a:solidFill>
                <a:srgbClr val="00B0F0"/>
              </a:solidFill>
              <a:latin typeface="Arial" panose="020B0604020202020204" pitchFamily="34" charset="0"/>
              <a:cs typeface="Arial" panose="020B0604020202020204" pitchFamily="34" charset="0"/>
            </a:endParaRPr>
          </a:p>
        </p:txBody>
      </p:sp>
      <p:sp>
        <p:nvSpPr>
          <p:cNvPr id="3" name="TextBox 2"/>
          <p:cNvSpPr txBox="1"/>
          <p:nvPr/>
        </p:nvSpPr>
        <p:spPr>
          <a:xfrm>
            <a:off x="4724400" y="23622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0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762000"/>
            <a:ext cx="6096000" cy="4495800"/>
          </a:xfrm>
          <a:prstGeom prst="rect">
            <a:avLst/>
          </a:prstGeom>
        </p:spPr>
      </p:pic>
      <p:pic>
        <p:nvPicPr>
          <p:cNvPr id="3" name="Picture 2"/>
          <p:cNvPicPr>
            <a:picLocks noChangeAspect="1"/>
          </p:cNvPicPr>
          <p:nvPr/>
        </p:nvPicPr>
        <p:blipFill>
          <a:blip r:embed="rId5"/>
          <a:stretch>
            <a:fillRect/>
          </a:stretch>
        </p:blipFill>
        <p:spPr>
          <a:xfrm>
            <a:off x="8502438" y="0"/>
            <a:ext cx="609653" cy="536494"/>
          </a:xfrm>
          <a:prstGeom prst="rect">
            <a:avLst/>
          </a:prstGeom>
        </p:spPr>
      </p:pic>
    </p:spTree>
    <p:extLst>
      <p:ext uri="{BB962C8B-B14F-4D97-AF65-F5344CB8AC3E}">
        <p14:creationId xmlns:p14="http://schemas.microsoft.com/office/powerpoint/2010/main" val="720401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 xmlns:a16="http://schemas.microsoft.com/office/drawing/2014/main" id="{B24580CB-6B21-44FA-ACD8-715A373D6D62}"/>
              </a:ext>
            </a:extLst>
          </p:cNvPr>
          <p:cNvSpPr/>
          <p:nvPr/>
        </p:nvSpPr>
        <p:spPr>
          <a:xfrm>
            <a:off x="0" y="5334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304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47800" y="19050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nét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trong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người</a:t>
            </a:r>
            <a:r>
              <a:rPr lang="en-US" sz="2000" dirty="0">
                <a:solidFill>
                  <a:schemeClr val="bg1"/>
                </a:solidFill>
                <a:latin typeface="Arial" panose="020B0604020202020204" pitchFamily="34" charset="0"/>
                <a:cs typeface="Arial" panose="020B0604020202020204" pitchFamily="34" charset="0"/>
              </a:rPr>
              <a:t> Cham-pa.</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47800" y="32766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So </a:t>
            </a:r>
            <a:r>
              <a:rPr lang="en-US" sz="2000" dirty="0" err="1">
                <a:solidFill>
                  <a:schemeClr val="bg1"/>
                </a:solidFill>
                <a:latin typeface="Arial" panose="020B0604020202020204" pitchFamily="34" charset="0"/>
                <a:cs typeface="Arial" panose="020B0604020202020204" pitchFamily="34" charset="0"/>
              </a:rPr>
              <a:t>sánh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Cham-pa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Lang- </a:t>
            </a:r>
            <a:r>
              <a:rPr lang="en-US" sz="2000" dirty="0" err="1">
                <a:solidFill>
                  <a:schemeClr val="bg1"/>
                </a:solidFill>
                <a:latin typeface="Arial" panose="020B0604020202020204" pitchFamily="34" charset="0"/>
                <a:cs typeface="Arial" panose="020B0604020202020204" pitchFamily="34" charset="0"/>
              </a:rPr>
              <a:t>Âu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Lạc</a:t>
            </a:r>
            <a:r>
              <a:rPr lang="en-US" sz="2000" dirty="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048000" y="4481044"/>
            <a:ext cx="2895601" cy="1310156"/>
          </a:xfrm>
          <a:prstGeom prst="rect">
            <a:avLst/>
          </a:prstGeom>
        </p:spPr>
      </p:pic>
      <p:pic>
        <p:nvPicPr>
          <p:cNvPr id="6" name="Picture 5"/>
          <p:cNvPicPr>
            <a:picLocks noChangeAspect="1"/>
          </p:cNvPicPr>
          <p:nvPr/>
        </p:nvPicPr>
        <p:blipFill>
          <a:blip r:embed="rId5"/>
          <a:stretch>
            <a:fillRect/>
          </a:stretch>
        </p:blipFill>
        <p:spPr>
          <a:xfrm>
            <a:off x="8509465" y="18661"/>
            <a:ext cx="609653" cy="536494"/>
          </a:xfrm>
          <a:prstGeom prst="rect">
            <a:avLst/>
          </a:prstGeom>
        </p:spPr>
      </p:pic>
    </p:spTree>
    <p:extLst>
      <p:ext uri="{BB962C8B-B14F-4D97-AF65-F5344CB8AC3E}">
        <p14:creationId xmlns:p14="http://schemas.microsoft.com/office/powerpoint/2010/main" val="9343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98480"/>
            <a:ext cx="3733800" cy="4093428"/>
          </a:xfrm>
          <a:prstGeom prst="rect">
            <a:avLst/>
          </a:prstGeom>
          <a:noFill/>
        </p:spPr>
        <p:txBody>
          <a:bodyPr wrap="square" rtlCol="0">
            <a:spAutoFit/>
          </a:bodyPr>
          <a:lstStyle/>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Nét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chính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về</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kinh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tế</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của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nhà</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Chăm</a:t>
            </a:r>
            <a:r>
              <a:rPr lang="en-US" sz="2000" dirty="0">
                <a:solidFill>
                  <a:srgbClr val="00B0F0"/>
                </a:solidFill>
                <a:latin typeface="Arial" panose="020B0604020202020204" pitchFamily="34" charset="0"/>
                <a:cs typeface="Arial" panose="020B0604020202020204" pitchFamily="34" charset="0"/>
              </a:rPr>
              <a:t> - Pa:</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Sản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xuất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nông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nghiệp</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trồng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lúa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là</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hoạt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động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kinh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tế</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chủ</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yếu</a:t>
            </a:r>
            <a:r>
              <a:rPr lang="en-US" sz="2000" dirty="0">
                <a:solidFill>
                  <a:srgbClr val="00B0F0"/>
                </a:solidFill>
                <a:latin typeface="Arial" panose="020B0604020202020204" pitchFamily="34" charset="0"/>
                <a:cs typeface="Arial" panose="020B0604020202020204" pitchFamily="34" charset="0"/>
              </a:rPr>
              <a:t>.</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nghề</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gốm</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đóng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thuyền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khai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lâm</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sản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đánh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bắt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rất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phát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triển</a:t>
            </a:r>
            <a:r>
              <a:rPr lang="en-US" sz="2000" dirty="0">
                <a:solidFill>
                  <a:srgbClr val="00B0F0"/>
                </a:solidFill>
                <a:latin typeface="Arial" panose="020B0604020202020204" pitchFamily="34" charset="0"/>
                <a:cs typeface="Arial" panose="020B0604020202020204" pitchFamily="34" charset="0"/>
              </a:rPr>
              <a:t>.</a:t>
            </a:r>
          </a:p>
          <a:p>
            <a:pPr algn="just"/>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a:t>
            </a:r>
            <a:r>
              <a:rPr lang="en-US" sz="2000" dirty="0" err="1" smtClean="0">
                <a:solidFill>
                  <a:srgbClr val="00B0F0"/>
                </a:solidFill>
                <a:latin typeface="Arial" panose="020B0604020202020204" pitchFamily="34" charset="0"/>
                <a:cs typeface="Arial" panose="020B0604020202020204" pitchFamily="34" charset="0"/>
              </a:rPr>
              <a:t>ương</a:t>
            </a:r>
            <a:r>
              <a:rPr lang="en-US" sz="2000" dirty="0" smtClean="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quốc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Chăm</a:t>
            </a:r>
            <a:r>
              <a:rPr lang="en-US" sz="2000" dirty="0">
                <a:solidFill>
                  <a:srgbClr val="00B0F0"/>
                </a:solidFill>
                <a:latin typeface="Arial" panose="020B0604020202020204" pitchFamily="34" charset="0"/>
                <a:cs typeface="Arial" panose="020B0604020202020204" pitchFamily="34" charset="0"/>
              </a:rPr>
              <a:t> - Pa </a:t>
            </a:r>
            <a:r>
              <a:rPr lang="en-US" sz="2000" dirty="0" err="1">
                <a:solidFill>
                  <a:srgbClr val="00B0F0"/>
                </a:solidFill>
                <a:latin typeface="Arial" panose="020B0604020202020204" pitchFamily="34" charset="0"/>
                <a:cs typeface="Arial" panose="020B0604020202020204" pitchFamily="34" charset="0"/>
              </a:rPr>
              <a:t>trở</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thành</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cầu</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nối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trao</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đổi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buôn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bán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thường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xuyên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với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thương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nhân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nước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Trung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Quốc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Ấn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Độ</a:t>
            </a:r>
            <a:r>
              <a:rPr lang="en-US" sz="2000" dirty="0">
                <a:solidFill>
                  <a:srgbClr val="00B0F0"/>
                </a:solidFill>
                <a:latin typeface="Arial" panose="020B0604020202020204" pitchFamily="34" charset="0"/>
                <a:cs typeface="Arial" panose="020B0604020202020204" pitchFamily="34" charset="0"/>
              </a:rPr>
              <a:t>, Ả-</a:t>
            </a:r>
            <a:r>
              <a:rPr lang="en-US" sz="2000" dirty="0" err="1">
                <a:solidFill>
                  <a:srgbClr val="00B0F0"/>
                </a:solidFill>
                <a:latin typeface="Arial" panose="020B0604020202020204" pitchFamily="34" charset="0"/>
                <a:cs typeface="Arial" panose="020B0604020202020204" pitchFamily="34" charset="0"/>
              </a:rPr>
              <a:t>rập</a:t>
            </a:r>
            <a:r>
              <a:rPr lang="en-US" sz="2000"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387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8.xml><?xml version="1.0" encoding="utf-8"?>
<a:theme xmlns:a="http://schemas.openxmlformats.org/drawingml/2006/main"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692</Words>
  <PresentationFormat>On-screen Show (4:3)</PresentationFormat>
  <Paragraphs>72</Paragraphs>
  <Slides>20</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20</vt:i4>
      </vt:variant>
    </vt:vector>
  </HeadingPairs>
  <TitlesOfParts>
    <vt:vector size="38" baseType="lpstr">
      <vt:lpstr>Microsoft YaHei</vt:lpstr>
      <vt:lpstr>SimSun</vt:lpstr>
      <vt:lpstr>.VnArial Narrow</vt:lpstr>
      <vt:lpstr>Arial</vt:lpstr>
      <vt:lpstr>Calibri</vt:lpstr>
      <vt:lpstr>Calibri Light</vt:lpstr>
      <vt:lpstr>Tahoma</vt:lpstr>
      <vt:lpstr>Times New Roman</vt:lpstr>
      <vt:lpstr>Webdings</vt:lpstr>
      <vt:lpstr>Wingdings</vt:lpstr>
      <vt:lpstr>3_Office Theme</vt:lpstr>
      <vt:lpstr>4_Office Theme</vt:lpstr>
      <vt:lpstr>1_Default Design</vt:lpstr>
      <vt:lpstr>第一PPT，www.1ppt.com</vt:lpstr>
      <vt:lpstr>6_Office Theme</vt:lpstr>
      <vt:lpstr>24_Office Theme</vt:lpstr>
      <vt:lpstr>2_第一PPT，www.1ppt.com</vt:lpstr>
      <vt:lpstr>3_第一PPT，www.1ppt.com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2021-04-18T07:45:22Z</dcterms:created>
  <dcterms:modified xsi:type="dcterms:W3CDTF">2021-07-22T01:00:34Z</dcterms:modified>
</cp:coreProperties>
</file>