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73" r:id="rId6"/>
    <p:sldId id="374" r:id="rId7"/>
    <p:sldId id="375" r:id="rId8"/>
    <p:sldId id="347" r:id="rId9"/>
    <p:sldId id="356" r:id="rId10"/>
    <p:sldId id="346" r:id="rId11"/>
    <p:sldId id="376" r:id="rId12"/>
    <p:sldId id="352" r:id="rId13"/>
    <p:sldId id="354" r:id="rId14"/>
    <p:sldId id="363" r:id="rId15"/>
    <p:sldId id="377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1CF"/>
    <a:srgbClr val="F19C61"/>
    <a:srgbClr val="FF9801"/>
    <a:srgbClr val="00A9A5"/>
    <a:srgbClr val="0FB7BD"/>
    <a:srgbClr val="FFDAAB"/>
    <a:srgbClr val="048DA4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/>
            <a:t>WHAT </a:t>
          </a:r>
          <a:r>
            <a:rPr lang="en-GB" sz="2800" smtClean="0"/>
            <a:t>+ DOES </a:t>
          </a:r>
          <a:r>
            <a:rPr lang="en-GB" sz="2800" dirty="0"/>
            <a:t>+ S + MEAN…?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MEANS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3133" y="1302799"/>
            <a:ext cx="8547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explanations.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94" y="13027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979" y="12001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2148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15" y="3763839"/>
            <a:ext cx="4348640" cy="320485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29312" y="1996857"/>
            <a:ext cx="3379291" cy="1348508"/>
          </a:xfrm>
          <a:prstGeom prst="wedgeEllipseCallout">
            <a:avLst>
              <a:gd name="adj1" fmla="val 46484"/>
              <a:gd name="adj2" fmla="val 93696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7786" y="230982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008" y="3938326"/>
            <a:ext cx="261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power. 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228335" y="3803884"/>
            <a:ext cx="3379291" cy="1514795"/>
          </a:xfrm>
          <a:prstGeom prst="wedgeEllipseCallout">
            <a:avLst>
              <a:gd name="adj1" fmla="val 60013"/>
              <a:gd name="adj2" fmla="val 63514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800103" y="2279026"/>
            <a:ext cx="28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sun. What does </a:t>
            </a:r>
            <a:r>
              <a:rPr lang="en-US" i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energy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mean?</a:t>
            </a:r>
            <a:r>
              <a:rPr lang="vi-VN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20" name="Oval Callout 19"/>
          <p:cNvSpPr/>
          <p:nvPr/>
        </p:nvSpPr>
        <p:spPr>
          <a:xfrm>
            <a:off x="8418922" y="1996857"/>
            <a:ext cx="3379291" cy="2318665"/>
          </a:xfrm>
          <a:prstGeom prst="wedgeEllipseCallout">
            <a:avLst>
              <a:gd name="adj1" fmla="val -54823"/>
              <a:gd name="adj2" fmla="val 47419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282936"/>
            <a:ext cx="107748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your partner the following questions and tick his or her answers in the boxes.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8C927BE-4B1F-9D17-2E52-EC8888AF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"/>
          <a:stretch/>
        </p:blipFill>
        <p:spPr bwMode="auto">
          <a:xfrm>
            <a:off x="539852" y="2278055"/>
            <a:ext cx="5146992" cy="415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6F91D04-ED37-A8F3-AEFA-645FD5B6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82" y="1962833"/>
            <a:ext cx="4937760" cy="4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357587"/>
            <a:ext cx="87118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group how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well your partner saves energy.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E1D7194-CCDA-0197-A703-CA40BDA3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" y="2065473"/>
            <a:ext cx="3846196" cy="4279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8411" y="2500371"/>
            <a:ext cx="59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Mai saves a lot of energy. She </a:t>
            </a:r>
            <a:r>
              <a:rPr lang="en-US" sz="2400" smtClean="0"/>
              <a:t>often goes </a:t>
            </a:r>
            <a:r>
              <a:rPr lang="en-US" sz="2400"/>
              <a:t>to school </a:t>
            </a:r>
            <a:r>
              <a:rPr lang="en-US" sz="2400" smtClean="0"/>
              <a:t>on foot </a:t>
            </a:r>
            <a:r>
              <a:rPr lang="en-US" sz="2400"/>
              <a:t>and </a:t>
            </a:r>
            <a:r>
              <a:rPr lang="en-US" sz="2400" smtClean="0"/>
              <a:t>uses public </a:t>
            </a:r>
            <a:r>
              <a:rPr lang="en-US" sz="2400"/>
              <a:t>transport. She always turns </a:t>
            </a:r>
            <a:r>
              <a:rPr lang="en-US" sz="2400" smtClean="0"/>
              <a:t>oﬀ the </a:t>
            </a:r>
            <a:r>
              <a:rPr lang="en-US" sz="2400"/>
              <a:t>lights when going to bed.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989672" y="1255395"/>
            <a:ext cx="10284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 in 3 on your own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class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well you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energy.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23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9" y="1989000"/>
            <a:ext cx="4991100" cy="4400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9469" y="2688613"/>
            <a:ext cx="6113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I don’t save much energy. I go </a:t>
            </a:r>
            <a:r>
              <a:rPr lang="en-US" sz="2400" smtClean="0"/>
              <a:t>to school on foot</a:t>
            </a:r>
            <a:r>
              <a:rPr lang="en-US" sz="2400"/>
              <a:t>, but I don’t turn </a:t>
            </a:r>
            <a:r>
              <a:rPr lang="en-US" sz="2400" smtClean="0"/>
              <a:t>oﬀ the </a:t>
            </a:r>
            <a:r>
              <a:rPr lang="en-US" sz="2400"/>
              <a:t>TV when </a:t>
            </a:r>
            <a:r>
              <a:rPr lang="en-US" sz="2400" smtClean="0"/>
              <a:t>not watching </a:t>
            </a:r>
            <a:r>
              <a:rPr lang="en-US" sz="2400"/>
              <a:t>it.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5598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</a:t>
            </a:r>
            <a:r>
              <a:rPr lang="en-US" sz="2800" dirty="0">
                <a:latin typeface="Calibri (Body)"/>
              </a:rPr>
              <a:t>about saving energy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8624" y="212252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897" y="2171785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</a:t>
            </a:r>
            <a:r>
              <a:rPr lang="en-US" sz="2800"/>
              <a:t>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for the next lesson.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54" y="18289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5D8122CD-7DAC-43BE-17A9-559461EED1B7}"/>
              </a:ext>
            </a:extLst>
          </p:cNvPr>
          <p:cNvSpPr txBox="1"/>
          <p:nvPr/>
        </p:nvSpPr>
        <p:spPr>
          <a:xfrm>
            <a:off x="3327150" y="264097"/>
            <a:ext cx="86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38888" y="233260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>
                <a:latin typeface="Calibri (Body)"/>
              </a:rPr>
              <a:t>ask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>
                <a:latin typeface="Calibri (Body)"/>
              </a:rPr>
              <a:t>talk </a:t>
            </a:r>
            <a:r>
              <a:rPr lang="en-US" sz="2800" dirty="0">
                <a:latin typeface="Calibri (Body)"/>
              </a:rPr>
              <a:t>about how well your partner </a:t>
            </a:r>
            <a:r>
              <a:rPr lang="en-US" sz="2800">
                <a:latin typeface="Calibri (Body)"/>
              </a:rPr>
              <a:t>saves </a:t>
            </a:r>
            <a:r>
              <a:rPr lang="en-US" sz="2800" smtClean="0">
                <a:latin typeface="Calibri (Body)"/>
              </a:rPr>
              <a:t>energy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Hình ảnh 3">
            <a:extLst>
              <a:ext uri="{FF2B5EF4-FFF2-40B4-BE49-F238E27FC236}">
                <a16:creationId xmlns:a16="http://schemas.microsoft.com/office/drawing/2014/main" xmlns="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AE8308E-F711-4E54-B671-B94F2611A3BF}"/>
              </a:ext>
            </a:extLst>
          </p:cNvPr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TYPES OF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94" y="16345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4" y="1346842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endParaRPr lang="en-GB" sz="3200"/>
          </a:p>
        </p:txBody>
      </p:sp>
      <p:sp>
        <p:nvSpPr>
          <p:cNvPr id="8" name="TextBox 7"/>
          <p:cNvSpPr txBox="1"/>
          <p:nvPr/>
        </p:nvSpPr>
        <p:spPr>
          <a:xfrm>
            <a:off x="8991602" y="1766871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1415318" y="5631663"/>
            <a:ext cx="20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natural gas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8240809" y="5571667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endParaRPr lang="en-GB" sz="3200"/>
          </a:p>
        </p:txBody>
      </p:sp>
      <p:sp>
        <p:nvSpPr>
          <p:cNvPr id="11" name="TextBox 10"/>
          <p:cNvSpPr txBox="1"/>
          <p:nvPr/>
        </p:nvSpPr>
        <p:spPr>
          <a:xfrm>
            <a:off x="5317899" y="5924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endParaRPr lang="en-GB" sz="320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 flipV="1">
            <a:off x="2477395" y="2059258"/>
            <a:ext cx="1446651" cy="81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H="1" flipV="1">
            <a:off x="5317900" y="1931617"/>
            <a:ext cx="58247" cy="575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 flipV="1">
            <a:off x="7638585" y="2059259"/>
            <a:ext cx="1353017" cy="80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01246" y="4538546"/>
            <a:ext cx="1164018" cy="1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5"/>
          </p:cNvCxnSpPr>
          <p:nvPr/>
        </p:nvCxnSpPr>
        <p:spPr>
          <a:xfrm>
            <a:off x="7591886" y="46317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29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04800"/>
            <a:ext cx="10438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5916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1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576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3" y="3653607"/>
            <a:ext cx="3558129" cy="31978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452875B3-54AB-21F5-7C5A-A84174B5A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" y="2541073"/>
            <a:ext cx="5489481" cy="345816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FEB8730-6C61-B7B0-E7D2-2AB40BD4CB5C}"/>
              </a:ext>
            </a:extLst>
          </p:cNvPr>
          <p:cNvSpPr txBox="1"/>
          <p:nvPr/>
        </p:nvSpPr>
        <p:spPr>
          <a:xfrm>
            <a:off x="5998850" y="2280764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ask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answer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331E697-C0D0-159A-BE07-6852EB4A790E}"/>
              </a:ext>
            </a:extLst>
          </p:cNvPr>
          <p:cNvSpPr txBox="1"/>
          <p:nvPr/>
        </p:nvSpPr>
        <p:spPr>
          <a:xfrm>
            <a:off x="6024880" y="2970448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 question word and verb do we use?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307" y="1671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638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13176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1326C89-E39D-8762-161C-656E3F3177CD}"/>
              </a:ext>
            </a:extLst>
          </p:cNvPr>
          <p:cNvSpPr txBox="1"/>
          <p:nvPr/>
        </p:nvSpPr>
        <p:spPr>
          <a:xfrm>
            <a:off x="2880732" y="3092077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654</Words>
  <PresentationFormat>Widescreen</PresentationFormat>
  <Paragraphs>114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2023-04-07T08:48:15Z</dcterms:modified>
</cp:coreProperties>
</file>