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4">
  <p:sldMasterIdLst>
    <p:sldMasterId id="2147483738" r:id="rId1"/>
    <p:sldMasterId id="2147483754" r:id="rId2"/>
  </p:sldMasterIdLst>
  <p:notesMasterIdLst>
    <p:notesMasterId r:id="rId28"/>
  </p:notesMasterIdLst>
  <p:sldIdLst>
    <p:sldId id="313" r:id="rId3"/>
    <p:sldId id="301" r:id="rId4"/>
    <p:sldId id="337" r:id="rId5"/>
    <p:sldId id="317" r:id="rId6"/>
    <p:sldId id="318" r:id="rId7"/>
    <p:sldId id="338" r:id="rId8"/>
    <p:sldId id="320" r:id="rId9"/>
    <p:sldId id="321" r:id="rId10"/>
    <p:sldId id="322" r:id="rId11"/>
    <p:sldId id="323" r:id="rId12"/>
    <p:sldId id="324" r:id="rId13"/>
    <p:sldId id="325" r:id="rId14"/>
    <p:sldId id="339" r:id="rId15"/>
    <p:sldId id="326" r:id="rId16"/>
    <p:sldId id="327" r:id="rId17"/>
    <p:sldId id="328" r:id="rId18"/>
    <p:sldId id="329" r:id="rId19"/>
    <p:sldId id="340" r:id="rId20"/>
    <p:sldId id="341" r:id="rId21"/>
    <p:sldId id="330" r:id="rId22"/>
    <p:sldId id="331" r:id="rId23"/>
    <p:sldId id="332" r:id="rId24"/>
    <p:sldId id="334" r:id="rId25"/>
    <p:sldId id="335" r:id="rId26"/>
    <p:sldId id="336" r:id="rId27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5" d="100"/>
          <a:sy n="35" d="100"/>
        </p:scale>
        <p:origin x="300" y="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1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49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77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21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7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7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5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8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4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9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917987" y="2164808"/>
              <a:ext cx="12863666" cy="278140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079787" y="5288484"/>
              <a:ext cx="13335000" cy="773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§3.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§4.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BẤT PHƯƠNG TRÌNH VÀ HỆ BẤT PHƯƠNG TRÌNH </a:t>
              </a:r>
            </a:p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 NHẤT HAI ẨN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Chú</a:t>
                </a:r>
                <a:r>
                  <a:rPr lang="en-US" b="1" dirty="0"/>
                  <a:t> ý.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HĐ2,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&lt;150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5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63A5C4-EE00-47F0-A1B7-60B160C94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42269"/>
              </p:ext>
            </p:extLst>
          </p:nvPr>
        </p:nvGraphicFramePr>
        <p:xfrm>
          <a:off x="1143000" y="2286000"/>
          <a:ext cx="10591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xác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định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: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A0E8D8-1A2A-4EF5-9CD5-6E6CEC1D3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61691"/>
              </p:ext>
            </p:extLst>
          </p:nvPr>
        </p:nvGraphicFramePr>
        <p:xfrm>
          <a:off x="1143000" y="4048760"/>
          <a:ext cx="10591800" cy="4367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Trên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cùng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mặt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phẳng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xác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định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mỗi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và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bỏ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còn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lại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0AF722-BCA0-48DD-A5A8-D5C952217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89298"/>
              </p:ext>
            </p:extLst>
          </p:nvPr>
        </p:nvGraphicFramePr>
        <p:xfrm>
          <a:off x="1143000" y="8415909"/>
          <a:ext cx="105918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không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đã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cho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omah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54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Luyện </a:t>
                </a:r>
                <a:r>
                  <a:rPr lang="en-US" b="1" dirty="0" err="1"/>
                  <a:t>tập</a:t>
                </a:r>
                <a:r>
                  <a:rPr lang="en-US" b="1" dirty="0"/>
                  <a:t> 2.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&lt;120.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/>
                  <a:t>Bước 3.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b="-19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0+0=0&lt;100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4.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&lt;120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21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62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Khi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33A24-988B-4D75-83FF-D6A8FCC62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99" y="2286000"/>
            <a:ext cx="9336779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93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3. ỨNG DỤNG CỦA HỆ BẤT PHƯƠNG TRÌNH BẬC NHẤT HAI ẨN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16470"/>
                <a:ext cx="11353800" cy="1048680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HĐ3: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ở HĐ2.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</m:oMath>
                </a14:m>
                <a:r>
                  <a:rPr lang="en-US" dirty="0"/>
                  <a:t> (H.2.5).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hoành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tung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16470"/>
                <a:ext cx="11353800" cy="10486806"/>
              </a:xfrm>
              <a:prstGeom prst="rect">
                <a:avLst/>
              </a:prstGeom>
              <a:blipFill>
                <a:blip r:embed="rId4"/>
                <a:stretch>
                  <a:fillRect l="-2414" t="-1916" r="-4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016469"/>
                <a:ext cx="11901487" cy="10486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 algn="just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=450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016469"/>
                <a:ext cx="11901487" cy="10486800"/>
              </a:xfrm>
              <a:prstGeom prst="rect">
                <a:avLst/>
              </a:prstGeom>
              <a:blipFill>
                <a:blip r:embed="rId5"/>
                <a:stretch>
                  <a:fillRect l="-2251" t="-1916" r="-22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6" imgW="123783" imgH="143125" progId="Equation.DSMT4">
                  <p:embed/>
                </p:oleObj>
              </mc:Choice>
              <mc:Fallback>
                <p:oleObj name="Equation" r:id="rId6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4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06556"/>
                <a:ext cx="11125201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.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quát</a:t>
                </a:r>
                <a:r>
                  <a:rPr lang="en-US" dirty="0"/>
                  <a:t>,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(hay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)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...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bên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hay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,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3.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toán</a:t>
                </a:r>
                <a:r>
                  <a:rPr lang="en-US" dirty="0"/>
                  <a:t> ở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100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6556"/>
                <a:ext cx="11125201" cy="11582400"/>
              </a:xfrm>
              <a:prstGeom prst="rect">
                <a:avLst/>
              </a:prstGeom>
              <a:blipFill>
                <a:blip r:embed="rId3"/>
                <a:stretch>
                  <a:fillRect l="-2463" t="-1735" b="-33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06556"/>
                <a:ext cx="11859491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tối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1,2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≤1200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≤120.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06556"/>
                <a:ext cx="11859491" cy="11582400"/>
              </a:xfrm>
              <a:prstGeom prst="rect">
                <a:avLst/>
              </a:prstGeom>
              <a:blipFill>
                <a:blip r:embed="rId4"/>
                <a:stretch>
                  <a:fillRect l="-2260" t="-1735" r="-2106" b="-4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99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60;0</m:t>
                        </m:r>
                      </m:e>
                    </m:d>
                  </m:oMath>
                </a14:m>
                <a:r>
                  <a:rPr lang="en-US" dirty="0"/>
                  <a:t> (H.2.7).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=230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=210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3. </a:t>
                </a:r>
                <a:r>
                  <a:rPr lang="en-US" dirty="0"/>
                  <a:t>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ở </a:t>
                </a:r>
                <a:r>
                  <a:rPr lang="en-US" dirty="0" err="1"/>
                  <a:t>Bước</a:t>
                </a:r>
                <a:r>
                  <a:rPr lang="en-US" dirty="0"/>
                  <a:t> 2,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=230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kinh</a:t>
                </a:r>
                <a:r>
                  <a:rPr lang="en-US" dirty="0"/>
                  <a:t> </a:t>
                </a:r>
                <a:r>
                  <a:rPr lang="en-US" dirty="0" err="1"/>
                  <a:t>doanh</a:t>
                </a:r>
                <a:r>
                  <a:rPr lang="en-US" dirty="0"/>
                  <a:t> 20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80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1D50DD2-7501-4C26-B1BA-B26D39B3E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133600"/>
            <a:ext cx="6446019" cy="492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740991-AB1E-4447-86E8-07A5AE3EC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7056352"/>
            <a:ext cx="6058679" cy="6126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76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dirty="0" err="1"/>
                  <a:t>Vận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.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kế</a:t>
                </a:r>
                <a:r>
                  <a:rPr lang="en-US" dirty="0"/>
                  <a:t> </a:t>
                </a:r>
                <a:r>
                  <a:rPr lang="en-US" dirty="0" err="1"/>
                  <a:t>hoạch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chiếc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10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20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4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.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mang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2,5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mang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4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.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ước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250 </a:t>
                </a:r>
                <a:r>
                  <a:rPr lang="en-US" dirty="0" err="1"/>
                  <a:t>máy</a:t>
                </a:r>
                <a:r>
                  <a:rPr lang="en-US" dirty="0"/>
                  <a:t>.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 r="-24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4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≤4000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250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≤400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≤250.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489" b="-16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39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0;200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c) 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0;200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=850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=625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=850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100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150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6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AA2D5BC-2395-47F2-B88B-B562D65A5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5105400"/>
            <a:ext cx="1049071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6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ẩn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</a:t>
                </a:r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   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</a:t>
                </a:r>
                <a:r>
                  <a:rPr lang="en-US" b="1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16115" y="1981199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err="1"/>
                  <a:t>Đáp</a:t>
                </a:r>
                <a:r>
                  <a:rPr lang="en-US" b="1" dirty="0"/>
                  <a:t> </a:t>
                </a:r>
                <a:r>
                  <a:rPr lang="en-US" b="1" dirty="0" err="1"/>
                  <a:t>án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6115" y="1981199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013857"/>
            <a:ext cx="4928555" cy="16437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2.4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962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111" y="2362200"/>
                <a:ext cx="22415683" cy="6781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  </a:t>
                </a:r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/>
                  <a:t>                                 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1" y="2362200"/>
                <a:ext cx="22415683" cy="6781800"/>
              </a:xfrm>
              <a:prstGeom prst="rect">
                <a:avLst/>
              </a:prstGeom>
              <a:blipFill>
                <a:blip r:embed="rId3"/>
                <a:stretch>
                  <a:fillRect l="-12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819400"/>
            <a:ext cx="4928555" cy="16437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2.5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56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600" y="1809823"/>
            <a:ext cx="22808128" cy="11677577"/>
            <a:chOff x="1447799" y="1793819"/>
            <a:chExt cx="22808128" cy="116775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9"/>
              <a:ext cx="22808128" cy="11677577"/>
              <a:chOff x="1447799" y="1793819"/>
              <a:chExt cx="22808128" cy="1167757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812795"/>
                <a:ext cx="14821435" cy="1576656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33853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</a:t>
                </a:r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vi-VN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 PHƯƠNG TRÌNH VÀ </a:t>
                </a:r>
              </a:p>
              <a:p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BẤT PHƯƠNG TRÌNH BẬC NHẤT HAI ẨN.</a:t>
                </a:r>
                <a:endParaRPr lang="vi-VN" sz="4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6"/>
                <a:ext cx="15085252" cy="1284839"/>
                <a:chOff x="7459670" y="7086600"/>
                <a:chExt cx="15086997" cy="128498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77359" y="7574868"/>
                  <a:ext cx="13369308" cy="796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70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 BẤT PHƯƠNG TRÌNH BẬC NHẤT HAI ẨN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1" cy="1228255"/>
                  <a:chOff x="7459669" y="7543800"/>
                  <a:chExt cx="1381114" cy="1228255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3" y="7984489"/>
                    <a:ext cx="1371600" cy="787566"/>
                    <a:chOff x="7469183" y="7984489"/>
                    <a:chExt cx="1371600" cy="787566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3" y="772049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9265" y="798448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0" y="7776170"/>
                <a:ext cx="19583398" cy="1570559"/>
                <a:chOff x="7459670" y="7486501"/>
                <a:chExt cx="19585665" cy="1570737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9764" y="7486501"/>
                  <a:ext cx="17925571" cy="15707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BIỂU DIỄN MIỀN NGHIỆM CỦA HỆ BẤT PHƯƠNG TRÌNH </a:t>
                  </a:r>
                </a:p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BẬC NHẤT HAI ẨN TRÊN MẶT PHẲNG TỌA ĐỘ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7568265"/>
                  <a:ext cx="1392614" cy="1099918"/>
                  <a:chOff x="7459669" y="6587570"/>
                  <a:chExt cx="1381117" cy="1099918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6" y="6587570"/>
                    <a:ext cx="1371600" cy="731520"/>
                    <a:chOff x="7469186" y="6587570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6" y="6267530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00152" y="6607409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sp>
            <p:nvSpPr>
              <p:cNvPr id="84" name="Isosceles Triangle 44"/>
              <p:cNvSpPr/>
              <p:nvPr/>
            </p:nvSpPr>
            <p:spPr>
              <a:xfrm rot="16200000">
                <a:off x="1458749" y="1111425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9" y="9982204"/>
                <a:ext cx="20030564" cy="1213968"/>
                <a:chOff x="7459670" y="8524495"/>
                <a:chExt cx="25897876" cy="121410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846109" y="8941882"/>
                  <a:ext cx="23511437" cy="796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ỨNG DỤNG CỦA HỆ BẤT PHƯƠNG TRÌNH BẬC NHẤT HAI ẨN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5" cy="1036519"/>
                  <a:chOff x="7459669" y="7543800"/>
                  <a:chExt cx="1785462" cy="1036519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5" y="7791761"/>
                    <a:ext cx="1775946" cy="788558"/>
                    <a:chOff x="7469185" y="7791761"/>
                    <a:chExt cx="1775946" cy="788558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79" y="7298067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79807" y="7872351"/>
                      <a:ext cx="656097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50" y="12246878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6781800" y="3738792"/>
            <a:ext cx="15697200" cy="1754038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5200" y="145136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HỆ BẤT PHƯƠNG TRÌNH BẬC NHẤT HAI ẨN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4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097" y="1828800"/>
                <a:ext cx="23831303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 1:</a:t>
                </a:r>
                <a:r>
                  <a:rPr lang="en-US" sz="4000" dirty="0"/>
                  <a:t> </a:t>
                </a:r>
                <a:r>
                  <a:rPr lang="en-US" sz="4000" dirty="0" err="1"/>
                  <a:t>Vẽ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:−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</a:t>
                </a:r>
                <a:r>
                  <a:rPr lang="en-US" sz="4000" dirty="0" err="1"/>
                  <a:t>Vì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−0+0=0&gt;−1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nên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không </a:t>
                </a:r>
                <a:r>
                  <a:rPr lang="en-US" sz="4000" dirty="0" err="1"/>
                  <a:t>thỏa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mãn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Do </a:t>
                </a:r>
                <a:r>
                  <a:rPr lang="en-US" sz="4000" dirty="0" err="1"/>
                  <a:t>đó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miền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nghiệm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là </a:t>
                </a:r>
                <a:r>
                  <a:rPr lang="en-US" sz="4000" dirty="0" err="1"/>
                  <a:t>nửa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mặt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phẳng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chứa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gốc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kể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.</a:t>
                </a:r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en-US" sz="4000" dirty="0" err="1"/>
                  <a:t>Vẽ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</a:t>
                </a:r>
                <a:r>
                  <a:rPr lang="en-US" sz="4000" dirty="0" err="1"/>
                  <a:t>Vì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1&gt;0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nên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4000" dirty="0" err="1"/>
                  <a:t>thỏa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Do </a:t>
                </a:r>
                <a:r>
                  <a:rPr lang="en-US" sz="4000" dirty="0" err="1"/>
                  <a:t>đó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miền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nghiệm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000" dirty="0" err="1"/>
                  <a:t>là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nửa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mặt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phẳng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000" dirty="0" err="1"/>
                  <a:t>chứa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kể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-1&lt;0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(0,-1)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y&lt;0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y&lt;0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0;−1</m:t>
                        </m:r>
                      </m:e>
                    </m:d>
                  </m:oMath>
                </a14:m>
                <a:r>
                  <a:rPr lang="vi-VN" sz="4000" dirty="0"/>
                  <a:t>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endParaRPr lang="vi-VN" sz="4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7" y="1828800"/>
                <a:ext cx="23831303" cy="11582400"/>
              </a:xfrm>
              <a:prstGeom prst="rect">
                <a:avLst/>
              </a:prstGeom>
              <a:blipFill>
                <a:blip r:embed="rId2"/>
                <a:stretch>
                  <a:fillRect l="-869" t="-315" r="-844" b="-19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A87E09A8-8394-3405-69CF-67FB5052E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903" y="1828800"/>
            <a:ext cx="8001000" cy="75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5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219200"/>
                <a:ext cx="24384000" cy="12496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b="1" dirty="0"/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1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/>
                  <a:t> ):x=0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</a:t>
                </a:r>
                <a:r>
                  <a:rPr lang="en-US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x=0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 ):y=0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(0,1)</a:t>
                </a:r>
                <a:r>
                  <a:rPr lang="en-US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y≥0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 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y=0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(0;1).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):2x+y=4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2.0+0=0&lt;4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O(0;0)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2x+y≤4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en-US" sz="4000" dirty="0"/>
                  <a:t> </a:t>
                </a:r>
                <a:r>
                  <a:rPr lang="vi-VN" sz="4000" dirty="0"/>
                  <a:t>2x+y≤4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2x+y=4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gốc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O.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9200"/>
                <a:ext cx="24384000" cy="12496800"/>
              </a:xfrm>
              <a:prstGeom prst="rect">
                <a:avLst/>
              </a:prstGeom>
              <a:blipFill>
                <a:blip r:embed="rId2"/>
                <a:stretch>
                  <a:fillRect l="-850" t="-341" b="-4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0206B87-B8D1-5A99-7651-A4194CA9C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0" y="1447800"/>
            <a:ext cx="9296400" cy="91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7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600200"/>
                <a:ext cx="23831303" cy="12115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b="1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1: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/>
                  <a:t> ):x=0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x=0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 ):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=5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0+0=0&lt;5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O(0;0) không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&lt;5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&lt;5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/>
                  <a:t>không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gốc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O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):x-y=0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-1-0=-1&lt;0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(-1;0)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x-y&lt;0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x-y&lt;0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(-1;0)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r>
                  <a:rPr lang="vi-VN" sz="4000" dirty="0"/>
                  <a:t>.</a:t>
                </a:r>
                <a:endParaRPr lang="en-US" sz="4000" dirty="0"/>
              </a:p>
              <a:p>
                <a:pPr marL="0" indent="0">
                  <a:buNone/>
                </a:pPr>
                <a:endParaRPr lang="vi-VN" sz="40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0200"/>
                <a:ext cx="23831303" cy="12115800"/>
              </a:xfrm>
              <a:prstGeom prst="rect">
                <a:avLst/>
              </a:prstGeom>
              <a:blipFill>
                <a:blip r:embed="rId2"/>
                <a:stretch>
                  <a:fillRect l="-869" t="-402" r="-537" b="-155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8A70521-4567-5949-0C6C-40660F297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0" y="1605584"/>
            <a:ext cx="7110846" cy="71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sz="5400" dirty="0"/>
              <a:t>     </a:t>
            </a:r>
          </a:p>
          <a:p>
            <a:pPr marL="0" indent="0">
              <a:buNone/>
            </a:pPr>
            <a:r>
              <a:rPr lang="en-US" sz="5400" dirty="0"/>
              <a:t> </a:t>
            </a:r>
            <a:r>
              <a:rPr lang="en-US" sz="5400" dirty="0" err="1"/>
              <a:t>Một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cần</a:t>
            </a:r>
            <a:r>
              <a:rPr lang="en-US" sz="5400" dirty="0"/>
              <a:t> </a:t>
            </a:r>
            <a:r>
              <a:rPr lang="en-US" sz="5400" dirty="0" err="1"/>
              <a:t>ít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900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400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 </a:t>
            </a:r>
            <a:r>
              <a:rPr lang="en-US" sz="5400" dirty="0" err="1"/>
              <a:t>trong</a:t>
            </a:r>
            <a:r>
              <a:rPr lang="en-US" sz="5400" dirty="0"/>
              <a:t> </a:t>
            </a:r>
            <a:r>
              <a:rPr lang="en-US" sz="5400" dirty="0" err="1"/>
              <a:t>thức</a:t>
            </a:r>
            <a:r>
              <a:rPr lang="en-US" sz="5400" dirty="0"/>
              <a:t> </a:t>
            </a:r>
            <a:r>
              <a:rPr lang="en-US" sz="5400" dirty="0" err="1"/>
              <a:t>ăn</a:t>
            </a:r>
            <a:r>
              <a:rPr lang="en-US" sz="5400" dirty="0"/>
              <a:t>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ngày</a:t>
            </a:r>
            <a:r>
              <a:rPr lang="en-US" sz="5400" dirty="0"/>
              <a:t>.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chứa</a:t>
            </a:r>
            <a:r>
              <a:rPr lang="en-US" sz="5400" dirty="0"/>
              <a:t> 800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200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.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 </a:t>
            </a:r>
            <a:r>
              <a:rPr lang="en-US" sz="5400" dirty="0" err="1"/>
              <a:t>chứa</a:t>
            </a:r>
            <a:r>
              <a:rPr lang="en-US" sz="5400" dirty="0"/>
              <a:t> 600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400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. </a:t>
            </a:r>
            <a:r>
              <a:rPr lang="en-US" sz="5400" dirty="0" err="1"/>
              <a:t>Biết</a:t>
            </a:r>
            <a:r>
              <a:rPr lang="en-US" sz="5400" dirty="0"/>
              <a:t> </a:t>
            </a:r>
            <a:r>
              <a:rPr lang="en-US" sz="5400" dirty="0" err="1"/>
              <a:t>rằng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này</a:t>
            </a:r>
            <a:r>
              <a:rPr lang="en-US" sz="5400" dirty="0"/>
              <a:t> </a:t>
            </a:r>
            <a:r>
              <a:rPr lang="en-US" sz="5400" dirty="0" err="1"/>
              <a:t>chỉ</a:t>
            </a:r>
            <a:r>
              <a:rPr lang="en-US" sz="5400" dirty="0"/>
              <a:t> </a:t>
            </a:r>
            <a:r>
              <a:rPr lang="en-US" sz="5400" dirty="0" err="1"/>
              <a:t>mua</a:t>
            </a:r>
            <a:r>
              <a:rPr lang="en-US" sz="5400" dirty="0"/>
              <a:t> </a:t>
            </a:r>
            <a:r>
              <a:rPr lang="en-US" sz="5400" dirty="0" err="1"/>
              <a:t>nhiều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1,6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1,1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; </a:t>
            </a:r>
            <a:r>
              <a:rPr lang="en-US" sz="5400" dirty="0" err="1"/>
              <a:t>giá</a:t>
            </a:r>
            <a:r>
              <a:rPr lang="en-US" sz="5400" dirty="0"/>
              <a:t> </a:t>
            </a:r>
            <a:r>
              <a:rPr lang="en-US" sz="5400" dirty="0" err="1"/>
              <a:t>tiền</a:t>
            </a:r>
            <a:r>
              <a:rPr lang="en-US" sz="5400" dirty="0"/>
              <a:t> 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250 </a:t>
            </a:r>
            <a:r>
              <a:rPr lang="en-US" sz="5400" dirty="0" err="1"/>
              <a:t>nghìn</a:t>
            </a:r>
            <a:r>
              <a:rPr lang="en-US" sz="5400" dirty="0"/>
              <a:t> </a:t>
            </a:r>
            <a:r>
              <a:rPr lang="en-US" sz="5400" dirty="0" err="1"/>
              <a:t>đồng</a:t>
            </a:r>
            <a:r>
              <a:rPr lang="en-US" sz="5400" dirty="0"/>
              <a:t>; 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160 </a:t>
            </a:r>
            <a:r>
              <a:rPr lang="en-US" sz="5400" dirty="0" err="1"/>
              <a:t>nghìn</a:t>
            </a:r>
            <a:r>
              <a:rPr lang="en-US" sz="5400" dirty="0"/>
              <a:t> </a:t>
            </a:r>
            <a:r>
              <a:rPr lang="en-US" sz="5400" dirty="0" err="1"/>
              <a:t>đồng</a:t>
            </a:r>
            <a:r>
              <a:rPr lang="en-US" sz="5400" dirty="0"/>
              <a:t>. </a:t>
            </a:r>
            <a:r>
              <a:rPr lang="en-US" sz="5400" dirty="0" err="1"/>
              <a:t>Giả</a:t>
            </a:r>
            <a:r>
              <a:rPr lang="en-US" sz="5400" dirty="0"/>
              <a:t> </a:t>
            </a:r>
            <a:r>
              <a:rPr lang="en-US" sz="5400" dirty="0" err="1"/>
              <a:t>sử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đó</a:t>
            </a:r>
            <a:r>
              <a:rPr lang="en-US" sz="5400" dirty="0"/>
              <a:t> </a:t>
            </a:r>
            <a:r>
              <a:rPr lang="en-US" sz="5400" dirty="0" err="1"/>
              <a:t>mua</a:t>
            </a:r>
            <a:r>
              <a:rPr lang="en-US" sz="5400" dirty="0"/>
              <a:t> </a:t>
            </a:r>
            <a:r>
              <a:rPr lang="en-US" sz="5400" i="1" dirty="0"/>
              <a:t>x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</a:t>
            </a:r>
            <a:r>
              <a:rPr lang="en-US" sz="5400" i="1" dirty="0"/>
              <a:t>y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216115" y="1981199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a) </a:t>
            </a:r>
            <a:r>
              <a:rPr lang="en-US" sz="6000" dirty="0" err="1"/>
              <a:t>Viết</a:t>
            </a:r>
            <a:r>
              <a:rPr lang="en-US" sz="6000" dirty="0"/>
              <a:t> </a:t>
            </a:r>
            <a:r>
              <a:rPr lang="en-US" sz="6000" dirty="0" err="1"/>
              <a:t>các</a:t>
            </a:r>
            <a:r>
              <a:rPr lang="en-US" sz="6000" dirty="0"/>
              <a:t> </a:t>
            </a:r>
            <a:r>
              <a:rPr lang="en-US" sz="6000" dirty="0" err="1"/>
              <a:t>bất</a:t>
            </a:r>
            <a:r>
              <a:rPr lang="en-US" sz="6000" dirty="0"/>
              <a:t> </a:t>
            </a:r>
            <a:r>
              <a:rPr lang="en-US" sz="6000" dirty="0" err="1"/>
              <a:t>phương</a:t>
            </a:r>
            <a:r>
              <a:rPr lang="en-US" sz="6000" dirty="0"/>
              <a:t> </a:t>
            </a:r>
            <a:r>
              <a:rPr lang="en-US" sz="6000" dirty="0" err="1"/>
              <a:t>trình</a:t>
            </a:r>
            <a:r>
              <a:rPr lang="en-US" sz="6000" dirty="0"/>
              <a:t> </a:t>
            </a:r>
            <a:r>
              <a:rPr lang="en-US" sz="6000" dirty="0" err="1"/>
              <a:t>biểu</a:t>
            </a:r>
            <a:r>
              <a:rPr lang="en-US" sz="6000" dirty="0"/>
              <a:t> </a:t>
            </a:r>
            <a:r>
              <a:rPr lang="en-US" sz="6000" dirty="0" err="1"/>
              <a:t>thị</a:t>
            </a:r>
            <a:r>
              <a:rPr lang="en-US" sz="6000" dirty="0"/>
              <a:t> </a:t>
            </a:r>
            <a:r>
              <a:rPr lang="en-US" sz="6000" dirty="0" err="1"/>
              <a:t>các</a:t>
            </a:r>
            <a:r>
              <a:rPr lang="en-US" sz="6000" dirty="0"/>
              <a:t> </a:t>
            </a:r>
            <a:r>
              <a:rPr lang="en-US" sz="6000" dirty="0" err="1"/>
              <a:t>điều</a:t>
            </a:r>
            <a:r>
              <a:rPr lang="en-US" sz="6000" dirty="0"/>
              <a:t> </a:t>
            </a:r>
            <a:r>
              <a:rPr lang="en-US" sz="6000" dirty="0" err="1"/>
              <a:t>kiện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bài</a:t>
            </a:r>
            <a:r>
              <a:rPr lang="en-US" sz="6000" dirty="0"/>
              <a:t> </a:t>
            </a:r>
            <a:r>
              <a:rPr lang="en-US" sz="6000" dirty="0" err="1"/>
              <a:t>toán</a:t>
            </a:r>
            <a:r>
              <a:rPr lang="en-US" sz="6000" dirty="0"/>
              <a:t> </a:t>
            </a:r>
            <a:r>
              <a:rPr lang="en-US" sz="6000" dirty="0" err="1"/>
              <a:t>thành</a:t>
            </a:r>
            <a:r>
              <a:rPr lang="en-US" sz="6000" dirty="0"/>
              <a:t> </a:t>
            </a:r>
            <a:r>
              <a:rPr lang="en-US" sz="6000" dirty="0" err="1"/>
              <a:t>một</a:t>
            </a:r>
            <a:r>
              <a:rPr lang="en-US" sz="6000" dirty="0"/>
              <a:t> </a:t>
            </a:r>
            <a:r>
              <a:rPr lang="en-US" sz="6000" dirty="0" err="1"/>
              <a:t>hệ</a:t>
            </a:r>
            <a:r>
              <a:rPr lang="en-US" sz="6000" dirty="0"/>
              <a:t> </a:t>
            </a:r>
            <a:r>
              <a:rPr lang="en-US" sz="6000" dirty="0" err="1"/>
              <a:t>bất</a:t>
            </a:r>
            <a:r>
              <a:rPr lang="en-US" sz="6000" dirty="0"/>
              <a:t> </a:t>
            </a:r>
            <a:r>
              <a:rPr lang="en-US" sz="6000" dirty="0" err="1"/>
              <a:t>phương</a:t>
            </a:r>
            <a:r>
              <a:rPr lang="en-US" sz="6000" dirty="0"/>
              <a:t> </a:t>
            </a:r>
            <a:r>
              <a:rPr lang="en-US" sz="6000" dirty="0" err="1"/>
              <a:t>trình</a:t>
            </a:r>
            <a:r>
              <a:rPr lang="en-US" sz="6000" dirty="0"/>
              <a:t> </a:t>
            </a:r>
            <a:r>
              <a:rPr lang="en-US" sz="6000" dirty="0" err="1"/>
              <a:t>rồi</a:t>
            </a:r>
            <a:r>
              <a:rPr lang="en-US" sz="6000" dirty="0"/>
              <a:t> </a:t>
            </a:r>
            <a:r>
              <a:rPr lang="en-US" sz="6000" dirty="0" err="1"/>
              <a:t>xác</a:t>
            </a:r>
            <a:r>
              <a:rPr lang="en-US" sz="6000" dirty="0"/>
              <a:t> </a:t>
            </a:r>
            <a:r>
              <a:rPr lang="en-US" sz="6000" dirty="0" err="1"/>
              <a:t>định</a:t>
            </a:r>
            <a:r>
              <a:rPr lang="en-US" sz="6000" dirty="0"/>
              <a:t> </a:t>
            </a:r>
            <a:r>
              <a:rPr lang="en-US" sz="6000" dirty="0" err="1"/>
              <a:t>miền</a:t>
            </a:r>
            <a:r>
              <a:rPr lang="en-US" sz="6000" dirty="0"/>
              <a:t> </a:t>
            </a:r>
            <a:r>
              <a:rPr lang="en-US" sz="6000" dirty="0" err="1"/>
              <a:t>nghiệm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hệ</a:t>
            </a:r>
            <a:r>
              <a:rPr lang="en-US" sz="6000" dirty="0"/>
              <a:t> </a:t>
            </a:r>
            <a:r>
              <a:rPr lang="en-US" sz="6000" dirty="0" err="1"/>
              <a:t>đó</a:t>
            </a:r>
            <a:r>
              <a:rPr lang="en-US" sz="6000" dirty="0"/>
              <a:t>.</a:t>
            </a:r>
          </a:p>
          <a:p>
            <a:pPr marL="0" indent="0">
              <a:buNone/>
            </a:pPr>
            <a:r>
              <a:rPr lang="en-US" sz="6000" dirty="0"/>
              <a:t>b) </a:t>
            </a:r>
            <a:r>
              <a:rPr lang="en-US" sz="6000" dirty="0" err="1"/>
              <a:t>Gọi</a:t>
            </a:r>
            <a:r>
              <a:rPr lang="en-US" sz="6000" dirty="0"/>
              <a:t> F (</a:t>
            </a:r>
            <a:r>
              <a:rPr lang="en-US" sz="6000" dirty="0" err="1"/>
              <a:t>nghìn</a:t>
            </a:r>
            <a:r>
              <a:rPr lang="en-US" sz="6000" dirty="0"/>
              <a:t> </a:t>
            </a:r>
            <a:r>
              <a:rPr lang="en-US" sz="6000" dirty="0" err="1"/>
              <a:t>đồng</a:t>
            </a:r>
            <a:r>
              <a:rPr lang="en-US" sz="6000" dirty="0"/>
              <a:t>)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tiền</a:t>
            </a:r>
            <a:r>
              <a:rPr lang="en-US" sz="6000" dirty="0"/>
              <a:t> </a:t>
            </a:r>
            <a:r>
              <a:rPr lang="en-US" sz="6000" dirty="0" err="1"/>
              <a:t>phải</a:t>
            </a:r>
            <a:r>
              <a:rPr lang="en-US" sz="6000" dirty="0"/>
              <a:t> </a:t>
            </a:r>
            <a:r>
              <a:rPr lang="en-US" sz="6000" dirty="0" err="1"/>
              <a:t>trả</a:t>
            </a:r>
            <a:r>
              <a:rPr lang="en-US" sz="6000" dirty="0"/>
              <a:t> </a:t>
            </a:r>
            <a:r>
              <a:rPr lang="en-US" sz="6000" dirty="0" err="1"/>
              <a:t>cho</a:t>
            </a:r>
            <a:r>
              <a:rPr lang="en-US" sz="6000" dirty="0"/>
              <a:t> </a:t>
            </a:r>
            <a:r>
              <a:rPr lang="en-US" sz="6000" i="1" dirty="0"/>
              <a:t>x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bò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i="1" dirty="0"/>
              <a:t>y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lợn</a:t>
            </a:r>
            <a:r>
              <a:rPr lang="en-US" sz="6000" dirty="0"/>
              <a:t>. </a:t>
            </a:r>
            <a:r>
              <a:rPr lang="en-US" sz="6000" dirty="0" err="1"/>
              <a:t>Hãy</a:t>
            </a:r>
            <a:r>
              <a:rPr lang="en-US" sz="6000" dirty="0"/>
              <a:t> </a:t>
            </a:r>
            <a:r>
              <a:rPr lang="en-US" sz="6000" dirty="0" err="1"/>
              <a:t>biểu</a:t>
            </a:r>
            <a:r>
              <a:rPr lang="en-US" sz="6000" dirty="0"/>
              <a:t> </a:t>
            </a:r>
            <a:r>
              <a:rPr lang="en-US" sz="6000" dirty="0" err="1"/>
              <a:t>diễn</a:t>
            </a:r>
            <a:r>
              <a:rPr lang="en-US" sz="6000" dirty="0"/>
              <a:t> </a:t>
            </a:r>
            <a:r>
              <a:rPr lang="en-US" sz="6000" i="1" dirty="0"/>
              <a:t>F</a:t>
            </a:r>
            <a:r>
              <a:rPr lang="en-US" sz="6000" dirty="0"/>
              <a:t> </a:t>
            </a:r>
            <a:r>
              <a:rPr lang="en-US" sz="6000" dirty="0" err="1"/>
              <a:t>theo</a:t>
            </a:r>
            <a:r>
              <a:rPr lang="en-US" sz="6000" dirty="0"/>
              <a:t> </a:t>
            </a:r>
            <a:r>
              <a:rPr lang="en-US" sz="6000" i="1" dirty="0"/>
              <a:t>x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i="1" dirty="0"/>
              <a:t>y.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c) </a:t>
            </a:r>
            <a:r>
              <a:rPr lang="en-US" sz="6000" dirty="0" err="1"/>
              <a:t>Tìm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mỗi</a:t>
            </a:r>
            <a:r>
              <a:rPr lang="en-US" sz="6000" dirty="0"/>
              <a:t> </a:t>
            </a:r>
            <a:r>
              <a:rPr lang="en-US" sz="6000" dirty="0" err="1"/>
              <a:t>loại</a:t>
            </a:r>
            <a:r>
              <a:rPr lang="en-US" sz="6000" dirty="0"/>
              <a:t> </a:t>
            </a:r>
            <a:r>
              <a:rPr lang="en-US" sz="6000" dirty="0" err="1"/>
              <a:t>mà</a:t>
            </a:r>
            <a:r>
              <a:rPr lang="en-US" sz="6000" dirty="0"/>
              <a:t> </a:t>
            </a:r>
            <a:r>
              <a:rPr lang="en-US" sz="6000" dirty="0" err="1"/>
              <a:t>gia</a:t>
            </a:r>
            <a:r>
              <a:rPr lang="en-US" sz="6000" dirty="0"/>
              <a:t> </a:t>
            </a:r>
            <a:r>
              <a:rPr lang="en-US" sz="6000" dirty="0" err="1"/>
              <a:t>đình</a:t>
            </a:r>
            <a:r>
              <a:rPr lang="en-US" sz="6000" dirty="0"/>
              <a:t> </a:t>
            </a:r>
            <a:r>
              <a:rPr lang="en-US" sz="6000" dirty="0" err="1"/>
              <a:t>cần</a:t>
            </a:r>
            <a:r>
              <a:rPr lang="en-US" sz="6000" dirty="0"/>
              <a:t> </a:t>
            </a:r>
            <a:r>
              <a:rPr lang="en-US" sz="6000" dirty="0" err="1"/>
              <a:t>mua</a:t>
            </a:r>
            <a:r>
              <a:rPr lang="en-US" sz="6000" dirty="0"/>
              <a:t> </a:t>
            </a:r>
            <a:r>
              <a:rPr lang="en-US" sz="6000" dirty="0" err="1"/>
              <a:t>để</a:t>
            </a:r>
            <a:r>
              <a:rPr lang="en-US" sz="6000" dirty="0"/>
              <a:t> chi </a:t>
            </a:r>
            <a:r>
              <a:rPr lang="en-US" sz="6000" dirty="0" err="1"/>
              <a:t>phí</a:t>
            </a:r>
            <a:r>
              <a:rPr lang="en-US" sz="6000" dirty="0"/>
              <a:t>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ít</a:t>
            </a:r>
            <a:r>
              <a:rPr lang="en-US" sz="6000" dirty="0"/>
              <a:t> </a:t>
            </a:r>
            <a:r>
              <a:rPr lang="en-US" sz="6000" dirty="0" err="1"/>
              <a:t>nhất</a:t>
            </a:r>
            <a:r>
              <a:rPr lang="en-US" sz="60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013857"/>
            <a:ext cx="5029200" cy="14913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2.6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807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86" y="1143000"/>
                <a:ext cx="24601714" cy="12573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000" dirty="0"/>
                  <a:t>Đáp </a:t>
                </a:r>
                <a:r>
                  <a:rPr lang="vi-VN" sz="4000" dirty="0" err="1"/>
                  <a:t>án</a:t>
                </a:r>
                <a:r>
                  <a:rPr lang="vi-VN" sz="4000" dirty="0"/>
                  <a:t>:</a:t>
                </a:r>
              </a:p>
              <a:p>
                <a:pPr marL="0" indent="0">
                  <a:buNone/>
                </a:pPr>
                <a:r>
                  <a:rPr lang="vi-VN" sz="4000" dirty="0"/>
                  <a:t>a) 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chỉ</a:t>
                </a:r>
                <a:r>
                  <a:rPr lang="vi-VN" sz="4000" dirty="0"/>
                  <a:t> mua </a:t>
                </a:r>
                <a:r>
                  <a:rPr lang="vi-VN" sz="4000" dirty="0" err="1"/>
                  <a:t>nhiều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nhất</a:t>
                </a:r>
                <a:r>
                  <a:rPr lang="vi-VN" sz="4000" dirty="0"/>
                  <a:t> 1,6 </a:t>
                </a:r>
                <a:r>
                  <a:rPr lang="vi-VN" sz="4000" dirty="0" err="1"/>
                  <a:t>kg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bò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1,1 </a:t>
                </a:r>
                <a:r>
                  <a:rPr lang="vi-VN" sz="4000" dirty="0" err="1"/>
                  <a:t>kg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lợn</a:t>
                </a:r>
                <a:r>
                  <a:rPr lang="vi-VN" sz="4000" dirty="0"/>
                  <a:t>. </a:t>
                </a:r>
                <a:r>
                  <a:rPr lang="vi-VN" sz="4000" dirty="0" err="1"/>
                  <a:t>Giả</a:t>
                </a:r>
                <a:r>
                  <a:rPr lang="vi-VN" sz="4000" dirty="0"/>
                  <a:t> </a:t>
                </a:r>
                <a:r>
                  <a:rPr lang="vi-VN" sz="4000" dirty="0" err="1"/>
                  <a:t>sử</a:t>
                </a:r>
                <a:r>
                  <a:rPr lang="vi-VN" sz="4000" dirty="0"/>
                  <a:t> 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mua x </a:t>
                </a:r>
                <a:r>
                  <a:rPr lang="vi-VN" sz="4000" dirty="0" err="1"/>
                  <a:t>kilôgam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bò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y </a:t>
                </a:r>
                <a:r>
                  <a:rPr lang="vi-VN" sz="4000" dirty="0" err="1"/>
                  <a:t>kilôgam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thì</a:t>
                </a:r>
                <a:r>
                  <a:rPr lang="vi-VN" sz="4000" dirty="0"/>
                  <a:t> x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y </a:t>
                </a:r>
                <a:r>
                  <a:rPr lang="vi-VN" sz="4000" dirty="0" err="1"/>
                  <a:t>cần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: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 </a:t>
                </a:r>
                <a:r>
                  <a:rPr lang="vi-VN" sz="4000" dirty="0"/>
                  <a:t>0≤x≤1,6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0≤y≤1,1.</a:t>
                </a:r>
              </a:p>
              <a:p>
                <a:pPr marL="0" indent="0">
                  <a:buNone/>
                </a:pPr>
                <a:r>
                  <a:rPr lang="vi-VN" sz="4000" dirty="0"/>
                  <a:t>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cần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ít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nhất</a:t>
                </a:r>
                <a:r>
                  <a:rPr lang="vi-VN" sz="4000" dirty="0"/>
                  <a:t> 900 đơn </a:t>
                </a:r>
                <a:r>
                  <a:rPr lang="vi-VN" sz="4000" dirty="0" err="1"/>
                  <a:t>vị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protein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400 đơn </a:t>
                </a:r>
                <a:r>
                  <a:rPr lang="vi-VN" sz="4000" dirty="0" err="1"/>
                  <a:t>vị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lipit</a:t>
                </a:r>
                <a:r>
                  <a:rPr lang="vi-VN" sz="4000" dirty="0"/>
                  <a:t> trong </a:t>
                </a:r>
                <a:r>
                  <a:rPr lang="vi-VN" sz="4000" dirty="0" err="1"/>
                  <a:t>thức</a:t>
                </a:r>
                <a:r>
                  <a:rPr lang="vi-VN" sz="4000" dirty="0"/>
                  <a:t> ăn </a:t>
                </a:r>
                <a:r>
                  <a:rPr lang="vi-VN" sz="4000" dirty="0" err="1"/>
                  <a:t>mỗi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ngày</a:t>
                </a:r>
                <a:r>
                  <a:rPr lang="vi-VN" sz="4000" dirty="0"/>
                  <a:t> nên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 tương </a:t>
                </a:r>
                <a:r>
                  <a:rPr lang="vi-VN" sz="4000" dirty="0" err="1"/>
                  <a:t>ứng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</a:t>
                </a:r>
                <a:r>
                  <a:rPr lang="vi-VN" sz="4000" dirty="0"/>
                  <a:t>800x+600y≥900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200x+400y≥400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     </a:t>
                </a:r>
                <a:r>
                  <a:rPr lang="vi-VN" sz="4000" dirty="0"/>
                  <a:t>Hay 8x+6y≥9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x+2y≥2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Từ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các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biểu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các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bài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toán</a:t>
                </a:r>
                <a:r>
                  <a:rPr lang="vi-VN" sz="4000" dirty="0"/>
                  <a:t>,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vi-VN" sz="4000" dirty="0"/>
                  <a:t>ta </a:t>
                </a:r>
                <a:r>
                  <a:rPr lang="vi-VN" sz="4000" dirty="0" err="1"/>
                  <a:t>có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sau: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≤1,6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≤1,1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≥9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vi-VN" sz="4000" dirty="0" err="1"/>
                  <a:t>Biểu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diễn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=1,6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=1,1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vi-VN" sz="4000" dirty="0"/>
                  <a:t>(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trên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tứ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giác</a:t>
                </a:r>
                <a:r>
                  <a:rPr lang="vi-VN" sz="4000" dirty="0"/>
                  <a:t> ABCD</a:t>
                </a:r>
              </a:p>
              <a:p>
                <a:pPr marL="0" indent="0">
                  <a:buNone/>
                </a:pPr>
                <a:r>
                  <a:rPr lang="vi-VN" sz="4000" dirty="0"/>
                  <a:t>(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cả</a:t>
                </a:r>
                <a:r>
                  <a:rPr lang="vi-VN" sz="4000" dirty="0"/>
                  <a:t> biên).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" y="1143000"/>
                <a:ext cx="24601714" cy="12573000"/>
              </a:xfrm>
              <a:prstGeom prst="rect">
                <a:avLst/>
              </a:prstGeom>
              <a:blipFill>
                <a:blip r:embed="rId2"/>
                <a:stretch>
                  <a:fillRect l="-867" t="-13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03C3E39-8CD0-C4CF-4126-7114241D2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973" y="4800600"/>
            <a:ext cx="9091141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17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111" y="2362200"/>
                <a:ext cx="22415683" cy="97536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ABCD.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0,3;1,1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0,3;1,1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=250.0,3+160.0,1=91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1,6;1,1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=250.1,6+160.1,1=576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1,6;0,2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1,6;0,2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=250.1,6+160.0,2=432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0,6;0,7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0,6;0,7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=250.0,6+160.0,7=262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gia</a:t>
                </a:r>
                <a:r>
                  <a:rPr lang="en-US" dirty="0"/>
                  <a:t> </a:t>
                </a:r>
                <a:r>
                  <a:rPr lang="en-US" dirty="0" err="1"/>
                  <a:t>đình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0,3</m:t>
                    </m:r>
                  </m:oMath>
                </a14:m>
                <a:r>
                  <a:rPr lang="en-US" dirty="0"/>
                  <a:t>kg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1,1</m:t>
                    </m:r>
                  </m:oMath>
                </a14:m>
                <a:r>
                  <a:rPr lang="en-US" dirty="0"/>
                  <a:t>kg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chi </a:t>
                </a:r>
                <a:r>
                  <a:rPr lang="en-US" dirty="0" err="1"/>
                  <a:t>phí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ít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1" y="2362200"/>
                <a:ext cx="22415683" cy="9753600"/>
              </a:xfrm>
              <a:prstGeom prst="rect">
                <a:avLst/>
              </a:prstGeom>
              <a:blipFill>
                <a:blip r:embed="rId3"/>
                <a:stretch>
                  <a:fillRect l="-1223" r="-7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339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HỆ BẤT PHƯƠNG TRÌNH BẬC NHẤT HAI ẨN</a:t>
            </a:r>
            <a:endParaRPr lang="en-US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032125"/>
            <a:ext cx="11353800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nay,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: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vốn</a:t>
            </a:r>
            <a:r>
              <a:rPr lang="en-US" dirty="0"/>
              <a:t> ban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1,2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nhu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100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nhuận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009900"/>
                <a:ext cx="11901487" cy="106076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dirty="0"/>
                  <a:t>HĐ1: G</a:t>
                </a:r>
                <a:r>
                  <a:rPr lang="en-US" dirty="0" err="1"/>
                  <a:t>ọi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: </a:t>
                </a:r>
                <a:r>
                  <a:rPr lang="en-US" dirty="0"/>
                  <a:t>a)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Do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100  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đk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chủ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1,2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lãi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dự</a:t>
                </a:r>
                <a:r>
                  <a:rPr lang="en-US" dirty="0"/>
                  <a:t> </a:t>
                </a:r>
                <a:r>
                  <a:rPr lang="en-US" dirty="0" err="1"/>
                  <a:t>kiến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009900"/>
                <a:ext cx="11901487" cy="10607665"/>
              </a:xfrm>
              <a:prstGeom prst="rect">
                <a:avLst/>
              </a:prstGeom>
              <a:blipFill>
                <a:blip r:embed="rId4"/>
                <a:stretch>
                  <a:fillRect l="-2251" t="-1894" r="-2251" b="-4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705856-5AFF-455E-B94A-9F03CD6D3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81156"/>
              </p:ext>
            </p:extLst>
          </p:nvPr>
        </p:nvGraphicFramePr>
        <p:xfrm>
          <a:off x="1143000" y="6629400"/>
          <a:ext cx="10896600" cy="2091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1644">
                  <a:extLst>
                    <a:ext uri="{9D8B030D-6E8A-4147-A177-3AD203B41FA5}">
                      <a16:colId xmlns:a16="http://schemas.microsoft.com/office/drawing/2014/main" val="768098747"/>
                    </a:ext>
                  </a:extLst>
                </a:gridCol>
                <a:gridCol w="3907478">
                  <a:extLst>
                    <a:ext uri="{9D8B030D-6E8A-4147-A177-3AD203B41FA5}">
                      <a16:colId xmlns:a16="http://schemas.microsoft.com/office/drawing/2014/main" val="4223190020"/>
                    </a:ext>
                  </a:extLst>
                </a:gridCol>
                <a:gridCol w="3907478">
                  <a:extLst>
                    <a:ext uri="{9D8B030D-6E8A-4147-A177-3AD203B41FA5}">
                      <a16:colId xmlns:a16="http://schemas.microsoft.com/office/drawing/2014/main" val="346193924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 hòa hai chiều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 hòa một chiều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5745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mua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vào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triệu đồng/1 máy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1653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Lợi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nhuận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dự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09705"/>
                  </a:ext>
                </a:extLst>
              </a:tr>
            </a:tbl>
          </a:graphicData>
        </a:graphic>
      </p:graphicFrame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88831"/>
              </p:ext>
            </p:extLst>
          </p:nvPr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5" imgW="123783" imgH="143125" progId="Equation.DSMT4">
                  <p:embed/>
                </p:oleObj>
              </mc:Choice>
              <mc:Fallback>
                <p:oleObj name="Equation" r:id="rId5" imgW="123783" imgH="14312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199" y="2034075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24509" y="2060513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1.</a:t>
                </a:r>
                <a:r>
                  <a:rPr lang="en-US" dirty="0"/>
                  <a:t> Cho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≤150.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Kiểm</a:t>
                </a:r>
                <a:r>
                  <a:rPr lang="en-US" dirty="0"/>
                  <a:t> </a:t>
                </a:r>
                <a:r>
                  <a:rPr lang="en-US" dirty="0" err="1"/>
                  <a:t>tra</a:t>
                </a:r>
                <a:r>
                  <a:rPr lang="en-US" dirty="0"/>
                  <a:t> </a:t>
                </a:r>
                <a:r>
                  <a:rPr lang="en-US" dirty="0" err="1"/>
                  <a:t>xem</a:t>
                </a:r>
                <a:r>
                  <a:rPr lang="en-US" dirty="0"/>
                  <a:t>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509" y="2060513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311" t="-1761" r="-2209" b="-24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4043E0-A0E6-44C3-BA08-406A03C33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43286"/>
              </p:ext>
            </p:extLst>
          </p:nvPr>
        </p:nvGraphicFramePr>
        <p:xfrm>
          <a:off x="990600" y="2060513"/>
          <a:ext cx="10820400" cy="3425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472875364"/>
                    </a:ext>
                  </a:extLst>
                </a:gridCol>
              </a:tblGrid>
              <a:tr h="3425887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gồm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hay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nhiều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5864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844876-6EC5-48F9-BA74-4765E29451F1}"/>
              </a:ext>
            </a:extLst>
          </p:cNvPr>
          <p:cNvSpPr txBox="1"/>
          <p:nvPr/>
        </p:nvSpPr>
        <p:spPr>
          <a:xfrm>
            <a:off x="685800" y="10189027"/>
            <a:ext cx="12192000" cy="77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400" b="0" dirty="0">
              <a:solidFill>
                <a:schemeClr val="tx1"/>
              </a:solidFill>
              <a:effectLst/>
              <a:latin typeface="Tomah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34DAA6-5122-47CD-AD9C-2D694ED7D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029353"/>
                  </p:ext>
                </p:extLst>
              </p:nvPr>
            </p:nvGraphicFramePr>
            <p:xfrm>
              <a:off x="990599" y="5974130"/>
              <a:ext cx="10820400" cy="3425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20400">
                      <a:extLst>
                        <a:ext uri="{9D8B030D-6E8A-4147-A177-3AD203B41FA5}">
                          <a16:colId xmlns:a16="http://schemas.microsoft.com/office/drawing/2014/main" val="472875364"/>
                        </a:ext>
                      </a:extLst>
                    </a:gridCol>
                  </a:tblGrid>
                  <a:tr h="3425887">
                    <a:tc>
                      <a:txBody>
                        <a:bodyPr/>
                        <a:lstStyle/>
                        <a:p>
                          <a:pPr marL="342900" marR="0" lvl="0" indent="-342900" algn="just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Symbol" panose="05050102010706020507" pitchFamily="18" charset="2"/>
                            <a:buChar char=""/>
                          </a:pP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Cặp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số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nghiệm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một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hệ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phương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bậc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nhất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hai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ẩn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khi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đồng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thời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nghiệm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cả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các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phương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trong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hệ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đó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.</a:t>
                          </a:r>
                          <a:endParaRPr lang="en-US" sz="4800" b="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5864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34DAA6-5122-47CD-AD9C-2D694ED7D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029353"/>
                  </p:ext>
                </p:extLst>
              </p:nvPr>
            </p:nvGraphicFramePr>
            <p:xfrm>
              <a:off x="990599" y="5974130"/>
              <a:ext cx="10820400" cy="3425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20400">
                      <a:extLst>
                        <a:ext uri="{9D8B030D-6E8A-4147-A177-3AD203B41FA5}">
                          <a16:colId xmlns:a16="http://schemas.microsoft.com/office/drawing/2014/main" val="472875364"/>
                        </a:ext>
                      </a:extLst>
                    </a:gridCol>
                  </a:tblGrid>
                  <a:tr h="34258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6" t="-5338" r="-225" b="-17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5864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089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Luyện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1.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HĐ1,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ở HĐ1 </a:t>
                </a:r>
                <a:r>
                  <a:rPr lang="en-US" dirty="0" err="1"/>
                  <a:t>là</a:t>
                </a:r>
                <a:r>
                  <a:rPr lang="en-US" dirty="0"/>
                  <a:t>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≤1200.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5;20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5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640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BIỂU DIỄN MIỀN NGHIỆM CỦA HỆ BẤT PHƯƠNG TRÌNH BẬC NHẤT HAI ẨN TRÊN MẶT PHẲNG TỌA ĐỘ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445094"/>
                <a:ext cx="11353800" cy="100581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HĐ2: </a:t>
                </a:r>
                <a:r>
                  <a:rPr lang="en-US" dirty="0"/>
                  <a:t>Cho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indent="-914400">
                  <a:buAutoNum type="alphaLcParenR"/>
                </a:pP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OAB (H.2.5)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hay </a:t>
                </a:r>
                <a:r>
                  <a:rPr lang="en-US" dirty="0" err="1"/>
                  <a:t>không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45094"/>
                <a:ext cx="11353800" cy="10058181"/>
              </a:xfrm>
              <a:prstGeom prst="rect">
                <a:avLst/>
              </a:prstGeom>
              <a:blipFill>
                <a:blip r:embed="rId4"/>
                <a:stretch>
                  <a:fillRect l="-2468" t="-1998" r="-16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445093"/>
                <a:ext cx="11901487" cy="100581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Lấy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1;149</m:t>
                        </m:r>
                      </m:e>
                    </m:d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kiểm</a:t>
                </a:r>
                <a:r>
                  <a:rPr lang="en-US" dirty="0"/>
                  <a:t> </a:t>
                </a:r>
                <a:r>
                  <a:rPr lang="en-US" dirty="0" err="1"/>
                  <a:t>tra</a:t>
                </a:r>
                <a:r>
                  <a:rPr lang="en-US" dirty="0"/>
                  <a:t> </a:t>
                </a:r>
                <a:r>
                  <a:rPr lang="en-US" dirty="0" err="1"/>
                  <a:t>xem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hay </a:t>
                </a:r>
                <a:r>
                  <a:rPr lang="en-US" dirty="0" err="1"/>
                  <a:t>không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≤150.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445093"/>
                <a:ext cx="11901487" cy="10058175"/>
              </a:xfrm>
              <a:prstGeom prst="rect">
                <a:avLst/>
              </a:prstGeom>
              <a:blipFill>
                <a:blip r:embed="rId5"/>
                <a:stretch>
                  <a:fillRect l="-2251" t="-1998" r="-9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6" imgW="123783" imgH="143125" progId="Equation.DSMT4">
                  <p:embed/>
                </p:oleObj>
              </mc:Choice>
              <mc:Fallback>
                <p:oleObj name="Equation" r:id="rId6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9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113538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phương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err="1"/>
                  <a:t>Miền</a:t>
                </a:r>
                <a:r>
                  <a:rPr lang="en-US" dirty="0"/>
                  <a:t>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(H.2.5) 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11353800" cy="11411749"/>
              </a:xfrm>
              <a:prstGeom prst="rect">
                <a:avLst/>
              </a:prstGeom>
              <a:blipFill>
                <a:blip r:embed="rId3"/>
                <a:stretch>
                  <a:fillRect l="-2414" t="-1761" r="-23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87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1;149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≤150.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914400" indent="-914400">
                  <a:buAutoNum type="alphaLcParenR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87200" cy="11411749"/>
              </a:xfrm>
              <a:prstGeom prst="rect">
                <a:avLst/>
              </a:prstGeom>
              <a:blipFill>
                <a:blip r:embed="rId4"/>
                <a:stretch>
                  <a:fillRect l="-2254" t="-1761" r="-15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FEB057F-8BF3-42E9-8D1A-BAE8CB3A87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11" t="2096" r="-4911" b="-1634"/>
          <a:stretch/>
        </p:blipFill>
        <p:spPr>
          <a:xfrm>
            <a:off x="14859000" y="6172200"/>
            <a:ext cx="5834697" cy="68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2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2.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≤2400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5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CF5061-D0F3-4C6D-AB4D-BE57D796A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48154"/>
              </p:ext>
            </p:extLst>
          </p:nvPr>
        </p:nvGraphicFramePr>
        <p:xfrm>
          <a:off x="1143000" y="2133600"/>
          <a:ext cx="10668000" cy="677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0">
                  <a:extLst>
                    <a:ext uri="{9D8B030D-6E8A-4147-A177-3AD203B41FA5}">
                      <a16:colId xmlns:a16="http://schemas.microsoft.com/office/drawing/2014/main" val="1972838372"/>
                    </a:ext>
                  </a:extLst>
                </a:gridCol>
              </a:tblGrid>
              <a:tr h="564515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mặt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phẳng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tập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hợp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điểm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  <a:p>
                      <a:pPr marL="342900" marR="0" lvl="0" indent="-34290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giao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omah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11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6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dirty="0"/>
                  <a:t>(H.2.6)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7⋅0+4⋅0=0&lt;2400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</a:p>
              <a:p>
                <a:pPr marL="0" lv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8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/>
                  <a:t> </a:t>
                </a:r>
                <a:r>
                  <a:rPr lang="en-US" b="1" i="1" dirty="0" err="1"/>
                  <a:t>Bước</a:t>
                </a:r>
                <a:r>
                  <a:rPr lang="en-US" b="1" i="1" dirty="0"/>
                  <a:t> 3.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Khi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.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2.6.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DD956C9-B98D-42CA-9A9E-B5955E4C2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3482" y="6858000"/>
            <a:ext cx="7266213" cy="64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3216</TotalTime>
  <Words>3876</Words>
  <PresentationFormat>Custom</PresentationFormat>
  <Paragraphs>271</Paragraphs>
  <Slides>25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2022-05-05T00:40:29Z</dcterms:modified>
</cp:coreProperties>
</file>