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67" r:id="rId4"/>
    <p:sldId id="314" r:id="rId5"/>
    <p:sldId id="269" r:id="rId6"/>
    <p:sldId id="333" r:id="rId7"/>
    <p:sldId id="332" r:id="rId8"/>
    <p:sldId id="334" r:id="rId9"/>
    <p:sldId id="272" r:id="rId10"/>
    <p:sldId id="310" r:id="rId11"/>
    <p:sldId id="311" r:id="rId12"/>
    <p:sldId id="335" r:id="rId13"/>
    <p:sldId id="339" r:id="rId14"/>
    <p:sldId id="313" r:id="rId15"/>
    <p:sldId id="270" r:id="rId16"/>
    <p:sldId id="337" r:id="rId17"/>
    <p:sldId id="338" r:id="rId18"/>
    <p:sldId id="342" r:id="rId19"/>
    <p:sldId id="344" r:id="rId20"/>
    <p:sldId id="341" r:id="rId21"/>
    <p:sldId id="294" r:id="rId22"/>
    <p:sldId id="343" r:id="rId23"/>
    <p:sldId id="296" r:id="rId24"/>
    <p:sldId id="298" r:id="rId25"/>
    <p:sldId id="299" r:id="rId26"/>
    <p:sldId id="30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0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794631" y="44183"/>
            <a:ext cx="234815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1.2: Grammar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44863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Unit 7: Teens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69" r:id="rId14"/>
    <p:sldLayoutId id="2147483689" r:id="rId15"/>
    <p:sldLayoutId id="2147483691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audio" Target="../media/audio13.wav"/><Relationship Id="rId4" Type="http://schemas.openxmlformats.org/officeDocument/2006/relationships/image" Target="../media/image14.png"/><Relationship Id="rId9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8C3E5E-23DE-2592-D57F-E2DEBA4EF0E6}"/>
              </a:ext>
            </a:extLst>
          </p:cNvPr>
          <p:cNvSpPr/>
          <p:nvPr/>
        </p:nvSpPr>
        <p:spPr>
          <a:xfrm>
            <a:off x="6356839" y="3232118"/>
            <a:ext cx="48352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7: TEENS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Lesson 1.2 – </a:t>
            </a:r>
            <a:r>
              <a:rPr lang="en-US" sz="2400" b="1" dirty="0">
                <a:solidFill>
                  <a:srgbClr val="00B050"/>
                </a:solidFill>
                <a:effectLst/>
              </a:rPr>
              <a:t>Grammar</a:t>
            </a:r>
          </a:p>
          <a:p>
            <a:pPr algn="ctr"/>
            <a:r>
              <a:rPr lang="en-US" sz="2400" dirty="0"/>
              <a:t>P</a:t>
            </a:r>
            <a:r>
              <a:rPr lang="en-US" sz="2400" dirty="0" smtClean="0">
                <a:effectLst/>
              </a:rPr>
              <a:t>ages </a:t>
            </a:r>
            <a:r>
              <a:rPr lang="en-US" sz="2400" dirty="0">
                <a:effectLst/>
              </a:rPr>
              <a:t>65 &amp; 66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CD83F66-BF0C-FC2E-6A63-0E215E85E493}"/>
              </a:ext>
            </a:extLst>
          </p:cNvPr>
          <p:cNvSpPr txBox="1"/>
          <p:nvPr/>
        </p:nvSpPr>
        <p:spPr>
          <a:xfrm>
            <a:off x="304800" y="1920212"/>
            <a:ext cx="1331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</a:rPr>
              <a:t>Read.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8DD986-755D-60DF-3182-96A1B55E4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799" y="507407"/>
            <a:ext cx="7578403" cy="992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94A90D-6679-8736-AEE4-9EC3F9528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571" y="1433928"/>
            <a:ext cx="5668670" cy="7175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5F44B0-F457-D5C7-DB97-449B103B1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963" y="2203540"/>
            <a:ext cx="9398857" cy="20659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12C36F-44A5-CF3D-8DD0-E3B1A464697F}"/>
              </a:ext>
            </a:extLst>
          </p:cNvPr>
          <p:cNvSpPr txBox="1"/>
          <p:nvPr/>
        </p:nvSpPr>
        <p:spPr>
          <a:xfrm>
            <a:off x="2040557" y="4707101"/>
            <a:ext cx="93172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A</a:t>
            </a:r>
            <a:r>
              <a:rPr lang="en-US" sz="3600" b="0" i="1" dirty="0">
                <a:solidFill>
                  <a:srgbClr val="0070C0"/>
                </a:solidFill>
                <a:effectLst/>
              </a:rPr>
              <a:t>: My dream is to be a doctor. What's yours?</a:t>
            </a:r>
          </a:p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B</a:t>
            </a:r>
            <a:r>
              <a:rPr lang="en-US" sz="3600" b="0" i="1" dirty="0">
                <a:solidFill>
                  <a:srgbClr val="0070C0"/>
                </a:solidFill>
                <a:effectLst/>
              </a:rPr>
              <a:t>: Mine is to become a game designer.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543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B4FD5F-5F26-887F-C41D-776C65B8DACD}"/>
              </a:ext>
            </a:extLst>
          </p:cNvPr>
          <p:cNvSpPr txBox="1"/>
          <p:nvPr/>
        </p:nvSpPr>
        <p:spPr>
          <a:xfrm>
            <a:off x="-60251" y="6340569"/>
            <a:ext cx="12578316" cy="5101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6127EE-632A-4CB0-507D-0B9499286EA0}"/>
              </a:ext>
            </a:extLst>
          </p:cNvPr>
          <p:cNvSpPr txBox="1"/>
          <p:nvPr/>
        </p:nvSpPr>
        <p:spPr>
          <a:xfrm>
            <a:off x="-212651" y="-10633"/>
            <a:ext cx="12578316" cy="5101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1F05-8009-A49F-0FCA-64BB3AC57BA7}"/>
              </a:ext>
            </a:extLst>
          </p:cNvPr>
          <p:cNvSpPr txBox="1"/>
          <p:nvPr/>
        </p:nvSpPr>
        <p:spPr>
          <a:xfrm>
            <a:off x="5153891" y="1339273"/>
            <a:ext cx="489527" cy="2549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A42827-30D8-0CD1-10E2-F73AF2D9B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3" t="2445" b="960"/>
          <a:stretch/>
        </p:blipFill>
        <p:spPr>
          <a:xfrm>
            <a:off x="6089636" y="1284"/>
            <a:ext cx="6082103" cy="68409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21EAB3-88AC-3523-849B-9DBBE80D4CC7}"/>
              </a:ext>
            </a:extLst>
          </p:cNvPr>
          <p:cNvSpPr txBox="1"/>
          <p:nvPr/>
        </p:nvSpPr>
        <p:spPr>
          <a:xfrm>
            <a:off x="134755" y="510139"/>
            <a:ext cx="58893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</a:rPr>
              <a:t>a. Read about possessive pronouns and fill in the blanks.</a:t>
            </a:r>
            <a:r>
              <a:rPr lang="en-U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059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2E4679-D93F-33B7-A0DF-57684B0828FC}"/>
              </a:ext>
            </a:extLst>
          </p:cNvPr>
          <p:cNvSpPr txBox="1"/>
          <p:nvPr/>
        </p:nvSpPr>
        <p:spPr>
          <a:xfrm>
            <a:off x="-60251" y="6340569"/>
            <a:ext cx="12578316" cy="5101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7BFA3-B571-C061-1B72-B40C7E33DB27}"/>
              </a:ext>
            </a:extLst>
          </p:cNvPr>
          <p:cNvSpPr txBox="1"/>
          <p:nvPr/>
        </p:nvSpPr>
        <p:spPr>
          <a:xfrm>
            <a:off x="-212651" y="-10633"/>
            <a:ext cx="12578316" cy="5101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71F05-8009-A49F-0FCA-64BB3AC57BA7}"/>
              </a:ext>
            </a:extLst>
          </p:cNvPr>
          <p:cNvSpPr txBox="1"/>
          <p:nvPr/>
        </p:nvSpPr>
        <p:spPr>
          <a:xfrm>
            <a:off x="5153891" y="1339273"/>
            <a:ext cx="489527" cy="2549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A42827-30D8-0CD1-10E2-F73AF2D9B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3" t="2445" b="960"/>
          <a:stretch/>
        </p:blipFill>
        <p:spPr>
          <a:xfrm>
            <a:off x="6089636" y="1284"/>
            <a:ext cx="6082103" cy="68409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21EAB3-88AC-3523-849B-9DBBE80D4CC7}"/>
              </a:ext>
            </a:extLst>
          </p:cNvPr>
          <p:cNvSpPr txBox="1"/>
          <p:nvPr/>
        </p:nvSpPr>
        <p:spPr>
          <a:xfrm>
            <a:off x="134755" y="510139"/>
            <a:ext cx="58893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</a:rPr>
              <a:t>b. Listen and check your answers. Listen again and repeat.</a:t>
            </a:r>
            <a:r>
              <a:rPr lang="en-US" sz="3200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23EA3-3F92-3CFF-B6F9-D69449891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892" y="964171"/>
            <a:ext cx="899999" cy="807954"/>
          </a:xfrm>
          <a:prstGeom prst="rect">
            <a:avLst/>
          </a:prstGeom>
        </p:spPr>
      </p:pic>
      <p:pic>
        <p:nvPicPr>
          <p:cNvPr id="4" name="CD2 TRACK 16">
            <a:hlinkClick r:id="" action="ppaction://media"/>
            <a:extLst>
              <a:ext uri="{FF2B5EF4-FFF2-40B4-BE49-F238E27FC236}">
                <a16:creationId xmlns:a16="http://schemas.microsoft.com/office/drawing/2014/main" id="{C4B30E29-D844-C432-4CF0-FFB977B3B1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13"/>
                </p14:media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7523" y="1587357"/>
            <a:ext cx="662709" cy="662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13C6D5-CBAB-3703-BB9B-6D0A0D4E4CB2}"/>
              </a:ext>
            </a:extLst>
          </p:cNvPr>
          <p:cNvSpPr txBox="1"/>
          <p:nvPr/>
        </p:nvSpPr>
        <p:spPr>
          <a:xfrm>
            <a:off x="5153891" y="1502902"/>
            <a:ext cx="489527" cy="2549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6F1AD7-6F11-A317-6B52-2F1AE78D80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37" y="6338837"/>
            <a:ext cx="2159111" cy="476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402A12-EC60-2146-ED76-7D3995C0A697}"/>
              </a:ext>
            </a:extLst>
          </p:cNvPr>
          <p:cNvSpPr txBox="1"/>
          <p:nvPr/>
        </p:nvSpPr>
        <p:spPr>
          <a:xfrm>
            <a:off x="7560722" y="6017867"/>
            <a:ext cx="1344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yours</a:t>
            </a:r>
          </a:p>
        </p:txBody>
      </p:sp>
      <p:sp>
        <p:nvSpPr>
          <p:cNvPr id="9" name="Rectangle 36">
            <a:hlinkClick r:id="" action="ppaction://noaction">
              <a:snd r:embed="rId8" name="CD2 TRACK 16.wav"/>
            </a:hlinkClick>
            <a:extLst>
              <a:ext uri="{FF2B5EF4-FFF2-40B4-BE49-F238E27FC236}">
                <a16:creationId xmlns:a16="http://schemas.microsoft.com/office/drawing/2014/main" id="{3070BF4B-ECE0-7550-E7A9-BD3AD6F5B3F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227920" y="681796"/>
            <a:ext cx="811304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10" name="Rectangle 36">
            <a:hlinkClick r:id="" action="ppaction://noaction">
              <a:snd r:embed="rId9" name="CD2 TRACK 16_Segment_0.wav"/>
            </a:hlinkClick>
            <a:extLst>
              <a:ext uri="{FF2B5EF4-FFF2-40B4-BE49-F238E27FC236}">
                <a16:creationId xmlns:a16="http://schemas.microsoft.com/office/drawing/2014/main" id="{9AD414E0-DE7C-D7E4-B786-F3AA6223A70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302145" y="5334590"/>
            <a:ext cx="808521" cy="7078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40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1" name="Rectangle 36">
            <a:hlinkClick r:id="" action="ppaction://noaction">
              <a:snd r:embed="rId10" name="CD2 TRACK 16_Segment_0_001.wav"/>
            </a:hlinkClick>
            <a:extLst>
              <a:ext uri="{FF2B5EF4-FFF2-40B4-BE49-F238E27FC236}">
                <a16:creationId xmlns:a16="http://schemas.microsoft.com/office/drawing/2014/main" id="{1E4A4A12-782E-8BE0-53AA-26349A239AB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60733" y="5582327"/>
            <a:ext cx="767220" cy="7078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40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64B17-F802-4CBE-720F-14465331B67E}"/>
              </a:ext>
            </a:extLst>
          </p:cNvPr>
          <p:cNvSpPr txBox="1"/>
          <p:nvPr/>
        </p:nvSpPr>
        <p:spPr>
          <a:xfrm>
            <a:off x="10003939" y="5640877"/>
            <a:ext cx="1344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Mine</a:t>
            </a:r>
          </a:p>
        </p:txBody>
      </p:sp>
    </p:spTree>
    <p:extLst>
      <p:ext uri="{BB962C8B-B14F-4D97-AF65-F5344CB8AC3E}">
        <p14:creationId xmlns:p14="http://schemas.microsoft.com/office/powerpoint/2010/main" val="38635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C7AE5-2792-909E-677F-EF61AC2E8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51161" b="90925"/>
          <a:stretch/>
        </p:blipFill>
        <p:spPr>
          <a:xfrm>
            <a:off x="586995" y="1183218"/>
            <a:ext cx="4622559" cy="498631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6BF04BF-22D9-DDB9-EF88-92E55A56BC54}"/>
              </a:ext>
            </a:extLst>
          </p:cNvPr>
          <p:cNvGraphicFramePr>
            <a:graphicFrameLocks noGrp="1"/>
          </p:cNvGraphicFramePr>
          <p:nvPr/>
        </p:nvGraphicFramePr>
        <p:xfrm>
          <a:off x="5475772" y="531632"/>
          <a:ext cx="6677247" cy="5775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749">
                  <a:extLst>
                    <a:ext uri="{9D8B030D-6E8A-4147-A177-3AD203B41FA5}">
                      <a16:colId xmlns:a16="http://schemas.microsoft.com/office/drawing/2014/main" val="1380931476"/>
                    </a:ext>
                  </a:extLst>
                </a:gridCol>
                <a:gridCol w="2225749">
                  <a:extLst>
                    <a:ext uri="{9D8B030D-6E8A-4147-A177-3AD203B41FA5}">
                      <a16:colId xmlns:a16="http://schemas.microsoft.com/office/drawing/2014/main" val="398940840"/>
                    </a:ext>
                  </a:extLst>
                </a:gridCol>
                <a:gridCol w="2225749">
                  <a:extLst>
                    <a:ext uri="{9D8B030D-6E8A-4147-A177-3AD203B41FA5}">
                      <a16:colId xmlns:a16="http://schemas.microsoft.com/office/drawing/2014/main" val="3972167335"/>
                    </a:ext>
                  </a:extLst>
                </a:gridCol>
              </a:tblGrid>
              <a:tr h="94292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</a:rPr>
                        <a:t>PRONOUN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</a:rPr>
                        <a:t>POSSESSIVE ADJECTIVE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B050"/>
                          </a:solidFill>
                        </a:rPr>
                        <a:t>POSSESSIVE PRONOUN 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402682"/>
                  </a:ext>
                </a:extLst>
              </a:tr>
              <a:tr h="65284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_____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6212962"/>
                  </a:ext>
                </a:extLst>
              </a:tr>
              <a:tr h="65284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You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_____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5016453"/>
                  </a:ext>
                </a:extLst>
              </a:tr>
              <a:tr h="65284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He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_____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_____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146790"/>
                  </a:ext>
                </a:extLst>
              </a:tr>
              <a:tr h="65284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She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_____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9695478"/>
                  </a:ext>
                </a:extLst>
              </a:tr>
              <a:tr h="65284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We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_____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0751941"/>
                  </a:ext>
                </a:extLst>
              </a:tr>
              <a:tr h="78315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They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_____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9143123"/>
                  </a:ext>
                </a:extLst>
              </a:tr>
              <a:tr h="78315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FF0000"/>
                          </a:solidFill>
                        </a:rPr>
                        <a:t>_____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812074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71A9FBF-E79E-E9F2-997A-7EF8D1805E96}"/>
              </a:ext>
            </a:extLst>
          </p:cNvPr>
          <p:cNvSpPr txBox="1"/>
          <p:nvPr/>
        </p:nvSpPr>
        <p:spPr>
          <a:xfrm>
            <a:off x="8409455" y="2149679"/>
            <a:ext cx="1031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spc="-100" dirty="0">
                <a:solidFill>
                  <a:schemeClr val="accent2"/>
                </a:solidFill>
              </a:rPr>
              <a:t>your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A7C38-ACB3-0F91-834F-97F07A9FDC9D}"/>
              </a:ext>
            </a:extLst>
          </p:cNvPr>
          <p:cNvSpPr txBox="1"/>
          <p:nvPr/>
        </p:nvSpPr>
        <p:spPr>
          <a:xfrm>
            <a:off x="10532013" y="2139046"/>
            <a:ext cx="181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spc="-100" dirty="0">
                <a:solidFill>
                  <a:schemeClr val="accent2"/>
                </a:solidFill>
              </a:rPr>
              <a:t>yours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B94A1-5406-BC99-1A59-4C58DA0E0298}"/>
              </a:ext>
            </a:extLst>
          </p:cNvPr>
          <p:cNvSpPr txBox="1"/>
          <p:nvPr/>
        </p:nvSpPr>
        <p:spPr>
          <a:xfrm>
            <a:off x="8547013" y="2799374"/>
            <a:ext cx="181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spc="-100" dirty="0">
                <a:solidFill>
                  <a:schemeClr val="accent2"/>
                </a:solidFill>
              </a:rPr>
              <a:t>his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68613-BAD1-77AA-8D0F-2081B4EB9D0C}"/>
              </a:ext>
            </a:extLst>
          </p:cNvPr>
          <p:cNvSpPr txBox="1"/>
          <p:nvPr/>
        </p:nvSpPr>
        <p:spPr>
          <a:xfrm>
            <a:off x="10760152" y="2799374"/>
            <a:ext cx="17797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spc="-100" dirty="0">
                <a:solidFill>
                  <a:schemeClr val="accent2"/>
                </a:solidFill>
              </a:rPr>
              <a:t>his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16FC3-3E3F-0958-37C4-99D2E1C29FEF}"/>
              </a:ext>
            </a:extLst>
          </p:cNvPr>
          <p:cNvSpPr txBox="1"/>
          <p:nvPr/>
        </p:nvSpPr>
        <p:spPr>
          <a:xfrm>
            <a:off x="7906146" y="3472730"/>
            <a:ext cx="181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spc="-100" dirty="0">
                <a:solidFill>
                  <a:schemeClr val="accent2"/>
                </a:solidFill>
              </a:rPr>
              <a:t>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6CAD17-327F-202E-C703-55D34A56ADFE}"/>
              </a:ext>
            </a:extLst>
          </p:cNvPr>
          <p:cNvSpPr txBox="1"/>
          <p:nvPr/>
        </p:nvSpPr>
        <p:spPr>
          <a:xfrm>
            <a:off x="10526833" y="1509897"/>
            <a:ext cx="181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spc="-100" dirty="0">
                <a:solidFill>
                  <a:schemeClr val="accent2"/>
                </a:solidFill>
              </a:rPr>
              <a:t>mine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389C81-CE75-83DC-8F82-D0F5A737603E}"/>
              </a:ext>
            </a:extLst>
          </p:cNvPr>
          <p:cNvSpPr txBox="1"/>
          <p:nvPr/>
        </p:nvSpPr>
        <p:spPr>
          <a:xfrm>
            <a:off x="10602545" y="3462097"/>
            <a:ext cx="1759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spc="-100" dirty="0">
                <a:solidFill>
                  <a:schemeClr val="accent2"/>
                </a:solidFill>
              </a:rPr>
              <a:t>hers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E9CC1F-3D46-A481-F03E-5171FD64F67E}"/>
              </a:ext>
            </a:extLst>
          </p:cNvPr>
          <p:cNvSpPr txBox="1"/>
          <p:nvPr/>
        </p:nvSpPr>
        <p:spPr>
          <a:xfrm>
            <a:off x="8490011" y="4123145"/>
            <a:ext cx="1759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spc="-100" dirty="0">
                <a:solidFill>
                  <a:schemeClr val="accent2"/>
                </a:solidFill>
              </a:rPr>
              <a:t>our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9985A9-B9A3-9FBE-CDE2-EF6DFB9DD49C}"/>
              </a:ext>
            </a:extLst>
          </p:cNvPr>
          <p:cNvSpPr txBox="1"/>
          <p:nvPr/>
        </p:nvSpPr>
        <p:spPr>
          <a:xfrm>
            <a:off x="10659252" y="4114229"/>
            <a:ext cx="1759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spc="-100" dirty="0">
                <a:solidFill>
                  <a:schemeClr val="accent2"/>
                </a:solidFill>
              </a:rPr>
              <a:t>ours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311AF8-23D5-8AE0-53FA-A3A274FC3BF8}"/>
              </a:ext>
            </a:extLst>
          </p:cNvPr>
          <p:cNvSpPr txBox="1"/>
          <p:nvPr/>
        </p:nvSpPr>
        <p:spPr>
          <a:xfrm>
            <a:off x="10489128" y="4837240"/>
            <a:ext cx="1759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spc="-100" dirty="0">
                <a:solidFill>
                  <a:schemeClr val="accent2"/>
                </a:solidFill>
              </a:rPr>
              <a:t>theirs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473BA-CAEB-F18C-0251-8E330E951195}"/>
              </a:ext>
            </a:extLst>
          </p:cNvPr>
          <p:cNvSpPr txBox="1"/>
          <p:nvPr/>
        </p:nvSpPr>
        <p:spPr>
          <a:xfrm>
            <a:off x="10811653" y="5616965"/>
            <a:ext cx="1759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spc="-100" dirty="0">
                <a:solidFill>
                  <a:schemeClr val="accent2"/>
                </a:solidFill>
              </a:rPr>
              <a:t>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51484E-107F-1142-9D91-CA5977D7FFEF}"/>
              </a:ext>
            </a:extLst>
          </p:cNvPr>
          <p:cNvSpPr txBox="1"/>
          <p:nvPr/>
        </p:nvSpPr>
        <p:spPr>
          <a:xfrm>
            <a:off x="8362622" y="4849707"/>
            <a:ext cx="1759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spc="-100" dirty="0">
                <a:solidFill>
                  <a:schemeClr val="accent2"/>
                </a:solidFill>
              </a:rPr>
              <a:t>their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A0D467-CAB9-5231-3A75-0CFB034FBFEB}"/>
              </a:ext>
            </a:extLst>
          </p:cNvPr>
          <p:cNvSpPr txBox="1"/>
          <p:nvPr/>
        </p:nvSpPr>
        <p:spPr>
          <a:xfrm>
            <a:off x="8550252" y="5608164"/>
            <a:ext cx="1759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spc="-100" dirty="0">
                <a:solidFill>
                  <a:schemeClr val="accent2"/>
                </a:solidFill>
              </a:rPr>
              <a:t>its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7A3185-AC69-794F-682A-5C4A8BE0C8C8}"/>
              </a:ext>
            </a:extLst>
          </p:cNvPr>
          <p:cNvSpPr txBox="1"/>
          <p:nvPr/>
        </p:nvSpPr>
        <p:spPr>
          <a:xfrm>
            <a:off x="8499560" y="1513439"/>
            <a:ext cx="181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spc="-100" dirty="0">
                <a:solidFill>
                  <a:schemeClr val="accent2"/>
                </a:solidFill>
              </a:rPr>
              <a:t>my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E05934-0059-618E-203B-5E82E4E88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04" b="14005"/>
          <a:stretch/>
        </p:blipFill>
        <p:spPr>
          <a:xfrm>
            <a:off x="2598050" y="-53281"/>
            <a:ext cx="5668670" cy="498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13C136-7548-A0FC-7499-B65F0D94AB66}"/>
              </a:ext>
            </a:extLst>
          </p:cNvPr>
          <p:cNvSpPr txBox="1"/>
          <p:nvPr/>
        </p:nvSpPr>
        <p:spPr>
          <a:xfrm>
            <a:off x="38981" y="510366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WB, page 39</a:t>
            </a:r>
          </a:p>
        </p:txBody>
      </p:sp>
    </p:spTree>
    <p:extLst>
      <p:ext uri="{BB962C8B-B14F-4D97-AF65-F5344CB8AC3E}">
        <p14:creationId xmlns:p14="http://schemas.microsoft.com/office/powerpoint/2010/main" val="206440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9E5B6D-6CFE-DC04-7708-7BCA0AE10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55"/>
          <a:stretch/>
        </p:blipFill>
        <p:spPr>
          <a:xfrm>
            <a:off x="2465320" y="510140"/>
            <a:ext cx="7261359" cy="758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05B43C-09C1-B407-355E-A36264D92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571" y="1308799"/>
            <a:ext cx="5668670" cy="717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B22453-6235-8CE4-9658-887D356F5F6A}"/>
              </a:ext>
            </a:extLst>
          </p:cNvPr>
          <p:cNvSpPr txBox="1"/>
          <p:nvPr/>
        </p:nvSpPr>
        <p:spPr>
          <a:xfrm>
            <a:off x="5079321" y="2132810"/>
            <a:ext cx="668712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+mj-lt"/>
              </a:rPr>
              <a:t>My dream job is to become a vlogger.</a:t>
            </a:r>
          </a:p>
          <a:p>
            <a:r>
              <a:rPr lang="en-US" sz="3200" b="1" i="0" dirty="0">
                <a:solidFill>
                  <a:srgbClr val="0070C0"/>
                </a:solidFill>
                <a:effectLst/>
                <a:latin typeface="+mj-lt"/>
              </a:rPr>
              <a:t>A: What's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yours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+mj-lt"/>
              </a:rPr>
              <a:t>?</a:t>
            </a:r>
          </a:p>
          <a:p>
            <a:r>
              <a:rPr lang="en-US" sz="3200" b="1" i="0" dirty="0">
                <a:solidFill>
                  <a:srgbClr val="0070C0"/>
                </a:solidFill>
                <a:effectLst/>
                <a:latin typeface="+mj-lt"/>
              </a:rPr>
              <a:t>B: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Mine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+mj-lt"/>
              </a:rPr>
              <a:t> is to be a doctor.</a:t>
            </a:r>
          </a:p>
          <a:p>
            <a:r>
              <a:rPr lang="en-US" sz="3200" b="1" i="0" dirty="0">
                <a:solidFill>
                  <a:srgbClr val="0070C0"/>
                </a:solidFill>
                <a:effectLst/>
                <a:latin typeface="+mj-lt"/>
              </a:rPr>
              <a:t>C&amp;D: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Ours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+mj-lt"/>
              </a:rPr>
              <a:t> is to become famous</a:t>
            </a:r>
            <a:r>
              <a:rPr lang="en-US" sz="3200" b="1" i="0" dirty="0">
                <a:solidFill>
                  <a:srgbClr val="0070C0"/>
                </a:solidFill>
                <a:latin typeface="+mj-lt"/>
              </a:rPr>
              <a:t>.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  <a:p>
            <a:r>
              <a:rPr lang="en-US" sz="3200" b="1" i="0" dirty="0">
                <a:solidFill>
                  <a:srgbClr val="0070C0"/>
                </a:solidFill>
                <a:effectLst/>
                <a:latin typeface="+mj-lt"/>
              </a:rPr>
              <a:t>A: What's your sister's dream?</a:t>
            </a:r>
          </a:p>
          <a:p>
            <a:r>
              <a:rPr lang="en-US" sz="3200" b="1" i="0" dirty="0">
                <a:solidFill>
                  <a:srgbClr val="0070C0"/>
                </a:solidFill>
                <a:effectLst/>
                <a:latin typeface="+mj-lt"/>
              </a:rPr>
              <a:t>B: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Hers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+mj-lt"/>
              </a:rPr>
              <a:t> is to be a teacher.</a:t>
            </a:r>
          </a:p>
          <a:p>
            <a:r>
              <a:rPr lang="en-US" sz="3200" b="1" i="0" dirty="0">
                <a:solidFill>
                  <a:srgbClr val="0070C0"/>
                </a:solidFill>
                <a:effectLst/>
                <a:latin typeface="+mj-lt"/>
              </a:rPr>
              <a:t>A: What's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theirs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+mj-lt"/>
              </a:rPr>
              <a:t>?</a:t>
            </a:r>
          </a:p>
          <a:p>
            <a:r>
              <a:rPr lang="en-US" sz="3200" b="1" i="0" dirty="0">
                <a:solidFill>
                  <a:srgbClr val="0070C0"/>
                </a:solidFill>
                <a:effectLst/>
                <a:latin typeface="+mj-lt"/>
              </a:rPr>
              <a:t>B: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Theirs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+mj-lt"/>
              </a:rPr>
              <a:t> is to open a restaurant.</a:t>
            </a:r>
            <a:endParaRPr lang="en-US" sz="3200" b="1" dirty="0">
              <a:solidFill>
                <a:srgbClr val="0070C0"/>
              </a:solidFill>
              <a:effectLst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9E532-3C7A-CE2D-B921-18AB0297C1F9}"/>
              </a:ext>
            </a:extLst>
          </p:cNvPr>
          <p:cNvSpPr txBox="1"/>
          <p:nvPr/>
        </p:nvSpPr>
        <p:spPr>
          <a:xfrm>
            <a:off x="497598" y="2032126"/>
            <a:ext cx="4536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a. Read the examples.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6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3678" r="18396"/>
          <a:stretch/>
        </p:blipFill>
        <p:spPr>
          <a:xfrm>
            <a:off x="3264067" y="656360"/>
            <a:ext cx="4560274" cy="5127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1625" y="344347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7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05B43C-09C1-B407-355E-A36264D92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04"/>
          <a:stretch/>
        </p:blipFill>
        <p:spPr>
          <a:xfrm>
            <a:off x="2835919" y="8199"/>
            <a:ext cx="5668670" cy="7076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9E532-3C7A-CE2D-B921-18AB0297C1F9}"/>
              </a:ext>
            </a:extLst>
          </p:cNvPr>
          <p:cNvSpPr txBox="1"/>
          <p:nvPr/>
        </p:nvSpPr>
        <p:spPr>
          <a:xfrm>
            <a:off x="276218" y="636461"/>
            <a:ext cx="10013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a. Fill in the blanks with the correct possessive pronouns.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20B64F-5978-73E4-2068-CBB65B63D6B8}"/>
              </a:ext>
            </a:extLst>
          </p:cNvPr>
          <p:cNvSpPr txBox="1"/>
          <p:nvPr/>
        </p:nvSpPr>
        <p:spPr>
          <a:xfrm>
            <a:off x="173255" y="1098655"/>
            <a:ext cx="12031579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065" marR="0">
              <a:spcAft>
                <a:spcPts val="0"/>
              </a:spcAft>
            </a:pP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ane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: You didn't go to school yesterday. We talked about our dreams.</a:t>
            </a:r>
          </a:p>
          <a:p>
            <a:pPr marL="139065" marR="0">
              <a:spcAft>
                <a:spcPts val="0"/>
              </a:spcAft>
              <a:tabLst>
                <a:tab pos="1925320" algn="l"/>
                <a:tab pos="2706370" algn="l"/>
              </a:tabLst>
            </a:pP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ack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: Cool. What's (1)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______?</a:t>
            </a:r>
            <a:endParaRPr lang="en-US" sz="3000" spc="-100" dirty="0">
              <a:solidFill>
                <a:srgbClr val="0070C0"/>
              </a:solidFill>
              <a:effectLst/>
              <a:ea typeface="Calibri" panose="020F0502020204030204" pitchFamily="34" charset="0"/>
            </a:endParaRPr>
          </a:p>
          <a:p>
            <a:pPr marL="139065" marR="1456055">
              <a:lnSpc>
                <a:spcPct val="120000"/>
              </a:lnSpc>
              <a:spcAft>
                <a:spcPts val="0"/>
              </a:spcAft>
              <a:tabLst>
                <a:tab pos="1890395" algn="l"/>
                <a:tab pos="5293995" algn="l"/>
              </a:tabLst>
            </a:pP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ane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: (2)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______ 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is to become a 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ournalist.  What's (3)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______? </a:t>
            </a:r>
          </a:p>
          <a:p>
            <a:pPr marL="139065" marR="1456055">
              <a:lnSpc>
                <a:spcPct val="120000"/>
              </a:lnSpc>
              <a:spcAft>
                <a:spcPts val="0"/>
              </a:spcAft>
              <a:tabLst>
                <a:tab pos="1890395" algn="l"/>
                <a:tab pos="5293995" algn="l"/>
              </a:tabLst>
            </a:pP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ack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: (4)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______ i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s to become a musician. What about Mary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3000" spc="-100" dirty="0">
              <a:solidFill>
                <a:srgbClr val="0070C0"/>
              </a:solidFill>
              <a:effectLst/>
              <a:ea typeface="Calibri" panose="020F0502020204030204" pitchFamily="34" charset="0"/>
            </a:endParaRPr>
          </a:p>
          <a:p>
            <a:pPr marL="139065" marR="0">
              <a:spcAft>
                <a:spcPts val="0"/>
              </a:spcAft>
              <a:tabLst>
                <a:tab pos="1904365" algn="l"/>
              </a:tabLst>
            </a:pP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ane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: (5)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______ 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is to be a famous director.</a:t>
            </a:r>
          </a:p>
          <a:p>
            <a:pPr marL="139065" marR="0">
              <a:spcAft>
                <a:spcPts val="0"/>
              </a:spcAft>
              <a:tabLst>
                <a:tab pos="3987800" algn="l"/>
              </a:tabLst>
            </a:pP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ack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: That isn't easy.  How about 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ohn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Is (6)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______ 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to open a café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He talks about it all the time.</a:t>
            </a:r>
          </a:p>
          <a:p>
            <a:pPr marL="139065" marR="0">
              <a:spcAft>
                <a:spcPts val="0"/>
              </a:spcAft>
            </a:pP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ane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: Yes. Can you guess what Mark and Peter's is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They have the same dream.</a:t>
            </a:r>
          </a:p>
          <a:p>
            <a:pPr marL="139065" marR="0">
              <a:spcAft>
                <a:spcPts val="0"/>
              </a:spcAft>
              <a:tabLst>
                <a:tab pos="2862580" algn="l"/>
              </a:tabLst>
            </a:pP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ack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:  Really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Hmm, is (7)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______ 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to become engineers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000" spc="-100" dirty="0">
              <a:solidFill>
                <a:srgbClr val="0070C0"/>
              </a:solidFill>
              <a:effectLst/>
              <a:ea typeface="Calibri" panose="020F0502020204030204" pitchFamily="34" charset="0"/>
            </a:endParaRPr>
          </a:p>
          <a:p>
            <a:pPr marL="139065" marR="0">
              <a:spcAft>
                <a:spcPts val="0"/>
              </a:spcAft>
              <a:tabLst>
                <a:tab pos="2172335" algn="l"/>
              </a:tabLst>
            </a:pP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ane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: No, (8)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______ 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isn't to be engineers. They want to become famous game designers.</a:t>
            </a:r>
          </a:p>
          <a:p>
            <a:pPr marL="139065" marR="0">
              <a:spcAft>
                <a:spcPts val="0"/>
              </a:spcAft>
            </a:pP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3000" b="1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ack</a:t>
            </a:r>
            <a:r>
              <a:rPr lang="en-US" sz="3000" spc="-1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: Cool.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5BD3A-D9B8-82F3-1C67-4259819EC010}"/>
              </a:ext>
            </a:extLst>
          </p:cNvPr>
          <p:cNvSpPr txBox="1"/>
          <p:nvPr/>
        </p:nvSpPr>
        <p:spPr>
          <a:xfrm>
            <a:off x="1659987" y="2056560"/>
            <a:ext cx="1031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Mine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DA07FE-F73D-366C-CCA0-3BD6B0683E2F}"/>
              </a:ext>
            </a:extLst>
          </p:cNvPr>
          <p:cNvSpPr txBox="1"/>
          <p:nvPr/>
        </p:nvSpPr>
        <p:spPr>
          <a:xfrm>
            <a:off x="7992467" y="2023332"/>
            <a:ext cx="181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yours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04F607-8112-6686-5998-503CBAB3E017}"/>
              </a:ext>
            </a:extLst>
          </p:cNvPr>
          <p:cNvSpPr txBox="1"/>
          <p:nvPr/>
        </p:nvSpPr>
        <p:spPr>
          <a:xfrm>
            <a:off x="1650361" y="2600092"/>
            <a:ext cx="181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Mine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EFEFB-282A-A1E8-CD96-23D09F806F96}"/>
              </a:ext>
            </a:extLst>
          </p:cNvPr>
          <p:cNvSpPr txBox="1"/>
          <p:nvPr/>
        </p:nvSpPr>
        <p:spPr>
          <a:xfrm>
            <a:off x="1579043" y="3104738"/>
            <a:ext cx="181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Hers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6B71DB-256A-C1C8-C67D-12649F5CF278}"/>
              </a:ext>
            </a:extLst>
          </p:cNvPr>
          <p:cNvSpPr txBox="1"/>
          <p:nvPr/>
        </p:nvSpPr>
        <p:spPr>
          <a:xfrm>
            <a:off x="6189044" y="3514436"/>
            <a:ext cx="181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spc="-100" dirty="0">
                <a:solidFill>
                  <a:srgbClr val="FF0000"/>
                </a:solidFill>
              </a:rPr>
              <a:t>his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88F2CC-64AF-5B85-39A7-F2A663E633E2}"/>
              </a:ext>
            </a:extLst>
          </p:cNvPr>
          <p:cNvSpPr txBox="1"/>
          <p:nvPr/>
        </p:nvSpPr>
        <p:spPr>
          <a:xfrm>
            <a:off x="3395540" y="1553657"/>
            <a:ext cx="181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yours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7052B4-5E38-EC97-76DA-028640AAFD45}"/>
              </a:ext>
            </a:extLst>
          </p:cNvPr>
          <p:cNvSpPr txBox="1"/>
          <p:nvPr/>
        </p:nvSpPr>
        <p:spPr>
          <a:xfrm>
            <a:off x="4039393" y="4900155"/>
            <a:ext cx="1759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theirs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35162F-8717-709D-11A8-0EEA02455514}"/>
              </a:ext>
            </a:extLst>
          </p:cNvPr>
          <p:cNvSpPr txBox="1"/>
          <p:nvPr/>
        </p:nvSpPr>
        <p:spPr>
          <a:xfrm>
            <a:off x="2235494" y="5339116"/>
            <a:ext cx="1759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theirs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0C642E-E0A9-93F6-66FD-E52D12399788}"/>
              </a:ext>
            </a:extLst>
          </p:cNvPr>
          <p:cNvSpPr txBox="1"/>
          <p:nvPr/>
        </p:nvSpPr>
        <p:spPr>
          <a:xfrm>
            <a:off x="293199" y="587142"/>
            <a:ext cx="101790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Now, practice the conversation with a partner.</a:t>
            </a:r>
            <a:endParaRPr lang="en-US" sz="3200" b="1" i="1" spc="-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7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0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w, practice the conversation with a partner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2A4C29-01AB-D1BB-51C7-E52F44F6BD19}"/>
              </a:ext>
            </a:extLst>
          </p:cNvPr>
          <p:cNvSpPr txBox="1"/>
          <p:nvPr/>
        </p:nvSpPr>
        <p:spPr>
          <a:xfrm>
            <a:off x="74424" y="400269"/>
            <a:ext cx="10517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315"/>
              </a:spcBef>
              <a:spcAft>
                <a:spcPts val="0"/>
              </a:spcAft>
              <a:buClr>
                <a:srgbClr val="231F20"/>
              </a:buClr>
              <a:buSzPts val="1150"/>
              <a:tabLst>
                <a:tab pos="302895" algn="l"/>
              </a:tabLst>
            </a:pPr>
            <a:r>
              <a:rPr lang="en-US" sz="32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b. Rewrite</a:t>
            </a:r>
            <a:r>
              <a:rPr lang="en-US" sz="3200" b="1" spc="75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the</a:t>
            </a:r>
            <a:r>
              <a:rPr lang="en-US" sz="3200" b="1" spc="75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underlined</a:t>
            </a:r>
            <a:r>
              <a:rPr lang="en-US" sz="3200" b="1" spc="75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parts</a:t>
            </a:r>
            <a:r>
              <a:rPr lang="en-US" sz="3200" b="1" spc="75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using</a:t>
            </a:r>
            <a:r>
              <a:rPr lang="en-US" sz="3200" b="1" spc="75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possessive</a:t>
            </a:r>
            <a:r>
              <a:rPr lang="en-US" sz="3200" b="1" spc="75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pronouns.</a:t>
            </a:r>
            <a:endParaRPr lang="en-US" sz="28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ED60836F-D7F1-DA36-770F-546129FFB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640" y="136258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EB4CADF1-664F-BC08-BB36-9A52DCA44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04" y="917598"/>
            <a:ext cx="11887197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24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38138" marR="0" lvl="0" indent="-338138" algn="l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My dream is to become a dentist 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and her dream is to become a vlogger.</a:t>
            </a:r>
            <a:r>
              <a:rPr lang="en-US" altLang="en-US" sz="28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/>
            </a:r>
            <a:br>
              <a:rPr lang="en-US" altLang="en-US" sz="28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</a:b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_______________________________________________________</a:t>
            </a:r>
            <a:endParaRPr lang="en-US" altLang="en-US" sz="2800" dirty="0">
              <a:solidFill>
                <a:srgbClr val="0070C0"/>
              </a:solidFill>
              <a:latin typeface="+mn-lt"/>
            </a:endParaRPr>
          </a:p>
          <a:p>
            <a:pPr marL="338138" marR="0" lvl="0" indent="-338138" algn="l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His dream is to be a veterinarian. 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What's your dream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b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_______________________________________________________</a:t>
            </a:r>
            <a:endParaRPr lang="en-US" altLang="en-US" sz="28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marL="338138" marR="0" lvl="0" indent="-338138" algn="l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My sisters' dream isn't the same as mine. 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Their dream is to be flight </a:t>
            </a:r>
            <a:b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attendants.</a:t>
            </a:r>
            <a:b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_______________________________________________________</a:t>
            </a:r>
            <a:endParaRPr lang="en-US" altLang="en-US" sz="2800" dirty="0">
              <a:solidFill>
                <a:srgbClr val="0070C0"/>
              </a:solidFill>
              <a:latin typeface="+mn-lt"/>
            </a:endParaRPr>
          </a:p>
          <a:p>
            <a:pPr marL="338138" marR="0" lvl="0" indent="-338138" algn="l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My dream is to buy a house for my father. 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His dream is to open a café.</a:t>
            </a:r>
            <a:b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_______________________________________________________</a:t>
            </a:r>
            <a:endParaRPr lang="en-US" altLang="en-US" sz="2800" dirty="0">
              <a:solidFill>
                <a:srgbClr val="0070C0"/>
              </a:solidFill>
              <a:latin typeface="+mn-lt"/>
            </a:endParaRPr>
          </a:p>
          <a:p>
            <a:pPr marL="338138" marR="0" lvl="0" indent="-338138" algn="l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Their dream is to become rich. 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Our dream is to be famous.</a:t>
            </a:r>
            <a:b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_______________________________________________________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A01453-9A47-F6C0-F2C7-1180E41818B8}"/>
              </a:ext>
            </a:extLst>
          </p:cNvPr>
          <p:cNvSpPr txBox="1"/>
          <p:nvPr/>
        </p:nvSpPr>
        <p:spPr>
          <a:xfrm>
            <a:off x="1163802" y="1285370"/>
            <a:ext cx="11165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i="1" dirty="0">
                <a:solidFill>
                  <a:srgbClr val="FF0000"/>
                </a:solidFill>
                <a:ea typeface="Calibri" panose="020F0502020204030204" pitchFamily="34" charset="0"/>
              </a:rPr>
              <a:t>. . . and h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ers is to become a vlogger.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1C5C88-B547-E656-04A9-6F4EB67B2DAE}"/>
              </a:ext>
            </a:extLst>
          </p:cNvPr>
          <p:cNvSpPr txBox="1"/>
          <p:nvPr/>
        </p:nvSpPr>
        <p:spPr>
          <a:xfrm>
            <a:off x="1091614" y="2304041"/>
            <a:ext cx="718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What’s yours?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486AD1-C955-AA11-B7D1-9A8977E68BEB}"/>
              </a:ext>
            </a:extLst>
          </p:cNvPr>
          <p:cNvSpPr txBox="1"/>
          <p:nvPr/>
        </p:nvSpPr>
        <p:spPr>
          <a:xfrm>
            <a:off x="1115678" y="3723767"/>
            <a:ext cx="718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Theirs is to be flight attendants.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35C295-B75E-8C79-3A4F-7626319FD908}"/>
              </a:ext>
            </a:extLst>
          </p:cNvPr>
          <p:cNvSpPr txBox="1"/>
          <p:nvPr/>
        </p:nvSpPr>
        <p:spPr>
          <a:xfrm>
            <a:off x="1099636" y="4718377"/>
            <a:ext cx="718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His is to open a café.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338332-AE18-4FDD-7266-8E37ACCAC07F}"/>
              </a:ext>
            </a:extLst>
          </p:cNvPr>
          <p:cNvSpPr txBox="1"/>
          <p:nvPr/>
        </p:nvSpPr>
        <p:spPr>
          <a:xfrm>
            <a:off x="1083594" y="5712988"/>
            <a:ext cx="718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Ours is to be famous.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5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1D0412-3529-38DB-7A75-5C0BFF8920E8}"/>
              </a:ext>
            </a:extLst>
          </p:cNvPr>
          <p:cNvSpPr txBox="1"/>
          <p:nvPr/>
        </p:nvSpPr>
        <p:spPr>
          <a:xfrm>
            <a:off x="435935" y="404884"/>
            <a:ext cx="117064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Look at the information and answer the questions using </a:t>
            </a:r>
            <a:br>
              <a:rPr lang="en-US" sz="3200" b="1" i="0" dirty="0">
                <a:solidFill>
                  <a:srgbClr val="002060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possessive pronouns.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80C5E2-F1BF-64CA-70CE-C7284D3B9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4328" r="48443"/>
          <a:stretch/>
        </p:blipFill>
        <p:spPr>
          <a:xfrm>
            <a:off x="586787" y="1637410"/>
            <a:ext cx="2571083" cy="1948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4CD3A0-3682-B591-D30D-21A2662871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b="10470"/>
          <a:stretch/>
        </p:blipFill>
        <p:spPr>
          <a:xfrm>
            <a:off x="5647896" y="1506748"/>
            <a:ext cx="6361357" cy="41845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B88A22-2B07-1EBF-2C02-58AF07140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65843" t="4328"/>
          <a:stretch/>
        </p:blipFill>
        <p:spPr>
          <a:xfrm>
            <a:off x="3147233" y="1637410"/>
            <a:ext cx="1703384" cy="19480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052231-436D-1717-BF4A-9A59ECC61A08}"/>
              </a:ext>
            </a:extLst>
          </p:cNvPr>
          <p:cNvSpPr txBox="1"/>
          <p:nvPr/>
        </p:nvSpPr>
        <p:spPr>
          <a:xfrm>
            <a:off x="6018255" y="1950238"/>
            <a:ext cx="5586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pc="-100" dirty="0">
                <a:solidFill>
                  <a:srgbClr val="FF0000"/>
                </a:solidFill>
              </a:rPr>
              <a:t>His is to be a musician.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6E5F6F-1D38-593E-E576-C2430BCC6CCA}"/>
              </a:ext>
            </a:extLst>
          </p:cNvPr>
          <p:cNvSpPr txBox="1"/>
          <p:nvPr/>
        </p:nvSpPr>
        <p:spPr>
          <a:xfrm>
            <a:off x="6096000" y="2981060"/>
            <a:ext cx="5429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pc="-100" dirty="0">
                <a:solidFill>
                  <a:srgbClr val="FF0000"/>
                </a:solidFill>
              </a:rPr>
              <a:t>Theirs is to be vloggers.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561A4-1E1E-F6B9-0611-F7F01DC1E5D2}"/>
              </a:ext>
            </a:extLst>
          </p:cNvPr>
          <p:cNvSpPr txBox="1"/>
          <p:nvPr/>
        </p:nvSpPr>
        <p:spPr>
          <a:xfrm>
            <a:off x="6021203" y="4054414"/>
            <a:ext cx="5429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pc="-100" dirty="0">
                <a:solidFill>
                  <a:srgbClr val="FF0000"/>
                </a:solidFill>
              </a:rPr>
              <a:t>Hers is to be journalist.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06C757-EB88-EBFA-4C8C-00945A40BF50}"/>
              </a:ext>
            </a:extLst>
          </p:cNvPr>
          <p:cNvSpPr txBox="1"/>
          <p:nvPr/>
        </p:nvSpPr>
        <p:spPr>
          <a:xfrm>
            <a:off x="6018255" y="5106502"/>
            <a:ext cx="5990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pc="-100" dirty="0">
                <a:solidFill>
                  <a:srgbClr val="FF0000"/>
                </a:solidFill>
              </a:rPr>
              <a:t>Mine is to . . . because  . . 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319098-3247-6A20-A885-92C7FD741DC0}"/>
              </a:ext>
            </a:extLst>
          </p:cNvPr>
          <p:cNvSpPr txBox="1"/>
          <p:nvPr/>
        </p:nvSpPr>
        <p:spPr>
          <a:xfrm>
            <a:off x="10629192" y="53357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WB, page 39</a:t>
            </a:r>
          </a:p>
        </p:txBody>
      </p:sp>
    </p:spTree>
    <p:extLst>
      <p:ext uri="{BB962C8B-B14F-4D97-AF65-F5344CB8AC3E}">
        <p14:creationId xmlns:p14="http://schemas.microsoft.com/office/powerpoint/2010/main" val="257736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3678" r="18396"/>
          <a:stretch/>
        </p:blipFill>
        <p:spPr>
          <a:xfrm>
            <a:off x="3264067" y="656360"/>
            <a:ext cx="4560274" cy="5127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1286" y="3566568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4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99704" y="1614196"/>
            <a:ext cx="2906766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596586" y="2625010"/>
            <a:ext cx="2912991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596585" y="4531577"/>
            <a:ext cx="2916101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596584" y="5598378"/>
            <a:ext cx="2928545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596586" y="3589180"/>
            <a:ext cx="2906767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48853" y="6267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0EC4AC-4376-A438-5149-206418B2D216}"/>
              </a:ext>
            </a:extLst>
          </p:cNvPr>
          <p:cNvSpPr txBox="1"/>
          <p:nvPr/>
        </p:nvSpPr>
        <p:spPr>
          <a:xfrm>
            <a:off x="212650" y="787661"/>
            <a:ext cx="134927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c. In pairs: Talk about your favorite actors, vloggers, and musicians.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15F34-5CB9-43D9-FC67-DDE5BE467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627" y="2545875"/>
            <a:ext cx="8448745" cy="17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5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D1D992-DB64-782E-D990-CDBAC0EF2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" t="6998" r="4632" b="3682"/>
          <a:stretch/>
        </p:blipFill>
        <p:spPr>
          <a:xfrm>
            <a:off x="3009016" y="1648043"/>
            <a:ext cx="6134986" cy="4582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750F3E-6CEF-CA3B-3EFA-976769363D4E}"/>
              </a:ext>
            </a:extLst>
          </p:cNvPr>
          <p:cNvSpPr txBox="1"/>
          <p:nvPr/>
        </p:nvSpPr>
        <p:spPr>
          <a:xfrm>
            <a:off x="723020" y="458049"/>
            <a:ext cx="117064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In pairs. Look at the people in the picture. 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			</a:t>
            </a:r>
            <a:r>
              <a:rPr lang="en-US" sz="4000" b="1" dirty="0">
                <a:solidFill>
                  <a:srgbClr val="0070C0"/>
                </a:solidFill>
              </a:rPr>
              <a:t>What are their dreams? </a:t>
            </a:r>
          </a:p>
        </p:txBody>
      </p:sp>
    </p:spTree>
    <p:extLst>
      <p:ext uri="{BB962C8B-B14F-4D97-AF65-F5344CB8AC3E}">
        <p14:creationId xmlns:p14="http://schemas.microsoft.com/office/powerpoint/2010/main" val="332039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7906575" y="880873"/>
            <a:ext cx="424703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" y="491016"/>
            <a:ext cx="8219452" cy="583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4223" y="2179674"/>
            <a:ext cx="9615377" cy="27315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Grammar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-To practice and use </a:t>
            </a: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Possessive pronouns 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correctly.</a:t>
            </a:r>
            <a:b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</a:rPr>
              <a:t>Speaking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  <a:b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- To practice speaking, using </a:t>
            </a:r>
            <a:r>
              <a:rPr lang="en-US" sz="36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Possessive pronouns</a:t>
            </a:r>
            <a:r>
              <a:rPr lang="en-US" sz="3600" dirty="0"/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643947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how to use Possessive pronouns.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39,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8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</a:t>
            </a:r>
            <a:r>
              <a:rPr lang="en-US" sz="3600" b="1" i="1" dirty="0" smtClean="0">
                <a:solidFill>
                  <a:srgbClr val="0070C0"/>
                </a:solidFill>
              </a:rPr>
              <a:t>Notebook, Page 58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 dirty="0" smtClean="0">
                <a:solidFill>
                  <a:srgbClr val="0070C0"/>
                </a:solidFill>
              </a:rPr>
              <a:t>pages 66 &amp; 67</a:t>
            </a:r>
            <a:r>
              <a:rPr lang="en-US" sz="3600" i="1" dirty="0">
                <a:solidFill>
                  <a:srgbClr val="0070C0"/>
                </a:solidFill>
              </a:rPr>
              <a:t>,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37491" y="498764"/>
            <a:ext cx="5368070" cy="5855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3269" y="1715204"/>
            <a:ext cx="6869567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latin typeface="+mj-lt"/>
              </a:rPr>
              <a:t>- </a:t>
            </a:r>
            <a:r>
              <a:rPr lang="en-US" sz="3600" b="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practice and use </a:t>
            </a:r>
            <a:r>
              <a:rPr lang="en-US" sz="3600" b="0" i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Possessive pronouns </a:t>
            </a:r>
            <a:r>
              <a:rPr lang="en-US" sz="3600" b="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correctly.</a:t>
            </a:r>
            <a:endParaRPr lang="en-US" sz="3600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290" y="519879"/>
            <a:ext cx="9120271" cy="5780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A62864-8E48-A928-C5FB-73BD0B17F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74" y="3070223"/>
            <a:ext cx="5668670" cy="71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" y="497784"/>
            <a:ext cx="8790933" cy="5860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894618" y="552140"/>
            <a:ext cx="321085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419296-5B75-3CF6-B130-52DDABA0D0B4}"/>
              </a:ext>
            </a:extLst>
          </p:cNvPr>
          <p:cNvSpPr/>
          <p:nvPr/>
        </p:nvSpPr>
        <p:spPr>
          <a:xfrm>
            <a:off x="19253" y="1088468"/>
            <a:ext cx="12172747" cy="52275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game designer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 (n) </a:t>
            </a:r>
            <a:r>
              <a:rPr lang="vi-VN" sz="3400" dirty="0">
                <a:solidFill>
                  <a:srgbClr val="002060"/>
                </a:solidFill>
                <a:latin typeface="ArialMT"/>
              </a:rPr>
              <a:t>/ɡeɪm dɪˈzaɪnər/ </a:t>
            </a:r>
            <a:r>
              <a:rPr lang="vi-VN" sz="3400" dirty="0">
                <a:solidFill>
                  <a:srgbClr val="00B050"/>
                </a:solidFill>
                <a:latin typeface="ArialMT"/>
              </a:rPr>
              <a:t>người thiết kế trò chơi</a:t>
            </a:r>
            <a:endParaRPr lang="en-US" sz="3400" dirty="0">
              <a:solidFill>
                <a:srgbClr val="00B050"/>
              </a:solidFill>
              <a:latin typeface="ArialMT"/>
              <a:cs typeface="Arial" panose="020B0604020202020204" pitchFamily="34" charset="0"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director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 (n) </a:t>
            </a:r>
            <a:r>
              <a:rPr lang="vi-VN" sz="3400" dirty="0">
                <a:solidFill>
                  <a:srgbClr val="002060"/>
                </a:solidFill>
                <a:latin typeface="ArialMT"/>
              </a:rPr>
              <a:t>/dɪˈrektər/ </a:t>
            </a:r>
            <a:r>
              <a:rPr lang="vi-VN" sz="3400" dirty="0">
                <a:solidFill>
                  <a:srgbClr val="00B050"/>
                </a:solidFill>
                <a:latin typeface="ArialMT"/>
              </a:rPr>
              <a:t>đạo diễn</a:t>
            </a:r>
            <a:endParaRPr lang="en-US" sz="3400" dirty="0">
              <a:solidFill>
                <a:srgbClr val="00B050"/>
              </a:solidFill>
              <a:latin typeface="ArialMT"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flight attendant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 (n) </a:t>
            </a:r>
            <a:r>
              <a:rPr lang="vi-VN" sz="3400" dirty="0">
                <a:solidFill>
                  <a:srgbClr val="002060"/>
                </a:solidFill>
                <a:latin typeface="ArialMT"/>
              </a:rPr>
              <a:t>/ˈflaɪt əˌtendənt/ </a:t>
            </a:r>
            <a:r>
              <a:rPr lang="vi-VN" sz="3400" dirty="0">
                <a:solidFill>
                  <a:srgbClr val="00B050"/>
                </a:solidFill>
                <a:latin typeface="ArialMT"/>
              </a:rPr>
              <a:t>tiếp viên hàng không</a:t>
            </a:r>
            <a:endParaRPr lang="en-US" sz="3400" dirty="0">
              <a:solidFill>
                <a:srgbClr val="00B050"/>
              </a:solidFill>
              <a:latin typeface="ArialMT"/>
              <a:cs typeface="Arial" panose="020B0604020202020204" pitchFamily="34" charset="0"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journalist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 (n)</a:t>
            </a:r>
            <a:r>
              <a:rPr lang="vi-VN" sz="3400" dirty="0">
                <a:solidFill>
                  <a:srgbClr val="002060"/>
                </a:solidFill>
                <a:latin typeface="ArialMT"/>
              </a:rPr>
              <a:t> /ˈdʒɜːrnəlɪst/ </a:t>
            </a:r>
            <a:r>
              <a:rPr lang="vi-VN" sz="3400" dirty="0">
                <a:solidFill>
                  <a:srgbClr val="00B050"/>
                </a:solidFill>
                <a:latin typeface="ArialMT"/>
              </a:rPr>
              <a:t>nhà báo</a:t>
            </a:r>
            <a:endParaRPr lang="en-US" sz="3400" dirty="0">
              <a:solidFill>
                <a:srgbClr val="00B050"/>
              </a:solidFill>
              <a:latin typeface="ArialMT"/>
              <a:cs typeface="Arial" panose="020B0604020202020204" pitchFamily="34" charset="0"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musician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 (n) </a:t>
            </a:r>
            <a:r>
              <a:rPr lang="vi-VN" sz="3400" dirty="0">
                <a:solidFill>
                  <a:srgbClr val="002060"/>
                </a:solidFill>
                <a:latin typeface="ArialMT"/>
              </a:rPr>
              <a:t>/mjuːˈzɪʃn/</a:t>
            </a:r>
            <a:r>
              <a:rPr lang="en-US" sz="3400" dirty="0">
                <a:solidFill>
                  <a:srgbClr val="002060"/>
                </a:solidFill>
                <a:latin typeface="ArialMT"/>
                <a:cs typeface="Arial" panose="020B0604020202020204" pitchFamily="34" charset="0"/>
              </a:rPr>
              <a:t> </a:t>
            </a:r>
            <a:r>
              <a:rPr lang="vi-VN" sz="3400" dirty="0">
                <a:solidFill>
                  <a:srgbClr val="00B050"/>
                </a:solidFill>
                <a:latin typeface="ArialMT"/>
              </a:rPr>
              <a:t>nhạc sĩ, nhạc công</a:t>
            </a:r>
            <a:endParaRPr lang="en-US" sz="3400" dirty="0">
              <a:solidFill>
                <a:srgbClr val="00B050"/>
              </a:solidFill>
              <a:latin typeface="ArialMT"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veterinarian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 </a:t>
            </a:r>
            <a:r>
              <a:rPr lang="vi-VN" sz="3400" dirty="0">
                <a:solidFill>
                  <a:srgbClr val="002060"/>
                </a:solidFill>
                <a:latin typeface="ArialMT"/>
              </a:rPr>
              <a:t>(n) /ˌvetərɪˈneriən/ </a:t>
            </a:r>
            <a:r>
              <a:rPr lang="vi-VN" sz="3400" dirty="0">
                <a:solidFill>
                  <a:srgbClr val="00B050"/>
                </a:solidFill>
                <a:latin typeface="ArialMT"/>
              </a:rPr>
              <a:t>bác sĩ thú y</a:t>
            </a:r>
            <a:endParaRPr lang="en-US" sz="3400" dirty="0">
              <a:solidFill>
                <a:srgbClr val="00B050"/>
              </a:solidFill>
              <a:latin typeface="ArialMT"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vlogger</a:t>
            </a:r>
            <a:r>
              <a:rPr lang="en-US" sz="3400" dirty="0">
                <a:solidFill>
                  <a:srgbClr val="0070C0"/>
                </a:solidFill>
                <a:latin typeface="ArialMT"/>
              </a:rPr>
              <a:t> (n) </a:t>
            </a:r>
            <a:r>
              <a:rPr lang="en-US" sz="3400" dirty="0">
                <a:solidFill>
                  <a:srgbClr val="002060"/>
                </a:solidFill>
                <a:latin typeface="ArialMT"/>
              </a:rPr>
              <a:t>/ˈ</a:t>
            </a:r>
            <a:r>
              <a:rPr lang="en-US" sz="3400" dirty="0" err="1">
                <a:solidFill>
                  <a:srgbClr val="002060"/>
                </a:solidFill>
                <a:latin typeface="ArialMT"/>
              </a:rPr>
              <a:t>vlɑːɡər</a:t>
            </a:r>
            <a:r>
              <a:rPr lang="en-US" sz="3400" dirty="0">
                <a:solidFill>
                  <a:srgbClr val="002060"/>
                </a:solidFill>
                <a:latin typeface="ArialMT"/>
              </a:rPr>
              <a:t>/ </a:t>
            </a:r>
            <a:r>
              <a:rPr lang="vi-VN" sz="3400" dirty="0">
                <a:solidFill>
                  <a:srgbClr val="00B050"/>
                </a:solidFill>
                <a:latin typeface="ArialMT"/>
              </a:rPr>
              <a:t>người làm vlog</a:t>
            </a:r>
            <a:endParaRPr lang="en-US" sz="3400" dirty="0">
              <a:solidFill>
                <a:srgbClr val="00B050"/>
              </a:solidFill>
              <a:latin typeface="ArialMT"/>
              <a:cs typeface="Arial" panose="020B0604020202020204" pitchFamily="34" charset="0"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engineer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(n) </a:t>
            </a:r>
            <a:r>
              <a:rPr lang="vi-VN" sz="3400" dirty="0">
                <a:solidFill>
                  <a:srgbClr val="002060"/>
                </a:solidFill>
                <a:latin typeface="ArialMT"/>
              </a:rPr>
              <a:t>/ˌendʒɪˈnɪr/</a:t>
            </a:r>
            <a:r>
              <a:rPr lang="vi-VN" sz="3400" dirty="0">
                <a:solidFill>
                  <a:srgbClr val="00B050"/>
                </a:solidFill>
                <a:latin typeface="ArialMT"/>
              </a:rPr>
              <a:t> kĩ sư</a:t>
            </a:r>
            <a:endParaRPr lang="en-US" sz="3400" dirty="0">
              <a:solidFill>
                <a:srgbClr val="00B050"/>
              </a:solidFill>
              <a:latin typeface="ArialMT"/>
              <a:cs typeface="Arial" panose="020B0604020202020204" pitchFamily="34" charset="0"/>
            </a:endParaRPr>
          </a:p>
          <a:p>
            <a:pPr marL="571500" indent="-571500">
              <a:lnSpc>
                <a:spcPct val="110000"/>
              </a:lnSpc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400" dirty="0">
                <a:solidFill>
                  <a:srgbClr val="0070C0"/>
                </a:solidFill>
                <a:latin typeface="ArialMT"/>
                <a:cs typeface="Arial" panose="020B0604020202020204" pitchFamily="34" charset="0"/>
              </a:rPr>
              <a:t>dentist</a:t>
            </a:r>
            <a:r>
              <a:rPr lang="vi-VN" sz="3400" dirty="0">
                <a:solidFill>
                  <a:srgbClr val="0070C0"/>
                </a:solidFill>
                <a:latin typeface="ArialMT"/>
              </a:rPr>
              <a:t> (n) </a:t>
            </a:r>
            <a:r>
              <a:rPr lang="vi-VN" sz="3400" dirty="0">
                <a:solidFill>
                  <a:srgbClr val="002060"/>
                </a:solidFill>
                <a:latin typeface="ArialMT"/>
              </a:rPr>
              <a:t>/ˈdentɪst/ </a:t>
            </a:r>
            <a:r>
              <a:rPr lang="vi-VN" sz="3400" dirty="0">
                <a:solidFill>
                  <a:srgbClr val="00B050"/>
                </a:solidFill>
                <a:latin typeface="ArialMT"/>
              </a:rPr>
              <a:t>nha sĩ</a:t>
            </a:r>
            <a:endParaRPr lang="en-US" sz="3400" dirty="0">
              <a:solidFill>
                <a:srgbClr val="00B050"/>
              </a:solidFill>
              <a:latin typeface="ArialMT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52DC4A-64F2-DD31-7133-B1EE3BB914AC}"/>
              </a:ext>
            </a:extLst>
          </p:cNvPr>
          <p:cNvSpPr txBox="1"/>
          <p:nvPr/>
        </p:nvSpPr>
        <p:spPr>
          <a:xfrm>
            <a:off x="241701" y="433539"/>
            <a:ext cx="4379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4F6861-1BDA-72F0-4826-63295D0F039D}"/>
              </a:ext>
            </a:extLst>
          </p:cNvPr>
          <p:cNvSpPr txBox="1"/>
          <p:nvPr/>
        </p:nvSpPr>
        <p:spPr>
          <a:xfrm>
            <a:off x="284225" y="441154"/>
            <a:ext cx="4377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______________</a:t>
            </a:r>
          </a:p>
        </p:txBody>
      </p:sp>
      <p:sp>
        <p:nvSpPr>
          <p:cNvPr id="18" name="Rectangle 75">
            <a:hlinkClick r:id="" action="ppaction://noaction" highlightClick="1">
              <a:snd r:embed="rId3" name="game designer.wav"/>
            </a:hlinkClick>
            <a:extLst>
              <a:ext uri="{FF2B5EF4-FFF2-40B4-BE49-F238E27FC236}">
                <a16:creationId xmlns:a16="http://schemas.microsoft.com/office/drawing/2014/main" id="{B2FC8827-3B6C-8697-233A-088022FD2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19" y="1177310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9" name="Rectangle 75">
            <a:hlinkClick r:id="" action="ppaction://noaction" highlightClick="1">
              <a:snd r:embed="rId4" name="director.wav"/>
            </a:hlinkClick>
            <a:extLst>
              <a:ext uri="{FF2B5EF4-FFF2-40B4-BE49-F238E27FC236}">
                <a16:creationId xmlns:a16="http://schemas.microsoft.com/office/drawing/2014/main" id="{A0DCC771-AD3B-B8DE-703D-7F91391B7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694" y="1712484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0" name="Rectangle 75">
            <a:hlinkClick r:id="" action="ppaction://noaction" highlightClick="1">
              <a:snd r:embed="rId5" name="flight attendant.wav"/>
            </a:hlinkClick>
            <a:extLst>
              <a:ext uri="{FF2B5EF4-FFF2-40B4-BE49-F238E27FC236}">
                <a16:creationId xmlns:a16="http://schemas.microsoft.com/office/drawing/2014/main" id="{FD5B6801-2967-71E5-6222-100647DB4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694" y="2276009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1" name="Rectangle 75">
            <a:hlinkClick r:id="" action="ppaction://noaction" highlightClick="1">
              <a:snd r:embed="rId6" name="journalist.wav"/>
            </a:hlinkClick>
            <a:extLst>
              <a:ext uri="{FF2B5EF4-FFF2-40B4-BE49-F238E27FC236}">
                <a16:creationId xmlns:a16="http://schemas.microsoft.com/office/drawing/2014/main" id="{33CFEC72-DA7A-E6B0-FAB9-CB96B5D00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70" y="2853711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2" name="Rectangle 75">
            <a:hlinkClick r:id="" action="ppaction://noaction" highlightClick="1">
              <a:snd r:embed="rId7" name="musician.wav"/>
            </a:hlinkClick>
            <a:extLst>
              <a:ext uri="{FF2B5EF4-FFF2-40B4-BE49-F238E27FC236}">
                <a16:creationId xmlns:a16="http://schemas.microsoft.com/office/drawing/2014/main" id="{6D348E0C-91E2-2038-B5C0-091BEC418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69" y="3438500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3" name="Rectangle 75">
            <a:hlinkClick r:id="" action="ppaction://noaction" highlightClick="1">
              <a:snd r:embed="rId8" name="veterinarian.wav"/>
            </a:hlinkClick>
            <a:extLst>
              <a:ext uri="{FF2B5EF4-FFF2-40B4-BE49-F238E27FC236}">
                <a16:creationId xmlns:a16="http://schemas.microsoft.com/office/drawing/2014/main" id="{04FB4BD2-3A0B-A817-D2F6-F4CA6DDC2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246" y="3984307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4" name="Rectangle 75">
            <a:hlinkClick r:id="" action="ppaction://noaction" highlightClick="1">
              <a:snd r:embed="rId9" name="vlogger.wav"/>
            </a:hlinkClick>
            <a:extLst>
              <a:ext uri="{FF2B5EF4-FFF2-40B4-BE49-F238E27FC236}">
                <a16:creationId xmlns:a16="http://schemas.microsoft.com/office/drawing/2014/main" id="{6057543B-473E-7EF3-ABA5-BF9BE6D41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20" y="4562004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5" name="Rectangle 75">
            <a:hlinkClick r:id="" action="ppaction://noaction" highlightClick="1">
              <a:snd r:embed="rId10" name="engineer.wav"/>
            </a:hlinkClick>
            <a:extLst>
              <a:ext uri="{FF2B5EF4-FFF2-40B4-BE49-F238E27FC236}">
                <a16:creationId xmlns:a16="http://schemas.microsoft.com/office/drawing/2014/main" id="{E5760949-4C7A-9808-A164-D5CA254A7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94" y="5129077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26" name="Rectangle 75">
            <a:hlinkClick r:id="" action="ppaction://noaction" highlightClick="1">
              <a:snd r:embed="rId11" name="dentist.wav"/>
            </a:hlinkClick>
            <a:extLst>
              <a:ext uri="{FF2B5EF4-FFF2-40B4-BE49-F238E27FC236}">
                <a16:creationId xmlns:a16="http://schemas.microsoft.com/office/drawing/2014/main" id="{1C184899-4046-5830-B2FC-3C705B55C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69" y="5696145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B2E39B-311D-ABDC-3B64-5A12678A6FF7}"/>
              </a:ext>
            </a:extLst>
          </p:cNvPr>
          <p:cNvSpPr txBox="1"/>
          <p:nvPr/>
        </p:nvSpPr>
        <p:spPr>
          <a:xfrm>
            <a:off x="3842330" y="-55416"/>
            <a:ext cx="451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  <a:highlight>
                  <a:srgbClr val="FFFF00"/>
                </a:highlight>
              </a:rPr>
              <a:t>VOCABULARY REVIEW</a:t>
            </a:r>
          </a:p>
        </p:txBody>
      </p:sp>
    </p:spTree>
    <p:extLst>
      <p:ext uri="{BB962C8B-B14F-4D97-AF65-F5344CB8AC3E}">
        <p14:creationId xmlns:p14="http://schemas.microsoft.com/office/powerpoint/2010/main" val="35866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desig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re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ight attend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ournal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usic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eterinar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log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ngin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ent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42472E-F6CF-D62B-5380-D3D252B20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54247" b="7510"/>
          <a:stretch/>
        </p:blipFill>
        <p:spPr>
          <a:xfrm>
            <a:off x="-297" y="3720440"/>
            <a:ext cx="12173345" cy="1585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2A432-5E66-8C8D-5955-BB33E515D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92490"/>
          <a:stretch/>
        </p:blipFill>
        <p:spPr>
          <a:xfrm>
            <a:off x="-297" y="4948392"/>
            <a:ext cx="12173345" cy="311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C3EBA0-5198-5DD8-26C6-C1F1C5ED9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0561" b="62487"/>
          <a:stretch/>
        </p:blipFill>
        <p:spPr>
          <a:xfrm>
            <a:off x="1251284" y="1955314"/>
            <a:ext cx="9670479" cy="1555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7F4CDE-25FC-7FB2-C9CF-C4EE5A11A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0561" t="39723" b="51838"/>
          <a:stretch/>
        </p:blipFill>
        <p:spPr>
          <a:xfrm>
            <a:off x="1251284" y="3407340"/>
            <a:ext cx="9670479" cy="349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B0131D-765E-E547-1744-68A45793D79A}"/>
              </a:ext>
            </a:extLst>
          </p:cNvPr>
          <p:cNvSpPr txBox="1"/>
          <p:nvPr/>
        </p:nvSpPr>
        <p:spPr>
          <a:xfrm>
            <a:off x="529390" y="356135"/>
            <a:ext cx="1004877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Work in pairs. 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Test your partner’s memory about jobs.</a:t>
            </a:r>
          </a:p>
          <a:p>
            <a:r>
              <a:rPr lang="en-US" sz="32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			</a:t>
            </a:r>
            <a:r>
              <a:rPr lang="en-US" sz="3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does a/an __________ do?</a:t>
            </a: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405177E4-872F-872F-CBF7-EB2C105BD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264" y="5871179"/>
            <a:ext cx="2159111" cy="47627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3539CA6-DF89-F6EC-080F-FA2D0A2A3CBE}"/>
              </a:ext>
            </a:extLst>
          </p:cNvPr>
          <p:cNvSpPr/>
          <p:nvPr/>
        </p:nvSpPr>
        <p:spPr>
          <a:xfrm>
            <a:off x="452387" y="5553775"/>
            <a:ext cx="9577137" cy="442530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Arial Narrow" panose="020B0606020202030204" pitchFamily="34" charset="0"/>
              </a:rPr>
              <a:t>A </a:t>
            </a:r>
            <a:r>
              <a:rPr lang="en-US" sz="28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veterinarian</a:t>
            </a:r>
            <a:r>
              <a:rPr lang="en-US" sz="2800" i="1" dirty="0">
                <a:solidFill>
                  <a:srgbClr val="0070C0"/>
                </a:solidFill>
                <a:latin typeface="Arial Narrow" panose="020B0606020202030204" pitchFamily="34" charset="0"/>
              </a:rPr>
              <a:t> is a doctor who takes care of sick or hurt animals.</a:t>
            </a:r>
          </a:p>
        </p:txBody>
      </p:sp>
    </p:spTree>
    <p:extLst>
      <p:ext uri="{BB962C8B-B14F-4D97-AF65-F5344CB8AC3E}">
        <p14:creationId xmlns:p14="http://schemas.microsoft.com/office/powerpoint/2010/main" val="9354218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9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900"/>
                            </p:stCondLst>
                            <p:childTnLst>
                              <p:par>
                                <p:cTn id="3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600"/>
                            </p:stCondLst>
                            <p:childTnLst>
                              <p:par>
                                <p:cTn id="38" presetID="31" presetClass="entr" presetSubtype="0" repeatCount="4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6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B0131D-765E-E547-1744-68A45793D79A}"/>
              </a:ext>
            </a:extLst>
          </p:cNvPr>
          <p:cNvSpPr txBox="1"/>
          <p:nvPr/>
        </p:nvSpPr>
        <p:spPr>
          <a:xfrm>
            <a:off x="1049154" y="510139"/>
            <a:ext cx="10048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</a:t>
            </a:r>
            <a:r>
              <a:rPr lang="en-US" sz="3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 </a:t>
            </a:r>
            <a:r>
              <a:rPr lang="en-US" sz="3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a/an __________ </a:t>
            </a:r>
            <a:r>
              <a:rPr lang="en-US" sz="3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n-US" sz="36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3CD6A6-FDF5-8082-29B0-2D6DB4C4A4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7233" t="12718" r="1345" b="1220"/>
          <a:stretch/>
        </p:blipFill>
        <p:spPr>
          <a:xfrm>
            <a:off x="946482" y="2800952"/>
            <a:ext cx="10299035" cy="3546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BE3CE-B97D-ACBE-B6D8-CF079005A9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0806" t="54247" b="7510"/>
          <a:stretch/>
        </p:blipFill>
        <p:spPr>
          <a:xfrm>
            <a:off x="2314575" y="1281599"/>
            <a:ext cx="7967422" cy="1310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BD4F9B-EE8B-2049-A955-DD6DF2A1F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83085" b="62487"/>
          <a:stretch/>
        </p:blipFill>
        <p:spPr>
          <a:xfrm>
            <a:off x="10301180" y="1241246"/>
            <a:ext cx="1735893" cy="1310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6C0CBF-1C8F-629E-D5C7-758CED5F39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0561" r="62528" b="62487"/>
          <a:stretch/>
        </p:blipFill>
        <p:spPr>
          <a:xfrm>
            <a:off x="10301441" y="4144693"/>
            <a:ext cx="1735632" cy="1310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7C4C10-FEC2-7489-7486-FFA551CC92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0841" r="41905" b="62487"/>
          <a:stretch/>
        </p:blipFill>
        <p:spPr>
          <a:xfrm>
            <a:off x="10301180" y="2706069"/>
            <a:ext cx="1735893" cy="12851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CB4147-5C2B-5E51-C942-0F04077DE8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61858" r="20721" b="62487"/>
          <a:stretch/>
        </p:blipFill>
        <p:spPr>
          <a:xfrm>
            <a:off x="233536" y="1270403"/>
            <a:ext cx="1752734" cy="128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228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4768" r="3318"/>
          <a:stretch/>
        </p:blipFill>
        <p:spPr>
          <a:xfrm>
            <a:off x="1603698" y="545431"/>
            <a:ext cx="8353291" cy="57671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0705" y="3531738"/>
            <a:ext cx="375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Grammar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6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4172</TotalTime>
  <Words>757</Words>
  <Application>Microsoft Office PowerPoint</Application>
  <PresentationFormat>Widescreen</PresentationFormat>
  <Paragraphs>147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Aharoni</vt:lpstr>
      <vt:lpstr>Arial</vt:lpstr>
      <vt:lpstr>Arial Narrow</vt:lpstr>
      <vt:lpstr>ArialMT</vt:lpstr>
      <vt:lpstr>Calibri</vt:lpstr>
      <vt:lpstr>Calibri Light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48</cp:revision>
  <dcterms:created xsi:type="dcterms:W3CDTF">2023-02-01T04:45:54Z</dcterms:created>
  <dcterms:modified xsi:type="dcterms:W3CDTF">2023-04-19T05:08:08Z</dcterms:modified>
</cp:coreProperties>
</file>