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7"/>
  </p:notesMasterIdLst>
  <p:sldIdLst>
    <p:sldId id="313" r:id="rId3"/>
    <p:sldId id="301" r:id="rId4"/>
    <p:sldId id="391" r:id="rId5"/>
    <p:sldId id="389" r:id="rId6"/>
    <p:sldId id="399" r:id="rId7"/>
    <p:sldId id="258" r:id="rId8"/>
    <p:sldId id="394" r:id="rId9"/>
    <p:sldId id="395" r:id="rId10"/>
    <p:sldId id="345" r:id="rId11"/>
    <p:sldId id="316" r:id="rId12"/>
    <p:sldId id="396" r:id="rId13"/>
    <p:sldId id="397" r:id="rId14"/>
    <p:sldId id="398" r:id="rId15"/>
    <p:sldId id="388" r:id="rId16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0F9FE"/>
    <a:srgbClr val="548235"/>
    <a:srgbClr val="FFF9BC"/>
    <a:srgbClr val="398842"/>
    <a:srgbClr val="006600"/>
    <a:srgbClr val="008000"/>
    <a:srgbClr val="009900"/>
    <a:srgbClr val="DAE3F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86355" autoAdjust="0"/>
  </p:normalViewPr>
  <p:slideViewPr>
    <p:cSldViewPr>
      <p:cViewPr varScale="1">
        <p:scale>
          <a:sx n="35" d="100"/>
          <a:sy n="35" d="100"/>
        </p:scale>
        <p:origin x="612" y="10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64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62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21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31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63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00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5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70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0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40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461.png"/><Relationship Id="rId7" Type="http://schemas.openxmlformats.org/officeDocument/2006/relationships/image" Target="../media/image420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5" Type="http://schemas.openxmlformats.org/officeDocument/2006/relationships/image" Target="../media/image48.png"/><Relationship Id="rId4" Type="http://schemas.openxmlformats.org/officeDocument/2006/relationships/image" Target="../media/image471.png"/><Relationship Id="rId9" Type="http://schemas.openxmlformats.org/officeDocument/2006/relationships/image" Target="../media/image4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8.png"/><Relationship Id="rId7" Type="http://schemas.openxmlformats.org/officeDocument/2006/relationships/image" Target="../media/image52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11" Type="http://schemas.openxmlformats.org/officeDocument/2006/relationships/image" Target="../media/image65.png"/><Relationship Id="rId5" Type="http://schemas.openxmlformats.org/officeDocument/2006/relationships/image" Target="../media/image11.jpeg"/><Relationship Id="rId10" Type="http://schemas.openxmlformats.org/officeDocument/2006/relationships/image" Target="../media/image61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851187" y="2126503"/>
            <a:ext cx="13944600" cy="11181523"/>
            <a:chOff x="1339699" y="3448230"/>
            <a:chExt cx="13944600" cy="11181523"/>
          </a:xfrm>
        </p:grpSpPr>
        <p:sp>
          <p:nvSpPr>
            <p:cNvPr id="10" name="Right Triangle 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339699" y="3448230"/>
              <a:ext cx="13944600" cy="11181523"/>
              <a:chOff x="1339699" y="3448230"/>
              <a:chExt cx="13944600" cy="11181523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1339699" y="3696072"/>
                <a:ext cx="13944600" cy="10933681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59299" y="3448230"/>
                <a:ext cx="389080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5400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CHƯƠNG I</a:t>
                </a:r>
              </a:p>
            </p:txBody>
          </p:sp>
        </p:grpSp>
      </p:grpSp>
      <p:sp>
        <p:nvSpPr>
          <p:cNvPr id="15" name="Right Triangle 14"/>
          <p:cNvSpPr/>
          <p:nvPr/>
        </p:nvSpPr>
        <p:spPr>
          <a:xfrm flipH="1">
            <a:off x="11477625" y="2164818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11671001" y="2164812"/>
            <a:ext cx="11112799" cy="2598329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346246" y="6934201"/>
            <a:ext cx="937075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§1.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tọa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gian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§2.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§3.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53900" y="2454818"/>
            <a:ext cx="1032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bg1"/>
                </a:solidFill>
                <a:latin typeface="+mj-lt"/>
              </a:rPr>
              <a:t>CHƯƠNG 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III</a:t>
            </a:r>
            <a:r>
              <a:rPr lang="vi-VN" sz="48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PHƯƠNG PHÁP TỌA ĐỘ TRONG KHÔNG </a:t>
            </a:r>
            <a:r>
              <a:rPr lang="en-US" sz="4800" b="1" dirty="0" err="1">
                <a:solidFill>
                  <a:schemeClr val="bg1"/>
                </a:solidFill>
                <a:latin typeface="+mj-lt"/>
              </a:rPr>
              <a:t>KHÔNG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 GIAN</a:t>
            </a:r>
            <a:endParaRPr lang="vi-VN" sz="4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340" name="Picture 4" descr="Hình học 12 - Trần Văn Hạo - NXB Giáo Dục - Sách giáo khoa điện tử  Classbook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753688"/>
            <a:ext cx="8743677" cy="115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8077886"/>
            <a:ext cx="23672882" cy="1736735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7711748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628107"/>
            <a:ext cx="23590740" cy="2722816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541027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5850272"/>
            <a:ext cx="23559245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ohoma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247574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en-US" sz="4400" b="1" dirty="0">
                      <a:solidFill>
                        <a:srgbClr val="0033CC"/>
                      </a:solidFill>
                      <a:latin typeface="Tohoma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ohoma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247574"/>
                  <a:ext cx="2172360" cy="384721"/>
                </a:xfrm>
                <a:prstGeom prst="rect">
                  <a:avLst/>
                </a:prstGeom>
                <a:blipFill>
                  <a:blip r:embed="rId3"/>
                  <a:stretch>
                    <a:fillRect l="-5610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ohoma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47034" y="2247574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ohoma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7034" y="2247574"/>
                  <a:ext cx="2172361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6476786" y="596505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022972" y="2723691"/>
                <a:ext cx="14338055" cy="247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270510" algn="l"/>
                    <a:tab pos="685800" algn="l"/>
                  </a:tabLst>
                </a:pP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Oxyz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270510" algn="l"/>
                    <a:tab pos="685800" algn="l"/>
                  </a:tabLst>
                </a:pP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Ox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4400" b="1" dirty="0">
                  <a:effectLst/>
                  <a:latin typeface="Toho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85750" algn="l"/>
                    <a:tab pos="1828800" algn="l"/>
                    <a:tab pos="3371850" algn="l"/>
                    <a:tab pos="4914900" algn="l"/>
                  </a:tabLst>
                </a:pPr>
                <a:endParaRPr lang="en-US" sz="4400" b="1" dirty="0">
                  <a:effectLst/>
                  <a:latin typeface="Toho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972" y="2723691"/>
                <a:ext cx="14338055" cy="2470997"/>
              </a:xfrm>
              <a:prstGeom prst="rect">
                <a:avLst/>
              </a:prstGeom>
              <a:blipFill>
                <a:blip r:embed="rId6"/>
                <a:stretch>
                  <a:fillRect l="-1743" t="-5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686693" y="8605640"/>
                <a:ext cx="13619626" cy="764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200"/>
                  </a:spcAft>
                </a:pP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Ox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oho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693" y="8605640"/>
                <a:ext cx="13619626" cy="764184"/>
              </a:xfrm>
              <a:prstGeom prst="rect">
                <a:avLst/>
              </a:prstGeom>
              <a:blipFill>
                <a:blip r:embed="rId7"/>
                <a:stretch>
                  <a:fillRect l="-1835" t="-18400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77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71888" y="8012570"/>
            <a:ext cx="23672882" cy="2824517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7711748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057400"/>
            <a:ext cx="23590740" cy="3293523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6200" y="20574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5850272"/>
            <a:ext cx="23559245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451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ohoma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45166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286763"/>
                  <a:ext cx="2172360" cy="451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ohoma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286763"/>
                  <a:ext cx="2172360" cy="451662"/>
                </a:xfrm>
                <a:prstGeom prst="rect">
                  <a:avLst/>
                </a:prstGeom>
                <a:blipFill>
                  <a:blip r:embed="rId3"/>
                  <a:stretch>
                    <a:fillRect t="-7432" b="-236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373890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ohoma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73890"/>
                  <a:ext cx="2172361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25957" y="2313883"/>
                  <a:ext cx="2172361" cy="451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ohoma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5957" y="2313883"/>
                  <a:ext cx="2172361" cy="45166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18557369" y="599045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60141" y="1701062"/>
                <a:ext cx="17359639" cy="214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70510" algn="l"/>
                    <a:tab pos="685800" algn="l"/>
                  </a:tabLst>
                </a:pP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Trong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không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gian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Oxyz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,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cho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vectơ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rad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</a:rPr>
                  <a:t>. </a:t>
                </a:r>
              </a:p>
              <a:p>
                <a:pPr marL="2857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70510" algn="l"/>
                    <a:tab pos="685800" algn="l"/>
                  </a:tabLst>
                </a:pP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</a:rPr>
                  <a:t>chiếu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</a:rPr>
                  <a:t> M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</a:rPr>
                  <a:t>mp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</a:rPr>
                  <a:t>(Oxy)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</a:rPr>
                  <a:t>là</a:t>
                </a:r>
                <a:endParaRPr lang="en-US" sz="4400" b="1" dirty="0">
                  <a:effectLst/>
                  <a:latin typeface="Tohoma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141" y="1701062"/>
                <a:ext cx="17359639" cy="2149178"/>
              </a:xfrm>
              <a:prstGeom prst="rect">
                <a:avLst/>
              </a:prstGeom>
              <a:blipFill>
                <a:blip r:embed="rId6"/>
                <a:stretch>
                  <a:fillRect b="-1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47961" y="8450260"/>
                <a:ext cx="7148546" cy="924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200"/>
                  </a:spcAft>
                  <a:tabLst>
                    <a:tab pos="180340" algn="l"/>
                    <a:tab pos="900430" algn="l"/>
                    <a:tab pos="1620520" algn="l"/>
                    <a:tab pos="2340610" algn="l"/>
                  </a:tabLst>
                </a:pP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oho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961" y="8450260"/>
                <a:ext cx="7148546" cy="924548"/>
              </a:xfrm>
              <a:prstGeom prst="rect">
                <a:avLst/>
              </a:prstGeom>
              <a:blipFill>
                <a:blip r:embed="rId7"/>
                <a:stretch>
                  <a:fillRect l="-3410" t="-5921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54886" y="9636275"/>
                <a:ext cx="15371513" cy="109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mp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(Oxy)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886" y="9636275"/>
                <a:ext cx="15371513" cy="1098186"/>
              </a:xfrm>
              <a:prstGeom prst="rect">
                <a:avLst/>
              </a:prstGeom>
              <a:blipFill>
                <a:blip r:embed="rId8"/>
                <a:stretch>
                  <a:fillRect l="-138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118185" y="8497612"/>
                <a:ext cx="3102622" cy="829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0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185" y="8497612"/>
                <a:ext cx="3102622" cy="829843"/>
              </a:xfrm>
              <a:prstGeom prst="rect">
                <a:avLst/>
              </a:prstGeom>
              <a:blipFill>
                <a:blip r:embed="rId9"/>
                <a:stretch>
                  <a:fillRect r="-1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9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41" grpId="0" animBg="1"/>
      <p:bldP spid="10" grpId="0"/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464755" y="7935833"/>
            <a:ext cx="23672882" cy="5028514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200"/>
              </a:spcAft>
              <a:tabLst>
                <a:tab pos="180340" algn="l"/>
                <a:tab pos="900430" algn="l"/>
                <a:tab pos="1620520" algn="l"/>
                <a:tab pos="2340610" algn="l"/>
              </a:tabLst>
            </a:pPr>
            <a:r>
              <a:rPr lang="en-US" sz="4400" b="1" dirty="0" err="1">
                <a:ea typeface="Calibri" panose="020F0502020204030204" pitchFamily="34" charset="0"/>
              </a:rPr>
              <a:t>Gọi</a:t>
            </a:r>
            <a:r>
              <a:rPr lang="en-US" sz="4400" b="1" dirty="0">
                <a:ea typeface="Calibri" panose="020F0502020204030204" pitchFamily="34" charset="0"/>
              </a:rPr>
              <a:t> D(</a:t>
            </a:r>
            <a:r>
              <a:rPr lang="en-US" sz="4400" b="1" dirty="0" err="1">
                <a:ea typeface="Calibri" panose="020F0502020204030204" pitchFamily="34" charset="0"/>
              </a:rPr>
              <a:t>x;y;z</a:t>
            </a:r>
            <a:r>
              <a:rPr lang="en-US" sz="4400" b="1" dirty="0">
                <a:ea typeface="Calibri" panose="020F0502020204030204" pitchFamily="34" charset="0"/>
              </a:rPr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7679091"/>
            <a:ext cx="3600000" cy="828000"/>
            <a:chOff x="1275608" y="6290114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178298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298264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628107"/>
            <a:ext cx="23590740" cy="2722816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541027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5850272"/>
            <a:ext cx="23559245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;−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ohoma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286763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ohoma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286763"/>
                  <a:ext cx="2172360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373890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ohoma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73890"/>
                  <a:ext cx="2172361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25957" y="2313883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ohoma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5957" y="2313883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482293" y="593812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47353" y="2966902"/>
                <a:ext cx="16098306" cy="2001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70510" algn="l"/>
                    <a:tab pos="685800" algn="l"/>
                  </a:tabLst>
                </a:pP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Trong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không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gian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Oxyz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,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cho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hình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bình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hành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ABCD,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biết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</a:rPr>
                  <a:t> D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</a:rPr>
                  <a:t>là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353" y="2966902"/>
                <a:ext cx="16098306" cy="2001253"/>
              </a:xfrm>
              <a:prstGeom prst="rect">
                <a:avLst/>
              </a:prstGeom>
              <a:blipFill>
                <a:blip r:embed="rId7"/>
                <a:stretch>
                  <a:fillRect r="-1553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836788" y="7935833"/>
                <a:ext cx="18347838" cy="2137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  <a:tabLst>
                    <a:tab pos="180340" algn="l"/>
                    <a:tab pos="900430" algn="l"/>
                    <a:tab pos="1620520" algn="l"/>
                    <a:tab pos="2340610" algn="l"/>
                  </a:tabLst>
                </a:pP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Gọi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D(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x;y;z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  <a:tabLst>
                    <a:tab pos="180340" algn="l"/>
                    <a:tab pos="900430" algn="l"/>
                    <a:tab pos="1620520" algn="l"/>
                    <a:tab pos="2340610" algn="l"/>
                  </a:tabLst>
                </a:pP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ohoma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788" y="7935833"/>
                <a:ext cx="18347838" cy="2137380"/>
              </a:xfrm>
              <a:prstGeom prst="rect">
                <a:avLst/>
              </a:prstGeom>
              <a:blipFill>
                <a:blip r:embed="rId8"/>
                <a:stretch>
                  <a:fillRect l="-1329" b="-1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74888" y="10659859"/>
                <a:ext cx="10399739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ea typeface="Calibri" panose="020F0502020204030204" pitchFamily="34" charset="0"/>
                  </a:rPr>
                  <a:t>ABCD </a:t>
                </a:r>
                <a:r>
                  <a:rPr lang="en-US" sz="4400" b="1" dirty="0" err="1"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</a:rPr>
                  <a:t>hình</a:t>
                </a:r>
                <a:r>
                  <a:rPr lang="en-US" sz="4400" b="1" dirty="0"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</a:rPr>
                  <a:t>bình</a:t>
                </a:r>
                <a:r>
                  <a:rPr lang="en-US" sz="4400" b="1" dirty="0"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</a:rPr>
                  <a:t>hành</a:t>
                </a:r>
                <a:r>
                  <a:rPr lang="en-US" sz="4400" b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𝑫𝑪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888" y="10659859"/>
                <a:ext cx="10399739" cy="856068"/>
              </a:xfrm>
              <a:prstGeom prst="rect">
                <a:avLst/>
              </a:prstGeom>
              <a:blipFill>
                <a:blip r:embed="rId9"/>
                <a:stretch>
                  <a:fillRect l="-2403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312780" y="10002128"/>
                <a:ext cx="3859737" cy="2254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𝒛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2780" y="10002128"/>
                <a:ext cx="3859737" cy="2254015"/>
              </a:xfrm>
              <a:prstGeom prst="rect">
                <a:avLst/>
              </a:prstGeom>
              <a:blipFill>
                <a:blip r:embed="rId10"/>
                <a:stretch>
                  <a:fillRect r="-2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510163" y="10002127"/>
                <a:ext cx="2834835" cy="2254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𝒛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0163" y="10002127"/>
                <a:ext cx="2834835" cy="22540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C46895D0-FC66-4322-983A-2368A013201C}"/>
              </a:ext>
            </a:extLst>
          </p:cNvPr>
          <p:cNvSpPr/>
          <p:nvPr/>
        </p:nvSpPr>
        <p:spPr>
          <a:xfrm>
            <a:off x="4836788" y="11667833"/>
            <a:ext cx="18347838" cy="100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200"/>
              </a:spcAft>
              <a:tabLst>
                <a:tab pos="180340" algn="l"/>
                <a:tab pos="900430" algn="l"/>
                <a:tab pos="1620520" algn="l"/>
                <a:tab pos="2340610" algn="l"/>
              </a:tabLst>
            </a:pPr>
            <a:r>
              <a:rPr lang="en-US" sz="4400" b="1" dirty="0" err="1">
                <a:latin typeface="Tohoma"/>
                <a:ea typeface="Calibri" panose="020F0502020204030204" pitchFamily="34" charset="0"/>
              </a:rPr>
              <a:t>Vậy</a:t>
            </a:r>
            <a:r>
              <a:rPr lang="en-US" sz="4400" b="1" dirty="0">
                <a:latin typeface="Tohoma"/>
                <a:ea typeface="Calibri" panose="020F0502020204030204" pitchFamily="34" charset="0"/>
              </a:rPr>
              <a:t> D(3; 1; 0)</a:t>
            </a:r>
          </a:p>
        </p:txBody>
      </p:sp>
    </p:spTree>
    <p:extLst>
      <p:ext uri="{BB962C8B-B14F-4D97-AF65-F5344CB8AC3E}">
        <p14:creationId xmlns:p14="http://schemas.microsoft.com/office/powerpoint/2010/main" val="17234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41" grpId="0" animBg="1"/>
      <p:bldP spid="9" grpId="0"/>
      <p:bldP spid="2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88217" y="8077886"/>
            <a:ext cx="23672882" cy="5333314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392974" y="7711748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628107"/>
            <a:ext cx="23590740" cy="2722816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541027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69196" y="5850272"/>
            <a:ext cx="23559245" cy="1634118"/>
            <a:chOff x="241306" y="2243792"/>
            <a:chExt cx="11778089" cy="817059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ohoma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2"/>
                  <a:stretch>
                    <a:fillRect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ohoma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959428" y="2353521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ohoma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428" y="2353521"/>
                  <a:ext cx="2172360" cy="384721"/>
                </a:xfrm>
                <a:prstGeom prst="rect">
                  <a:avLst/>
                </a:prstGeom>
                <a:blipFill>
                  <a:blip r:embed="rId3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840597" y="2373890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ohoma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73890"/>
                  <a:ext cx="2172361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ohoma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ohoma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825957" y="2313883"/>
                  <a:ext cx="2172361" cy="746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endParaRPr lang="en-US" sz="4400" b="1" dirty="0">
                    <a:latin typeface="Tohoma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5957" y="2313883"/>
                  <a:ext cx="2172361" cy="7469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454066" y="593654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98569" y="2694555"/>
                <a:ext cx="13258800" cy="1998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70510" algn="l"/>
                    <a:tab pos="685800" algn="l"/>
                  </a:tabLst>
                </a:pP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Cho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ba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điểm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.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Tọa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độ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điểm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N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trên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x’Ox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cách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đều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A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</a:rPr>
                  <a:t> B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</a:rPr>
                  <a:t>là</a:t>
                </a:r>
                <a:endParaRPr lang="en-US" sz="4400" b="1" dirty="0">
                  <a:effectLst/>
                  <a:latin typeface="Tohoma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569" y="2694555"/>
                <a:ext cx="13258800" cy="1998176"/>
              </a:xfrm>
              <a:prstGeom prst="rect">
                <a:avLst/>
              </a:prstGeom>
              <a:blipFill>
                <a:blip r:embed="rId6"/>
                <a:stretch>
                  <a:fillRect r="-1885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46393" y="8017183"/>
                <a:ext cx="18539363" cy="1234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  <a:tabLst>
                    <a:tab pos="180340" algn="l"/>
                    <a:tab pos="900430" algn="l"/>
                    <a:tab pos="1620520" algn="l"/>
                    <a:tab pos="2340610" algn="l"/>
                  </a:tabLst>
                </a:pPr>
                <a:r>
                  <a:rPr lang="en-US" sz="4400" b="1" dirty="0">
                    <a:ea typeface="Calibri" panose="020F0502020204030204" pitchFamily="34" charset="0"/>
                  </a:rPr>
                  <a:t>Giả </a:t>
                </a:r>
                <a:r>
                  <a:rPr lang="en-US" sz="4400" b="1" dirty="0" err="1">
                    <a:ea typeface="Calibri" panose="020F0502020204030204" pitchFamily="34" charset="0"/>
                  </a:rPr>
                  <a:t>sử</a:t>
                </a:r>
                <a:r>
                  <a:rPr lang="en-US" sz="4400" b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𝐍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𝐱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𝑨𝑵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𝑩𝑵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effectLst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393" y="8017183"/>
                <a:ext cx="18539363" cy="1234184"/>
              </a:xfrm>
              <a:prstGeom prst="rect">
                <a:avLst/>
              </a:prstGeom>
              <a:blipFill>
                <a:blip r:embed="rId7"/>
                <a:stretch>
                  <a:fillRect l="-1315" b="-9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3698200" y="11257483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76077" y="9303172"/>
                <a:ext cx="15864917" cy="1470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𝑨𝑵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𝑩𝑵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077" y="9303172"/>
                <a:ext cx="15864917" cy="14701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467306" y="10767301"/>
                <a:ext cx="10058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306" y="10767301"/>
                <a:ext cx="1005840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74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41" grpId="0" animBg="1"/>
      <p:bldP spid="9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B63690C-E2EC-4D8B-9DF5-1C2ACE5F0927}"/>
              </a:ext>
            </a:extLst>
          </p:cNvPr>
          <p:cNvSpPr/>
          <p:nvPr/>
        </p:nvSpPr>
        <p:spPr>
          <a:xfrm>
            <a:off x="19322280" y="2412707"/>
            <a:ext cx="4857956" cy="1100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12936203" y="4359948"/>
            <a:ext cx="11265054" cy="1234536"/>
            <a:chOff x="12451545" y="4978171"/>
            <a:chExt cx="11265054" cy="1234536"/>
          </a:xfrm>
          <a:solidFill>
            <a:srgbClr val="398842"/>
          </a:solidFill>
        </p:grpSpPr>
        <p:grpSp>
          <p:nvGrpSpPr>
            <p:cNvPr id="94" name="Group 93"/>
            <p:cNvGrpSpPr/>
            <p:nvPr/>
          </p:nvGrpSpPr>
          <p:grpSpPr>
            <a:xfrm>
              <a:off x="12451545" y="4978171"/>
              <a:ext cx="11265054" cy="1234536"/>
              <a:chOff x="6254178" y="2243792"/>
              <a:chExt cx="5632527" cy="617268"/>
            </a:xfrm>
            <a:grpFill/>
          </p:grpSpPr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18470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144997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4522523" y="5128167"/>
                  <a:ext cx="1600200" cy="9178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22523" y="5128167"/>
                  <a:ext cx="1600200" cy="91788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20143905" y="5128167"/>
                  <a:ext cx="1743894" cy="9178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𝟐𝟗</m:t>
                            </m:r>
                          </m:e>
                        </m:ra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43905" y="5128167"/>
                  <a:ext cx="1743894" cy="91788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Rounded Rectangle 52">
            <a:extLst>
              <a:ext uri="{FF2B5EF4-FFF2-40B4-BE49-F238E27FC236}">
                <a16:creationId xmlns:a16="http://schemas.microsoft.com/office/drawing/2014/main" id="{759B51B4-5503-487D-8BB6-7122D6F91EED}"/>
              </a:ext>
            </a:extLst>
          </p:cNvPr>
          <p:cNvSpPr/>
          <p:nvPr/>
        </p:nvSpPr>
        <p:spPr>
          <a:xfrm>
            <a:off x="352737" y="7149173"/>
            <a:ext cx="23848520" cy="6414427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64" name="Group 5">
            <a:extLst>
              <a:ext uri="{FF2B5EF4-FFF2-40B4-BE49-F238E27FC236}">
                <a16:creationId xmlns:a16="http://schemas.microsoft.com/office/drawing/2014/main" id="{17EECA23-5EA7-49FF-A864-A6A91F07D224}"/>
              </a:ext>
            </a:extLst>
          </p:cNvPr>
          <p:cNvGrpSpPr/>
          <p:nvPr/>
        </p:nvGrpSpPr>
        <p:grpSpPr>
          <a:xfrm>
            <a:off x="200470" y="6751907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1DEFA974-63D6-4FF0-BC87-E18B8DEBEF4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TextBox 7">
              <a:extLst>
                <a:ext uri="{FF2B5EF4-FFF2-40B4-BE49-F238E27FC236}">
                  <a16:creationId xmlns:a16="http://schemas.microsoft.com/office/drawing/2014/main" id="{2A5FC62D-A5F1-47DA-8671-0577F9CA012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7" name="Picture 8">
              <a:extLst>
                <a:ext uri="{FF2B5EF4-FFF2-40B4-BE49-F238E27FC236}">
                  <a16:creationId xmlns:a16="http://schemas.microsoft.com/office/drawing/2014/main" id="{224520BF-55D3-461C-9B06-D477BCFDB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2" name="Rounded Rectangle 41"/>
          <p:cNvSpPr/>
          <p:nvPr/>
        </p:nvSpPr>
        <p:spPr>
          <a:xfrm>
            <a:off x="508716" y="2056073"/>
            <a:ext cx="12388739" cy="4360755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8717841" y="445792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198257" y="1601463"/>
            <a:ext cx="3656379" cy="861213"/>
            <a:chOff x="923003" y="3917552"/>
            <a:chExt cx="4003839" cy="1064365"/>
          </a:xfrm>
        </p:grpSpPr>
        <p:grpSp>
          <p:nvGrpSpPr>
            <p:cNvPr id="47" name="Group 46"/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6" name="TextBox 45"/>
          <p:cNvSpPr txBox="1"/>
          <p:nvPr/>
        </p:nvSpPr>
        <p:spPr>
          <a:xfrm>
            <a:off x="550994" y="2564511"/>
            <a:ext cx="1190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211043" y="7287367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ECE9824-AD59-4F9F-B80D-00864A19387B}"/>
              </a:ext>
            </a:extLst>
          </p:cNvPr>
          <p:cNvSpPr/>
          <p:nvPr/>
        </p:nvSpPr>
        <p:spPr>
          <a:xfrm>
            <a:off x="13549787" y="2412707"/>
            <a:ext cx="4936470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AA8D743-9D39-4F64-8E3B-AFE9942724A2}"/>
              </a:ext>
            </a:extLst>
          </p:cNvPr>
          <p:cNvSpPr/>
          <p:nvPr/>
        </p:nvSpPr>
        <p:spPr>
          <a:xfrm>
            <a:off x="12968697" y="2531217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F8A1909-7291-4BD5-A8C8-BA8B9819862B}"/>
                  </a:ext>
                </a:extLst>
              </p:cNvPr>
              <p:cNvSpPr/>
              <p:nvPr/>
            </p:nvSpPr>
            <p:spPr>
              <a:xfrm>
                <a:off x="20564858" y="2531217"/>
                <a:ext cx="1634102" cy="9178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e>
                      </m:ra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8A1909-7291-4BD5-A8C8-BA8B981986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4858" y="2531217"/>
                <a:ext cx="1634102" cy="9178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D884979-81C2-4227-969B-D49295C0080A}"/>
                  </a:ext>
                </a:extLst>
              </p:cNvPr>
              <p:cNvSpPr/>
              <p:nvPr/>
            </p:nvSpPr>
            <p:spPr>
              <a:xfrm>
                <a:off x="14949160" y="2531217"/>
                <a:ext cx="1634101" cy="913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884979-81C2-4227-969B-D49295C00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9160" y="2531217"/>
                <a:ext cx="1634101" cy="9130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3112" y="2290541"/>
                <a:ext cx="12192000" cy="40246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70510" algn="l"/>
                    <a:tab pos="68580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Oxyz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A(2; 0; 0), B(0; 3; 1), C(-3; 6; 4).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𝑴𝑩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12" y="2290541"/>
                <a:ext cx="12192000" cy="4024692"/>
              </a:xfrm>
              <a:prstGeom prst="rect">
                <a:avLst/>
              </a:prstGeom>
              <a:blipFill rotWithShape="0">
                <a:blip r:embed="rId9"/>
                <a:stretch>
                  <a:fillRect r="-2000" b="-6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52738" y="7514806"/>
                <a:ext cx="19850322" cy="5698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  <a:tabLst>
                    <a:tab pos="180340" algn="l"/>
                    <a:tab pos="900430" algn="l"/>
                    <a:tab pos="1620520" algn="l"/>
                    <a:tab pos="2340610" algn="l"/>
                  </a:tabLst>
                </a:pPr>
                <a:r>
                  <a:rPr lang="en-US" sz="4400" b="1" dirty="0">
                    <a:ea typeface="Calibri" panose="020F0502020204030204" pitchFamily="34" charset="0"/>
                  </a:rPr>
                  <a:t>Gọi M(</a:t>
                </a:r>
                <a:r>
                  <a:rPr lang="en-US" sz="4400" b="1" dirty="0" err="1">
                    <a:ea typeface="Calibri" panose="020F0502020204030204" pitchFamily="34" charset="0"/>
                  </a:rPr>
                  <a:t>x;y;z</a:t>
                </a:r>
                <a:r>
                  <a:rPr lang="en-US" sz="4400" b="1" dirty="0">
                    <a:ea typeface="Calibri" panose="020F0502020204030204" pitchFamily="34" charset="0"/>
                  </a:rPr>
                  <a:t>). </a:t>
                </a:r>
                <a:r>
                  <a:rPr lang="en-US" sz="4400" b="1" dirty="0" err="1">
                    <a:ea typeface="Calibri" panose="020F0502020204030204" pitchFamily="34" charset="0"/>
                  </a:rPr>
                  <a:t>Từ</a:t>
                </a:r>
                <a:r>
                  <a:rPr lang="en-US" sz="4400" b="1" dirty="0"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</a:rPr>
                  <a:t>giả</a:t>
                </a:r>
                <a:r>
                  <a:rPr lang="en-US" sz="4400" b="1" dirty="0"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</a:rPr>
                  <a:t>thiết</a:t>
                </a:r>
                <a:r>
                  <a:rPr lang="en-US" sz="4400" b="1" dirty="0"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</a:rPr>
                  <a:t>suy</a:t>
                </a:r>
                <a:r>
                  <a:rPr lang="en-US" sz="4400" b="1" dirty="0"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</a:rPr>
                  <a:t>ra</a:t>
                </a:r>
                <a:endParaRPr lang="en-US" sz="4400" b="1" dirty="0"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  <a:tabLst>
                    <a:tab pos="180340" algn="l"/>
                    <a:tab pos="900430" algn="l"/>
                    <a:tab pos="1620520" algn="l"/>
                    <a:tab pos="2340610" algn="l"/>
                  </a:tabLst>
                </a:pPr>
                <a:endParaRPr lang="en-US" sz="4400" b="1" dirty="0"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  <a:tabLst>
                    <a:tab pos="180340" algn="l"/>
                    <a:tab pos="900430" algn="l"/>
                    <a:tab pos="1620520" algn="l"/>
                    <a:tab pos="2340610" algn="l"/>
                  </a:tabLst>
                </a:pPr>
                <a:r>
                  <a:rPr lang="en-US" sz="4400" b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ea typeface="Calibri" panose="020F0502020204030204" pitchFamily="34" charset="0"/>
                  </a:rPr>
                  <a:t> 				</a:t>
                </a:r>
              </a:p>
              <a:p>
                <a:pPr marL="4508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b="1" dirty="0">
                  <a:effectLst/>
                  <a:ea typeface="Calibri" panose="020F0502020204030204" pitchFamily="34" charset="0"/>
                </a:endParaRPr>
              </a:p>
              <a:p>
                <a:pPr marL="4508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b="1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738" y="7514806"/>
                <a:ext cx="19850322" cy="5698996"/>
              </a:xfrm>
              <a:prstGeom prst="rect">
                <a:avLst/>
              </a:prstGeom>
              <a:blipFill>
                <a:blip r:embed="rId10"/>
                <a:stretch>
                  <a:fillRect l="-1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44113" y="8278345"/>
                <a:ext cx="6532193" cy="4183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.(−3)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6−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4−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113" y="8278345"/>
                <a:ext cx="6532193" cy="41831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BA7A7310-DF5B-4D98-BD54-CF322E5EDB63}"/>
              </a:ext>
            </a:extLst>
          </p:cNvPr>
          <p:cNvSpPr/>
          <p:nvPr/>
        </p:nvSpPr>
        <p:spPr>
          <a:xfrm>
            <a:off x="18662676" y="2531217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850440" y="9612716"/>
                <a:ext cx="6875960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440" y="9612716"/>
                <a:ext cx="6875960" cy="22048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3" grpId="0" animBg="1"/>
      <p:bldP spid="42" grpId="0" animBg="1"/>
      <p:bldP spid="92" grpId="0" animBg="1"/>
      <p:bldP spid="38" grpId="0"/>
      <p:bldP spid="48" grpId="0" animBg="1"/>
      <p:bldP spid="52" grpId="0" animBg="1"/>
      <p:bldP spid="70" grpId="0"/>
      <p:bldP spid="71" grpId="0"/>
      <p:bldP spid="4" grpId="0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59322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PHÁP TOẠ ĐỘ TRONG KHÔNG GIAN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61568" y="4446052"/>
            <a:ext cx="16799731" cy="861744"/>
            <a:chOff x="4232526" y="4446051"/>
            <a:chExt cx="16799731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32526" y="4446051"/>
              <a:ext cx="16799731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HỆ TỌA ĐỘ TRONG KHÔNG GIAN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523260" y="1569145"/>
            <a:ext cx="1814128" cy="1881197"/>
            <a:chOff x="13901176" y="1172041"/>
            <a:chExt cx="1814128" cy="1881197"/>
          </a:xfrm>
        </p:grpSpPr>
        <p:sp>
          <p:nvSpPr>
            <p:cNvPr id="24" name="TextBox 23"/>
            <p:cNvSpPr txBox="1"/>
            <p:nvPr/>
          </p:nvSpPr>
          <p:spPr>
            <a:xfrm>
              <a:off x="13901176" y="117204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148474" y="1714440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59458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480876" y="5430287"/>
            <a:ext cx="12289682" cy="907185"/>
            <a:chOff x="7459670" y="7086600"/>
            <a:chExt cx="12291106" cy="907290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8"/>
              <a:ext cx="1065832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TỌA ĐỘ CỦA ĐIỂM VÀ CỦA VECTƠ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489407" y="9797939"/>
            <a:ext cx="15841937" cy="929775"/>
            <a:chOff x="7459670" y="8524495"/>
            <a:chExt cx="15843761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421097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 THỨC TỌA ĐỘ CỦA CÁC PHÉP TOÁN VECTƠ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553048" y="10804494"/>
            <a:ext cx="7095952" cy="942109"/>
            <a:chOff x="7459670" y="9982200"/>
            <a:chExt cx="7096773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546398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 VÔ HƯỚNG 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2308" y="6557046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tọa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21184" y="7661296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Tọa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2308" y="8809554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Group 74"/>
          <p:cNvGrpSpPr/>
          <p:nvPr/>
        </p:nvGrpSpPr>
        <p:grpSpPr>
          <a:xfrm>
            <a:off x="2523413" y="11975077"/>
            <a:ext cx="9875559" cy="942109"/>
            <a:chOff x="7459670" y="9982200"/>
            <a:chExt cx="9876703" cy="942218"/>
          </a:xfrm>
        </p:grpSpPr>
        <p:sp>
          <p:nvSpPr>
            <p:cNvPr id="48" name="Rectangle 47"/>
            <p:cNvSpPr/>
            <p:nvPr/>
          </p:nvSpPr>
          <p:spPr>
            <a:xfrm>
              <a:off x="9092456" y="10108716"/>
              <a:ext cx="824391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MẶT CẦU </a:t>
              </a:r>
            </a:p>
          </p:txBody>
        </p:sp>
        <p:grpSp>
          <p:nvGrpSpPr>
            <p:cNvPr id="49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81000" y="1549606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tọa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923105" y="1571424"/>
            <a:ext cx="107067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 ĐỘ CỦA ĐIỂM VÀ CỦA VECTƠ</a:t>
            </a:r>
          </a:p>
        </p:txBody>
      </p:sp>
      <p:pic>
        <p:nvPicPr>
          <p:cNvPr id="28" name="Picture 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0" y="3930871"/>
            <a:ext cx="8034537" cy="6650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34341" y="6515262"/>
                <a:ext cx="13664094" cy="3467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hoành</a:t>
                </a:r>
                <a:endParaRPr lang="en-US" sz="4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tung</a:t>
                </a:r>
                <a:endParaRPr lang="en-US" sz="4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𝑶𝒛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endParaRPr lang="en-US" sz="4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endParaRPr lang="en-US" sz="4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41" y="6515262"/>
                <a:ext cx="13664094" cy="3467937"/>
              </a:xfrm>
              <a:prstGeom prst="rect">
                <a:avLst/>
              </a:prstGeom>
              <a:blipFill>
                <a:blip r:embed="rId4"/>
                <a:stretch>
                  <a:fillRect l="-1830" t="-2812" b="-5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35030" y="10580909"/>
                <a:ext cx="12192000" cy="15413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Không gian với hệ trục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còn được gọi là không gian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vi-VN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030" y="10580909"/>
                <a:ext cx="12192000" cy="1541319"/>
              </a:xfrm>
              <a:prstGeom prst="rect">
                <a:avLst/>
              </a:prstGeom>
              <a:blipFill>
                <a:blip r:embed="rId5"/>
                <a:stretch>
                  <a:fillRect l="-2000" t="-9091" r="-2050" b="-14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441362" y="3618835"/>
                <a:ext cx="13722437" cy="2309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𝑶𝒛</m:t>
                    </m:r>
                  </m:oMath>
                </a14:m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e>
                        </m:acc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e>
                        </m:acc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</m:acc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  <m:r>
                      <a:rPr lang="en-US" sz="40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62" y="3618835"/>
                <a:ext cx="13722437" cy="2309030"/>
              </a:xfrm>
              <a:prstGeom prst="rect">
                <a:avLst/>
              </a:prstGeom>
              <a:blipFill>
                <a:blip r:embed="rId6"/>
                <a:stretch>
                  <a:fillRect l="-1555" t="-4233" r="-1599" b="-10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7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81000" y="1549606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Tọa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923105" y="1571424"/>
            <a:ext cx="107067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 ĐỘ CỦA ĐIỂM VÀ CỦA VECTƠ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9774" y="7957725"/>
            <a:ext cx="18608654" cy="1786730"/>
            <a:chOff x="262099" y="8986885"/>
            <a:chExt cx="18608654" cy="1786730"/>
          </a:xfrm>
        </p:grpSpPr>
        <p:sp>
          <p:nvSpPr>
            <p:cNvPr id="210" name="Rounded Rectangle 209"/>
            <p:cNvSpPr/>
            <p:nvPr/>
          </p:nvSpPr>
          <p:spPr>
            <a:xfrm>
              <a:off x="264276" y="9403679"/>
              <a:ext cx="18606477" cy="13699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1" name="Group 67"/>
            <p:cNvGrpSpPr/>
            <p:nvPr/>
          </p:nvGrpSpPr>
          <p:grpSpPr>
            <a:xfrm>
              <a:off x="262099" y="8986885"/>
              <a:ext cx="3579192" cy="940513"/>
              <a:chOff x="1311958" y="3405486"/>
              <a:chExt cx="3579192" cy="940513"/>
            </a:xfrm>
          </p:grpSpPr>
          <p:sp>
            <p:nvSpPr>
              <p:cNvPr id="212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2316645" y="3484582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2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12"/>
          <p:cNvGrpSpPr/>
          <p:nvPr/>
        </p:nvGrpSpPr>
        <p:grpSpPr>
          <a:xfrm>
            <a:off x="309774" y="10600038"/>
            <a:ext cx="18608654" cy="1751122"/>
            <a:chOff x="268918" y="11258627"/>
            <a:chExt cx="20533682" cy="1866172"/>
          </a:xfrm>
        </p:grpSpPr>
        <p:sp>
          <p:nvSpPr>
            <p:cNvPr id="52" name="Rounded Rectangle 4">
              <a:extLst>
                <a:ext uri="{FF2B5EF4-FFF2-40B4-BE49-F238E27FC236}">
                  <a16:creationId xmlns:a16="http://schemas.microsoft.com/office/drawing/2014/main" id="{732CBF71-19A2-47E9-B7C0-73C817341FF9}"/>
                </a:ext>
              </a:extLst>
            </p:cNvPr>
            <p:cNvSpPr/>
            <p:nvPr/>
          </p:nvSpPr>
          <p:spPr>
            <a:xfrm>
              <a:off x="268918" y="11624766"/>
              <a:ext cx="20533682" cy="150003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5C207D9-399F-4D87-A07F-118627103760}"/>
                </a:ext>
              </a:extLst>
            </p:cNvPr>
            <p:cNvGrpSpPr/>
            <p:nvPr/>
          </p:nvGrpSpPr>
          <p:grpSpPr>
            <a:xfrm>
              <a:off x="306333" y="11258627"/>
              <a:ext cx="3600000" cy="828000"/>
              <a:chOff x="1275608" y="6322796"/>
              <a:chExt cx="3572909" cy="828631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9F19C140-24CA-4DE0-AA5A-3D2C1F05090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08070" y="5210980"/>
                <a:ext cx="828631" cy="30522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907E7DF-C29C-4966-AC67-9EC34A897534}"/>
                  </a:ext>
                </a:extLst>
              </p:cNvPr>
              <p:cNvSpPr txBox="1"/>
              <p:nvPr/>
            </p:nvSpPr>
            <p:spPr>
              <a:xfrm>
                <a:off x="2298322" y="6339704"/>
                <a:ext cx="2248457" cy="699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8">
                <a:extLst>
                  <a:ext uri="{FF2B5EF4-FFF2-40B4-BE49-F238E27FC236}">
                    <a16:creationId xmlns:a16="http://schemas.microsoft.com/office/drawing/2014/main" id="{3A7A37D2-078F-43F4-8E0F-EFBE6C9823D7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9">
                <a:extLst>
                  <a:ext uri="{FF2B5EF4-FFF2-40B4-BE49-F238E27FC236}">
                    <a16:creationId xmlns:a16="http://schemas.microsoft.com/office/drawing/2014/main" id="{4A29207B-B716-423B-8174-28FE3F7627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18474" y="3952935"/>
                <a:ext cx="13362894" cy="3098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3105150" algn="ctr"/>
                  </a:tabLst>
                </a:pP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vi-VN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không gian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x;y;z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just">
                  <a:lnSpc>
                    <a:spcPct val="107000"/>
                  </a:lnSpc>
                  <a:tabLst>
                    <a:tab pos="3105150" algn="ctr"/>
                  </a:tabLst>
                </a:pPr>
                <a:endParaRPr lang="en-US" sz="4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fr-FR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fr-FR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sz="4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474" y="3952935"/>
                <a:ext cx="13362894" cy="3098028"/>
              </a:xfrm>
              <a:prstGeom prst="rect">
                <a:avLst/>
              </a:prstGeom>
              <a:blipFill>
                <a:blip r:embed="rId3"/>
                <a:stretch>
                  <a:fillRect l="-1870" t="-3536" r="-1825" b="-7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461250" y="8519865"/>
                <a:ext cx="13435858" cy="924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Cho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nl-NL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Tìm tọa độ điểm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nl-NL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250" y="8519865"/>
                <a:ext cx="13435858" cy="924548"/>
              </a:xfrm>
              <a:prstGeom prst="rect">
                <a:avLst/>
              </a:prstGeom>
              <a:blipFill>
                <a:blip r:embed="rId4"/>
                <a:stretch>
                  <a:fillRect l="-1860" t="-6623" r="-907" b="-2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41457" y="10735333"/>
                <a:ext cx="12192000" cy="16158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08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i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</a:rPr>
                  <a:t> Ta </a:t>
                </a:r>
                <a:r>
                  <a:rPr lang="en-US" sz="4400" b="1" dirty="0" err="1"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6600" dirty="0">
                    <a:ea typeface="Calibri" panose="020F0502020204030204" pitchFamily="34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457" y="10735333"/>
                <a:ext cx="12192000" cy="1615827"/>
              </a:xfrm>
              <a:prstGeom prst="rect">
                <a:avLst/>
              </a:prstGeom>
              <a:blipFill>
                <a:blip r:embed="rId5"/>
                <a:stretch>
                  <a:fillRect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0" y="2749882"/>
            <a:ext cx="6715126" cy="5067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5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81000" y="1549606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Tọa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222233" y="1543782"/>
            <a:ext cx="107067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 ĐỘ CỦA ĐIỂM VÀ CỦA VECTƠ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11613" y="6976588"/>
            <a:ext cx="18608654" cy="1786730"/>
            <a:chOff x="262099" y="8986885"/>
            <a:chExt cx="18608654" cy="1786730"/>
          </a:xfrm>
        </p:grpSpPr>
        <p:sp>
          <p:nvSpPr>
            <p:cNvPr id="210" name="Rounded Rectangle 209"/>
            <p:cNvSpPr/>
            <p:nvPr/>
          </p:nvSpPr>
          <p:spPr>
            <a:xfrm>
              <a:off x="264276" y="9403679"/>
              <a:ext cx="18606477" cy="13699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1" name="Group 67"/>
            <p:cNvGrpSpPr/>
            <p:nvPr/>
          </p:nvGrpSpPr>
          <p:grpSpPr>
            <a:xfrm>
              <a:off x="262099" y="8986885"/>
              <a:ext cx="3579192" cy="940513"/>
              <a:chOff x="1311958" y="3405486"/>
              <a:chExt cx="3579192" cy="940513"/>
            </a:xfrm>
          </p:grpSpPr>
          <p:sp>
            <p:nvSpPr>
              <p:cNvPr id="212" name="Freeform 20"/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2316645" y="3484582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2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12"/>
          <p:cNvGrpSpPr/>
          <p:nvPr/>
        </p:nvGrpSpPr>
        <p:grpSpPr>
          <a:xfrm>
            <a:off x="1743054" y="9326146"/>
            <a:ext cx="18601835" cy="1299206"/>
            <a:chOff x="268918" y="11258626"/>
            <a:chExt cx="20533682" cy="1491090"/>
          </a:xfrm>
        </p:grpSpPr>
        <p:sp>
          <p:nvSpPr>
            <p:cNvPr id="52" name="Rounded Rectangle 4">
              <a:extLst>
                <a:ext uri="{FF2B5EF4-FFF2-40B4-BE49-F238E27FC236}">
                  <a16:creationId xmlns:a16="http://schemas.microsoft.com/office/drawing/2014/main" id="{732CBF71-19A2-47E9-B7C0-73C817341FF9}"/>
                </a:ext>
              </a:extLst>
            </p:cNvPr>
            <p:cNvSpPr/>
            <p:nvPr/>
          </p:nvSpPr>
          <p:spPr>
            <a:xfrm>
              <a:off x="268918" y="11624766"/>
              <a:ext cx="20533682" cy="112495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5C207D9-399F-4D87-A07F-118627103760}"/>
                </a:ext>
              </a:extLst>
            </p:cNvPr>
            <p:cNvGrpSpPr/>
            <p:nvPr/>
          </p:nvGrpSpPr>
          <p:grpSpPr>
            <a:xfrm>
              <a:off x="306333" y="11258626"/>
              <a:ext cx="3600000" cy="828001"/>
              <a:chOff x="1275608" y="6322795"/>
              <a:chExt cx="3572909" cy="828632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9F19C140-24CA-4DE0-AA5A-3D2C1F05090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08070" y="5210980"/>
                <a:ext cx="828631" cy="30522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907E7DF-C29C-4966-AC67-9EC34A897534}"/>
                  </a:ext>
                </a:extLst>
              </p:cNvPr>
              <p:cNvSpPr txBox="1"/>
              <p:nvPr/>
            </p:nvSpPr>
            <p:spPr>
              <a:xfrm>
                <a:off x="2268933" y="6322795"/>
                <a:ext cx="2248457" cy="699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8">
                <a:extLst>
                  <a:ext uri="{FF2B5EF4-FFF2-40B4-BE49-F238E27FC236}">
                    <a16:creationId xmlns:a16="http://schemas.microsoft.com/office/drawing/2014/main" id="{3A7A37D2-078F-43F4-8E0F-EFBE6C9823D7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9">
                <a:extLst>
                  <a:ext uri="{FF2B5EF4-FFF2-40B4-BE49-F238E27FC236}">
                    <a16:creationId xmlns:a16="http://schemas.microsoft.com/office/drawing/2014/main" id="{4A29207B-B716-423B-8174-28FE3F7627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136106" y="7756212"/>
                <a:ext cx="13265555" cy="861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Cho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nl-NL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Hãy tìm tọa độ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nl-NL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106" y="7756212"/>
                <a:ext cx="13265555" cy="861133"/>
              </a:xfrm>
              <a:prstGeom prst="rect">
                <a:avLst/>
              </a:prstGeom>
              <a:blipFill>
                <a:blip r:embed="rId3"/>
                <a:stretch>
                  <a:fillRect l="-1884" t="-6338" r="-9835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070270" y="9172325"/>
                <a:ext cx="12192000" cy="14530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085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6600" dirty="0">
                    <a:ea typeface="Calibri" panose="020F0502020204030204" pitchFamily="34" charset="0"/>
                  </a:rPr>
                  <a:t>.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270" y="9172325"/>
                <a:ext cx="12192000" cy="1453026"/>
              </a:xfrm>
              <a:prstGeom prst="rect">
                <a:avLst/>
              </a:prstGeom>
              <a:blipFill rotWithShape="0">
                <a:blip r:embed="rId4"/>
                <a:stretch>
                  <a:fillRect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900646" y="3847872"/>
                <a:ext cx="18292353" cy="2373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3105150" algn="ctr"/>
                  </a:tabLst>
                </a:pP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không gian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vi-VN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  <m:r>
                      <a:rPr lang="en-US" sz="4400" b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n-US" sz="4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tabLst>
                    <a:tab pos="3105150" algn="ctr"/>
                  </a:tabLst>
                </a:pP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646" y="3847872"/>
                <a:ext cx="18292353" cy="2373535"/>
              </a:xfrm>
              <a:prstGeom prst="rect">
                <a:avLst/>
              </a:prstGeom>
              <a:blipFill>
                <a:blip r:embed="rId5"/>
                <a:stretch>
                  <a:fillRect l="-1367" t="-5641" b="-8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32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531683" y="4083263"/>
            <a:ext cx="21868726" cy="5594137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1074828" y="3747031"/>
            <a:ext cx="4411573" cy="824978"/>
            <a:chOff x="166396" y="8712046"/>
            <a:chExt cx="4411573" cy="824978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32118" y="8712046"/>
              <a:ext cx="295946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471751" y="1641144"/>
            <a:ext cx="147719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 THỨC TỌA ĐỘ CỦA CÁC PHÉP TOÁN VETƠ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35775" y="4535313"/>
                <a:ext cx="17713897" cy="5275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vi-VN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 gian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:	    </a:t>
                </a:r>
              </a:p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	    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/>
                      </m:mr>
                      <m:mr>
                        <m:e/>
                      </m:mr>
                    </m:m>
                  </m:oMath>
                </a14:m>
                <a:endParaRPr lang="en-US" sz="4400" b="1" i="1" dirty="0">
                  <a:effectLst/>
                  <a:latin typeface="Toho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i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i="1" dirty="0">
                  <a:effectLst/>
                  <a:latin typeface="Toho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𝐤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effectLst/>
                  <a:latin typeface="Toho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fr-FR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b="1" dirty="0">
                  <a:latin typeface="Tohoma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75" y="4535313"/>
                <a:ext cx="17713897" cy="5275419"/>
              </a:xfrm>
              <a:prstGeom prst="rect">
                <a:avLst/>
              </a:prstGeom>
              <a:blipFill>
                <a:blip r:embed="rId3"/>
                <a:stretch>
                  <a:fillRect l="-103" t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349484" y="3352800"/>
            <a:ext cx="21868726" cy="10058400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892629" y="3016568"/>
            <a:ext cx="4411573" cy="824978"/>
            <a:chOff x="166396" y="8712046"/>
            <a:chExt cx="4411573" cy="824978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32118" y="8712046"/>
              <a:ext cx="278153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quả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471750" y="1641144"/>
            <a:ext cx="15054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 THỨC TỌA ĐỘ CỦA CÁC PHÉP TOÁN VETƠ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36471" y="4459864"/>
                <a:ext cx="18323529" cy="7866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07000"/>
                  </a:lnSpc>
                </a:pPr>
                <a:r>
                  <a:rPr lang="fr-FR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*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effectLst/>
                  <a:latin typeface="Toho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fr-FR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*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i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cùng phương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≠</m:t>
                        </m:r>
                        <m:limUpp>
                          <m:limUp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Up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li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</m:lim>
                        </m:limUpp>
                      </m:e>
                    </m:d>
                  </m:oMath>
                </a14:m>
                <a:endParaRPr lang="en-US" sz="44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</m:oMath>
                </a14:m>
                <a:r>
                  <a:rPr lang="vi-VN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4400" b="1" dirty="0">
                  <a:effectLst/>
                  <a:latin typeface="Toho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oho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vi-VN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sz="4400" b="1" dirty="0">
                  <a:effectLst/>
                  <a:latin typeface="Toho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471" y="4459864"/>
                <a:ext cx="18323529" cy="7866834"/>
              </a:xfrm>
              <a:prstGeom prst="rect">
                <a:avLst/>
              </a:prstGeom>
              <a:blipFill>
                <a:blip r:embed="rId3"/>
                <a:stretch>
                  <a:fillRect l="-1331" t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9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086926" y="5550378"/>
            <a:ext cx="21817977" cy="800307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60"/>
          <p:cNvGrpSpPr/>
          <p:nvPr/>
        </p:nvGrpSpPr>
        <p:grpSpPr>
          <a:xfrm>
            <a:off x="1077460" y="5513427"/>
            <a:ext cx="3568119" cy="800220"/>
            <a:chOff x="1224541" y="6305967"/>
            <a:chExt cx="3568119" cy="885308"/>
          </a:xfrm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 Diagonal Corner Rectangle 58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025727" y="2819215"/>
            <a:ext cx="21841827" cy="2454789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7"/>
          <p:cNvGrpSpPr/>
          <p:nvPr/>
        </p:nvGrpSpPr>
        <p:grpSpPr>
          <a:xfrm>
            <a:off x="896891" y="2522870"/>
            <a:ext cx="3579192" cy="940513"/>
            <a:chOff x="1311958" y="3405486"/>
            <a:chExt cx="357919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16645" y="3484582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56" name="Rounded Rectangle 5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2471750" y="1641144"/>
            <a:ext cx="15511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 THỨC TỌA ĐỘ CỦA CÁC PHÉP TOÁN VECTƠ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0575" y="2845239"/>
                <a:ext cx="15121800" cy="2587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oho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   a.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oho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   b.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oho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575" y="2845239"/>
                <a:ext cx="15121800" cy="2587440"/>
              </a:xfrm>
              <a:prstGeom prst="rect">
                <a:avLst/>
              </a:prstGeom>
              <a:blipFill>
                <a:blip r:embed="rId4"/>
                <a:stretch>
                  <a:fillRect l="-1612" t="-2358" b="-7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24842" y="5425153"/>
                <a:ext cx="18080137" cy="7261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vi-VN" sz="4400" b="1" dirty="0">
                    <a:latin typeface="Tohoma"/>
                    <a:ea typeface="Calibri" panose="020F0502020204030204" pitchFamily="34" charset="0"/>
                  </a:rPr>
                  <a:t>Ta có: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ohoma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ohoma"/>
                  <a:ea typeface="Calibri" panose="020F0502020204030204" pitchFamily="34" charset="0"/>
                </a:endParaRPr>
              </a:p>
              <a:p>
                <a:pPr marL="270510" marR="0" indent="-27051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ohoma"/>
                  <a:ea typeface="Calibri" panose="020F0502020204030204" pitchFamily="34" charset="0"/>
                </a:endParaRPr>
              </a:p>
              <a:p>
                <a:pPr marL="270510" marR="0" indent="-27051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</a:rPr>
                  <a:t>b. </a:t>
                </a:r>
                <a:r>
                  <a:rPr lang="vi-VN" sz="4400" b="1" dirty="0">
                    <a:effectLst/>
                    <a:latin typeface="Tohoma"/>
                    <a:ea typeface="Calibri" panose="020F0502020204030204" pitchFamily="34" charset="0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9017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017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𝟔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𝟗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𝟕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ohoma"/>
                  <a:ea typeface="Calibri" panose="020F0502020204030204" pitchFamily="34" charset="0"/>
                </a:endParaRPr>
              </a:p>
              <a:p>
                <a:pPr marL="31877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Tohoma"/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42" y="5425153"/>
                <a:ext cx="18080137" cy="7261475"/>
              </a:xfrm>
              <a:prstGeom prst="rect">
                <a:avLst/>
              </a:prstGeom>
              <a:blipFill>
                <a:blip r:embed="rId5"/>
                <a:stretch>
                  <a:fillRect l="-1349" b="-3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293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2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43188" y="7433628"/>
            <a:ext cx="23597049" cy="369157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38826" y="7201663"/>
            <a:ext cx="4636391" cy="949671"/>
            <a:chOff x="1205494" y="6947472"/>
            <a:chExt cx="4349271" cy="949796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528268" y="2475482"/>
            <a:ext cx="23547165" cy="4545029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320240" y="2467284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701235" y="1287799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2960512" y="446127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34416" y="2657552"/>
                <a:ext cx="19211384" cy="1601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Oxyz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e>
                        </m:acc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,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4400" b="1" dirty="0" err="1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4400" b="1" dirty="0">
                  <a:latin typeface="Tohoma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416" y="2657552"/>
                <a:ext cx="19211384" cy="1601464"/>
              </a:xfrm>
              <a:prstGeom prst="rect">
                <a:avLst/>
              </a:prstGeom>
              <a:blipFill>
                <a:blip r:embed="rId3"/>
                <a:stretch>
                  <a:fillRect l="-1269" t="-1901" b="-16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941037" y="4579447"/>
                <a:ext cx="18851234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85750" algn="l"/>
                    <a:tab pos="1828800" algn="l"/>
                    <a:tab pos="3371850" algn="l"/>
                    <a:tab pos="491490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ohoma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	.	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33CC"/>
                    </a:solidFill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ohoma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oho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037" y="4579447"/>
                <a:ext cx="18851234" cy="764184"/>
              </a:xfrm>
              <a:prstGeom prst="rect">
                <a:avLst/>
              </a:prstGeom>
              <a:blipFill>
                <a:blip r:embed="rId4"/>
                <a:stretch>
                  <a:fillRect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76027" y="7865512"/>
                <a:ext cx="5097294" cy="1284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  <a:tabLst>
                    <a:tab pos="270510" algn="l"/>
                    <a:tab pos="900430" algn="l"/>
                    <a:tab pos="1620520" algn="l"/>
                    <a:tab pos="2340610" algn="l"/>
                  </a:tabLst>
                </a:pPr>
                <a:r>
                  <a:rPr lang="en-US" sz="4400" b="1" dirty="0">
                    <a:latin typeface="Tohoma"/>
                    <a:ea typeface="Tahoma" panose="020B0604030504040204" pitchFamily="34" charset="0"/>
                    <a:cs typeface="Tahoma" panose="020B0604030504040204" pitchFamily="34" charset="0"/>
                  </a:rPr>
                  <a:t>Từ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</m:e>
                    </m:acc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27" y="7865512"/>
                <a:ext cx="5097294" cy="1284647"/>
              </a:xfrm>
              <a:prstGeom prst="rect">
                <a:avLst/>
              </a:prstGeom>
              <a:blipFill>
                <a:blip r:embed="rId10"/>
                <a:stretch>
                  <a:fillRect l="-4904" b="-6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87796" y="9167962"/>
                <a:ext cx="3733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796" y="9167962"/>
                <a:ext cx="3733800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04669" y="8142231"/>
                <a:ext cx="4953000" cy="78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𝑶𝑨</m:t>
                          </m:r>
                        </m:e>
                      </m:acc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4669" y="8142231"/>
                <a:ext cx="4953000" cy="7866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34" grpId="0" animBg="1"/>
      <p:bldP spid="52" grpId="0" animBg="1"/>
      <p:bldP spid="4" grpId="0"/>
      <p:bldP spid="12" grpId="0"/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"/>
      </a:majorFont>
      <a:minorFont>
        <a:latin typeface="To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2533</TotalTime>
  <Words>1281</Words>
  <PresentationFormat>Custom</PresentationFormat>
  <Paragraphs>197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Tahoma</vt:lpstr>
      <vt:lpstr>Times New Roman</vt:lpstr>
      <vt:lpstr>Tohoma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2022-01-07T03:03:43Z</dcterms:modified>
</cp:coreProperties>
</file>