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57"/>
  </p:notesMasterIdLst>
  <p:sldIdLst>
    <p:sldId id="300" r:id="rId3"/>
    <p:sldId id="351" r:id="rId4"/>
    <p:sldId id="392" r:id="rId5"/>
    <p:sldId id="292" r:id="rId6"/>
    <p:sldId id="256" r:id="rId7"/>
    <p:sldId id="257" r:id="rId8"/>
    <p:sldId id="258" r:id="rId9"/>
    <p:sldId id="259" r:id="rId10"/>
    <p:sldId id="261" r:id="rId11"/>
    <p:sldId id="262" r:id="rId12"/>
    <p:sldId id="266" r:id="rId13"/>
    <p:sldId id="267" r:id="rId14"/>
    <p:sldId id="263" r:id="rId15"/>
    <p:sldId id="274" r:id="rId16"/>
    <p:sldId id="275" r:id="rId17"/>
    <p:sldId id="264" r:id="rId18"/>
    <p:sldId id="276" r:id="rId19"/>
    <p:sldId id="277" r:id="rId20"/>
    <p:sldId id="265" r:id="rId21"/>
    <p:sldId id="278" r:id="rId22"/>
    <p:sldId id="279" r:id="rId23"/>
    <p:sldId id="334" r:id="rId24"/>
    <p:sldId id="333" r:id="rId25"/>
    <p:sldId id="375" r:id="rId26"/>
    <p:sldId id="397" r:id="rId27"/>
    <p:sldId id="346" r:id="rId28"/>
    <p:sldId id="395" r:id="rId29"/>
    <p:sldId id="394" r:id="rId30"/>
    <p:sldId id="336" r:id="rId31"/>
    <p:sldId id="396" r:id="rId32"/>
    <p:sldId id="398" r:id="rId33"/>
    <p:sldId id="399" r:id="rId34"/>
    <p:sldId id="400" r:id="rId35"/>
    <p:sldId id="347" r:id="rId36"/>
    <p:sldId id="401" r:id="rId37"/>
    <p:sldId id="379" r:id="rId38"/>
    <p:sldId id="377" r:id="rId39"/>
    <p:sldId id="402" r:id="rId40"/>
    <p:sldId id="403" r:id="rId41"/>
    <p:sldId id="404" r:id="rId42"/>
    <p:sldId id="405" r:id="rId43"/>
    <p:sldId id="406" r:id="rId44"/>
    <p:sldId id="345" r:id="rId45"/>
    <p:sldId id="390" r:id="rId46"/>
    <p:sldId id="315" r:id="rId47"/>
    <p:sldId id="410" r:id="rId48"/>
    <p:sldId id="408" r:id="rId49"/>
    <p:sldId id="409" r:id="rId50"/>
    <p:sldId id="373" r:id="rId51"/>
    <p:sldId id="331" r:id="rId52"/>
    <p:sldId id="407" r:id="rId53"/>
    <p:sldId id="329" r:id="rId54"/>
    <p:sldId id="342" r:id="rId55"/>
    <p:sldId id="330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41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01FF"/>
    <a:srgbClr val="E6971E"/>
    <a:srgbClr val="EF9A26"/>
    <a:srgbClr val="FFA60C"/>
    <a:srgbClr val="FF9B00"/>
    <a:srgbClr val="E9B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54"/>
    <p:restoredTop sz="94629"/>
  </p:normalViewPr>
  <p:slideViewPr>
    <p:cSldViewPr snapToGrid="0">
      <p:cViewPr varScale="1">
        <p:scale>
          <a:sx n="71" d="100"/>
          <a:sy n="71" d="100"/>
        </p:scale>
        <p:origin x="19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82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134722862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9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19FFC1-D15A-D71F-5A11-68D87781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1F9BC1-33AC-2DE7-6B44-481E0A506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F4A82-6330-F3FB-0069-9952D55A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39519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CD1F4-C9DF-1E10-7062-5875D3721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2699B-A53E-DDEA-02CF-1182E1B25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709B3-7019-0E3A-88BA-8CD7F0A81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63EB1-F717-AF42-F3C2-FBFE84436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4B9B99-BBAF-5B00-1A32-D5A2D1A1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6630B-0DE2-9279-210D-6E2120EF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51070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524A7-F6F6-C631-9EDB-27770F820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6E43D0-ADCC-C56C-A0E0-15F174F694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89269-0578-787A-E8AC-2B8F85FD9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63D4A-9892-4B34-FFB2-FE062ED38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2B787-0DA3-8AD2-1839-9A949793B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7613E-2FD1-DDA1-19F9-5BB0D72B3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71881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9EF15-BC5F-A92D-5DD4-54AC9E0C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CB950-AFCD-8BE2-E59C-02C51EBB8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7BD45-A916-25F0-C4FC-82870EB60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10214-A41C-2CC0-A027-7DF95FED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B6433-6EB9-346C-D1FB-90090176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61837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8CC7A8-8441-F818-7612-8C1AFC05F3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6E3856-D60A-1505-BF6D-41DC370F8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E3FEB-B64D-FA5F-C1B2-E101354F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400AD-EE73-D5D3-B791-513A5CE97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9CFB1-84AE-97F9-AB2D-2A613DBD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62289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794D5-8407-414E-85E5-D1BF24802096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5EAA-DBE3-4FCD-9EF2-FF5D42F4A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98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7956C-61CE-9EAF-5D44-F081B3577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E2C8A1-C06B-5F29-9FEB-2D8E37817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739F9-C273-A7AB-92AF-B972CE840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86C10-DCA9-5ED9-C9EA-5D031649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733DC-D1B4-77DF-A07F-1FB0A3F65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0864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E032C-FF59-0585-DD67-20E115EB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4DC7D-B0C7-D7EF-8E5D-5FB7BAAB7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1E899-789C-291E-737B-17317968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A78CA-2F0C-5BD9-02A2-121C95111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7B6A5-12B7-3A55-DC13-D9423CCC5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23616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45AD7-F8CE-371D-A41D-4328CD00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9486C-B3F0-9563-D555-A4F06886C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C05FA-FAB9-226C-5194-3BF1240BC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32FB9-50D5-D7C1-33C9-B88EFD9F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2EA8C-7EC7-09D1-F970-A4A05A8F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00226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13A84-85B4-EA9F-12CC-A8DD857E1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79CFA-3DC2-2096-3BCF-15C593E71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AD251-7C0A-2CBF-ED20-6C8615576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81D346-CF6C-5FC0-A107-CB6AD53B4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D6612F-ED8C-8F26-A805-844FF8E7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D99E8-F7E1-0921-3DCB-F17E688E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3562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891AF-C2E8-6C1A-00F0-C90D99812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7F378-0374-82A6-4BB5-010BEE334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615FE-C9D9-C01E-BC65-DB84D76B1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BFB0E5-D9DA-84CF-E037-0D2F16BF7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86705E-A31C-FCF0-C27F-81AA848557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27909A-3E2A-94CE-3228-C67165122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C9ECE-70F9-88A3-A6EB-E94ABE61D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6874D-9523-EB4F-10DB-F5ACB254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1328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0556F-CBAB-AE05-5870-0CA997232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4C6001-996F-A809-538F-3C1F37A6D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DED42-D8B8-351D-FB57-A8E34D1C5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10B6AB-1411-4067-ED17-76D5FEC72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91555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7949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38127" y="-32609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4.2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4C1DDA-0946-24F2-64D7-20CB968EE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7A1C8-C794-A87E-25A2-3EFFB27F9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6170C-42E3-0920-EE9E-FF0AF884D5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E1A41-80DE-88BF-888C-488404BB2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F9652-87F8-4B0E-550C-C777BA53C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528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2.wav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9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2.wav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freepngimg.com/png/22390-chocolate-splash-free-download" TargetMode="External"/><Relationship Id="rId5" Type="http://schemas.openxmlformats.org/officeDocument/2006/relationships/image" Target="../media/image14.png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2.wav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microsoft.com/office/2007/relationships/hdphoto" Target="../media/hdphoto13.wdp"/><Relationship Id="rId5" Type="http://schemas.openxmlformats.org/officeDocument/2006/relationships/image" Target="../media/image11.png"/><Relationship Id="rId4" Type="http://schemas.microsoft.com/office/2007/relationships/hdphoto" Target="../media/hdphoto1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2.wav"/><Relationship Id="rId4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eduhome.com.vn/DHALesson?idGrade=3&amp;idSubject=1&amp;idSeries=119&amp;idTheme=1068&amp;IdLevel=2&amp;idThemeServer=71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0.png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2.wav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3: School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4.2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48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91FAD3-9E9D-E616-81A6-A1C41E966E36}"/>
              </a:ext>
            </a:extLst>
          </p:cNvPr>
          <p:cNvSpPr/>
          <p:nvPr/>
        </p:nvSpPr>
        <p:spPr>
          <a:xfrm>
            <a:off x="2462962" y="817901"/>
            <a:ext cx="774109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Telepathy 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AC20C8-B727-BF16-CACE-47C0DEF01F28}"/>
              </a:ext>
            </a:extLst>
          </p:cNvPr>
          <p:cNvSpPr txBox="1"/>
          <p:nvPr/>
        </p:nvSpPr>
        <p:spPr>
          <a:xfrm>
            <a:off x="4607626" y="2778826"/>
            <a:ext cx="2446317" cy="315471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19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2  </a:t>
            </a:r>
          </a:p>
        </p:txBody>
      </p:sp>
    </p:spTree>
    <p:extLst>
      <p:ext uri="{BB962C8B-B14F-4D97-AF65-F5344CB8AC3E}">
        <p14:creationId xmlns:p14="http://schemas.microsoft.com/office/powerpoint/2010/main" val="156741015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33600" y="65277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Blue and yellow make…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81201" y="2362201"/>
            <a:ext cx="3497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orange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29401" y="2362201"/>
            <a:ext cx="3497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green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7F2BA0F6-42FF-6BFD-37A8-988C89498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3410197"/>
            <a:ext cx="2514600" cy="24383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FC2E612B-09B6-BF29-55C7-BB93B790E7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268" y="3008531"/>
            <a:ext cx="3092532" cy="28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4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7" name="arrow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35380" y="1524001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GREEN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A2B9877A-BA19-6F73-1254-59C0FF893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562" y="2293442"/>
            <a:ext cx="3826240" cy="37102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81CE63-6131-AD13-0AEB-B79D57B9F012}"/>
              </a:ext>
            </a:extLst>
          </p:cNvPr>
          <p:cNvSpPr txBox="1"/>
          <p:nvPr/>
        </p:nvSpPr>
        <p:spPr>
          <a:xfrm>
            <a:off x="4586990" y="584616"/>
            <a:ext cx="3125151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answer is…</a:t>
            </a:r>
          </a:p>
        </p:txBody>
      </p:sp>
    </p:spTree>
    <p:extLst>
      <p:ext uri="{BB962C8B-B14F-4D97-AF65-F5344CB8AC3E}">
        <p14:creationId xmlns:p14="http://schemas.microsoft.com/office/powerpoint/2010/main" val="252408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CBC594-AD19-2CB6-1BD0-19A763A7A0B9}"/>
              </a:ext>
            </a:extLst>
          </p:cNvPr>
          <p:cNvSpPr/>
          <p:nvPr/>
        </p:nvSpPr>
        <p:spPr>
          <a:xfrm>
            <a:off x="2462962" y="817901"/>
            <a:ext cx="774109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Telepathy 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8170E6-6A83-D6D1-D4B4-865BD7677298}"/>
              </a:ext>
            </a:extLst>
          </p:cNvPr>
          <p:cNvSpPr txBox="1"/>
          <p:nvPr/>
        </p:nvSpPr>
        <p:spPr>
          <a:xfrm>
            <a:off x="4607626" y="2778826"/>
            <a:ext cx="2446317" cy="315471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19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3  </a:t>
            </a:r>
          </a:p>
        </p:txBody>
      </p:sp>
    </p:spTree>
    <p:extLst>
      <p:ext uri="{BB962C8B-B14F-4D97-AF65-F5344CB8AC3E}">
        <p14:creationId xmlns:p14="http://schemas.microsoft.com/office/powerpoint/2010/main" val="417904543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33600" y="65277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Blue and red make…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81201" y="2362201"/>
            <a:ext cx="3497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purple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29401" y="2362201"/>
            <a:ext cx="3497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pink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C0559A9-6E07-3513-A871-189A69109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1" y="2923728"/>
            <a:ext cx="3048001" cy="2822980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21F4D32B-4E8F-017A-7387-EB1A6B29CB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2983607"/>
            <a:ext cx="3048000" cy="282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8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7" name="arrow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35380" y="1524001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PURPLE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830A162D-A42C-EF58-5BCF-D22D1E287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9751" y="2284534"/>
            <a:ext cx="4114800" cy="38110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2200C6-70ED-DD45-C899-28005E949FA1}"/>
              </a:ext>
            </a:extLst>
          </p:cNvPr>
          <p:cNvSpPr txBox="1"/>
          <p:nvPr/>
        </p:nvSpPr>
        <p:spPr>
          <a:xfrm>
            <a:off x="4586990" y="584616"/>
            <a:ext cx="3125151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answer is…</a:t>
            </a:r>
          </a:p>
        </p:txBody>
      </p:sp>
    </p:spTree>
    <p:extLst>
      <p:ext uri="{BB962C8B-B14F-4D97-AF65-F5344CB8AC3E}">
        <p14:creationId xmlns:p14="http://schemas.microsoft.com/office/powerpoint/2010/main" val="166224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5E52E8-4003-B944-8202-1F2EE821EC97}"/>
              </a:ext>
            </a:extLst>
          </p:cNvPr>
          <p:cNvSpPr/>
          <p:nvPr/>
        </p:nvSpPr>
        <p:spPr>
          <a:xfrm>
            <a:off x="2462962" y="817901"/>
            <a:ext cx="774109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Telepathy 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45155A-9E51-8701-0A9D-6D71486CEC97}"/>
              </a:ext>
            </a:extLst>
          </p:cNvPr>
          <p:cNvSpPr txBox="1"/>
          <p:nvPr/>
        </p:nvSpPr>
        <p:spPr>
          <a:xfrm>
            <a:off x="4607626" y="2778826"/>
            <a:ext cx="2446317" cy="315471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19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4  </a:t>
            </a:r>
          </a:p>
        </p:txBody>
      </p:sp>
    </p:spTree>
    <p:extLst>
      <p:ext uri="{BB962C8B-B14F-4D97-AF65-F5344CB8AC3E}">
        <p14:creationId xmlns:p14="http://schemas.microsoft.com/office/powerpoint/2010/main" val="55638255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33600" y="65277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Black and white make….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81201" y="2362201"/>
            <a:ext cx="3497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brown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29401" y="2362201"/>
            <a:ext cx="3497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gray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D9AF8863-7462-40CB-F5EF-600AE746D8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704" y="3124200"/>
            <a:ext cx="2767496" cy="2563184"/>
          </a:xfrm>
          <a:prstGeom prst="rect">
            <a:avLst/>
          </a:prstGeom>
        </p:spPr>
      </p:pic>
      <p:pic>
        <p:nvPicPr>
          <p:cNvPr id="5" name="Picture 4" descr="A picture containing tool&#10;&#10;Description automatically generated">
            <a:extLst>
              <a:ext uri="{FF2B5EF4-FFF2-40B4-BE49-F238E27FC236}">
                <a16:creationId xmlns:a16="http://schemas.microsoft.com/office/drawing/2014/main" id="{6DEC507B-38A3-BD5A-032A-974CB37798B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590801" y="3097482"/>
            <a:ext cx="2325469" cy="232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7" name="arrow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35380" y="1524001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GRAY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A2A4B74-2BE0-0CD6-1C52-97D747919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8043" y="2048656"/>
            <a:ext cx="4362137" cy="4040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C2FB0A-4DCD-4023-6202-395A8581506B}"/>
              </a:ext>
            </a:extLst>
          </p:cNvPr>
          <p:cNvSpPr txBox="1"/>
          <p:nvPr/>
        </p:nvSpPr>
        <p:spPr>
          <a:xfrm>
            <a:off x="4586990" y="584616"/>
            <a:ext cx="3125151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answer is…</a:t>
            </a:r>
          </a:p>
        </p:txBody>
      </p:sp>
    </p:spTree>
    <p:extLst>
      <p:ext uri="{BB962C8B-B14F-4D97-AF65-F5344CB8AC3E}">
        <p14:creationId xmlns:p14="http://schemas.microsoft.com/office/powerpoint/2010/main" val="272301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973A61-1DBC-867C-56CB-CBDBF5571640}"/>
              </a:ext>
            </a:extLst>
          </p:cNvPr>
          <p:cNvSpPr/>
          <p:nvPr/>
        </p:nvSpPr>
        <p:spPr>
          <a:xfrm>
            <a:off x="2462962" y="817901"/>
            <a:ext cx="774109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Telepathy 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F622D0-D7A2-03C5-04EB-F635015242DB}"/>
              </a:ext>
            </a:extLst>
          </p:cNvPr>
          <p:cNvSpPr txBox="1"/>
          <p:nvPr/>
        </p:nvSpPr>
        <p:spPr>
          <a:xfrm>
            <a:off x="4607626" y="2778826"/>
            <a:ext cx="2446317" cy="315471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19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5  </a:t>
            </a:r>
          </a:p>
        </p:txBody>
      </p:sp>
    </p:spTree>
    <p:extLst>
      <p:ext uri="{BB962C8B-B14F-4D97-AF65-F5344CB8AC3E}">
        <p14:creationId xmlns:p14="http://schemas.microsoft.com/office/powerpoint/2010/main" val="119318787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3676" y="480185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5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33600" y="65277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Red and yellow make….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81201" y="2362201"/>
            <a:ext cx="3497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orange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29401" y="2362201"/>
            <a:ext cx="3497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purple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03DB07-CF60-B340-991B-338B6C9E1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062" y="3195331"/>
            <a:ext cx="2879538" cy="2666955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14762578-1FB4-D95A-1481-9A28D1B1C2B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1" y="3195331"/>
            <a:ext cx="2766342" cy="256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9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7" name="arrow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35380" y="1524001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ORANGE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774ADB6D-D4C6-7C68-4802-A073577CB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5380" y="2253736"/>
            <a:ext cx="4182076" cy="38733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3F7F72-B557-3D8D-CBDC-9ACCD40E6D8B}"/>
              </a:ext>
            </a:extLst>
          </p:cNvPr>
          <p:cNvSpPr txBox="1"/>
          <p:nvPr/>
        </p:nvSpPr>
        <p:spPr>
          <a:xfrm>
            <a:off x="4586990" y="584616"/>
            <a:ext cx="3125151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answer is…</a:t>
            </a:r>
          </a:p>
        </p:txBody>
      </p:sp>
    </p:spTree>
    <p:extLst>
      <p:ext uri="{BB962C8B-B14F-4D97-AF65-F5344CB8AC3E}">
        <p14:creationId xmlns:p14="http://schemas.microsoft.com/office/powerpoint/2010/main" val="6407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278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FD432BA5-C6AF-F19B-5162-C0944C3445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444" y="2333977"/>
            <a:ext cx="1691903" cy="168844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F2BBE5-0EB7-F100-732B-1649B0D0B141}"/>
              </a:ext>
            </a:extLst>
          </p:cNvPr>
          <p:cNvSpPr txBox="1"/>
          <p:nvPr/>
        </p:nvSpPr>
        <p:spPr>
          <a:xfrm>
            <a:off x="1907347" y="2300311"/>
            <a:ext cx="10136322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4400" dirty="0"/>
              <a:t>I can make ……………with ………… and …………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9D9351C-A831-CFE8-3F79-CF3573CC9B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522" y="3589227"/>
            <a:ext cx="1741208" cy="1688444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1770951B-7417-67E1-94DD-2ACFA6908EF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2698" y="3589227"/>
            <a:ext cx="1615879" cy="1539658"/>
          </a:xfrm>
          <a:prstGeom prst="rect">
            <a:avLst/>
          </a:prstGeom>
        </p:spPr>
      </p:pic>
      <p:pic>
        <p:nvPicPr>
          <p:cNvPr id="10" name="Picture 9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id="{11794B36-F8ED-64EF-C5BC-18F2EF533FD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4229" y="3589228"/>
            <a:ext cx="1587771" cy="15396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1046F0-E3AA-EECA-5DBB-E975025AA91C}"/>
              </a:ext>
            </a:extLst>
          </p:cNvPr>
          <p:cNvSpPr txBox="1"/>
          <p:nvPr/>
        </p:nvSpPr>
        <p:spPr>
          <a:xfrm>
            <a:off x="4212771" y="898071"/>
            <a:ext cx="2364173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dirty="0"/>
              <a:t>Let’s read!</a:t>
            </a:r>
            <a:endParaRPr lang="en-VN" sz="4000" dirty="0"/>
          </a:p>
        </p:txBody>
      </p:sp>
    </p:spTree>
    <p:extLst>
      <p:ext uri="{BB962C8B-B14F-4D97-AF65-F5344CB8AC3E}">
        <p14:creationId xmlns:p14="http://schemas.microsoft.com/office/powerpoint/2010/main" val="132983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BB8348-78C2-348C-A83A-E431213DC766}"/>
              </a:ext>
            </a:extLst>
          </p:cNvPr>
          <p:cNvSpPr txBox="1"/>
          <p:nvPr/>
        </p:nvSpPr>
        <p:spPr>
          <a:xfrm>
            <a:off x="315251" y="2921168"/>
            <a:ext cx="11561498" cy="101566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6000" dirty="0"/>
              <a:t>How about </a:t>
            </a:r>
            <a:r>
              <a:rPr lang="en-VN" sz="6000" dirty="0">
                <a:solidFill>
                  <a:srgbClr val="00B050"/>
                </a:solidFill>
              </a:rPr>
              <a:t>green</a:t>
            </a:r>
            <a:r>
              <a:rPr lang="en-VN" sz="6000" dirty="0"/>
              <a:t>, </a:t>
            </a:r>
            <a:r>
              <a:rPr lang="en-VN" sz="6000" dirty="0">
                <a:solidFill>
                  <a:schemeClr val="accent6">
                    <a:lumMod val="50000"/>
                  </a:schemeClr>
                </a:solidFill>
              </a:rPr>
              <a:t>brown</a:t>
            </a:r>
            <a:r>
              <a:rPr lang="en-VN" sz="6000" dirty="0"/>
              <a:t>, and </a:t>
            </a:r>
            <a:r>
              <a:rPr lang="en-VN" sz="6000" dirty="0">
                <a:solidFill>
                  <a:srgbClr val="FD01FF"/>
                </a:solidFill>
              </a:rPr>
              <a:t>pink</a:t>
            </a:r>
            <a:r>
              <a:rPr lang="en-VN" sz="6000" dirty="0"/>
              <a:t>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BB8348-78C2-348C-A83A-E431213DC766}"/>
              </a:ext>
            </a:extLst>
          </p:cNvPr>
          <p:cNvSpPr txBox="1"/>
          <p:nvPr/>
        </p:nvSpPr>
        <p:spPr>
          <a:xfrm>
            <a:off x="337016" y="4174580"/>
            <a:ext cx="11530401" cy="193899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6000" dirty="0"/>
              <a:t>Let’s do the reading to find out </a:t>
            </a:r>
          </a:p>
          <a:p>
            <a:r>
              <a:rPr lang="en-US" sz="6000" dirty="0"/>
              <a:t>how to make them.</a:t>
            </a:r>
            <a:r>
              <a:rPr lang="en-VN" sz="6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615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83975"/>
            <a:ext cx="9125339" cy="6944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038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92CEB4-5FDD-D3D7-8A78-6536FC6BFBBA}"/>
              </a:ext>
            </a:extLst>
          </p:cNvPr>
          <p:cNvSpPr txBox="1"/>
          <p:nvPr/>
        </p:nvSpPr>
        <p:spPr>
          <a:xfrm>
            <a:off x="1826078" y="2411341"/>
            <a:ext cx="8539844" cy="707886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/>
              <a:t>Have students read the text individually.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1D1D47-F5D7-383D-343F-E7E5D7E8818E}"/>
              </a:ext>
            </a:extLst>
          </p:cNvPr>
          <p:cNvSpPr txBox="1"/>
          <p:nvPr/>
        </p:nvSpPr>
        <p:spPr>
          <a:xfrm>
            <a:off x="4849586" y="4092716"/>
            <a:ext cx="6500497" cy="707886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dirty="0"/>
              <a:t>Read the text as a whole class.</a:t>
            </a:r>
            <a:endParaRPr lang="en-VN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5CAC28-B271-735B-6DD8-6E77A427D4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" y="603250"/>
            <a:ext cx="8056464" cy="8346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32639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998DCE2-6117-EF8C-8503-D4479882A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380" y="2410124"/>
            <a:ext cx="11935679" cy="2847676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A667C8D0-3ADD-AF27-B3B8-27E8A6AA38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6982" y="1779814"/>
            <a:ext cx="2461077" cy="63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454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41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u="sng" dirty="0">
                <a:solidFill>
                  <a:srgbClr val="FF0000"/>
                </a:solidFill>
              </a:rPr>
              <a:t>understand a paragraph about color making</a:t>
            </a:r>
            <a:r>
              <a:rPr lang="en-US" sz="3600" dirty="0">
                <a:solidFill>
                  <a:srgbClr val="FF0000"/>
                </a:solidFill>
              </a:rPr>
              <a:t> and </a:t>
            </a:r>
            <a:r>
              <a:rPr lang="en-US" sz="3600" u="sng" dirty="0">
                <a:solidFill>
                  <a:srgbClr val="FF0000"/>
                </a:solidFill>
              </a:rPr>
              <a:t>know how to make some new colors from certain ones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green, orange, pink, purple, gray, favorite 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What's your favorite color?</a:t>
            </a:r>
            <a:br>
              <a:rPr lang="en-US" sz="3600" dirty="0">
                <a:solidFill>
                  <a:srgbClr val="00B050"/>
                </a:solidFill>
              </a:rPr>
            </a:br>
            <a:r>
              <a:rPr lang="en-US" sz="3600" dirty="0">
                <a:solidFill>
                  <a:srgbClr val="00B050"/>
                </a:solidFill>
              </a:rPr>
              <a:t>		  - My favorite color is </a:t>
            </a:r>
            <a:r>
              <a:rPr lang="en-US" sz="3600" dirty="0">
                <a:solidFill>
                  <a:srgbClr val="FF0000"/>
                </a:solidFill>
              </a:rPr>
              <a:t>orange</a:t>
            </a:r>
            <a:r>
              <a:rPr lang="en-US" sz="3600" dirty="0">
                <a:solidFill>
                  <a:srgbClr val="00B050"/>
                </a:solidFill>
              </a:rPr>
              <a:t>.</a:t>
            </a:r>
            <a:br>
              <a:rPr lang="en-US" sz="3600" dirty="0">
                <a:solidFill>
                  <a:srgbClr val="00B050"/>
                </a:solidFill>
              </a:rPr>
            </a:br>
            <a:r>
              <a:rPr lang="en-US" sz="3600" dirty="0">
                <a:solidFill>
                  <a:srgbClr val="00B050"/>
                </a:solidFill>
              </a:rPr>
              <a:t>		  I can make </a:t>
            </a:r>
            <a:r>
              <a:rPr lang="en-US" sz="3600" dirty="0">
                <a:solidFill>
                  <a:srgbClr val="FF0000"/>
                </a:solidFill>
              </a:rPr>
              <a:t>orange</a:t>
            </a:r>
            <a:r>
              <a:rPr lang="en-US" sz="3600" dirty="0">
                <a:solidFill>
                  <a:srgbClr val="00B050"/>
                </a:solidFill>
              </a:rPr>
              <a:t> with </a:t>
            </a:r>
            <a:r>
              <a:rPr lang="en-US" sz="3600" dirty="0">
                <a:solidFill>
                  <a:srgbClr val="FF0000"/>
                </a:solidFill>
              </a:rPr>
              <a:t>yellow</a:t>
            </a:r>
            <a:r>
              <a:rPr lang="en-US" sz="3600" dirty="0">
                <a:solidFill>
                  <a:srgbClr val="00B050"/>
                </a:solidFill>
              </a:rPr>
              <a:t> and </a:t>
            </a:r>
            <a:r>
              <a:rPr lang="en-US" sz="3600" dirty="0">
                <a:solidFill>
                  <a:srgbClr val="FF0000"/>
                </a:solidFill>
              </a:rPr>
              <a:t>red</a:t>
            </a:r>
            <a:r>
              <a:rPr lang="en-US" sz="3600" dirty="0">
                <a:solidFill>
                  <a:srgbClr val="00B050"/>
                </a:solidFill>
              </a:rPr>
              <a:t>. 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169168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02FDE13-4BA6-E4FA-B78B-0DFF1576FD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444" y="440871"/>
            <a:ext cx="4991412" cy="816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Chart, bubble chart&#10;&#10;Description automatically generated">
            <a:extLst>
              <a:ext uri="{FF2B5EF4-FFF2-40B4-BE49-F238E27FC236}">
                <a16:creationId xmlns:a16="http://schemas.microsoft.com/office/drawing/2014/main" id="{5199075F-BDF5-3374-F136-93A158F0E2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1094" y="440871"/>
            <a:ext cx="6587138" cy="5878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24550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, bubble chart&#10;&#10;Description automatically generated">
            <a:extLst>
              <a:ext uri="{FF2B5EF4-FFF2-40B4-BE49-F238E27FC236}">
                <a16:creationId xmlns:a16="http://schemas.microsoft.com/office/drawing/2014/main" id="{4FAFBC3A-4DFF-49DE-8C34-C7A15F4E42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276" y="2049235"/>
            <a:ext cx="11359447" cy="27595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D44DBC-5D07-910D-7CF9-3B03ECF8CE86}"/>
              </a:ext>
            </a:extLst>
          </p:cNvPr>
          <p:cNvSpPr txBox="1"/>
          <p:nvPr/>
        </p:nvSpPr>
        <p:spPr>
          <a:xfrm>
            <a:off x="1698171" y="3788229"/>
            <a:ext cx="67564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</a:rPr>
              <a:t>Red and yellow make orange</a:t>
            </a:r>
          </a:p>
        </p:txBody>
      </p:sp>
    </p:spTree>
    <p:extLst>
      <p:ext uri="{BB962C8B-B14F-4D97-AF65-F5344CB8AC3E}">
        <p14:creationId xmlns:p14="http://schemas.microsoft.com/office/powerpoint/2010/main" val="349005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, bubble chart&#10;&#10;Description automatically generated">
            <a:extLst>
              <a:ext uri="{FF2B5EF4-FFF2-40B4-BE49-F238E27FC236}">
                <a16:creationId xmlns:a16="http://schemas.microsoft.com/office/drawing/2014/main" id="{5DCBE177-3919-F63E-9099-0DAC709208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482" y="1730829"/>
            <a:ext cx="11204923" cy="26942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8B12DE-8F9E-750A-E0C1-EA0A9DFD4026}"/>
              </a:ext>
            </a:extLst>
          </p:cNvPr>
          <p:cNvSpPr txBox="1"/>
          <p:nvPr/>
        </p:nvSpPr>
        <p:spPr>
          <a:xfrm>
            <a:off x="2008414" y="3429000"/>
            <a:ext cx="6615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0000"/>
                </a:solidFill>
              </a:rPr>
              <a:t>Blue and red make purple</a:t>
            </a:r>
          </a:p>
        </p:txBody>
      </p:sp>
    </p:spTree>
    <p:extLst>
      <p:ext uri="{BB962C8B-B14F-4D97-AF65-F5344CB8AC3E}">
        <p14:creationId xmlns:p14="http://schemas.microsoft.com/office/powerpoint/2010/main" val="172659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, bubble chart&#10;&#10;Description automatically generated">
            <a:extLst>
              <a:ext uri="{FF2B5EF4-FFF2-40B4-BE49-F238E27FC236}">
                <a16:creationId xmlns:a16="http://schemas.microsoft.com/office/drawing/2014/main" id="{6EAC8659-9F6F-4618-B032-DB3EBEC36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567" y="1877786"/>
            <a:ext cx="11686866" cy="26942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0CDF03-185A-0B6E-951F-01451C419497}"/>
              </a:ext>
            </a:extLst>
          </p:cNvPr>
          <p:cNvSpPr txBox="1"/>
          <p:nvPr/>
        </p:nvSpPr>
        <p:spPr>
          <a:xfrm>
            <a:off x="1681842" y="3624943"/>
            <a:ext cx="6814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0000"/>
                </a:solidFill>
              </a:rPr>
              <a:t>Black and white make gray</a:t>
            </a:r>
          </a:p>
        </p:txBody>
      </p:sp>
    </p:spTree>
    <p:extLst>
      <p:ext uri="{BB962C8B-B14F-4D97-AF65-F5344CB8AC3E}">
        <p14:creationId xmlns:p14="http://schemas.microsoft.com/office/powerpoint/2010/main" val="258917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9414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07A9AD68-3A68-B964-E1D0-A1C45B8B97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43" y="429079"/>
            <a:ext cx="3922316" cy="795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37E939C9-F935-5A4B-1CD8-D9A94763D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05" y="1478869"/>
            <a:ext cx="11368138" cy="44484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1D76B1-333A-BD20-B58B-BAD992C2222B}"/>
              </a:ext>
            </a:extLst>
          </p:cNvPr>
          <p:cNvSpPr txBox="1"/>
          <p:nvPr/>
        </p:nvSpPr>
        <p:spPr>
          <a:xfrm>
            <a:off x="8441872" y="1877786"/>
            <a:ext cx="12538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0000"/>
                </a:solidFill>
              </a:rPr>
              <a:t>pink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7C1A28-8047-3019-FE77-391B2A9770FF}"/>
              </a:ext>
            </a:extLst>
          </p:cNvPr>
          <p:cNvSpPr txBox="1"/>
          <p:nvPr/>
        </p:nvSpPr>
        <p:spPr>
          <a:xfrm>
            <a:off x="9068806" y="3733719"/>
            <a:ext cx="1021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0000"/>
                </a:solidFill>
              </a:rPr>
              <a:t>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244D37-E6F1-4FD4-B28F-07F12FFF2B4D}"/>
              </a:ext>
            </a:extLst>
          </p:cNvPr>
          <p:cNvSpPr txBox="1"/>
          <p:nvPr/>
        </p:nvSpPr>
        <p:spPr>
          <a:xfrm>
            <a:off x="3271158" y="4773386"/>
            <a:ext cx="1596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0000"/>
                </a:solidFill>
              </a:rPr>
              <a:t>white</a:t>
            </a:r>
          </a:p>
        </p:txBody>
      </p:sp>
    </p:spTree>
    <p:extLst>
      <p:ext uri="{BB962C8B-B14F-4D97-AF65-F5344CB8AC3E}">
        <p14:creationId xmlns:p14="http://schemas.microsoft.com/office/powerpoint/2010/main" val="132723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31" y="-55984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761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ECD842-1889-AC84-85DE-8AAA4E1E233B}"/>
              </a:ext>
            </a:extLst>
          </p:cNvPr>
          <p:cNvSpPr txBox="1"/>
          <p:nvPr/>
        </p:nvSpPr>
        <p:spPr>
          <a:xfrm>
            <a:off x="433123" y="2224263"/>
            <a:ext cx="116274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B0F0"/>
                </a:solidFill>
              </a:rPr>
              <a:t>Look at the pictures and answer these questions</a:t>
            </a:r>
            <a:r>
              <a:rPr lang="en-US" sz="4400" b="1" dirty="0">
                <a:solidFill>
                  <a:srgbClr val="00B0F0"/>
                </a:solidFill>
              </a:rPr>
              <a:t>.</a:t>
            </a:r>
            <a:endParaRPr lang="en-VN" sz="4400" b="1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641930" y="503851"/>
            <a:ext cx="1784028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35244548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ewspaper, receipt&#10;&#10;Description automatically generated">
            <a:extLst>
              <a:ext uri="{FF2B5EF4-FFF2-40B4-BE49-F238E27FC236}">
                <a16:creationId xmlns:a16="http://schemas.microsoft.com/office/drawing/2014/main" id="{0E7489B0-7216-E3E5-DFCB-0125A5EA9D5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3342" y="1299662"/>
            <a:ext cx="8474529" cy="4965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16AD79-DB15-FC24-D2A1-9214036674DC}"/>
              </a:ext>
            </a:extLst>
          </p:cNvPr>
          <p:cNvSpPr txBox="1"/>
          <p:nvPr/>
        </p:nvSpPr>
        <p:spPr>
          <a:xfrm>
            <a:off x="161402" y="470311"/>
            <a:ext cx="5820298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What are they talking about?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256C0C-FD8A-4877-CC4B-4A48EE7ED3BD}"/>
              </a:ext>
            </a:extLst>
          </p:cNvPr>
          <p:cNvSpPr txBox="1"/>
          <p:nvPr/>
        </p:nvSpPr>
        <p:spPr>
          <a:xfrm>
            <a:off x="161402" y="470310"/>
            <a:ext cx="5820298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Who are talking?</a:t>
            </a:r>
          </a:p>
        </p:txBody>
      </p:sp>
    </p:spTree>
    <p:extLst>
      <p:ext uri="{BB962C8B-B14F-4D97-AF65-F5344CB8AC3E}">
        <p14:creationId xmlns:p14="http://schemas.microsoft.com/office/powerpoint/2010/main" val="164703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2-TRACK 21.mp3" descr="CD2-TRACK 21.mp3">
            <a:hlinkClick r:id="" action="ppaction://media"/>
            <a:extLst>
              <a:ext uri="{FF2B5EF4-FFF2-40B4-BE49-F238E27FC236}">
                <a16:creationId xmlns:a16="http://schemas.microsoft.com/office/drawing/2014/main" id="{0D783ED5-71C4-D9C5-DB38-BB236EEF41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07971" y="352908"/>
            <a:ext cx="812800" cy="812800"/>
          </a:xfrm>
          <a:prstGeom prst="rect">
            <a:avLst/>
          </a:prstGeom>
        </p:spPr>
      </p:pic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8FCEDC55-FBAB-17E9-D0DA-4573CA1B923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71" y="436336"/>
            <a:ext cx="45974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text, newspaper, receipt&#10;&#10;Description automatically generated">
            <a:extLst>
              <a:ext uri="{FF2B5EF4-FFF2-40B4-BE49-F238E27FC236}">
                <a16:creationId xmlns:a16="http://schemas.microsoft.com/office/drawing/2014/main" id="{0E7489B0-7216-E3E5-DFCB-0125A5EA9D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4744" y="1165708"/>
            <a:ext cx="8703128" cy="5099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ED6162-3972-6F58-5F86-46156B99700D}"/>
              </a:ext>
            </a:extLst>
          </p:cNvPr>
          <p:cNvSpPr txBox="1"/>
          <p:nvPr/>
        </p:nvSpPr>
        <p:spPr>
          <a:xfrm>
            <a:off x="7707544" y="631763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247691265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4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CE3184-CE86-8E02-5041-BD2E4B2252C9}"/>
              </a:ext>
            </a:extLst>
          </p:cNvPr>
          <p:cNvSpPr txBox="1"/>
          <p:nvPr/>
        </p:nvSpPr>
        <p:spPr>
          <a:xfrm>
            <a:off x="1923803" y="748145"/>
            <a:ext cx="2404184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Let’s check!</a:t>
            </a: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C6E44DC6-24D9-B04B-3BED-432BF7DFEF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933" y="2253342"/>
            <a:ext cx="11824936" cy="27268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F9991F-0026-3417-FA16-D6C41FF49028}"/>
              </a:ext>
            </a:extLst>
          </p:cNvPr>
          <p:cNvSpPr txBox="1"/>
          <p:nvPr/>
        </p:nvSpPr>
        <p:spPr>
          <a:xfrm>
            <a:off x="4327987" y="4092315"/>
            <a:ext cx="19891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</a:rPr>
              <a:t>Yes, it is</a:t>
            </a:r>
          </a:p>
        </p:txBody>
      </p:sp>
      <p:pic>
        <p:nvPicPr>
          <p:cNvPr id="3" name="CD2-TRACK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19913" y="822763"/>
            <a:ext cx="487363" cy="66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2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0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7E0C27F4-4918-333D-F0C4-99F5A8A946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190" y="636814"/>
            <a:ext cx="10080923" cy="5477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2B6C05-2BBE-89C0-EE97-73911DB9E3B6}"/>
              </a:ext>
            </a:extLst>
          </p:cNvPr>
          <p:cNvSpPr txBox="1"/>
          <p:nvPr/>
        </p:nvSpPr>
        <p:spPr>
          <a:xfrm>
            <a:off x="6003471" y="4467872"/>
            <a:ext cx="1140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</a:rPr>
              <a:t>love</a:t>
            </a:r>
          </a:p>
        </p:txBody>
      </p:sp>
      <p:pic>
        <p:nvPicPr>
          <p:cNvPr id="5" name="CD2-TRACK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3240" y="822763"/>
            <a:ext cx="487363" cy="66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1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0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5F355B9-544A-08CC-633C-FAABE5A6D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801" y="1206746"/>
            <a:ext cx="10560628" cy="47384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A picture containing indoor, colorful&#10;&#10;Description automatically generated">
            <a:extLst>
              <a:ext uri="{FF2B5EF4-FFF2-40B4-BE49-F238E27FC236}">
                <a16:creationId xmlns:a16="http://schemas.microsoft.com/office/drawing/2014/main" id="{1FF544C5-79E8-AA45-8672-3E5B0803042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3305" y="277585"/>
            <a:ext cx="3106245" cy="21717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55AB1F-C112-CB26-B1F4-8EF273B32625}"/>
              </a:ext>
            </a:extLst>
          </p:cNvPr>
          <p:cNvSpPr txBox="1"/>
          <p:nvPr/>
        </p:nvSpPr>
        <p:spPr>
          <a:xfrm>
            <a:off x="5101400" y="3575956"/>
            <a:ext cx="14981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</a:rPr>
              <a:t>green</a:t>
            </a:r>
          </a:p>
        </p:txBody>
      </p:sp>
      <p:pic>
        <p:nvPicPr>
          <p:cNvPr id="7" name="CD2-TRACK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4054" y="822763"/>
            <a:ext cx="487363" cy="66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5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0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87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928C8C1E-5832-9459-BFE4-35BAF41956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1189"/>
            <a:ext cx="4536374" cy="674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7CA6B81-2D1B-6055-ED7F-D6E97B32E7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502" y="361189"/>
            <a:ext cx="1468088" cy="793561"/>
          </a:xfrm>
          <a:prstGeom prst="rect">
            <a:avLst/>
          </a:prstGeom>
        </p:spPr>
      </p:pic>
      <p:pic>
        <p:nvPicPr>
          <p:cNvPr id="11" name="Picture 10" descr="A picture containing text, newspaper, receipt&#10;&#10;Description automatically generated">
            <a:extLst>
              <a:ext uri="{FF2B5EF4-FFF2-40B4-BE49-F238E27FC236}">
                <a16:creationId xmlns:a16="http://schemas.microsoft.com/office/drawing/2014/main" id="{F4B25731-4EF6-B2CF-229E-5D835950CC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293" y="1154750"/>
            <a:ext cx="9732836" cy="5703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C529C85-B5DA-0B3D-B160-E3A6471E66BE}"/>
              </a:ext>
            </a:extLst>
          </p:cNvPr>
          <p:cNvSpPr txBox="1"/>
          <p:nvPr/>
        </p:nvSpPr>
        <p:spPr>
          <a:xfrm>
            <a:off x="8260236" y="4751613"/>
            <a:ext cx="1018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green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A90139-2E62-0FFD-8793-4451A6BA28CD}"/>
              </a:ext>
            </a:extLst>
          </p:cNvPr>
          <p:cNvSpPr txBox="1"/>
          <p:nvPr/>
        </p:nvSpPr>
        <p:spPr>
          <a:xfrm>
            <a:off x="3187493" y="5095217"/>
            <a:ext cx="790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love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3F1791-A390-DC37-BDD2-2DEEC919785B}"/>
              </a:ext>
            </a:extLst>
          </p:cNvPr>
          <p:cNvSpPr txBox="1"/>
          <p:nvPr/>
        </p:nvSpPr>
        <p:spPr>
          <a:xfrm>
            <a:off x="7932454" y="1844777"/>
            <a:ext cx="1330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Yes, it is</a:t>
            </a:r>
          </a:p>
        </p:txBody>
      </p:sp>
    </p:spTree>
    <p:extLst>
      <p:ext uri="{BB962C8B-B14F-4D97-AF65-F5344CB8AC3E}">
        <p14:creationId xmlns:p14="http://schemas.microsoft.com/office/powerpoint/2010/main" val="42643680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4062915" y="409036"/>
            <a:ext cx="3705858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8574833" y="886408"/>
            <a:ext cx="3032449" cy="40011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i="1" dirty="0"/>
              <a:t>Click here to play the game.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5364D-9A63-C65B-4647-665BD3734DA5}"/>
              </a:ext>
            </a:extLst>
          </p:cNvPr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303" y="1767710"/>
            <a:ext cx="9298980" cy="450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807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RACK 20.mp3" descr="TRACK 20.mp3">
            <a:hlinkClick r:id="" action="ppaction://media"/>
            <a:extLst>
              <a:ext uri="{FF2B5EF4-FFF2-40B4-BE49-F238E27FC236}">
                <a16:creationId xmlns:a16="http://schemas.microsoft.com/office/drawing/2014/main" id="{C50E84D6-AC60-DE76-D663-17972155C6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3200" y="330086"/>
            <a:ext cx="812800" cy="812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6CAAF3D-C4AE-9F56-71DE-D05D521F99CA}"/>
              </a:ext>
            </a:extLst>
          </p:cNvPr>
          <p:cNvSpPr/>
          <p:nvPr/>
        </p:nvSpPr>
        <p:spPr>
          <a:xfrm>
            <a:off x="105507" y="374536"/>
            <a:ext cx="1282889" cy="864354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 p. 35</a:t>
            </a:r>
          </a:p>
        </p:txBody>
      </p:sp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2A636B85-EFEF-C95E-BCE9-DAD36B5B47F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900" y="374536"/>
            <a:ext cx="46101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F6AD2BB3-24DB-8183-B894-085386CF4A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07" y="1422646"/>
            <a:ext cx="9752911" cy="4230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Diagram, table&#10;&#10;Description automatically generated">
            <a:extLst>
              <a:ext uri="{FF2B5EF4-FFF2-40B4-BE49-F238E27FC236}">
                <a16:creationId xmlns:a16="http://schemas.microsoft.com/office/drawing/2014/main" id="{EDDFB814-9429-F3C7-3F27-337799712DE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8878" y="1422646"/>
            <a:ext cx="2176382" cy="4012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B66225-82E5-B09F-6E37-F33801075EF3}"/>
              </a:ext>
            </a:extLst>
          </p:cNvPr>
          <p:cNvSpPr txBox="1"/>
          <p:nvPr/>
        </p:nvSpPr>
        <p:spPr>
          <a:xfrm>
            <a:off x="6911897" y="622047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323933102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82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F113CA62-01F7-8429-CD0D-4ADCB2C924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01" y="1672936"/>
            <a:ext cx="12134997" cy="4061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F635BE-4719-BBCA-ECC7-BD7F84D86D48}"/>
              </a:ext>
            </a:extLst>
          </p:cNvPr>
          <p:cNvSpPr txBox="1"/>
          <p:nvPr/>
        </p:nvSpPr>
        <p:spPr>
          <a:xfrm>
            <a:off x="3265714" y="552203"/>
            <a:ext cx="2404184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Let’s check!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BAAB28-B656-7C58-2B95-3E710FBF6509}"/>
              </a:ext>
            </a:extLst>
          </p:cNvPr>
          <p:cNvSpPr txBox="1"/>
          <p:nvPr/>
        </p:nvSpPr>
        <p:spPr>
          <a:xfrm>
            <a:off x="4245429" y="1838754"/>
            <a:ext cx="10038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</a:rPr>
              <a:t>fish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62C073-DEDC-F580-2709-EFFBAD0D6C90}"/>
              </a:ext>
            </a:extLst>
          </p:cNvPr>
          <p:cNvSpPr txBox="1"/>
          <p:nvPr/>
        </p:nvSpPr>
        <p:spPr>
          <a:xfrm>
            <a:off x="9682843" y="1832379"/>
            <a:ext cx="9509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</a:rPr>
              <a:t>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078806-4654-0EC2-A943-A0AF85BF3175}"/>
              </a:ext>
            </a:extLst>
          </p:cNvPr>
          <p:cNvSpPr txBox="1"/>
          <p:nvPr/>
        </p:nvSpPr>
        <p:spPr>
          <a:xfrm>
            <a:off x="3755572" y="2976786"/>
            <a:ext cx="16818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</a:rPr>
              <a:t>purple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1F115A-E97E-FCF0-8F98-1B64B7099442}"/>
              </a:ext>
            </a:extLst>
          </p:cNvPr>
          <p:cNvSpPr txBox="1"/>
          <p:nvPr/>
        </p:nvSpPr>
        <p:spPr>
          <a:xfrm>
            <a:off x="8833757" y="2976786"/>
            <a:ext cx="11881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</a:rPr>
              <a:t>blue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76C57D-ABB0-B2B2-540E-B842383F8A4F}"/>
              </a:ext>
            </a:extLst>
          </p:cNvPr>
          <p:cNvSpPr txBox="1"/>
          <p:nvPr/>
        </p:nvSpPr>
        <p:spPr>
          <a:xfrm>
            <a:off x="2089067" y="4124790"/>
            <a:ext cx="19463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</a:rPr>
              <a:t>favorite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4F9306-A19E-7E87-3108-BA588F7029D4}"/>
              </a:ext>
            </a:extLst>
          </p:cNvPr>
          <p:cNvSpPr txBox="1"/>
          <p:nvPr/>
        </p:nvSpPr>
        <p:spPr>
          <a:xfrm>
            <a:off x="6095999" y="4124772"/>
            <a:ext cx="11641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</a:rPr>
              <a:t>pink</a:t>
            </a:r>
          </a:p>
        </p:txBody>
      </p:sp>
      <p:pic>
        <p:nvPicPr>
          <p:cNvPr id="10" name="TRACK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5378" y="7046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8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82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3F5D7A-D17A-87A0-F84C-29CA90122ECC}"/>
              </a:ext>
            </a:extLst>
          </p:cNvPr>
          <p:cNvSpPr txBox="1"/>
          <p:nvPr/>
        </p:nvSpPr>
        <p:spPr>
          <a:xfrm>
            <a:off x="2715601" y="336567"/>
            <a:ext cx="55258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+mj-lt"/>
              </a:rPr>
              <a:t>Find someone who…</a:t>
            </a:r>
            <a:endParaRPr lang="en-VN" sz="48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546982" y="1323761"/>
            <a:ext cx="4202317" cy="830997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E</a:t>
            </a:r>
            <a:r>
              <a:rPr lang="en-VN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licit questions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7016A71-6E57-C5AC-8788-9DB0065C4FA8}"/>
              </a:ext>
            </a:extLst>
          </p:cNvPr>
          <p:cNvSpPr/>
          <p:nvPr/>
        </p:nvSpPr>
        <p:spPr>
          <a:xfrm>
            <a:off x="546982" y="2653967"/>
            <a:ext cx="4202317" cy="1583871"/>
          </a:xfrm>
          <a:prstGeom prst="roundRect">
            <a:avLst/>
          </a:prstGeom>
          <a:solidFill>
            <a:srgbClr val="EF9A2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Ask students to</a:t>
            </a:r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 m</a:t>
            </a:r>
            <a:r>
              <a:rPr lang="en-VN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ove around to ask questions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08C8EDD-41D6-8D77-66F3-EC107F929DF0}"/>
              </a:ext>
            </a:extLst>
          </p:cNvPr>
          <p:cNvSpPr/>
          <p:nvPr/>
        </p:nvSpPr>
        <p:spPr>
          <a:xfrm>
            <a:off x="143362" y="420829"/>
            <a:ext cx="2354214" cy="662474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30543A6-36AA-8C72-306C-17C83E112BED}"/>
              </a:ext>
            </a:extLst>
          </p:cNvPr>
          <p:cNvSpPr/>
          <p:nvPr/>
        </p:nvSpPr>
        <p:spPr>
          <a:xfrm>
            <a:off x="614442" y="4513275"/>
            <a:ext cx="4202317" cy="1583871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/>
              <a:t>Write the name of that person next to the prompt</a:t>
            </a:r>
            <a:endParaRPr lang="en-VN" sz="60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085560A-AEAB-D6F2-C787-65E1E0B11F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569067"/>
              </p:ext>
            </p:extLst>
          </p:nvPr>
        </p:nvGraphicFramePr>
        <p:xfrm>
          <a:off x="5045527" y="1746792"/>
          <a:ext cx="6827249" cy="309530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16605">
                  <a:extLst>
                    <a:ext uri="{9D8B030D-6E8A-4147-A177-3AD203B41FA5}">
                      <a16:colId xmlns:a16="http://schemas.microsoft.com/office/drawing/2014/main" val="2574034394"/>
                    </a:ext>
                  </a:extLst>
                </a:gridCol>
                <a:gridCol w="3510644">
                  <a:extLst>
                    <a:ext uri="{9D8B030D-6E8A-4147-A177-3AD203B41FA5}">
                      <a16:colId xmlns:a16="http://schemas.microsoft.com/office/drawing/2014/main" val="253684681"/>
                    </a:ext>
                  </a:extLst>
                </a:gridCol>
              </a:tblGrid>
              <a:tr h="638216">
                <a:tc>
                  <a:txBody>
                    <a:bodyPr/>
                    <a:lstStyle/>
                    <a:p>
                      <a:r>
                        <a:rPr lang="en-VN" sz="2800" dirty="0"/>
                        <a:t>Find someone who…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VN" sz="2800" dirty="0"/>
                        <a:t>Names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9569007"/>
                  </a:ext>
                </a:extLst>
              </a:tr>
              <a:tr h="701092">
                <a:tc>
                  <a:txBody>
                    <a:bodyPr/>
                    <a:lstStyle/>
                    <a:p>
                      <a:r>
                        <a:rPr lang="en-US" sz="3200" dirty="0"/>
                        <a:t>l</a:t>
                      </a:r>
                      <a:r>
                        <a:rPr lang="en-VN" sz="3200" dirty="0"/>
                        <a:t>ikes blue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9103507"/>
                  </a:ext>
                </a:extLst>
              </a:tr>
              <a:tr h="770929">
                <a:tc>
                  <a:txBody>
                    <a:bodyPr/>
                    <a:lstStyle/>
                    <a:p>
                      <a:r>
                        <a:rPr lang="en-US" sz="3200" dirty="0"/>
                        <a:t>d</a:t>
                      </a:r>
                      <a:r>
                        <a:rPr lang="en-VN" sz="3200" dirty="0"/>
                        <a:t>oesn’t </a:t>
                      </a:r>
                      <a:r>
                        <a:rPr lang="en-US" sz="3200" dirty="0"/>
                        <a:t>like </a:t>
                      </a:r>
                      <a:r>
                        <a:rPr lang="en-VN" sz="3200" dirty="0"/>
                        <a:t>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1048207"/>
                  </a:ext>
                </a:extLst>
              </a:tr>
              <a:tr h="985065">
                <a:tc>
                  <a:txBody>
                    <a:bodyPr/>
                    <a:lstStyle/>
                    <a:p>
                      <a:r>
                        <a:rPr lang="en-US" sz="3200" dirty="0"/>
                        <a:t>l</a:t>
                      </a:r>
                      <a:r>
                        <a:rPr lang="en-VN" sz="3200" dirty="0"/>
                        <a:t>ike brown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0276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885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EB05FB-B2C8-3F57-1AFC-664EF3770D5F}"/>
              </a:ext>
            </a:extLst>
          </p:cNvPr>
          <p:cNvSpPr/>
          <p:nvPr/>
        </p:nvSpPr>
        <p:spPr>
          <a:xfrm>
            <a:off x="2462962" y="817901"/>
            <a:ext cx="774109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Telepathy 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32C195-B8E5-EE67-94C9-0132990B27C5}"/>
              </a:ext>
            </a:extLst>
          </p:cNvPr>
          <p:cNvSpPr txBox="1"/>
          <p:nvPr/>
        </p:nvSpPr>
        <p:spPr>
          <a:xfrm>
            <a:off x="4607626" y="2778826"/>
            <a:ext cx="2446317" cy="315471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19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?  </a:t>
            </a:r>
          </a:p>
        </p:txBody>
      </p:sp>
    </p:spTree>
    <p:extLst>
      <p:ext uri="{BB962C8B-B14F-4D97-AF65-F5344CB8AC3E}">
        <p14:creationId xmlns:p14="http://schemas.microsoft.com/office/powerpoint/2010/main" val="4654250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green, orange, pink, purple, gray, favorite 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What's your favorite color?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</a:rPr>
              <a:t> - My favorite color is </a:t>
            </a:r>
            <a:r>
              <a:rPr lang="en-US" sz="3600" dirty="0">
                <a:solidFill>
                  <a:srgbClr val="FF0000"/>
                </a:solidFill>
              </a:rPr>
              <a:t>orange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</a:rPr>
              <a:t>I can make </a:t>
            </a:r>
            <a:r>
              <a:rPr lang="en-US" sz="3600" dirty="0">
                <a:solidFill>
                  <a:srgbClr val="FF0000"/>
                </a:solidFill>
              </a:rPr>
              <a:t>orange</a:t>
            </a:r>
            <a:r>
              <a:rPr lang="en-US" sz="3600" dirty="0">
                <a:solidFill>
                  <a:srgbClr val="0070C0"/>
                </a:solidFill>
              </a:rPr>
              <a:t> with </a:t>
            </a:r>
            <a:r>
              <a:rPr lang="en-US" sz="3600" dirty="0">
                <a:solidFill>
                  <a:srgbClr val="FF0000"/>
                </a:solidFill>
              </a:rPr>
              <a:t>yellow</a:t>
            </a:r>
            <a:r>
              <a:rPr lang="en-US" sz="3600" dirty="0">
                <a:solidFill>
                  <a:srgbClr val="0070C0"/>
                </a:solidFill>
              </a:rPr>
              <a:t> and </a:t>
            </a:r>
            <a:r>
              <a:rPr lang="en-US" sz="3600" dirty="0">
                <a:solidFill>
                  <a:srgbClr val="FF0000"/>
                </a:solidFill>
              </a:rPr>
              <a:t>red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3265"/>
      </p:ext>
    </p:extLst>
  </p:cSld>
  <p:clrMapOvr>
    <a:masterClrMapping/>
  </p:clrMapOvr>
  <p:transition spd="med">
    <p:split orient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hearts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34 WB </a:t>
            </a: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Do the exercises </a:t>
            </a:r>
            <a:r>
              <a:rPr lang="en-US" sz="3600" i="1" dirty="0">
                <a:solidFill>
                  <a:srgbClr val="0070C0"/>
                </a:solidFill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on page 25.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49 SB)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4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3EB858-7DD0-96E9-6433-EA7F7994A4C7}"/>
              </a:ext>
            </a:extLst>
          </p:cNvPr>
          <p:cNvSpPr txBox="1"/>
          <p:nvPr/>
        </p:nvSpPr>
        <p:spPr>
          <a:xfrm>
            <a:off x="1045029" y="2492461"/>
            <a:ext cx="1101455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sz="4400" dirty="0"/>
              <a:t>Make 2 teams.</a:t>
            </a:r>
          </a:p>
          <a:p>
            <a:pPr marL="285750" indent="-285750">
              <a:buFontTx/>
              <a:buChar char="-"/>
            </a:pPr>
            <a:r>
              <a:rPr lang="en-VN" sz="4400" dirty="0"/>
              <a:t>Students read and choose the corect answers.</a:t>
            </a:r>
          </a:p>
          <a:p>
            <a:r>
              <a:rPr lang="en-VN" sz="4400" dirty="0"/>
              <a:t>- They get 1 point for each corect answer.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C36CA0-1B9B-DD64-6C5E-22FFF3F96B35}"/>
              </a:ext>
            </a:extLst>
          </p:cNvPr>
          <p:cNvSpPr txBox="1"/>
          <p:nvPr/>
        </p:nvSpPr>
        <p:spPr>
          <a:xfrm>
            <a:off x="1757548" y="1045029"/>
            <a:ext cx="3533340" cy="9233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5400" dirty="0"/>
              <a:t>How to play</a:t>
            </a:r>
          </a:p>
        </p:txBody>
      </p:sp>
    </p:spTree>
    <p:extLst>
      <p:ext uri="{BB962C8B-B14F-4D97-AF65-F5344CB8AC3E}">
        <p14:creationId xmlns:p14="http://schemas.microsoft.com/office/powerpoint/2010/main" val="338596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0FC2DD-C1B0-C36F-C65F-F4B2B8B78425}"/>
              </a:ext>
            </a:extLst>
          </p:cNvPr>
          <p:cNvSpPr/>
          <p:nvPr/>
        </p:nvSpPr>
        <p:spPr>
          <a:xfrm>
            <a:off x="2462962" y="817901"/>
            <a:ext cx="774109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Telepathy 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EA899F-45DC-FDD8-C05F-8D22667C1A87}"/>
              </a:ext>
            </a:extLst>
          </p:cNvPr>
          <p:cNvSpPr txBox="1"/>
          <p:nvPr/>
        </p:nvSpPr>
        <p:spPr>
          <a:xfrm>
            <a:off x="4607626" y="2778826"/>
            <a:ext cx="2446317" cy="315471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19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1  </a:t>
            </a:r>
          </a:p>
        </p:txBody>
      </p:sp>
    </p:spTree>
    <p:extLst>
      <p:ext uri="{BB962C8B-B14F-4D97-AF65-F5344CB8AC3E}">
        <p14:creationId xmlns:p14="http://schemas.microsoft.com/office/powerpoint/2010/main" val="1959396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33600" y="65277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Red and white make….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81201" y="2362201"/>
            <a:ext cx="3497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pink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29401" y="2362201"/>
            <a:ext cx="3497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yellow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476B170-9A92-22EB-8F09-51826AB56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3128510"/>
            <a:ext cx="2743200" cy="2613804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7D542985-7DB6-5C02-FF16-4CDEA8676A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2988337"/>
            <a:ext cx="2889662" cy="26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7" name="arrow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35380" y="1524001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PINK</a:t>
            </a:r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8A848092-76CF-6C5C-4E1B-4291EDF0D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5380" y="2293441"/>
            <a:ext cx="3999348" cy="37040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90D9D9-F592-F092-9DF7-2EDF8638A8AA}"/>
              </a:ext>
            </a:extLst>
          </p:cNvPr>
          <p:cNvSpPr txBox="1"/>
          <p:nvPr/>
        </p:nvSpPr>
        <p:spPr>
          <a:xfrm>
            <a:off x="4586990" y="584616"/>
            <a:ext cx="3125151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answer is…</a:t>
            </a:r>
          </a:p>
        </p:txBody>
      </p:sp>
    </p:spTree>
    <p:extLst>
      <p:ext uri="{BB962C8B-B14F-4D97-AF65-F5344CB8AC3E}">
        <p14:creationId xmlns:p14="http://schemas.microsoft.com/office/powerpoint/2010/main" val="143490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7218</TotalTime>
  <Words>509</Words>
  <Application>Microsoft Office PowerPoint</Application>
  <PresentationFormat>Màn hình rộng</PresentationFormat>
  <Paragraphs>136</Paragraphs>
  <Slides>54</Slides>
  <Notes>3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54</vt:i4>
      </vt:variant>
    </vt:vector>
  </HeadingPairs>
  <TitlesOfParts>
    <vt:vector size="60" baseType="lpstr">
      <vt:lpstr>Arial</vt:lpstr>
      <vt:lpstr>Calibri</vt:lpstr>
      <vt:lpstr>Calibri Light</vt:lpstr>
      <vt:lpstr>Poppins SemiBold</vt:lpstr>
      <vt:lpstr>Office Theme</vt:lpstr>
      <vt:lpstr>Custom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1</cp:lastModifiedBy>
  <cp:revision>175</cp:revision>
  <dcterms:created xsi:type="dcterms:W3CDTF">2020-12-08T03:17:05Z</dcterms:created>
  <dcterms:modified xsi:type="dcterms:W3CDTF">2022-08-02T01:44:36Z</dcterms:modified>
</cp:coreProperties>
</file>