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370" r:id="rId3"/>
    <p:sldId id="371" r:id="rId4"/>
    <p:sldId id="357" r:id="rId5"/>
    <p:sldId id="257" r:id="rId6"/>
    <p:sldId id="268" r:id="rId7"/>
    <p:sldId id="358" r:id="rId8"/>
    <p:sldId id="258" r:id="rId9"/>
    <p:sldId id="387" r:id="rId10"/>
    <p:sldId id="38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0B39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282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2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D90597-701A-4641-8BE7-935054900995}" type="datetimeFigureOut">
              <a:rPr lang="x-none" smtClean="0"/>
              <a:pPr/>
              <a:t>6/28/2022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29115-9D96-584D-BB9C-A33B2E1BCD71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618211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8C8EFA-96ED-4A18-B46D-8BDC030E3AF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189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4C3-15EB-496F-A8BA-CE28D873C348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23EB-9339-41CE-989A-C6A3638B94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80599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4C3-15EB-496F-A8BA-CE28D873C348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23EB-9339-41CE-989A-C6A3638B94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642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4C3-15EB-496F-A8BA-CE28D873C348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23EB-9339-41CE-989A-C6A3638B94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5611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509304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750" advClick="0" advTm="0">
        <p14:prism dir="d"/>
      </p:transition>
    </mc:Choice>
    <mc:Fallback>
      <p:transition spd="slow" advClick="0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4C3-15EB-496F-A8BA-CE28D873C348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23EB-9339-41CE-989A-C6A3638B94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5701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4C3-15EB-496F-A8BA-CE28D873C348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23EB-9339-41CE-989A-C6A3638B94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39453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4C3-15EB-496F-A8BA-CE28D873C348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23EB-9339-41CE-989A-C6A3638B94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071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4C3-15EB-496F-A8BA-CE28D873C348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23EB-9339-41CE-989A-C6A3638B94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2508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4C3-15EB-496F-A8BA-CE28D873C348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23EB-9339-41CE-989A-C6A3638B94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699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4C3-15EB-496F-A8BA-CE28D873C348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23EB-9339-41CE-989A-C6A3638B94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27994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4C3-15EB-496F-A8BA-CE28D873C348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23EB-9339-41CE-989A-C6A3638B94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27523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54C3-15EB-496F-A8BA-CE28D873C348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23EB-9339-41CE-989A-C6A3638B94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4973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D54C3-15EB-496F-A8BA-CE28D873C348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D23EB-9339-41CE-989A-C6A3638B94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00490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02563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>
    <mc:Choice xmlns="" xmlns:p14="http://schemas.microsoft.com/office/powerpoint/2010/main" Requires="p14">
      <p:transition spd="slow" p14:dur="1750" advClick="0" advTm="0">
        <p14:prism dir="d"/>
      </p:transition>
    </mc:Choice>
    <mc:Fallback>
      <p:transition spd="slow" advClick="0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3" y="2557463"/>
            <a:ext cx="2619375" cy="17430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693567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>
            <a:extLst>
              <a:ext uri="{FF2B5EF4-FFF2-40B4-BE49-F238E27FC236}">
                <a16:creationId xmlns:a16="http://schemas.microsoft.com/office/drawing/2014/main" xmlns="" id="{BE5ACFE1-3A35-E541-80E5-8740ED1FD0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55" y="0"/>
            <a:ext cx="13364350" cy="6508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3DF37E7-4FD6-3241-9FE2-F71320468C4F}"/>
              </a:ext>
            </a:extLst>
          </p:cNvPr>
          <p:cNvSpPr/>
          <p:nvPr/>
        </p:nvSpPr>
        <p:spPr>
          <a:xfrm>
            <a:off x="1087454" y="1075345"/>
            <a:ext cx="9044206" cy="2633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x-none" sz="3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36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endParaRPr lang="en-US" sz="3600" b="1" u="sng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3200" b="1" dirty="0" err="1" smtClean="0"/>
              <a:t>VIẾT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BÀI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VĂN</a:t>
            </a:r>
            <a:r>
              <a:rPr lang="en-US" sz="3200" b="1" dirty="0" smtClean="0"/>
              <a:t> </a:t>
            </a:r>
            <a:r>
              <a:rPr lang="vi-VN" sz="3200" b="1" dirty="0" smtClean="0"/>
              <a:t>PHÂN TÍCH ĐẶC ĐIỂM NHÂN VẬT TRONG MỘT TÁC PHẨM VĂN HỌC</a:t>
            </a:r>
            <a:endParaRPr lang="x-none" sz="3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704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9AA6DCD-990E-3E49-936B-D96DCB6B12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491" t="19358" r="22488" b="5899"/>
          <a:stretch/>
        </p:blipFill>
        <p:spPr>
          <a:xfrm>
            <a:off x="0" y="0"/>
            <a:ext cx="5959711" cy="6858000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xmlns="" id="{62CADBBC-FA17-1A4B-80B6-728CB2711401}"/>
              </a:ext>
            </a:extLst>
          </p:cNvPr>
          <p:cNvSpPr/>
          <p:nvPr/>
        </p:nvSpPr>
        <p:spPr>
          <a:xfrm>
            <a:off x="6474748" y="2201332"/>
            <a:ext cx="5564852" cy="269569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D5F561E-6258-9B4A-92E2-5D278C4B0D10}"/>
              </a:ext>
            </a:extLst>
          </p:cNvPr>
          <p:cNvSpPr txBox="1"/>
          <p:nvPr/>
        </p:nvSpPr>
        <p:spPr>
          <a:xfrm>
            <a:off x="6646197" y="2397948"/>
            <a:ext cx="519287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200" dirty="0">
                <a:latin typeface="+mj-lt"/>
              </a:rPr>
              <a:t>Trong văn bản ‘‘Bài học đường đời đầu tiên’’, nhân vật Dế Mèn kể lại trải nghiệm đáng nhớ nào?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3589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DCAA9819-3BA0-6E45-AE80-D933DE0C6C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4500"/>
            <a:ext cx="9507268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loud 3">
            <a:extLst>
              <a:ext uri="{FF2B5EF4-FFF2-40B4-BE49-F238E27FC236}">
                <a16:creationId xmlns:a16="http://schemas.microsoft.com/office/drawing/2014/main" xmlns="" id="{ADC5CBC8-DB1D-2A49-8C25-758803DFA9D8}"/>
              </a:ext>
            </a:extLst>
          </p:cNvPr>
          <p:cNvSpPr/>
          <p:nvPr/>
        </p:nvSpPr>
        <p:spPr>
          <a:xfrm>
            <a:off x="6316096" y="759416"/>
            <a:ext cx="5875904" cy="2882685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2D70342-E449-C24A-8C3D-6A78AAF571AF}"/>
              </a:ext>
            </a:extLst>
          </p:cNvPr>
          <p:cNvSpPr txBox="1"/>
          <p:nvPr/>
        </p:nvSpPr>
        <p:spPr>
          <a:xfrm>
            <a:off x="7301948" y="1192695"/>
            <a:ext cx="41346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962292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0CB2F80D-314C-4679-8447-2E191164AD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3154" y="1420765"/>
            <a:ext cx="5719596" cy="4880207"/>
          </a:xfrm>
          <a:prstGeom prst="rect">
            <a:avLst/>
          </a:prstGeom>
        </p:spPr>
      </p:pic>
      <p:sp>
        <p:nvSpPr>
          <p:cNvPr id="12" name="Shape 1282">
            <a:extLst>
              <a:ext uri="{FF2B5EF4-FFF2-40B4-BE49-F238E27FC236}">
                <a16:creationId xmlns:a16="http://schemas.microsoft.com/office/drawing/2014/main" xmlns="" id="{2C80EAD5-78D4-4D42-BDC9-38C63DE004BB}"/>
              </a:ext>
            </a:extLst>
          </p:cNvPr>
          <p:cNvSpPr/>
          <p:nvPr/>
        </p:nvSpPr>
        <p:spPr>
          <a:xfrm>
            <a:off x="5551780" y="2028818"/>
            <a:ext cx="1088439" cy="70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lnSpc>
                <a:spcPct val="80000"/>
              </a:lnSpc>
              <a:defRPr sz="2400" b="1" cap="all">
                <a:solidFill>
                  <a:srgbClr val="44474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all" spc="0" normalizeH="0" baseline="0" noProof="0" dirty="0">
                <a:ln>
                  <a:noFill/>
                </a:ln>
                <a:solidFill>
                  <a:srgbClr val="44474F"/>
                </a:solidFill>
                <a:effectLst/>
                <a:uLnTx/>
                <a:uFillTx/>
                <a:latin typeface="Goudy Stout" panose="0202090407030B020401" pitchFamily="18" charset="0"/>
                <a:sym typeface="Helvetica"/>
              </a:rPr>
              <a:t>01</a:t>
            </a:r>
            <a:endParaRPr kumimoji="0" sz="4800" b="1" i="0" u="none" strike="noStrike" kern="1200" cap="all" spc="0" normalizeH="0" baseline="0" noProof="0" dirty="0">
              <a:ln>
                <a:noFill/>
              </a:ln>
              <a:solidFill>
                <a:srgbClr val="44474F"/>
              </a:solidFill>
              <a:effectLst/>
              <a:uLnTx/>
              <a:uFillTx/>
              <a:latin typeface="Goudy Stout" panose="0202090407030B020401" pitchFamily="18" charset="0"/>
              <a:sym typeface="Helvetica"/>
            </a:endParaRPr>
          </a:p>
        </p:txBody>
      </p:sp>
      <p:sp>
        <p:nvSpPr>
          <p:cNvPr id="14" name="Shape 1282">
            <a:extLst>
              <a:ext uri="{FF2B5EF4-FFF2-40B4-BE49-F238E27FC236}">
                <a16:creationId xmlns:a16="http://schemas.microsoft.com/office/drawing/2014/main" xmlns="" id="{3AD0763C-EEFF-4E71-8FE6-9EA95080F5AB}"/>
              </a:ext>
            </a:extLst>
          </p:cNvPr>
          <p:cNvSpPr/>
          <p:nvPr/>
        </p:nvSpPr>
        <p:spPr>
          <a:xfrm>
            <a:off x="8759896" y="2052331"/>
            <a:ext cx="1088439" cy="70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lnSpc>
                <a:spcPct val="80000"/>
              </a:lnSpc>
              <a:defRPr sz="2400" b="1" cap="all">
                <a:solidFill>
                  <a:srgbClr val="44474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all" spc="0" normalizeH="0" baseline="0" noProof="0" dirty="0">
                <a:ln>
                  <a:noFill/>
                </a:ln>
                <a:solidFill>
                  <a:srgbClr val="44474F"/>
                </a:solidFill>
                <a:effectLst/>
                <a:uLnTx/>
                <a:uFillTx/>
                <a:latin typeface="Goudy Stout" panose="0202090407030B020401" pitchFamily="18" charset="0"/>
                <a:sym typeface="Helvetica"/>
              </a:rPr>
              <a:t>02</a:t>
            </a:r>
            <a:endParaRPr kumimoji="0" sz="4800" b="1" i="0" u="none" strike="noStrike" kern="1200" cap="all" spc="0" normalizeH="0" baseline="0" noProof="0" dirty="0">
              <a:ln>
                <a:noFill/>
              </a:ln>
              <a:solidFill>
                <a:srgbClr val="44474F"/>
              </a:solidFill>
              <a:effectLst/>
              <a:uLnTx/>
              <a:uFillTx/>
              <a:latin typeface="Goudy Stout" panose="0202090407030B020401" pitchFamily="18" charset="0"/>
              <a:sym typeface="Helvetica"/>
            </a:endParaRPr>
          </a:p>
        </p:txBody>
      </p:sp>
      <p:sp>
        <p:nvSpPr>
          <p:cNvPr id="16" name="Shape 1282">
            <a:extLst>
              <a:ext uri="{FF2B5EF4-FFF2-40B4-BE49-F238E27FC236}">
                <a16:creationId xmlns:a16="http://schemas.microsoft.com/office/drawing/2014/main" xmlns="" id="{B9B6CC4F-5002-48C2-A1B3-47D93127495F}"/>
              </a:ext>
            </a:extLst>
          </p:cNvPr>
          <p:cNvSpPr/>
          <p:nvPr/>
        </p:nvSpPr>
        <p:spPr>
          <a:xfrm>
            <a:off x="7298946" y="4488081"/>
            <a:ext cx="1088439" cy="70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lnSpc>
                <a:spcPct val="80000"/>
              </a:lnSpc>
              <a:defRPr sz="2400" b="1" cap="all">
                <a:solidFill>
                  <a:srgbClr val="44474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all" spc="0" normalizeH="0" baseline="0" noProof="0" dirty="0">
                <a:ln>
                  <a:noFill/>
                </a:ln>
                <a:solidFill>
                  <a:srgbClr val="44474F"/>
                </a:solidFill>
                <a:effectLst/>
                <a:uLnTx/>
                <a:uFillTx/>
                <a:latin typeface="Goudy Stout" panose="0202090407030B020401" pitchFamily="18" charset="0"/>
                <a:sym typeface="Helvetica"/>
              </a:rPr>
              <a:t>03</a:t>
            </a:r>
            <a:endParaRPr kumimoji="0" sz="4800" b="1" i="0" u="none" strike="noStrike" kern="1200" cap="all" spc="0" normalizeH="0" baseline="0" noProof="0" dirty="0">
              <a:ln>
                <a:noFill/>
              </a:ln>
              <a:solidFill>
                <a:srgbClr val="44474F"/>
              </a:solidFill>
              <a:effectLst/>
              <a:uLnTx/>
              <a:uFillTx/>
              <a:latin typeface="Goudy Stout" panose="0202090407030B020401" pitchFamily="18" charset="0"/>
              <a:sym typeface="Helvetica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F724D518-BFFB-8F46-B2B5-89F6DBE771D9}"/>
              </a:ext>
            </a:extLst>
          </p:cNvPr>
          <p:cNvSpPr txBox="1"/>
          <p:nvPr/>
        </p:nvSpPr>
        <p:spPr>
          <a:xfrm>
            <a:off x="4083411" y="2885821"/>
            <a:ext cx="29367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Tìm hiểu các yêu cầu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D6731398-128C-B347-A99C-CD0680C8F573}"/>
              </a:ext>
            </a:extLst>
          </p:cNvPr>
          <p:cNvSpPr txBox="1"/>
          <p:nvPr/>
        </p:nvSpPr>
        <p:spPr>
          <a:xfrm>
            <a:off x="7740077" y="2885821"/>
            <a:ext cx="31280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Phân tích bài viết tham khảo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5A2D69DF-8C93-C243-884F-1289B3005153}"/>
              </a:ext>
            </a:extLst>
          </p:cNvPr>
          <p:cNvSpPr txBox="1"/>
          <p:nvPr/>
        </p:nvSpPr>
        <p:spPr>
          <a:xfrm>
            <a:off x="6104789" y="5223754"/>
            <a:ext cx="29367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 hành viết theo các bước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45724" y="571641"/>
            <a:ext cx="74153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PHÂN TÍCH ĐẶC ĐIỂM NHÂN VẬT TRONG MỘT TÁC PHẨM VĂN HỌC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44480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750" advClick="0">
        <p14:prism dir="d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6" grpId="0" animBg="1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E3D71E5D-7851-9D43-8F28-17523D40F5B2}"/>
              </a:ext>
            </a:extLst>
          </p:cNvPr>
          <p:cNvCxnSpPr/>
          <p:nvPr/>
        </p:nvCxnSpPr>
        <p:spPr>
          <a:xfrm>
            <a:off x="252713" y="3557880"/>
            <a:ext cx="362287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xmlns="" id="{F0012BBD-B0CB-9E4A-ADB7-07252D4676E2}"/>
              </a:ext>
            </a:extLst>
          </p:cNvPr>
          <p:cNvSpPr/>
          <p:nvPr/>
        </p:nvSpPr>
        <p:spPr>
          <a:xfrm>
            <a:off x="6556446" y="922117"/>
            <a:ext cx="5616339" cy="980873"/>
          </a:xfrm>
          <a:prstGeom prst="roundRect">
            <a:avLst/>
          </a:prstGeom>
          <a:solidFill>
            <a:srgbClr val="E0B3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xmlns="" id="{E5402C9C-E682-8943-9DBB-4F7ED394DAB8}"/>
              </a:ext>
            </a:extLst>
          </p:cNvPr>
          <p:cNvSpPr/>
          <p:nvPr/>
        </p:nvSpPr>
        <p:spPr>
          <a:xfrm>
            <a:off x="4025892" y="837341"/>
            <a:ext cx="2398132" cy="116874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77CB85D5-991B-344D-AD4E-D4053683D112}"/>
              </a:ext>
            </a:extLst>
          </p:cNvPr>
          <p:cNvSpPr txBox="1"/>
          <p:nvPr/>
        </p:nvSpPr>
        <p:spPr>
          <a:xfrm>
            <a:off x="4283867" y="978013"/>
            <a:ext cx="16850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x-none" sz="3600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692F89BD-F5F6-3C49-9F81-C0FDEAB64DDF}"/>
              </a:ext>
            </a:extLst>
          </p:cNvPr>
          <p:cNvSpPr txBox="1"/>
          <p:nvPr/>
        </p:nvSpPr>
        <p:spPr>
          <a:xfrm>
            <a:off x="6556447" y="1101125"/>
            <a:ext cx="54670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xmlns="" id="{E3DC2842-01E5-8149-9127-956EE108FD1D}"/>
              </a:ext>
            </a:extLst>
          </p:cNvPr>
          <p:cNvSpPr/>
          <p:nvPr/>
        </p:nvSpPr>
        <p:spPr>
          <a:xfrm>
            <a:off x="4048982" y="3547328"/>
            <a:ext cx="2398132" cy="14033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739B1A55-8167-764D-BC47-27F0068F4312}"/>
              </a:ext>
            </a:extLst>
          </p:cNvPr>
          <p:cNvSpPr txBox="1"/>
          <p:nvPr/>
        </p:nvSpPr>
        <p:spPr>
          <a:xfrm>
            <a:off x="4283867" y="3655223"/>
            <a:ext cx="210827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buNone/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</a:p>
          <a:p>
            <a:pPr lvl="0" algn="ctr">
              <a:buNone/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x-none" sz="3600" b="1" dirty="0"/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xmlns="" id="{A3A3608F-6FCC-F54C-B9C0-6B84C97CE5CD}"/>
              </a:ext>
            </a:extLst>
          </p:cNvPr>
          <p:cNvSpPr/>
          <p:nvPr/>
        </p:nvSpPr>
        <p:spPr>
          <a:xfrm>
            <a:off x="6556447" y="2536205"/>
            <a:ext cx="5562675" cy="980873"/>
          </a:xfrm>
          <a:prstGeom prst="roundRect">
            <a:avLst/>
          </a:prstGeom>
          <a:solidFill>
            <a:srgbClr val="E0B3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xmlns="" id="{A24B707A-8D3F-3E4C-93B9-FC2BBF4553C5}"/>
              </a:ext>
            </a:extLst>
          </p:cNvPr>
          <p:cNvSpPr/>
          <p:nvPr/>
        </p:nvSpPr>
        <p:spPr>
          <a:xfrm>
            <a:off x="6556447" y="3863886"/>
            <a:ext cx="5562675" cy="980873"/>
          </a:xfrm>
          <a:prstGeom prst="roundRect">
            <a:avLst/>
          </a:prstGeom>
          <a:solidFill>
            <a:srgbClr val="E0B3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xmlns="" id="{3D2B910C-3125-B64A-9D37-676C66F16274}"/>
              </a:ext>
            </a:extLst>
          </p:cNvPr>
          <p:cNvSpPr/>
          <p:nvPr/>
        </p:nvSpPr>
        <p:spPr>
          <a:xfrm>
            <a:off x="6556446" y="5374878"/>
            <a:ext cx="5635554" cy="980873"/>
          </a:xfrm>
          <a:prstGeom prst="roundRect">
            <a:avLst/>
          </a:prstGeom>
          <a:solidFill>
            <a:srgbClr val="E0B3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33E14BC5-E174-0940-978D-8BD22B17349D}"/>
              </a:ext>
            </a:extLst>
          </p:cNvPr>
          <p:cNvSpPr txBox="1"/>
          <p:nvPr/>
        </p:nvSpPr>
        <p:spPr>
          <a:xfrm>
            <a:off x="6553656" y="2732504"/>
            <a:ext cx="57711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6581D4EC-B3A2-D643-84AD-965F66CA0E28}"/>
              </a:ext>
            </a:extLst>
          </p:cNvPr>
          <p:cNvSpPr txBox="1"/>
          <p:nvPr/>
        </p:nvSpPr>
        <p:spPr>
          <a:xfrm>
            <a:off x="6597820" y="3913545"/>
            <a:ext cx="54799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6C68CA29-A821-D64B-AFA0-B99E8694A170}"/>
              </a:ext>
            </a:extLst>
          </p:cNvPr>
          <p:cNvSpPr txBox="1"/>
          <p:nvPr/>
        </p:nvSpPr>
        <p:spPr>
          <a:xfrm>
            <a:off x="6553656" y="5391549"/>
            <a:ext cx="57711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endParaRPr lang="en-US" sz="2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iêu đề 1">
            <a:extLst>
              <a:ext uri="{FF2B5EF4-FFF2-40B4-BE49-F238E27FC236}">
                <a16:creationId xmlns:a16="http://schemas.microsoft.com/office/drawing/2014/main" xmlns="" id="{C8E6C1E0-4FCD-1D46-B9C2-48158A8F4339}"/>
              </a:ext>
            </a:extLst>
          </p:cNvPr>
          <p:cNvSpPr txBox="1">
            <a:spLocks/>
          </p:cNvSpPr>
          <p:nvPr/>
        </p:nvSpPr>
        <p:spPr>
          <a:xfrm>
            <a:off x="201707" y="2228897"/>
            <a:ext cx="5204012" cy="9445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965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5" grpId="0"/>
      <p:bldP spid="26" grpId="0"/>
      <p:bldP spid="27" grpId="0" animBg="1"/>
      <p:bldP spid="28" grpId="0"/>
      <p:bldP spid="29" grpId="0" animBg="1"/>
      <p:bldP spid="30" grpId="0" animBg="1"/>
      <p:bldP spid="31" grpId="0" animBg="1"/>
      <p:bldP spid="32" grpId="0"/>
      <p:bldP spid="33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ernate Process 3">
            <a:extLst>
              <a:ext uri="{FF2B5EF4-FFF2-40B4-BE49-F238E27FC236}">
                <a16:creationId xmlns:a16="http://schemas.microsoft.com/office/drawing/2014/main" xmlns="" id="{215F1309-3DB6-4E48-B317-5A7C97CE1634}"/>
              </a:ext>
            </a:extLst>
          </p:cNvPr>
          <p:cNvSpPr/>
          <p:nvPr/>
        </p:nvSpPr>
        <p:spPr>
          <a:xfrm>
            <a:off x="3487783" y="1076446"/>
            <a:ext cx="5969726" cy="1306902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 sz="280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lternate Process 6">
            <a:extLst>
              <a:ext uri="{FF2B5EF4-FFF2-40B4-BE49-F238E27FC236}">
                <a16:creationId xmlns:a16="http://schemas.microsoft.com/office/drawing/2014/main" xmlns="" id="{6C1D42B4-B282-7E46-9360-DAC9622F3BA1}"/>
              </a:ext>
            </a:extLst>
          </p:cNvPr>
          <p:cNvSpPr/>
          <p:nvPr/>
        </p:nvSpPr>
        <p:spPr>
          <a:xfrm>
            <a:off x="7363936" y="3874614"/>
            <a:ext cx="2663717" cy="2105473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lternate Process 7">
            <a:extLst>
              <a:ext uri="{FF2B5EF4-FFF2-40B4-BE49-F238E27FC236}">
                <a16:creationId xmlns:a16="http://schemas.microsoft.com/office/drawing/2014/main" xmlns="" id="{25E85B9F-5BE9-2A48-BB84-D717ADA0EF21}"/>
              </a:ext>
            </a:extLst>
          </p:cNvPr>
          <p:cNvSpPr/>
          <p:nvPr/>
        </p:nvSpPr>
        <p:spPr>
          <a:xfrm>
            <a:off x="2399479" y="3665785"/>
            <a:ext cx="2057195" cy="2103678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5AACF1FC-CFC1-1A4C-AE91-A7168D1A320B}"/>
              </a:ext>
            </a:extLst>
          </p:cNvPr>
          <p:cNvSpPr/>
          <p:nvPr/>
        </p:nvSpPr>
        <p:spPr>
          <a:xfrm>
            <a:off x="2516395" y="3786437"/>
            <a:ext cx="195398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825EEFD-2B3A-2944-8517-77FE493E3E70}"/>
              </a:ext>
            </a:extLst>
          </p:cNvPr>
          <p:cNvSpPr txBox="1"/>
          <p:nvPr/>
        </p:nvSpPr>
        <p:spPr>
          <a:xfrm>
            <a:off x="7397315" y="3781497"/>
            <a:ext cx="26956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6AB43DA-E834-8B4A-89CE-DC6D7A662E27}"/>
              </a:ext>
            </a:extLst>
          </p:cNvPr>
          <p:cNvSpPr txBox="1"/>
          <p:nvPr/>
        </p:nvSpPr>
        <p:spPr>
          <a:xfrm>
            <a:off x="3732100" y="966651"/>
            <a:ext cx="49740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x-none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B175C364-7BD3-B94D-A1AC-4137E9FF638B}"/>
              </a:ext>
            </a:extLst>
          </p:cNvPr>
          <p:cNvCxnSpPr>
            <a:cxnSpLocks/>
            <a:stCxn id="4" idx="2"/>
            <a:endCxn id="8" idx="0"/>
          </p:cNvCxnSpPr>
          <p:nvPr/>
        </p:nvCxnSpPr>
        <p:spPr>
          <a:xfrm rot="5400000">
            <a:off x="4309144" y="1502282"/>
            <a:ext cx="1282437" cy="30445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C3B8BE02-00A6-3744-9C82-CBC566FEE127}"/>
              </a:ext>
            </a:extLst>
          </p:cNvPr>
          <p:cNvCxnSpPr>
            <a:cxnSpLocks/>
            <a:stCxn id="4" idx="2"/>
            <a:endCxn id="7" idx="0"/>
          </p:cNvCxnSpPr>
          <p:nvPr/>
        </p:nvCxnSpPr>
        <p:spPr>
          <a:xfrm rot="16200000" flipH="1">
            <a:off x="6838587" y="2017406"/>
            <a:ext cx="1491266" cy="22231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55CCB20-42FB-0C48-BEAB-5914730DD153}"/>
              </a:ext>
            </a:extLst>
          </p:cNvPr>
          <p:cNvSpPr txBox="1"/>
          <p:nvPr/>
        </p:nvSpPr>
        <p:spPr>
          <a:xfrm>
            <a:off x="12440653" y="820553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26608344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1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vi-VN" b="1" dirty="0">
                <a:solidFill>
                  <a:srgbClr val="FF0000"/>
                </a:solidFill>
              </a:rPr>
              <a:t>*Củng cố:</a:t>
            </a:r>
            <a:r>
              <a:rPr lang="vi-VN" dirty="0"/>
              <a:t/>
            </a:r>
            <a:br>
              <a:rPr lang="vi-VN" dirty="0"/>
            </a:b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vi-VN" sz="3200" dirty="0" smtClean="0">
                <a:latin typeface="+mj-lt"/>
              </a:rPr>
              <a:t>Em </a:t>
            </a:r>
            <a:r>
              <a:rPr lang="vi-VN" sz="3200" dirty="0">
                <a:latin typeface="+mj-lt"/>
              </a:rPr>
              <a:t>hãy vẽ sơ đồ  tư duy khái quát nội dung kiến thức của bài.</a:t>
            </a:r>
          </a:p>
          <a:p>
            <a:pPr marL="0" indent="0">
              <a:buNone/>
            </a:pPr>
            <a:endParaRPr lang="vi-VN" dirty="0"/>
          </a:p>
        </p:txBody>
      </p:sp>
    </p:spTree>
    <p:extLst>
      <p:ext uri="{BB962C8B-B14F-4D97-AF65-F5344CB8AC3E}">
        <p14:creationId xmlns="" xmlns:p14="http://schemas.microsoft.com/office/powerpoint/2010/main" val="4259295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vi-VN" b="1" dirty="0">
                <a:solidFill>
                  <a:srgbClr val="FF0000"/>
                </a:solidFill>
              </a:rPr>
              <a:t>*Giao nhiệm vụ về nhà</a:t>
            </a:r>
            <a:r>
              <a:rPr lang="vi-VN" dirty="0"/>
              <a:t/>
            </a:r>
            <a:br>
              <a:rPr lang="vi-VN" dirty="0"/>
            </a:b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sz="3600" i="1" dirty="0" smtClean="0">
                <a:latin typeface="+mj-lt"/>
              </a:rPr>
              <a:t>- </a:t>
            </a:r>
            <a:r>
              <a:rPr lang="vi-VN" sz="3600" i="1" dirty="0">
                <a:latin typeface="+mj-lt"/>
              </a:rPr>
              <a:t>Bài vừa học:</a:t>
            </a:r>
            <a:endParaRPr lang="vi-VN" sz="3600" dirty="0">
              <a:latin typeface="+mj-lt"/>
            </a:endParaRPr>
          </a:p>
          <a:p>
            <a:pPr marL="0" indent="0">
              <a:buNone/>
            </a:pPr>
            <a:r>
              <a:rPr lang="vi-VN" sz="3600" b="1" dirty="0">
                <a:latin typeface="+mj-lt"/>
              </a:rPr>
              <a:t>    </a:t>
            </a:r>
            <a:r>
              <a:rPr lang="vi-VN" sz="3600" dirty="0" smtClean="0">
                <a:latin typeface="+mj-lt"/>
              </a:rPr>
              <a:t>Vận </a:t>
            </a:r>
            <a:r>
              <a:rPr lang="vi-VN" sz="3600" dirty="0">
                <a:latin typeface="+mj-lt"/>
              </a:rPr>
              <a:t>dụng kiến thức đã học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>
              <a:latin typeface="+mj-lt"/>
            </a:endParaRPr>
          </a:p>
          <a:p>
            <a:pPr marL="0" indent="0">
              <a:buNone/>
            </a:pPr>
            <a:r>
              <a:rPr lang="vi-VN" sz="3600" b="1" dirty="0" smtClean="0">
                <a:latin typeface="+mj-lt"/>
              </a:rPr>
              <a:t>   </a:t>
            </a:r>
            <a:r>
              <a:rPr lang="vi-VN" sz="3600" dirty="0" smtClean="0">
                <a:latin typeface="+mj-lt"/>
              </a:rPr>
              <a:t>Sử </a:t>
            </a:r>
            <a:r>
              <a:rPr lang="vi-VN" sz="3600" dirty="0">
                <a:latin typeface="+mj-lt"/>
              </a:rPr>
              <a:t>dụng kiến thức đã học để hỏi, trả lời, trao đổi và kết nối với thực tế của bản thân.</a:t>
            </a:r>
          </a:p>
          <a:p>
            <a:pPr marL="0" indent="0">
              <a:buNone/>
            </a:pPr>
            <a:r>
              <a:rPr lang="vi-VN" sz="3600" dirty="0">
                <a:latin typeface="+mj-lt"/>
              </a:rPr>
              <a:t> </a:t>
            </a:r>
            <a:r>
              <a:rPr lang="vi-VN" sz="3600" i="1" dirty="0">
                <a:latin typeface="+mj-lt"/>
              </a:rPr>
              <a:t>- Bài của tiết sau:</a:t>
            </a:r>
            <a:r>
              <a:rPr lang="vi-VN" sz="3600" dirty="0">
                <a:latin typeface="+mj-lt"/>
              </a:rPr>
              <a:t>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Hoàn thiện dàn ý chung cho bài văn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9044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5955</TotalTime>
  <Words>286</Words>
  <Application>Microsoft Office PowerPoint</Application>
  <PresentationFormat>Custom</PresentationFormat>
  <Paragraphs>32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1_Office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*Củng cố: </vt:lpstr>
      <vt:lpstr>*Giao nhiệm vụ về nhà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andongnhi</cp:lastModifiedBy>
  <cp:revision>39</cp:revision>
  <dcterms:created xsi:type="dcterms:W3CDTF">2021-07-08T04:31:17Z</dcterms:created>
  <dcterms:modified xsi:type="dcterms:W3CDTF">2022-06-28T06:28:22Z</dcterms:modified>
</cp:coreProperties>
</file>