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7" r:id="rId3"/>
    <p:sldId id="356" r:id="rId4"/>
    <p:sldId id="372" r:id="rId5"/>
    <p:sldId id="373" r:id="rId6"/>
    <p:sldId id="374" r:id="rId7"/>
    <p:sldId id="375" r:id="rId8"/>
    <p:sldId id="378" r:id="rId9"/>
    <p:sldId id="377" r:id="rId10"/>
    <p:sldId id="379" r:id="rId11"/>
    <p:sldId id="385" r:id="rId12"/>
    <p:sldId id="381" r:id="rId13"/>
    <p:sldId id="382" r:id="rId14"/>
    <p:sldId id="383" r:id="rId15"/>
    <p:sldId id="366" r:id="rId16"/>
    <p:sldId id="390" r:id="rId17"/>
    <p:sldId id="369" r:id="rId18"/>
    <p:sldId id="387" r:id="rId19"/>
    <p:sldId id="371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ị Kim Oanh" initials="TTKO" lastIdx="1" clrIdx="0">
    <p:extLst>
      <p:ext uri="{19B8F6BF-5375-455C-9EA6-DF929625EA0E}">
        <p15:presenceInfo xmlns:p15="http://schemas.microsoft.com/office/powerpoint/2012/main" userId="S::Tranthikimoanh@poxz.onmicrosoft.com::036585ce-3e8c-4f65-9c62-7966cff342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5T17:19:54.33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6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71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67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0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7.emf"/><Relationship Id="rId5" Type="http://schemas.openxmlformats.org/officeDocument/2006/relationships/image" Target="../media/image36.png"/><Relationship Id="rId10" Type="http://schemas.openxmlformats.org/officeDocument/2006/relationships/image" Target="../media/image36.emf"/><Relationship Id="rId4" Type="http://schemas.openxmlformats.org/officeDocument/2006/relationships/image" Target="../media/image35.png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604035" y="3660557"/>
            <a:ext cx="433103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lvl="1" algn="ctr"/>
            <a:r>
              <a:rPr lang="vi-VN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514600" y="9018654"/>
            <a:ext cx="19252737" cy="907189"/>
            <a:chOff x="7483861" y="7543801"/>
            <a:chExt cx="17763350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3"/>
              <a:ext cx="1625402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514600" y="7265830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SƠ ĐỒ KHẢO SÁT HÀM 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44433" y="4547036"/>
            <a:ext cx="21235024" cy="2123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5: KHẢO SÁT SỰ BIẾN THIÊN  VÀ VẼ ĐỒ THỊ CỦA HÀM SỐ</a:t>
            </a:r>
          </a:p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( tiết 12+13)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263012" y="6835249"/>
            <a:ext cx="19916445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BF095F3-2196-4E7D-BE9F-89E9F568200C}"/>
              </a:ext>
            </a:extLst>
          </p:cNvPr>
          <p:cNvSpPr txBox="1">
            <a:spLocks/>
          </p:cNvSpPr>
          <p:nvPr/>
        </p:nvSpPr>
        <p:spPr>
          <a:xfrm>
            <a:off x="-228600" y="5695905"/>
            <a:ext cx="8979478" cy="1127127"/>
          </a:xfrm>
          <a:prstGeom prst="rect">
            <a:avLst/>
          </a:prstGeom>
        </p:spPr>
        <p:txBody>
          <a:bodyPr/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D9636426-53F8-4892-B955-20F17FC5E7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8570" y="6892969"/>
                <a:ext cx="22326600" cy="2422526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Khảo sát sự biến thiên và vẽ đồ thị các hàm số sau: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−4;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nhóm trình bày bài của mình vào bảng </a:t>
                </a: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phụ)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D9636426-53F8-4892-B955-20F17FC5E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70" y="6892969"/>
                <a:ext cx="22326600" cy="2422526"/>
              </a:xfrm>
              <a:prstGeom prst="rect">
                <a:avLst/>
              </a:prstGeom>
              <a:blipFill>
                <a:blip r:embed="rId2"/>
                <a:stretch>
                  <a:fillRect l="-1120" t="-5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B08424B-CD81-4B34-B1E3-EAAA98306D43}"/>
              </a:ext>
            </a:extLst>
          </p:cNvPr>
          <p:cNvSpPr/>
          <p:nvPr/>
        </p:nvSpPr>
        <p:spPr>
          <a:xfrm>
            <a:off x="1390648" y="3022718"/>
            <a:ext cx="2105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Quy trình khảo sát sự biến thiên và vẽ đồ thị</a:t>
            </a:r>
            <a:r>
              <a:rPr lang="vi-VN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hàm số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6D669A3-A198-4444-89B2-E929BB378727}"/>
              </a:ext>
            </a:extLst>
          </p:cNvPr>
          <p:cNvSpPr/>
          <p:nvPr/>
        </p:nvSpPr>
        <p:spPr>
          <a:xfrm>
            <a:off x="1390648" y="2068878"/>
            <a:ext cx="7893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66934D74-D009-4155-B92A-97CD5900ED77}"/>
                  </a:ext>
                </a:extLst>
              </p:cNvPr>
              <p:cNvSpPr/>
              <p:nvPr/>
            </p:nvSpPr>
            <p:spPr>
              <a:xfrm>
                <a:off x="1517073" y="8585301"/>
                <a:ext cx="22860000" cy="140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 Hoàn thành 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đường cong tán sắc có phương trình: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66934D74-D009-4155-B92A-97CD5900E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73" y="8585301"/>
                <a:ext cx="22860000" cy="1408975"/>
              </a:xfrm>
              <a:prstGeom prst="rect">
                <a:avLst/>
              </a:prstGeom>
              <a:blipFill>
                <a:blip r:embed="rId3"/>
                <a:stretch>
                  <a:fillRect l="-1093" b="-8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 3">
            <a:extLst>
              <a:ext uri="{FF2B5EF4-FFF2-40B4-BE49-F238E27FC236}">
                <a16:creationId xmlns:a16="http://schemas.microsoft.com/office/drawing/2014/main" id="{CC30353F-8394-4530-A1B8-7FA303924BEF}"/>
              </a:ext>
            </a:extLst>
          </p:cNvPr>
          <p:cNvSpPr/>
          <p:nvPr/>
        </p:nvSpPr>
        <p:spPr>
          <a:xfrm>
            <a:off x="1390647" y="4272714"/>
            <a:ext cx="2105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Quy trình khảo sát sự biến thiên và vẽ đồ thị</a:t>
            </a:r>
            <a:r>
              <a:rPr lang="vi-VN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hàm số bậc ba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604035" y="3660557"/>
            <a:ext cx="433103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marL="1088639" marR="0" lvl="1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99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kumimoji="0" lang="vi-VN" sz="8099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kumimoji="0" lang="en-US" sz="8099" b="0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514600" y="9018654"/>
            <a:ext cx="19252737" cy="907189"/>
            <a:chOff x="7483861" y="7543801"/>
            <a:chExt cx="17763350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3"/>
              <a:ext cx="1625402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514600" y="7265830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SƠ ĐỒ KHẢO SÁT HÀM SỐ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44433" y="4547036"/>
            <a:ext cx="21235024" cy="2123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599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5: KHẢO SÁT SỰ BIẾN THIÊN  VÀ VẼ ĐỒ THỊ CỦA HÀM SỐ</a:t>
            </a:r>
          </a:p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599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( tiết 13)</a:t>
            </a:r>
            <a:endParaRPr kumimoji="0" lang="en-US" sz="6599" b="1" i="0" u="none" strike="noStrike" kern="1200" cap="none" spc="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263012" y="6835249"/>
            <a:ext cx="19916445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738464" y="11375047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7B51210-795D-4C35-B0E9-83F0E7FDD1FC}"/>
              </a:ext>
            </a:extLst>
          </p:cNvPr>
          <p:cNvSpPr/>
          <p:nvPr/>
        </p:nvSpPr>
        <p:spPr>
          <a:xfrm>
            <a:off x="914400" y="1828800"/>
            <a:ext cx="60452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Kiểm tra bài cũ: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74DF97C-0351-40D0-A414-DE24E612D8CC}"/>
              </a:ext>
            </a:extLst>
          </p:cNvPr>
          <p:cNvSpPr/>
          <p:nvPr/>
        </p:nvSpPr>
        <p:spPr>
          <a:xfrm>
            <a:off x="2209800" y="2936796"/>
            <a:ext cx="159421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nhóm trình bày sản phẩm của nhóm mình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9DAB4EDA-B42E-4FA0-848F-9F977C3DCCA6}"/>
              </a:ext>
            </a:extLst>
          </p:cNvPr>
          <p:cNvSpPr/>
          <p:nvPr/>
        </p:nvSpPr>
        <p:spPr>
          <a:xfrm>
            <a:off x="914400" y="4044792"/>
            <a:ext cx="3871590" cy="1230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Bài mới:</a:t>
            </a:r>
            <a:endParaRPr lang="en-US" sz="5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96F49DF-E09E-4FF1-90EC-930727236DED}"/>
              </a:ext>
            </a:extLst>
          </p:cNvPr>
          <p:cNvSpPr/>
          <p:nvPr/>
        </p:nvSpPr>
        <p:spPr>
          <a:xfrm>
            <a:off x="1828800" y="5642655"/>
            <a:ext cx="2130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VD2:</a:t>
            </a:r>
            <a:r>
              <a:rPr lang="en-US" sz="5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D83F8643-B728-4A57-AE5F-23A4914863B2}"/>
                  </a:ext>
                </a:extLst>
              </p:cNvPr>
              <p:cNvSpPr/>
              <p:nvPr/>
            </p:nvSpPr>
            <p:spPr>
              <a:xfrm>
                <a:off x="4749895" y="5572542"/>
                <a:ext cx="1277610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Khảo sát sự biến thiên và vẽ đồ thị hàm số: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sz="5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D83F8643-B728-4A57-AE5F-23A491486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895" y="5572542"/>
                <a:ext cx="12776106" cy="1815882"/>
              </a:xfrm>
              <a:prstGeom prst="rect">
                <a:avLst/>
              </a:prstGeom>
              <a:blipFill>
                <a:blip r:embed="rId2"/>
                <a:stretch>
                  <a:fillRect l="-2624" t="-9396" r="-3674" b="-20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F82721F-E361-448C-807A-2DC7FA6B0183}"/>
              </a:ext>
            </a:extLst>
          </p:cNvPr>
          <p:cNvSpPr/>
          <p:nvPr/>
        </p:nvSpPr>
        <p:spPr>
          <a:xfrm>
            <a:off x="1354884" y="7683870"/>
            <a:ext cx="27318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 giải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78B932A-E26A-4921-AEA3-028CDF02AAB7}"/>
              </a:ext>
            </a:extLst>
          </p:cNvPr>
          <p:cNvSpPr/>
          <p:nvPr/>
        </p:nvSpPr>
        <p:spPr>
          <a:xfrm>
            <a:off x="1683698" y="8449739"/>
            <a:ext cx="2659702" cy="12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D =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107283CA-6BA6-4966-AE92-788572311FA9}"/>
                  </a:ext>
                </a:extLst>
              </p:cNvPr>
              <p:cNvSpPr/>
              <p:nvPr/>
            </p:nvSpPr>
            <p:spPr>
              <a:xfrm>
                <a:off x="1684972" y="11290047"/>
                <a:ext cx="9079217" cy="1219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56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5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5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56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56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vi-VN" sz="56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∞</a:t>
                </a:r>
                <a:r>
                  <a:rPr lang="en-US" sz="56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vi-VN" sz="56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5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5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5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107283CA-6BA6-4966-AE92-788572311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2" y="11290047"/>
                <a:ext cx="9079217" cy="1219757"/>
              </a:xfrm>
              <a:prstGeom prst="rect">
                <a:avLst/>
              </a:prstGeom>
              <a:blipFill>
                <a:blip r:embed="rId3"/>
                <a:stretch>
                  <a:fillRect l="-3691" t="-14500" b="-8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79986E0F-8B96-4067-938B-E846BFFD1C54}"/>
                  </a:ext>
                </a:extLst>
              </p:cNvPr>
              <p:cNvSpPr/>
              <p:nvPr/>
            </p:nvSpPr>
            <p:spPr>
              <a:xfrm>
                <a:off x="1593484" y="9858803"/>
                <a:ext cx="6748771" cy="12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5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5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</a:t>
                </a:r>
                <a:r>
                  <a:rPr lang="en-US" sz="5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5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56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5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5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5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79986E0F-8B96-4067-938B-E846BFFD1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84" y="9858803"/>
                <a:ext cx="6748771" cy="1227580"/>
              </a:xfrm>
              <a:prstGeom prst="rect">
                <a:avLst/>
              </a:prstGeom>
              <a:blipFill>
                <a:blip r:embed="rId4"/>
                <a:stretch>
                  <a:fillRect l="-4968" b="-30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82C8058D-705F-4C0B-B3C8-E003F67B7909}"/>
                  </a:ext>
                </a:extLst>
              </p:cNvPr>
              <p:cNvSpPr/>
              <p:nvPr/>
            </p:nvSpPr>
            <p:spPr>
              <a:xfrm>
                <a:off x="8340007" y="10073670"/>
                <a:ext cx="430919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5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r>
                  <a:rPr lang="en-US" sz="5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5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5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</a:t>
                </a:r>
                <a:r>
                  <a:rPr lang="en-US" sz="5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</a:t>
                </a:r>
                <a14:m>
                  <m:oMath xmlns:m="http://schemas.openxmlformats.org/officeDocument/2006/math">
                    <m:r>
                      <a:rPr lang="en-US" sz="5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vi-VN" sz="5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vi-VN" sz="5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𝜖</m:t>
                    </m:r>
                    <m:r>
                      <m:rPr>
                        <m:sty m:val="p"/>
                      </m:rPr>
                      <a:rPr lang="vi-VN" sz="5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</m:t>
                    </m:r>
                  </m:oMath>
                </a14:m>
                <a:endParaRPr lang="en-US" sz="5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82C8058D-705F-4C0B-B3C8-E003F67B7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007" y="10073670"/>
                <a:ext cx="4309193" cy="954107"/>
              </a:xfrm>
              <a:prstGeom prst="rect">
                <a:avLst/>
              </a:prstGeom>
              <a:blipFill>
                <a:blip r:embed="rId5"/>
                <a:stretch>
                  <a:fillRect t="-18590" b="-40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721B21B-A795-4AD7-BC9A-0AEB058AC5B2}"/>
              </a:ext>
            </a:extLst>
          </p:cNvPr>
          <p:cNvSpPr/>
          <p:nvPr/>
        </p:nvSpPr>
        <p:spPr>
          <a:xfrm>
            <a:off x="862263" y="1260396"/>
            <a:ext cx="4818164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BBT</a:t>
            </a:r>
          </a:p>
        </p:txBody>
      </p:sp>
      <p:pic>
        <p:nvPicPr>
          <p:cNvPr id="3" name="Picture 79">
            <a:extLst>
              <a:ext uri="{FF2B5EF4-FFF2-40B4-BE49-F238E27FC236}">
                <a16:creationId xmlns:a16="http://schemas.microsoft.com/office/drawing/2014/main" id="{0DE7BA58-01C8-495E-A504-7CFE63757E3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060" y="1677188"/>
            <a:ext cx="11582400" cy="525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BAA17C9-FF35-4C3E-8D17-045A553346F2}"/>
              </a:ext>
            </a:extLst>
          </p:cNvPr>
          <p:cNvSpPr/>
          <p:nvPr/>
        </p:nvSpPr>
        <p:spPr>
          <a:xfrm>
            <a:off x="862263" y="7345748"/>
            <a:ext cx="14377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 số nghịch biến trên khoảng (-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;+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BBA1CA9-0402-490B-9975-DF300B62E43D}"/>
              </a:ext>
            </a:extLst>
          </p:cNvPr>
          <p:cNvSpPr/>
          <p:nvPr/>
        </p:nvSpPr>
        <p:spPr>
          <a:xfrm>
            <a:off x="980281" y="8453744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không có cực trị.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206ECFC-BF67-4FDF-9837-4B7FDC4E0BA8}"/>
              </a:ext>
            </a:extLst>
          </p:cNvPr>
          <p:cNvSpPr/>
          <p:nvPr/>
        </p:nvSpPr>
        <p:spPr>
          <a:xfrm>
            <a:off x="959494" y="9635039"/>
            <a:ext cx="2303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Đồ thị: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665CA653-A3F5-45B6-BC14-BBA6C924497B}"/>
              </a:ext>
            </a:extLst>
          </p:cNvPr>
          <p:cNvSpPr/>
          <p:nvPr/>
        </p:nvSpPr>
        <p:spPr>
          <a:xfrm>
            <a:off x="3922907" y="9486162"/>
            <a:ext cx="3693640" cy="9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= 0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= 2;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4B79842-DC89-4857-9E5F-7101D7BC6968}"/>
              </a:ext>
            </a:extLst>
          </p:cNvPr>
          <p:cNvSpPr/>
          <p:nvPr/>
        </p:nvSpPr>
        <p:spPr>
          <a:xfrm>
            <a:off x="7838520" y="9635039"/>
            <a:ext cx="3568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= 0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1">
            <a:extLst>
              <a:ext uri="{FF2B5EF4-FFF2-40B4-BE49-F238E27FC236}">
                <a16:creationId xmlns:a16="http://schemas.microsoft.com/office/drawing/2014/main" id="{8DCFB517-BFC4-4550-B2BF-BB73AEE4561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4879" y="2693737"/>
            <a:ext cx="6319121" cy="100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F7D1598A-5EB4-49D1-B2CE-5A468AC8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907" y="10794788"/>
            <a:ext cx="86322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1pPr>
            <a:lvl2pPr marL="742950" indent="-28575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2pPr>
            <a:lvl3pPr marL="11430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3pPr>
            <a:lvl4pPr marL="16002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4pPr>
            <a:lvl5pPr marL="20574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y’’=6x-4 </a:t>
            </a:r>
            <a:r>
              <a:rPr lang="vi-VN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y’’ = 0 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x=2/3 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226AE25C-E278-46DB-9BB4-821339394E46}"/>
              </a:ext>
            </a:extLst>
          </p:cNvPr>
          <p:cNvSpPr/>
          <p:nvPr/>
        </p:nvSpPr>
        <p:spPr>
          <a:xfrm>
            <a:off x="1023915" y="11902784"/>
            <a:ext cx="9573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en-US" sz="4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đó, tâm đối xứng là I(2/3 ;110/27);</a:t>
            </a:r>
            <a:endParaRPr lang="en-US" sz="4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8535CFD-7948-43AC-A398-8053F6C1E3FB}"/>
              </a:ext>
            </a:extLst>
          </p:cNvPr>
          <p:cNvSpPr/>
          <p:nvPr/>
        </p:nvSpPr>
        <p:spPr>
          <a:xfrm>
            <a:off x="1371600" y="1503402"/>
            <a:ext cx="4366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3: 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D46D343D-EECC-4406-9DE3-779E17D0CB26}"/>
              </a:ext>
            </a:extLst>
          </p:cNvPr>
          <p:cNvSpPr/>
          <p:nvPr/>
        </p:nvSpPr>
        <p:spPr>
          <a:xfrm>
            <a:off x="5738501" y="1284688"/>
            <a:ext cx="13622640" cy="1049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các dạng đồ thị của hàm số bậc ba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11">
            <a:extLst>
              <a:ext uri="{FF2B5EF4-FFF2-40B4-BE49-F238E27FC236}">
                <a16:creationId xmlns:a16="http://schemas.microsoft.com/office/drawing/2014/main" id="{EA1B2B3D-4F77-4C59-8AB8-DCCF6C61F9A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11398"/>
            <a:ext cx="22098000" cy="1079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7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6029" y="3579913"/>
            <a:ext cx="23278265" cy="7286947"/>
            <a:chOff x="992187" y="2636130"/>
            <a:chExt cx="22244462" cy="418061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36592" y="2831116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36130"/>
              <a:ext cx="3124200" cy="951879"/>
              <a:chOff x="534987" y="1730140"/>
              <a:chExt cx="4197167" cy="109406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730140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972683"/>
                <a:ext cx="3173469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1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059373" y="3733800"/>
            <a:ext cx="1641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dirty="0"/>
              <a:t>          </a:t>
            </a:r>
            <a:r>
              <a:rPr lang="en-US" sz="6600" dirty="0"/>
              <a:t>  Đường cong hình bên là đồ thị của một trong bốn hàm số dưới đây. Hàm số đó là hàm số nào?</a:t>
            </a:r>
            <a:endParaRPr lang="vi-VN" sz="6600" dirty="0"/>
          </a:p>
          <a:p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219" y="6463922"/>
                <a:ext cx="8879816" cy="21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600" b="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kumimoji="0" lang="en-GB" sz="66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19" y="6463922"/>
                <a:ext cx="8879816" cy="2146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3400" y="6488985"/>
                <a:ext cx="7591651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6600" b="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600" b="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6488985"/>
                <a:ext cx="7591651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236247" y="8468309"/>
                <a:ext cx="8987404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66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66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600" b="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247" y="8468309"/>
                <a:ext cx="8987404" cy="1131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314556" y="8487314"/>
                <a:ext cx="8373244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660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600" b="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600" b="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kumimoji="0" lang="en-GB" sz="660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vi-VN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556" y="8487314"/>
                <a:ext cx="8373244" cy="1131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439400" y="157715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5885556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10321" y="6547447"/>
            <a:ext cx="117087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B5A69A2-4927-4458-A2DA-31F2EBF0E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1262" y="3922913"/>
            <a:ext cx="6217432" cy="6672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/>
              <p:nvPr/>
            </p:nvSpPr>
            <p:spPr>
              <a:xfrm>
                <a:off x="852876" y="11578998"/>
                <a:ext cx="22209321" cy="1618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hình vẽ là đồ thị hàm số bậc ba có hệ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chỉ có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 điều kiện trên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76" y="11578998"/>
                <a:ext cx="22209321" cy="1618007"/>
              </a:xfrm>
              <a:prstGeom prst="rect">
                <a:avLst/>
              </a:prstGeom>
              <a:blipFill>
                <a:blip r:embed="rId8"/>
                <a:stretch>
                  <a:fillRect t="-4135" r="-1592" b="-161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ình chữ nhật 1">
            <a:extLst>
              <a:ext uri="{FF2B5EF4-FFF2-40B4-BE49-F238E27FC236}">
                <a16:creationId xmlns:a16="http://schemas.microsoft.com/office/drawing/2014/main" id="{26A80F2C-B6A3-4B6C-B5E0-0D8F2116ED49}"/>
              </a:ext>
            </a:extLst>
          </p:cNvPr>
          <p:cNvSpPr/>
          <p:nvPr/>
        </p:nvSpPr>
        <p:spPr>
          <a:xfrm>
            <a:off x="1096418" y="1133636"/>
            <a:ext cx="8087470" cy="143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4: Củng cố</a:t>
            </a:r>
            <a:endParaRPr lang="en-US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09007" y="2258758"/>
            <a:ext cx="23278265" cy="10779339"/>
            <a:chOff x="992187" y="2564544"/>
            <a:chExt cx="22244462" cy="425220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36592" y="2831116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81869" cy="1023459"/>
              <a:chOff x="534987" y="1647866"/>
              <a:chExt cx="4408985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5849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7" y="1836907"/>
                <a:ext cx="646225" cy="537956"/>
                <a:chOff x="7440264" y="3398551"/>
                <a:chExt cx="840513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4" y="3814473"/>
                  <a:ext cx="840513" cy="147139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443657" cy="434556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0503" y="1815315"/>
                <a:ext cx="3173469" cy="46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 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542264" y="3516058"/>
            <a:ext cx="1641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219" y="5018847"/>
                <a:ext cx="8879816" cy="21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66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66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19" y="5018847"/>
                <a:ext cx="8879816" cy="2146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283284" y="5115085"/>
                <a:ext cx="209780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66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66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284" y="5115085"/>
                <a:ext cx="2097809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263208" y="5615754"/>
                <a:ext cx="547940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66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208" y="5615754"/>
                <a:ext cx="5479401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910782" y="4905912"/>
                <a:ext cx="317521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66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6600" b="0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vi-V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782" y="4905912"/>
                <a:ext cx="3175215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2192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172759" y="52283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D782B997-C44B-4B13-BDB0-01B7FEFF9C76}"/>
                  </a:ext>
                </a:extLst>
              </p:cNvPr>
              <p:cNvSpPr/>
              <p:nvPr/>
            </p:nvSpPr>
            <p:spPr>
              <a:xfrm>
                <a:off x="2801990" y="3367711"/>
                <a:ext cx="14801296" cy="118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1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</a:pPr>
                <a:r>
                  <a:rPr lang="pt-BR" sz="6600">
                    <a:latin typeface="Chu Văn An (Uni)"/>
                    <a:ea typeface="Times New Roman" panose="02020603050405020304" pitchFamily="18" charset="0"/>
                    <a:cs typeface="Arial" panose="020B0604020202020204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6600">
                    <a:latin typeface="Chu Văn An (Uni)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pt-BR" sz="6600">
                    <a:latin typeface="Chu Văn An (Uni)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pt-BR" sz="1200">
                    <a:latin typeface="Chu Văn An (Uni)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D782B997-C44B-4B13-BDB0-01B7FEFF9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990" y="3367711"/>
                <a:ext cx="14801296" cy="1184876"/>
              </a:xfrm>
              <a:prstGeom prst="rect">
                <a:avLst/>
              </a:prstGeom>
              <a:blipFill>
                <a:blip r:embed="rId7"/>
                <a:stretch>
                  <a:fillRect t="-10769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Hình ảnh 49">
            <a:extLst>
              <a:ext uri="{FF2B5EF4-FFF2-40B4-BE49-F238E27FC236}">
                <a16:creationId xmlns:a16="http://schemas.microsoft.com/office/drawing/2014/main" id="{7B10057A-BE7F-4023-9A42-4146D8A2A3A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15" y="6573293"/>
            <a:ext cx="5666949" cy="585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Hình ảnh 50">
            <a:extLst>
              <a:ext uri="{FF2B5EF4-FFF2-40B4-BE49-F238E27FC236}">
                <a16:creationId xmlns:a16="http://schemas.microsoft.com/office/drawing/2014/main" id="{78222BEA-4728-4B58-A839-4CACDC8536C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31" y="6743394"/>
            <a:ext cx="4929962" cy="54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B8FC5365-9428-422A-A8B7-86539F17EFD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386" y="7126533"/>
            <a:ext cx="4929962" cy="5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Hình ảnh 55">
            <a:extLst>
              <a:ext uri="{FF2B5EF4-FFF2-40B4-BE49-F238E27FC236}">
                <a16:creationId xmlns:a16="http://schemas.microsoft.com/office/drawing/2014/main" id="{A891FB3A-D41C-40B6-A184-925F87810C7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00" y="7108839"/>
            <a:ext cx="4267200" cy="502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3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49241" y="2918872"/>
            <a:ext cx="23755541" cy="9949483"/>
            <a:chOff x="992187" y="2564544"/>
            <a:chExt cx="22377550" cy="40469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69680" y="2625864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87869" cy="1023459"/>
              <a:chOff x="534987" y="1647866"/>
              <a:chExt cx="4282702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44222" y="1857971"/>
                <a:ext cx="3173467" cy="35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88581" y="3375158"/>
                <a:ext cx="12693629" cy="288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/>
                  <a:t>Cho hàm số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6000"/>
                  <a:t> có đồ thị như hình bên. Khẳng định nào sau đây là đúng?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581" y="3375158"/>
                <a:ext cx="12693629" cy="2883225"/>
              </a:xfrm>
              <a:prstGeom prst="rect">
                <a:avLst/>
              </a:prstGeom>
              <a:blipFill>
                <a:blip r:embed="rId3"/>
                <a:stretch>
                  <a:fillRect l="-2930" t="-5708" r="-2113" b="-13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90117" y="6125347"/>
                <a:ext cx="1040315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60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kumimoji="0" lang="en-US" sz="60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&lt;0,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&lt;0,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6000" dirty="0"/>
                  <a:t> </a:t>
                </a:r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17" y="6125347"/>
                <a:ext cx="10403151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981200" y="7924329"/>
                <a:ext cx="1346687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60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60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6000"/>
                        <m:t> </m:t>
                      </m:r>
                    </m:oMath>
                  </m:oMathPara>
                </a14:m>
                <a:endParaRPr lang="en-US" sz="6000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924329"/>
                <a:ext cx="13466871" cy="1938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971800" y="9557733"/>
                <a:ext cx="1142263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vi-VN" sz="60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kumimoji="0" lang="en-GB" sz="6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557733"/>
                <a:ext cx="1142263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057400" y="11190102"/>
                <a:ext cx="134668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60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60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kumimoji="0" lang="en-GB" sz="6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1190102"/>
                <a:ext cx="1346687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579002" y="61883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id="{A799EE86-5E14-42C0-8EAB-BEFF31E544D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211" y="3987741"/>
            <a:ext cx="7417739" cy="8385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7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0FF18A47-8F6A-4373-88C0-BABBEC0CE125}"/>
                  </a:ext>
                </a:extLst>
              </p:cNvPr>
              <p:cNvSpPr/>
              <p:nvPr/>
            </p:nvSpPr>
            <p:spPr>
              <a:xfrm>
                <a:off x="1524000" y="2209800"/>
                <a:ext cx="21336000" cy="10065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1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Dựa vào </a:t>
                </a:r>
                <a:r>
                  <a:rPr lang="en-US" sz="60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đồ thị hàm số, </a:t>
                </a:r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ta có các nhận xét sau:</a:t>
                </a:r>
                <a:endParaRPr lang="en-US" sz="6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11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=−∞;</m:t>
                    </m:r>
                    <m:limLow>
                      <m:limLowPr>
                        <m:ctrlP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suy ra hệ số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6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11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+) Đồ thị hàm số cắt trục </a:t>
                </a:r>
                <a:r>
                  <a:rPr lang="en-US" sz="6600" i="1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Oy</a:t>
                </a:r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tại điểm có tung độ dương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6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11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+) Đồ thị hàm số có hai điểm cực trị có hoành độ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&gt;0&gt;</m:t>
                            </m:r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66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&lt;0;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6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11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66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6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0FF18A47-8F6A-4373-88C0-BABBEC0C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209800"/>
                <a:ext cx="21336000" cy="10065448"/>
              </a:xfrm>
              <a:prstGeom prst="rect">
                <a:avLst/>
              </a:prstGeom>
              <a:blipFill>
                <a:blip r:embed="rId2"/>
                <a:stretch>
                  <a:fillRect l="-857" t="-1878" b="-3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05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TIẾT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KẾT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THÚC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TRÂN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TRỌNG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CÁM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EM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THEO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DÕI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53C46FA-710A-49B6-B650-E4E3CBD695A5}"/>
              </a:ext>
            </a:extLst>
          </p:cNvPr>
          <p:cNvSpPr/>
          <p:nvPr/>
        </p:nvSpPr>
        <p:spPr>
          <a:xfrm>
            <a:off x="981079" y="1797190"/>
            <a:ext cx="95926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H1. HOẠT ĐỘNG KHỞI ĐỘNG: 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267FCBA-5B06-4427-8BA6-D23A2A37287B}"/>
              </a:ext>
            </a:extLst>
          </p:cNvPr>
          <p:cNvSpPr/>
          <p:nvPr/>
        </p:nvSpPr>
        <p:spPr>
          <a:xfrm>
            <a:off x="10392630" y="1752600"/>
            <a:ext cx="6526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sát các hình sau: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36" descr="Kết quả hình ảnh cho đồ thị hàm số trong y học, công nghệ, tài chính">
            <a:extLst>
              <a:ext uri="{FF2B5EF4-FFF2-40B4-BE49-F238E27FC236}">
                <a16:creationId xmlns:a16="http://schemas.microsoft.com/office/drawing/2014/main" id="{3B722FDE-00DA-463E-959A-F067943BEE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149352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D1A5ED3-9713-410D-B15B-2DD3B7E6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38400"/>
            <a:ext cx="15392399" cy="773887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8311966-5261-4C91-8640-AF9A7293CB3C}"/>
              </a:ext>
            </a:extLst>
          </p:cNvPr>
          <p:cNvSpPr/>
          <p:nvPr/>
        </p:nvSpPr>
        <p:spPr>
          <a:xfrm>
            <a:off x="5410200" y="10621875"/>
            <a:ext cx="13106400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 thị của công suất theo giá trị Z</a:t>
            </a:r>
            <a:r>
              <a:rPr lang="en-US" sz="4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ịp tim bình thường và cách đếm nhịp tim đúng cách">
            <a:extLst>
              <a:ext uri="{FF2B5EF4-FFF2-40B4-BE49-F238E27FC236}">
                <a16:creationId xmlns:a16="http://schemas.microsoft.com/office/drawing/2014/main" id="{B147D65F-EEB0-4F74-99CA-071B653393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201930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8E85949-4B68-45E3-8212-AEE39DA718FA}"/>
              </a:ext>
            </a:extLst>
          </p:cNvPr>
          <p:cNvSpPr/>
          <p:nvPr/>
        </p:nvSpPr>
        <p:spPr>
          <a:xfrm>
            <a:off x="7010400" y="11284803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đồ nhịp tim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A06C768-0BB0-4221-9C34-CB2CF043747F}"/>
              </a:ext>
            </a:extLst>
          </p:cNvPr>
          <p:cNvSpPr/>
          <p:nvPr/>
        </p:nvSpPr>
        <p:spPr>
          <a:xfrm>
            <a:off x="1744413" y="2653718"/>
            <a:ext cx="20895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 vậy, việc vẽ các đồ thị hàm số trong thực tế có cần thiết, có thực sự hữu ích không?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A1A705F-047F-4C57-B7F9-FD5A360674B3}"/>
              </a:ext>
            </a:extLst>
          </p:cNvPr>
          <p:cNvSpPr/>
          <p:nvPr/>
        </p:nvSpPr>
        <p:spPr>
          <a:xfrm>
            <a:off x="1744412" y="5334000"/>
            <a:ext cx="20895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vẽ được đồ thị hàm số khi biết dữ liệu về hàm đó không?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E2C429E3-2745-46AC-8650-F7294E7A6842}"/>
                  </a:ext>
                </a:extLst>
              </p:cNvPr>
              <p:cNvSpPr/>
              <p:nvPr/>
            </p:nvSpPr>
            <p:spPr>
              <a:xfrm>
                <a:off x="1744412" y="8103764"/>
                <a:ext cx="18067588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6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 hạn, vẽ đường cong tán sắc có phương trình: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6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em sẽ vẽ như thế nào?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E2C429E3-2745-46AC-8650-F7294E7A6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12" y="8103764"/>
                <a:ext cx="18067588" cy="3272691"/>
              </a:xfrm>
              <a:prstGeom prst="rect">
                <a:avLst/>
              </a:prstGeom>
              <a:blipFill>
                <a:blip r:embed="rId2"/>
                <a:stretch>
                  <a:fillRect l="-2024" r="-2058" b="-5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9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74BF4F6-A03F-482E-BC2F-9799611A7E35}"/>
              </a:ext>
            </a:extLst>
          </p:cNvPr>
          <p:cNvSpPr/>
          <p:nvPr/>
        </p:nvSpPr>
        <p:spPr>
          <a:xfrm>
            <a:off x="1772617" y="2316269"/>
            <a:ext cx="11678197" cy="9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HOẠT ĐỘNG HÌNH THÀNH KIẾN THỨC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DE94E80-977E-43D7-B0F0-6F2631F98311}"/>
              </a:ext>
            </a:extLst>
          </p:cNvPr>
          <p:cNvSpPr/>
          <p:nvPr/>
        </p:nvSpPr>
        <p:spPr>
          <a:xfrm>
            <a:off x="1800326" y="3286215"/>
            <a:ext cx="21835070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kể tên một số hàm đã học trong chương trình, ở lớp dưới để vẽ được đồ thị hàm số các em đã phải làm như thế nào?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64B436E-AE11-46F4-9A29-C9056501655E}"/>
              </a:ext>
            </a:extLst>
          </p:cNvPr>
          <p:cNvSpPr/>
          <p:nvPr/>
        </p:nvSpPr>
        <p:spPr>
          <a:xfrm>
            <a:off x="395861" y="1436203"/>
            <a:ext cx="8034572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I. SƠ ĐỒ KHẢO SÁT HÀM SỐ</a:t>
            </a:r>
            <a:endParaRPr lang="en-US" sz="4000" b="1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B73E4CF-5F60-48F5-A8AC-0039E9AA1CD6}"/>
              </a:ext>
            </a:extLst>
          </p:cNvPr>
          <p:cNvSpPr/>
          <p:nvPr/>
        </p:nvSpPr>
        <p:spPr>
          <a:xfrm>
            <a:off x="426319" y="2456476"/>
            <a:ext cx="4264309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Tập xác định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9DA19980-E22B-474C-B197-9872B3C97651}"/>
              </a:ext>
            </a:extLst>
          </p:cNvPr>
          <p:cNvSpPr/>
          <p:nvPr/>
        </p:nvSpPr>
        <p:spPr>
          <a:xfrm>
            <a:off x="330652" y="3347299"/>
            <a:ext cx="442140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Sự biến thiên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AF3ABF3-6758-4E28-9B2B-F55AB9B07BC3}"/>
              </a:ext>
            </a:extLst>
          </p:cNvPr>
          <p:cNvSpPr/>
          <p:nvPr/>
        </p:nvSpPr>
        <p:spPr>
          <a:xfrm>
            <a:off x="4651150" y="3328425"/>
            <a:ext cx="2511650" cy="9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Tính 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76B3C03-7124-4004-92AD-89F35C7FEBBE}"/>
              </a:ext>
            </a:extLst>
          </p:cNvPr>
          <p:cNvSpPr/>
          <p:nvPr/>
        </p:nvSpPr>
        <p:spPr>
          <a:xfrm>
            <a:off x="4611741" y="4201365"/>
            <a:ext cx="13182840" cy="9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Tìm các điểm tại đó 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 hoặc 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không xác định.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A7BF104E-0E93-40AD-8F44-BD0073B434CA}"/>
              </a:ext>
            </a:extLst>
          </p:cNvPr>
          <p:cNvSpPr/>
          <p:nvPr/>
        </p:nvSpPr>
        <p:spPr>
          <a:xfrm>
            <a:off x="4637295" y="5212190"/>
            <a:ext cx="124085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Tìm các giới hạn đặc biệt và tiệm cận (nếu có).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23390A2E-6812-4436-B833-B136069524D5}"/>
              </a:ext>
            </a:extLst>
          </p:cNvPr>
          <p:cNvSpPr/>
          <p:nvPr/>
        </p:nvSpPr>
        <p:spPr>
          <a:xfrm>
            <a:off x="4690628" y="6194703"/>
            <a:ext cx="577594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Lập bảng biến thiên.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15499D9-C105-403B-99CD-09640CFAF71D}"/>
              </a:ext>
            </a:extLst>
          </p:cNvPr>
          <p:cNvSpPr/>
          <p:nvPr/>
        </p:nvSpPr>
        <p:spPr>
          <a:xfrm>
            <a:off x="4671931" y="7237578"/>
            <a:ext cx="15260822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Ghi kết quả về khoảng đơn điệu và cực trị của hàm số.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8385453-AB01-4444-A13A-871B67C0883D}"/>
              </a:ext>
            </a:extLst>
          </p:cNvPr>
          <p:cNvSpPr/>
          <p:nvPr/>
        </p:nvSpPr>
        <p:spPr>
          <a:xfrm>
            <a:off x="446838" y="8462440"/>
            <a:ext cx="2411238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Đồ thị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44A122C-ED0F-4E47-B485-5D88A04DC7D7}"/>
              </a:ext>
            </a:extLst>
          </p:cNvPr>
          <p:cNvSpPr/>
          <p:nvPr/>
        </p:nvSpPr>
        <p:spPr>
          <a:xfrm>
            <a:off x="4697523" y="8432725"/>
            <a:ext cx="13509852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Tìm toạ độ giao điểm của đồ thị với các trục toạ độ.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D4F17418-5639-411F-AA40-E70DAE508E9A}"/>
              </a:ext>
            </a:extLst>
          </p:cNvPr>
          <p:cNvSpPr/>
          <p:nvPr/>
        </p:nvSpPr>
        <p:spPr>
          <a:xfrm>
            <a:off x="4736432" y="9525702"/>
            <a:ext cx="11301492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Xác định tính đối xứng của đồ thị (nếu có).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F43B644-F37A-4F25-96C9-478F6E4ADD41}"/>
              </a:ext>
            </a:extLst>
          </p:cNvPr>
          <p:cNvSpPr/>
          <p:nvPr/>
        </p:nvSpPr>
        <p:spPr>
          <a:xfrm>
            <a:off x="4692714" y="10816019"/>
            <a:ext cx="1208536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Xác định tính tuần hoàn (nếu có) của hàm số.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2A4E0F9-F48C-469D-B9D8-BFD8C0C1F03C}"/>
              </a:ext>
            </a:extLst>
          </p:cNvPr>
          <p:cNvSpPr/>
          <p:nvPr/>
        </p:nvSpPr>
        <p:spPr>
          <a:xfrm>
            <a:off x="4739066" y="11963400"/>
            <a:ext cx="16596934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Dựa vào bảng biến thiên và các yếu tố xác định ở trên để vẽ.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0B4C4BB-8458-4AF6-8FF4-A87A925E6A6A}"/>
              </a:ext>
            </a:extLst>
          </p:cNvPr>
          <p:cNvSpPr/>
          <p:nvPr/>
        </p:nvSpPr>
        <p:spPr>
          <a:xfrm>
            <a:off x="1600200" y="2362200"/>
            <a:ext cx="1645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KHẢO SÁT MỘT SỐ HÀM ĐA THỨC VÀ HÀM PHÂN THỨC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8AC9B248-E1A5-4305-8C8E-12A29B3A28AC}"/>
                  </a:ext>
                </a:extLst>
              </p:cNvPr>
              <p:cNvSpPr/>
              <p:nvPr/>
            </p:nvSpPr>
            <p:spPr>
              <a:xfrm>
                <a:off x="1600200" y="3657600"/>
                <a:ext cx="15547205" cy="2123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Hàm số</a:t>
                </a:r>
                <a:r>
                  <a:rPr lang="vi-VN" sz="6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b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cx</m:t>
                    </m:r>
                    <m:r>
                      <a:rPr lang="vi-VN" sz="6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vi-VN" sz="6600" dirty="0">
                    <a:latin typeface="Arial" panose="020B0604020202020204" pitchFamily="34" charset="0"/>
                    <a:cs typeface="Arial" panose="020B0604020202020204" pitchFamily="34" charset="0"/>
                  </a:rPr>
                  <a:t> (a</a:t>
                </a:r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6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8AC9B248-E1A5-4305-8C8E-12A29B3A2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657600"/>
                <a:ext cx="15547205" cy="2123658"/>
              </a:xfrm>
              <a:prstGeom prst="rect">
                <a:avLst/>
              </a:prstGeom>
              <a:blipFill>
                <a:blip r:embed="rId2"/>
                <a:stretch>
                  <a:fillRect l="-2706" t="-10057" r="-1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2B66339A-3F4C-44AD-82DF-2B2F13B6C016}"/>
              </a:ext>
            </a:extLst>
          </p:cNvPr>
          <p:cNvSpPr/>
          <p:nvPr/>
        </p:nvSpPr>
        <p:spPr>
          <a:xfrm>
            <a:off x="1607127" y="4959818"/>
            <a:ext cx="1264961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VD1: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Khảo sát sự biến thiên và vẽ đồ thị hàm số: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9487575C-7C9B-4C8A-9E1A-5676F8F36C6D}"/>
                  </a:ext>
                </a:extLst>
              </p:cNvPr>
              <p:cNvSpPr/>
              <p:nvPr/>
            </p:nvSpPr>
            <p:spPr>
              <a:xfrm>
                <a:off x="14166652" y="5129934"/>
                <a:ext cx="442608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9487575C-7C9B-4C8A-9E1A-5676F8F36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652" y="5129934"/>
                <a:ext cx="4426083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B93708A8-24FA-41CC-B216-E071F7F714AD}"/>
              </a:ext>
            </a:extLst>
          </p:cNvPr>
          <p:cNvSpPr/>
          <p:nvPr/>
        </p:nvSpPr>
        <p:spPr>
          <a:xfrm>
            <a:off x="10219807" y="6192999"/>
            <a:ext cx="5059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Lời giải: 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8815FAC-E8FD-47C0-9AC0-0BBDC7A8A6E6}"/>
              </a:ext>
            </a:extLst>
          </p:cNvPr>
          <p:cNvSpPr/>
          <p:nvPr/>
        </p:nvSpPr>
        <p:spPr>
          <a:xfrm>
            <a:off x="1710118" y="6871074"/>
            <a:ext cx="445186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Tập xác định: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Hình chữ nhật 4">
            <a:extLst>
              <a:ext uri="{FF2B5EF4-FFF2-40B4-BE49-F238E27FC236}">
                <a16:creationId xmlns:a16="http://schemas.microsoft.com/office/drawing/2014/main" id="{63561C68-62CC-435C-9C8F-41F75EC5A21B}"/>
              </a:ext>
            </a:extLst>
          </p:cNvPr>
          <p:cNvSpPr/>
          <p:nvPr/>
        </p:nvSpPr>
        <p:spPr>
          <a:xfrm flipH="1">
            <a:off x="6351509" y="6901843"/>
            <a:ext cx="19812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= R</a:t>
            </a:r>
            <a:endParaRPr lang="en-US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id="{372AD12F-F63F-484D-9351-2CDACB9B78BC}"/>
              </a:ext>
            </a:extLst>
          </p:cNvPr>
          <p:cNvSpPr/>
          <p:nvPr/>
        </p:nvSpPr>
        <p:spPr>
          <a:xfrm>
            <a:off x="1662545" y="7921952"/>
            <a:ext cx="442140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Sự biến thiên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5">
                <a:extLst>
                  <a:ext uri="{FF2B5EF4-FFF2-40B4-BE49-F238E27FC236}">
                    <a16:creationId xmlns:a16="http://schemas.microsoft.com/office/drawing/2014/main" id="{7658D4B6-FC52-45AF-BE86-231B05B62B25}"/>
                  </a:ext>
                </a:extLst>
              </p:cNvPr>
              <p:cNvSpPr/>
              <p:nvPr/>
            </p:nvSpPr>
            <p:spPr>
              <a:xfrm>
                <a:off x="2765379" y="9129152"/>
                <a:ext cx="3937232" cy="984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5">
                <a:extLst>
                  <a:ext uri="{FF2B5EF4-FFF2-40B4-BE49-F238E27FC236}">
                    <a16:creationId xmlns:a16="http://schemas.microsoft.com/office/drawing/2014/main" id="{7658D4B6-FC52-45AF-BE86-231B05B62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79" y="9129152"/>
                <a:ext cx="3937232" cy="984308"/>
              </a:xfrm>
              <a:prstGeom prst="rect">
                <a:avLst/>
              </a:prstGeom>
              <a:blipFill>
                <a:blip r:embed="rId4"/>
                <a:stretch>
                  <a:fillRect l="-6347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8">
                <a:extLst>
                  <a:ext uri="{FF2B5EF4-FFF2-40B4-BE49-F238E27FC236}">
                    <a16:creationId xmlns:a16="http://schemas.microsoft.com/office/drawing/2014/main" id="{26BBBB2D-5655-49D9-9D42-4B70C9532778}"/>
                  </a:ext>
                </a:extLst>
              </p:cNvPr>
              <p:cNvSpPr/>
              <p:nvPr/>
            </p:nvSpPr>
            <p:spPr>
              <a:xfrm>
                <a:off x="7906321" y="8908312"/>
                <a:ext cx="4626972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0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 18">
                <a:extLst>
                  <a:ext uri="{FF2B5EF4-FFF2-40B4-BE49-F238E27FC236}">
                    <a16:creationId xmlns:a16="http://schemas.microsoft.com/office/drawing/2014/main" id="{26BBBB2D-5655-49D9-9D42-4B70C9532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21" y="8908312"/>
                <a:ext cx="4626972" cy="1599156"/>
              </a:xfrm>
              <a:prstGeom prst="rect">
                <a:avLst/>
              </a:prstGeom>
              <a:blipFill>
                <a:blip r:embed="rId5"/>
                <a:stretch>
                  <a:fillRect l="-5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27">
                <a:extLst>
                  <a:ext uri="{FF2B5EF4-FFF2-40B4-BE49-F238E27FC236}">
                    <a16:creationId xmlns:a16="http://schemas.microsoft.com/office/drawing/2014/main" id="{8B6CD52E-D367-4362-B7D7-A9D8D1D6E85E}"/>
                  </a:ext>
                </a:extLst>
              </p:cNvPr>
              <p:cNvSpPr/>
              <p:nvPr/>
            </p:nvSpPr>
            <p:spPr>
              <a:xfrm>
                <a:off x="2657519" y="10680447"/>
                <a:ext cx="7401834" cy="978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─∞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ình chữ nhật 27">
                <a:extLst>
                  <a:ext uri="{FF2B5EF4-FFF2-40B4-BE49-F238E27FC236}">
                    <a16:creationId xmlns:a16="http://schemas.microsoft.com/office/drawing/2014/main" id="{8B6CD52E-D367-4362-B7D7-A9D8D1D6E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19" y="10680447"/>
                <a:ext cx="7401834" cy="978153"/>
              </a:xfrm>
              <a:prstGeom prst="rect">
                <a:avLst/>
              </a:prstGeom>
              <a:blipFill>
                <a:blip r:embed="rId6"/>
                <a:stretch>
                  <a:fillRect l="-1236" t="-13665" b="-6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45DAEE3C-A826-42F5-A6FD-9AFF0861DC27}"/>
              </a:ext>
            </a:extLst>
          </p:cNvPr>
          <p:cNvSpPr/>
          <p:nvPr/>
        </p:nvSpPr>
        <p:spPr>
          <a:xfrm>
            <a:off x="1379450" y="6656965"/>
            <a:ext cx="223811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Đồ thị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38F42D06-E521-4948-B14F-5F7D97D5F98E}"/>
              </a:ext>
            </a:extLst>
          </p:cNvPr>
          <p:cNvSpPr/>
          <p:nvPr/>
        </p:nvSpPr>
        <p:spPr>
          <a:xfrm>
            <a:off x="1081840" y="2247195"/>
            <a:ext cx="1742785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BBT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00916E03-19B9-4DC4-81C8-77A4FD7BC53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91645"/>
            <a:ext cx="10262553" cy="446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69334092-6ED9-4C6D-955E-6CD65A4ECEC2}"/>
              </a:ext>
            </a:extLst>
          </p:cNvPr>
          <p:cNvSpPr/>
          <p:nvPr/>
        </p:nvSpPr>
        <p:spPr>
          <a:xfrm>
            <a:off x="14148753" y="2103900"/>
            <a:ext cx="9406742" cy="984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số đồng biến trên (-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-2)và(0; +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70BF141-775E-4791-B763-D110A809B12C}"/>
              </a:ext>
            </a:extLst>
          </p:cNvPr>
          <p:cNvSpPr/>
          <p:nvPr/>
        </p:nvSpPr>
        <p:spPr>
          <a:xfrm>
            <a:off x="14148753" y="3393046"/>
            <a:ext cx="7297190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số nghịch biến trên (-2; 0)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40FE1315-7442-4AB6-B033-46D921C7EE70}"/>
              </a:ext>
            </a:extLst>
          </p:cNvPr>
          <p:cNvSpPr/>
          <p:nvPr/>
        </p:nvSpPr>
        <p:spPr>
          <a:xfrm>
            <a:off x="14410462" y="4794910"/>
            <a:ext cx="9592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CĐ tại x=-2 v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4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=0 </a:t>
            </a:r>
          </a:p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CT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x=0 với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4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=-4</a:t>
            </a:r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3A8BAE4-945A-444D-A36B-4877F024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0886D697-867C-40A0-80C1-3B033BA5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7">
            <a:extLst>
              <a:ext uri="{FF2B5EF4-FFF2-40B4-BE49-F238E27FC236}">
                <a16:creationId xmlns:a16="http://schemas.microsoft.com/office/drawing/2014/main" id="{D9B300F1-41F8-4B71-ACF4-AD90A8A0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35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21">
            <a:extLst>
              <a:ext uri="{FF2B5EF4-FFF2-40B4-BE49-F238E27FC236}">
                <a16:creationId xmlns:a16="http://schemas.microsoft.com/office/drawing/2014/main" id="{6F9600D6-47A3-4031-8BAF-077163B4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ình chữ nhật 2">
            <a:extLst>
              <a:ext uri="{FF2B5EF4-FFF2-40B4-BE49-F238E27FC236}">
                <a16:creationId xmlns:a16="http://schemas.microsoft.com/office/drawing/2014/main" id="{901AD844-C049-482C-BF7D-71C515EAC036}"/>
              </a:ext>
            </a:extLst>
          </p:cNvPr>
          <p:cNvSpPr/>
          <p:nvPr/>
        </p:nvSpPr>
        <p:spPr>
          <a:xfrm>
            <a:off x="3909988" y="7474908"/>
            <a:ext cx="4253087" cy="984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x = 0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= –4;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ình chữ nhật 3">
                <a:extLst>
                  <a:ext uri="{FF2B5EF4-FFF2-40B4-BE49-F238E27FC236}">
                    <a16:creationId xmlns:a16="http://schemas.microsoft.com/office/drawing/2014/main" id="{510B328F-07AA-4862-BF53-ACA967B76815}"/>
                  </a:ext>
                </a:extLst>
              </p:cNvPr>
              <p:cNvSpPr/>
              <p:nvPr/>
            </p:nvSpPr>
            <p:spPr>
              <a:xfrm>
                <a:off x="7953118" y="7253209"/>
                <a:ext cx="4505144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y = 0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Hình chữ nhật 3">
                <a:extLst>
                  <a:ext uri="{FF2B5EF4-FFF2-40B4-BE49-F238E27FC236}">
                    <a16:creationId xmlns:a16="http://schemas.microsoft.com/office/drawing/2014/main" id="{510B328F-07AA-4862-BF53-ACA967B76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18" y="7253209"/>
                <a:ext cx="4505144" cy="1599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1">
            <a:extLst>
              <a:ext uri="{FF2B5EF4-FFF2-40B4-BE49-F238E27FC236}">
                <a16:creationId xmlns:a16="http://schemas.microsoft.com/office/drawing/2014/main" id="{5D3F541A-564D-4E98-B296-EE998271803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3145" y="6477000"/>
            <a:ext cx="656145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5">
            <a:extLst>
              <a:ext uri="{FF2B5EF4-FFF2-40B4-BE49-F238E27FC236}">
                <a16:creationId xmlns:a16="http://schemas.microsoft.com/office/drawing/2014/main" id="{CCE04C4E-D317-46E4-9E70-DC890264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039" y="9349050"/>
            <a:ext cx="86322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1pPr>
            <a:lvl2pPr marL="742950" indent="-28575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2pPr>
            <a:lvl3pPr marL="11430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3pPr>
            <a:lvl4pPr marL="16002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4pPr>
            <a:lvl5pPr marL="20574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+ y’’=6x+6 </a:t>
            </a:r>
            <a:r>
              <a:rPr lang="vi-VN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y’’ = 0 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 x=-1 </a:t>
            </a:r>
          </a:p>
        </p:txBody>
      </p:sp>
      <p:sp>
        <p:nvSpPr>
          <p:cNvPr id="24" name="Hình chữ nhật 8">
            <a:extLst>
              <a:ext uri="{FF2B5EF4-FFF2-40B4-BE49-F238E27FC236}">
                <a16:creationId xmlns:a16="http://schemas.microsoft.com/office/drawing/2014/main" id="{768F0D00-EF91-4337-8BC6-42D837DF26D6}"/>
              </a:ext>
            </a:extLst>
          </p:cNvPr>
          <p:cNvSpPr/>
          <p:nvPr/>
        </p:nvSpPr>
        <p:spPr>
          <a:xfrm>
            <a:off x="3944624" y="10355759"/>
            <a:ext cx="9735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Do đó, tâm đối xứng của đồ thị là I(</a:t>
            </a:r>
            <a:r>
              <a:rPr lang="en-US" altLang="en-US" sz="44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-1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;-2).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3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31" grpId="0"/>
      <p:bldP spid="33" grpId="0"/>
      <p:bldP spid="18" grpId="0"/>
      <p:bldP spid="20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8250</TotalTime>
  <Words>1482</Words>
  <Application>Microsoft Office PowerPoint</Application>
  <PresentationFormat>Custom</PresentationFormat>
  <Paragraphs>149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AvantGarde-Demi</vt:lpstr>
      <vt:lpstr>Calibri</vt:lpstr>
      <vt:lpstr>Cambria Math</vt:lpstr>
      <vt:lpstr>Chu Van An</vt:lpstr>
      <vt:lpstr>Chu Văn An (Uni)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nguyenlienthang4@gmail.com</cp:lastModifiedBy>
  <cp:revision>472</cp:revision>
  <dcterms:created xsi:type="dcterms:W3CDTF">2013-08-31T11:42:51Z</dcterms:created>
  <dcterms:modified xsi:type="dcterms:W3CDTF">2021-08-30T03:49:03Z</dcterms:modified>
</cp:coreProperties>
</file>