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71" r:id="rId6"/>
    <p:sldId id="261" r:id="rId7"/>
    <p:sldId id="272" r:id="rId8"/>
    <p:sldId id="265" r:id="rId9"/>
    <p:sldId id="266" r:id="rId10"/>
    <p:sldId id="273" r:id="rId11"/>
    <p:sldId id="267" r:id="rId12"/>
    <p:sldId id="274" r:id="rId13"/>
    <p:sldId id="275" r:id="rId14"/>
    <p:sldId id="268" r:id="rId15"/>
    <p:sldId id="269" r:id="rId16"/>
    <p:sldId id="270" r:id="rId17"/>
  </p:sldIdLst>
  <p:sldSz cx="12192000" cy="6858000"/>
  <p:notesSz cx="6858000" cy="9144000"/>
  <p:embeddedFontLst>
    <p:embeddedFont>
      <p:font typeface="Bookman Old Style" panose="02050604050505020204"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eYWFhocMaTPclMboq8tQQ+phi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DB7F6B-1532-4E4A-BE71-A82406263711}">
  <a:tblStyle styleId="{49DB7F6B-1532-4E4A-BE71-A8240626371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447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541070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47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75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25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youtu.be/vFDSWuffBcA?t=9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30" name="Google Shape;130;p4"/>
          <p:cNvSpPr/>
          <p:nvPr/>
        </p:nvSpPr>
        <p:spPr>
          <a:xfrm>
            <a:off x="4568685" y="2196673"/>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1" name="Google Shape;131;p4"/>
          <p:cNvSpPr/>
          <p:nvPr/>
        </p:nvSpPr>
        <p:spPr>
          <a:xfrm>
            <a:off x="1550552" y="166368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2" name="Google Shape;132;p4"/>
          <p:cNvSpPr/>
          <p:nvPr/>
        </p:nvSpPr>
        <p:spPr>
          <a:xfrm>
            <a:off x="3137728" y="281462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BRAINSTORMING</a:t>
            </a:r>
            <a:endParaRPr sz="1800" b="1" dirty="0">
              <a:solidFill>
                <a:srgbClr val="006673"/>
              </a:solidFill>
              <a:latin typeface="Calibri"/>
              <a:ea typeface="Calibri"/>
              <a:cs typeface="Calibri"/>
              <a:sym typeface="Calibri"/>
            </a:endParaRPr>
          </a:p>
        </p:txBody>
      </p:sp>
      <p:sp>
        <p:nvSpPr>
          <p:cNvPr id="133" name="Google Shape;133;p4"/>
          <p:cNvSpPr/>
          <p:nvPr/>
        </p:nvSpPr>
        <p:spPr>
          <a:xfrm>
            <a:off x="5790973" y="1627816"/>
            <a:ext cx="5501348" cy="45404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Video: Operation Mr. Bean </a:t>
            </a:r>
            <a:endParaRPr sz="1800" dirty="0">
              <a:solidFill>
                <a:srgbClr val="006673"/>
              </a:solidFill>
              <a:latin typeface="Calibri"/>
              <a:ea typeface="Calibri"/>
              <a:cs typeface="Calibri"/>
              <a:sym typeface="Calibri"/>
            </a:endParaRPr>
          </a:p>
        </p:txBody>
      </p:sp>
      <p:sp>
        <p:nvSpPr>
          <p:cNvPr id="134" name="Google Shape;134;p4"/>
          <p:cNvSpPr/>
          <p:nvPr/>
        </p:nvSpPr>
        <p:spPr>
          <a:xfrm>
            <a:off x="5790973" y="2261009"/>
            <a:ext cx="5523986" cy="129360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rgbClr val="006673"/>
              </a:solidFill>
              <a:latin typeface="Calibri"/>
              <a:ea typeface="Calibri"/>
              <a:cs typeface="Calibri"/>
              <a:sym typeface="Calibri"/>
            </a:endParaRPr>
          </a:p>
        </p:txBody>
      </p:sp>
      <p:cxnSp>
        <p:nvCxnSpPr>
          <p:cNvPr id="135" name="Google Shape;135;p4"/>
          <p:cNvCxnSpPr/>
          <p:nvPr/>
        </p:nvCxnSpPr>
        <p:spPr>
          <a:xfrm>
            <a:off x="3426514" y="2196623"/>
            <a:ext cx="844500" cy="618000"/>
          </a:xfrm>
          <a:prstGeom prst="curvedConnector2">
            <a:avLst/>
          </a:prstGeom>
          <a:noFill/>
          <a:ln w="57150" cap="flat" cmpd="sng">
            <a:solidFill>
              <a:srgbClr val="006673"/>
            </a:solidFill>
            <a:prstDash val="solid"/>
            <a:miter lim="800000"/>
            <a:headEnd type="none" w="sm" len="sm"/>
            <a:tailEnd type="triangle" w="med" len="med"/>
          </a:ln>
        </p:spPr>
      </p:cxnSp>
      <p:cxnSp>
        <p:nvCxnSpPr>
          <p:cNvPr id="136" name="Google Shape;136;p4"/>
          <p:cNvCxnSpPr/>
          <p:nvPr/>
        </p:nvCxnSpPr>
        <p:spPr>
          <a:xfrm flipH="1">
            <a:off x="1858352" y="3135531"/>
            <a:ext cx="1264500" cy="732000"/>
          </a:xfrm>
          <a:prstGeom prst="curvedConnector2">
            <a:avLst/>
          </a:prstGeom>
          <a:noFill/>
          <a:ln w="57150" cap="flat" cmpd="sng">
            <a:solidFill>
              <a:srgbClr val="006673"/>
            </a:solidFill>
            <a:prstDash val="solid"/>
            <a:miter lim="800000"/>
            <a:headEnd type="none" w="sm" len="sm"/>
            <a:tailEnd type="triangle" w="med" len="med"/>
          </a:ln>
        </p:spPr>
      </p:cxnSp>
      <p:sp>
        <p:nvSpPr>
          <p:cNvPr id="137" name="Google Shape;137;p4"/>
          <p:cNvSpPr/>
          <p:nvPr/>
        </p:nvSpPr>
        <p:spPr>
          <a:xfrm>
            <a:off x="484837" y="3867582"/>
            <a:ext cx="2183000"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WRITING</a:t>
            </a:r>
            <a:endParaRPr sz="1800" b="1" dirty="0">
              <a:solidFill>
                <a:srgbClr val="006673"/>
              </a:solidFill>
              <a:latin typeface="Calibri"/>
              <a:ea typeface="Calibri"/>
              <a:cs typeface="Calibri"/>
              <a:sym typeface="Calibri"/>
            </a:endParaRPr>
          </a:p>
        </p:txBody>
      </p:sp>
      <p:sp>
        <p:nvSpPr>
          <p:cNvPr id="139" name="Google Shape;139;p4"/>
          <p:cNvSpPr txBox="1"/>
          <p:nvPr/>
        </p:nvSpPr>
        <p:spPr>
          <a:xfrm>
            <a:off x="2959985" y="416279"/>
            <a:ext cx="332661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40" name="Google Shape;140;p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5813227" y="378425"/>
            <a:ext cx="1950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a:t>
            </a:r>
            <a:r>
              <a:rPr lang="en-US" sz="2400" b="1">
                <a:solidFill>
                  <a:schemeClr val="lt1"/>
                </a:solidFill>
              </a:rPr>
              <a:t>N</a:t>
            </a:r>
            <a:r>
              <a:rPr lang="en-US" sz="2400" b="1">
                <a:solidFill>
                  <a:schemeClr val="lt1"/>
                </a:solidFill>
                <a:latin typeface="Arial"/>
                <a:ea typeface="Arial"/>
                <a:cs typeface="Arial"/>
                <a:sym typeface="Arial"/>
              </a:rPr>
              <a:t>G</a:t>
            </a:r>
            <a:endParaRPr/>
          </a:p>
        </p:txBody>
      </p:sp>
      <p:sp>
        <p:nvSpPr>
          <p:cNvPr id="143" name="Google Shape;143;p4"/>
          <p:cNvSpPr txBox="1">
            <a:spLocks noGrp="1"/>
          </p:cNvSpPr>
          <p:nvPr>
            <p:ph type="body" idx="1"/>
          </p:nvPr>
        </p:nvSpPr>
        <p:spPr>
          <a:xfrm>
            <a:off x="5824129" y="2360666"/>
            <a:ext cx="5330954" cy="1193947"/>
          </a:xfrm>
          <a:prstGeom prst="rect">
            <a:avLst/>
          </a:prstGeom>
          <a:noFill/>
          <a:ln>
            <a:noFill/>
          </a:ln>
        </p:spPr>
        <p:txBody>
          <a:bodyPr spcFirstLastPara="1" wrap="square" lIns="91425" tIns="45700" rIns="91425" bIns="45700" anchor="t" anchorCtr="0">
            <a:normAutofit/>
          </a:bodyPr>
          <a:lstStyle/>
          <a:p>
            <a:pPr marL="285750" indent="-285750">
              <a:lnSpc>
                <a:spcPct val="100000"/>
              </a:lnSpc>
              <a:spcBef>
                <a:spcPts val="0"/>
              </a:spcBef>
              <a:buClr>
                <a:srgbClr val="006673"/>
              </a:buClr>
              <a:buSzPts val="1600"/>
            </a:pPr>
            <a:r>
              <a:rPr lang="en-US" sz="1800" dirty="0">
                <a:solidFill>
                  <a:srgbClr val="006673"/>
                </a:solidFill>
              </a:rPr>
              <a:t>Task 1: Choose suitable information from the box below to complete the table.</a:t>
            </a:r>
            <a:endParaRPr dirty="0"/>
          </a:p>
          <a:p>
            <a:pPr marL="285750" lvl="0" indent="-285750" algn="l" rtl="0">
              <a:lnSpc>
                <a:spcPct val="100000"/>
              </a:lnSpc>
              <a:spcBef>
                <a:spcPts val="0"/>
              </a:spcBef>
              <a:spcAft>
                <a:spcPts val="0"/>
              </a:spcAft>
              <a:buClr>
                <a:srgbClr val="006673"/>
              </a:buClr>
              <a:buSzPts val="1800"/>
              <a:buChar char="•"/>
            </a:pPr>
            <a:r>
              <a:rPr lang="en-US" sz="1800" dirty="0">
                <a:solidFill>
                  <a:srgbClr val="006673"/>
                </a:solidFill>
              </a:rPr>
              <a:t>Task 2: Work in pairs. Do you think both men and women can do the surgeon’s job well?</a:t>
            </a:r>
            <a:endParaRPr dirty="0"/>
          </a:p>
        </p:txBody>
      </p:sp>
      <p:sp>
        <p:nvSpPr>
          <p:cNvPr id="20" name="Google Shape;138;p4">
            <a:extLst>
              <a:ext uri="{FF2B5EF4-FFF2-40B4-BE49-F238E27FC236}">
                <a16:creationId xmlns:a16="http://schemas.microsoft.com/office/drawing/2014/main" id="{03ABF65B-9628-43F9-8AB1-8AAB10FA68B5}"/>
              </a:ext>
            </a:extLst>
          </p:cNvPr>
          <p:cNvSpPr/>
          <p:nvPr/>
        </p:nvSpPr>
        <p:spPr>
          <a:xfrm>
            <a:off x="5824129" y="3808628"/>
            <a:ext cx="5523986" cy="79374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3: Write a paragraph (120 - 150 words) about the surgeon’s job. </a:t>
            </a:r>
          </a:p>
        </p:txBody>
      </p:sp>
    </p:spTree>
    <p:extLst>
      <p:ext uri="{BB962C8B-B14F-4D97-AF65-F5344CB8AC3E}">
        <p14:creationId xmlns:p14="http://schemas.microsoft.com/office/powerpoint/2010/main" val="286708084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2"/>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37" name="Google Shape;237;p12"/>
          <p:cNvSpPr txBox="1"/>
          <p:nvPr/>
        </p:nvSpPr>
        <p:spPr>
          <a:xfrm>
            <a:off x="1466118" y="1002108"/>
            <a:ext cx="9884964"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FB7BD"/>
                </a:solidFill>
                <a:latin typeface="Calibri"/>
                <a:ea typeface="Calibri"/>
                <a:cs typeface="Calibri"/>
                <a:sym typeface="Calibri"/>
              </a:rPr>
              <a:t>Write a paragraph (120 - 150 words) about the surgeon’s job. Use these guiding questions to help you.</a:t>
            </a:r>
            <a:endParaRPr dirty="0"/>
          </a:p>
          <a:p>
            <a:pPr marL="0" marR="0" lvl="0" indent="0" algn="l" rtl="0">
              <a:spcBef>
                <a:spcPts val="0"/>
              </a:spcBef>
              <a:spcAft>
                <a:spcPts val="0"/>
              </a:spcAft>
              <a:buNone/>
            </a:pPr>
            <a:endParaRPr sz="2800" b="1" dirty="0">
              <a:solidFill>
                <a:srgbClr val="0FB7BD"/>
              </a:solidFill>
              <a:latin typeface="Calibri"/>
              <a:ea typeface="Calibri"/>
              <a:cs typeface="Calibri"/>
              <a:sym typeface="Calibri"/>
            </a:endParaRPr>
          </a:p>
          <a:p>
            <a:pPr marL="0" marR="0" lvl="0" indent="0" algn="l" rtl="0">
              <a:spcBef>
                <a:spcPts val="0"/>
              </a:spcBef>
              <a:spcAft>
                <a:spcPts val="0"/>
              </a:spcAft>
              <a:buNone/>
            </a:pPr>
            <a:r>
              <a:rPr lang="en-US" sz="2800" b="1" dirty="0">
                <a:solidFill>
                  <a:srgbClr val="0FB7BD"/>
                </a:solidFill>
                <a:latin typeface="Calibri"/>
                <a:ea typeface="Calibri"/>
                <a:cs typeface="Calibri"/>
                <a:sym typeface="Calibri"/>
              </a:rPr>
              <a:t>    </a:t>
            </a:r>
            <a:endParaRPr dirty="0"/>
          </a:p>
        </p:txBody>
      </p:sp>
      <p:sp>
        <p:nvSpPr>
          <p:cNvPr id="238" name="Google Shape;238;p12"/>
          <p:cNvSpPr txBox="1"/>
          <p:nvPr/>
        </p:nvSpPr>
        <p:spPr>
          <a:xfrm>
            <a:off x="596619" y="126170"/>
            <a:ext cx="498603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WRITING PRACTICE</a:t>
            </a:r>
            <a:endParaRPr dirty="0"/>
          </a:p>
        </p:txBody>
      </p:sp>
      <p:sp>
        <p:nvSpPr>
          <p:cNvPr id="239" name="Google Shape;239;p12"/>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0" name="Google Shape;240;p12"/>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41" name="Google Shape;241;p12"/>
          <p:cNvSpPr txBox="1"/>
          <p:nvPr/>
        </p:nvSpPr>
        <p:spPr>
          <a:xfrm>
            <a:off x="1413333" y="2241217"/>
            <a:ext cx="965572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 Is the job traditionally done by men or women?</a:t>
            </a: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What are the main responsibilities of the job? </a:t>
            </a: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Give details.</a:t>
            </a: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What qualities do people need for the job? </a:t>
            </a: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Give details or / and explanations.</a:t>
            </a: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Can both men and women do it? Give reasons.</a:t>
            </a: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Will people benefit from having both male and </a:t>
            </a: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female surgeons?</a:t>
            </a:r>
            <a:endParaRPr lang="en-US" sz="2400" dirty="0"/>
          </a:p>
        </p:txBody>
      </p:sp>
    </p:spTree>
  </p:cSld>
  <p:clrMapOvr>
    <a:masterClrMapping/>
  </p:clrMapOvr>
  <p:transition spd="slow" advTm="12062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fade">
                                      <p:cBhvr>
                                        <p:cTn id="7" dur="500"/>
                                        <p:tgtEl>
                                          <p:spTgt spid="24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1">
                                            <p:txEl>
                                              <p:pRg st="1" end="1"/>
                                            </p:txEl>
                                          </p:spTgt>
                                        </p:tgtEl>
                                        <p:attrNameLst>
                                          <p:attrName>style.visibility</p:attrName>
                                        </p:attrNameLst>
                                      </p:cBhvr>
                                      <p:to>
                                        <p:strVal val="visible"/>
                                      </p:to>
                                    </p:set>
                                    <p:animEffect transition="in" filter="fade">
                                      <p:cBhvr>
                                        <p:cTn id="10" dur="500"/>
                                        <p:tgtEl>
                                          <p:spTgt spid="24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1">
                                            <p:txEl>
                                              <p:pRg st="2" end="2"/>
                                            </p:txEl>
                                          </p:spTgt>
                                        </p:tgtEl>
                                        <p:attrNameLst>
                                          <p:attrName>style.visibility</p:attrName>
                                        </p:attrNameLst>
                                      </p:cBhvr>
                                      <p:to>
                                        <p:strVal val="visible"/>
                                      </p:to>
                                    </p:set>
                                    <p:animEffect transition="in" filter="fade">
                                      <p:cBhvr>
                                        <p:cTn id="13" dur="500"/>
                                        <p:tgtEl>
                                          <p:spTgt spid="24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1">
                                            <p:txEl>
                                              <p:pRg st="3" end="3"/>
                                            </p:txEl>
                                          </p:spTgt>
                                        </p:tgtEl>
                                        <p:attrNameLst>
                                          <p:attrName>style.visibility</p:attrName>
                                        </p:attrNameLst>
                                      </p:cBhvr>
                                      <p:to>
                                        <p:strVal val="visible"/>
                                      </p:to>
                                    </p:set>
                                    <p:animEffect transition="in" filter="fade">
                                      <p:cBhvr>
                                        <p:cTn id="16" dur="500"/>
                                        <p:tgtEl>
                                          <p:spTgt spid="24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1">
                                            <p:txEl>
                                              <p:pRg st="4" end="4"/>
                                            </p:txEl>
                                          </p:spTgt>
                                        </p:tgtEl>
                                        <p:attrNameLst>
                                          <p:attrName>style.visibility</p:attrName>
                                        </p:attrNameLst>
                                      </p:cBhvr>
                                      <p:to>
                                        <p:strVal val="visible"/>
                                      </p:to>
                                    </p:set>
                                    <p:animEffect transition="in" filter="fade">
                                      <p:cBhvr>
                                        <p:cTn id="19" dur="500"/>
                                        <p:tgtEl>
                                          <p:spTgt spid="24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1">
                                            <p:txEl>
                                              <p:pRg st="5" end="5"/>
                                            </p:txEl>
                                          </p:spTgt>
                                        </p:tgtEl>
                                        <p:attrNameLst>
                                          <p:attrName>style.visibility</p:attrName>
                                        </p:attrNameLst>
                                      </p:cBhvr>
                                      <p:to>
                                        <p:strVal val="visible"/>
                                      </p:to>
                                    </p:set>
                                    <p:animEffect transition="in" filter="fade">
                                      <p:cBhvr>
                                        <p:cTn id="22" dur="500"/>
                                        <p:tgtEl>
                                          <p:spTgt spid="24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1">
                                            <p:txEl>
                                              <p:pRg st="6" end="6"/>
                                            </p:txEl>
                                          </p:spTgt>
                                        </p:tgtEl>
                                        <p:attrNameLst>
                                          <p:attrName>style.visibility</p:attrName>
                                        </p:attrNameLst>
                                      </p:cBhvr>
                                      <p:to>
                                        <p:strVal val="visible"/>
                                      </p:to>
                                    </p:set>
                                    <p:animEffect transition="in" filter="fade">
                                      <p:cBhvr>
                                        <p:cTn id="25" dur="500"/>
                                        <p:tgtEl>
                                          <p:spTgt spid="24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1">
                                            <p:txEl>
                                              <p:pRg st="7" end="7"/>
                                            </p:txEl>
                                          </p:spTgt>
                                        </p:tgtEl>
                                        <p:attrNameLst>
                                          <p:attrName>style.visibility</p:attrName>
                                        </p:attrNameLst>
                                      </p:cBhvr>
                                      <p:to>
                                        <p:strVal val="visible"/>
                                      </p:to>
                                    </p:set>
                                    <p:animEffect transition="in" filter="fade">
                                      <p:cBhvr>
                                        <p:cTn id="28" dur="500"/>
                                        <p:tgtEl>
                                          <p:spTgt spid="2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2"/>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37" name="Google Shape;237;p12"/>
          <p:cNvSpPr txBox="1"/>
          <p:nvPr/>
        </p:nvSpPr>
        <p:spPr>
          <a:xfrm>
            <a:off x="1466118" y="1104748"/>
            <a:ext cx="9884964"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FB7BD"/>
                </a:solidFill>
                <a:latin typeface="Calibri"/>
                <a:ea typeface="Calibri"/>
                <a:cs typeface="Calibri"/>
                <a:sym typeface="Calibri"/>
              </a:rPr>
              <a:t>Write a paragraph (120 - 150 words) about the surgeon’s job. Use these guiding questions to help you.</a:t>
            </a:r>
            <a:endParaRPr/>
          </a:p>
          <a:p>
            <a:pPr marL="0" marR="0" lvl="0" indent="0" algn="l" rtl="0">
              <a:spcBef>
                <a:spcPts val="0"/>
              </a:spcBef>
              <a:spcAft>
                <a:spcPts val="0"/>
              </a:spcAft>
              <a:buNone/>
            </a:pPr>
            <a:endParaRPr sz="2800" b="1">
              <a:solidFill>
                <a:srgbClr val="0FB7BD"/>
              </a:solidFill>
              <a:latin typeface="Calibri"/>
              <a:ea typeface="Calibri"/>
              <a:cs typeface="Calibri"/>
              <a:sym typeface="Calibri"/>
            </a:endParaRPr>
          </a:p>
          <a:p>
            <a:pPr marL="0" marR="0" lvl="0" indent="0" algn="l" rtl="0">
              <a:spcBef>
                <a:spcPts val="0"/>
              </a:spcBef>
              <a:spcAft>
                <a:spcPts val="0"/>
              </a:spcAft>
              <a:buNone/>
            </a:pPr>
            <a:r>
              <a:rPr lang="en-US" sz="2800" b="1">
                <a:solidFill>
                  <a:srgbClr val="0FB7BD"/>
                </a:solidFill>
                <a:latin typeface="Calibri"/>
                <a:ea typeface="Calibri"/>
                <a:cs typeface="Calibri"/>
                <a:sym typeface="Calibri"/>
              </a:rPr>
              <a:t>    </a:t>
            </a:r>
            <a:endParaRPr/>
          </a:p>
        </p:txBody>
      </p:sp>
      <p:sp>
        <p:nvSpPr>
          <p:cNvPr id="238" name="Google Shape;238;p12"/>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239" name="Google Shape;239;p12"/>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0" name="Google Shape;240;p12"/>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41" name="Google Shape;241;p12"/>
          <p:cNvSpPr txBox="1"/>
          <p:nvPr/>
        </p:nvSpPr>
        <p:spPr>
          <a:xfrm>
            <a:off x="956224" y="2207555"/>
            <a:ext cx="10394858"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dirty="0">
                <a:solidFill>
                  <a:schemeClr val="dk1"/>
                </a:solidFill>
                <a:latin typeface="Calibri"/>
                <a:ea typeface="Calibri"/>
                <a:cs typeface="Calibri"/>
                <a:sym typeface="Calibri"/>
              </a:rPr>
              <a:t>Sample answer:</a:t>
            </a:r>
            <a:endParaRPr sz="1800" b="1" i="1"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dirty="0">
                <a:solidFill>
                  <a:schemeClr val="dk1"/>
                </a:solidFill>
                <a:latin typeface="Calibri"/>
                <a:ea typeface="Calibri"/>
                <a:cs typeface="Calibri"/>
                <a:sym typeface="Calibri"/>
              </a:rPr>
              <a:t>The surgeon’s job is traditionally most common for men. Surgeons have to perform operations</a:t>
            </a:r>
            <a:r>
              <a:rPr lang="en-US" sz="1800" dirty="0">
                <a:ea typeface="Calibri"/>
              </a:rPr>
              <a:t> </a:t>
            </a:r>
            <a:r>
              <a:rPr lang="en-US" sz="2400" dirty="0">
                <a:solidFill>
                  <a:schemeClr val="dk1"/>
                </a:solidFill>
                <a:latin typeface="Calibri"/>
                <a:ea typeface="Calibri"/>
                <a:cs typeface="Calibri"/>
                <a:sym typeface="Calibri"/>
              </a:rPr>
              <a:t>on patients. They also have to make important decisions about patients’ health and safety.</a:t>
            </a:r>
            <a:r>
              <a:rPr lang="en-US" sz="1800" dirty="0">
                <a:ea typeface="Calibri"/>
              </a:rPr>
              <a:t> </a:t>
            </a:r>
            <a:r>
              <a:rPr lang="en-US" sz="2400" dirty="0">
                <a:solidFill>
                  <a:schemeClr val="dk1"/>
                </a:solidFill>
                <a:latin typeface="Calibri"/>
                <a:ea typeface="Calibri"/>
                <a:cs typeface="Calibri"/>
                <a:sym typeface="Calibri"/>
              </a:rPr>
              <a:t>Besides medical knowledge, surgeons need both physical and mental strength to perform long</a:t>
            </a:r>
            <a:r>
              <a:rPr lang="en-US" sz="1800" dirty="0">
                <a:ea typeface="Calibri"/>
              </a:rPr>
              <a:t> </a:t>
            </a:r>
            <a:r>
              <a:rPr lang="en-US" sz="2400" dirty="0">
                <a:solidFill>
                  <a:schemeClr val="dk1"/>
                </a:solidFill>
                <a:latin typeface="Calibri"/>
                <a:ea typeface="Calibri"/>
                <a:cs typeface="Calibri"/>
                <a:sym typeface="Calibri"/>
              </a:rPr>
              <a:t>and tiring operations. In addition, surgeons need to have excellent eyesight and skillful hands.</a:t>
            </a:r>
            <a:r>
              <a:rPr lang="en-US" sz="1800" dirty="0">
                <a:ea typeface="Calibri"/>
              </a:rPr>
              <a:t> </a:t>
            </a:r>
            <a:r>
              <a:rPr lang="en-US" sz="2400" dirty="0">
                <a:solidFill>
                  <a:schemeClr val="dk1"/>
                </a:solidFill>
                <a:latin typeface="Calibri"/>
                <a:ea typeface="Calibri"/>
                <a:cs typeface="Calibri"/>
                <a:sym typeface="Calibri"/>
              </a:rPr>
              <a:t>A surgeon works with a team, so he / she needs good teamwork and communication skills.</a:t>
            </a:r>
            <a:r>
              <a:rPr lang="en-US" sz="1800" dirty="0">
                <a:ea typeface="Calibri"/>
              </a:rPr>
              <a:t> </a:t>
            </a:r>
            <a:r>
              <a:rPr lang="en-US" sz="2400" dirty="0">
                <a:solidFill>
                  <a:schemeClr val="dk1"/>
                </a:solidFill>
                <a:latin typeface="Calibri"/>
                <a:ea typeface="Calibri"/>
                <a:cs typeface="Calibri"/>
                <a:sym typeface="Calibri"/>
              </a:rPr>
              <a:t>Although it is traditionally seen as a male job, the number of women surgeons is increasing</a:t>
            </a:r>
            <a:r>
              <a:rPr lang="en-US" sz="1800" dirty="0">
                <a:ea typeface="Calibri"/>
              </a:rPr>
              <a:t> </a:t>
            </a:r>
            <a:r>
              <a:rPr lang="en-US" sz="2400" dirty="0">
                <a:solidFill>
                  <a:schemeClr val="dk1"/>
                </a:solidFill>
                <a:latin typeface="Calibri"/>
                <a:ea typeface="Calibri"/>
                <a:cs typeface="Calibri"/>
                <a:sym typeface="Calibri"/>
              </a:rPr>
              <a:t>now. Women are as mentally strong as men, and they can perform long operations. In summary, women can make great surgeons, and everybody will benefit from having both male and female surgeons.</a:t>
            </a:r>
            <a:endParaRPr sz="1800" dirty="0"/>
          </a:p>
        </p:txBody>
      </p:sp>
    </p:spTree>
    <p:extLst>
      <p:ext uri="{BB962C8B-B14F-4D97-AF65-F5344CB8AC3E}">
        <p14:creationId xmlns:p14="http://schemas.microsoft.com/office/powerpoint/2010/main" val="456190345"/>
      </p:ext>
    </p:extLst>
  </p:cSld>
  <p:clrMapOvr>
    <a:masterClrMapping/>
  </p:clrMapOvr>
  <p:transition spd="slow" advTm="12062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fade">
                                      <p:cBhvr>
                                        <p:cTn id="7" dur="500"/>
                                        <p:tgtEl>
                                          <p:spTgt spid="24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1">
                                            <p:txEl>
                                              <p:pRg st="2" end="2"/>
                                            </p:txEl>
                                          </p:spTgt>
                                        </p:tgtEl>
                                        <p:attrNameLst>
                                          <p:attrName>style.visibility</p:attrName>
                                        </p:attrNameLst>
                                      </p:cBhvr>
                                      <p:to>
                                        <p:strVal val="visible"/>
                                      </p:to>
                                    </p:set>
                                    <p:animEffect transition="in" filter="fade">
                                      <p:cBhvr>
                                        <p:cTn id="10" dur="500"/>
                                        <p:tgtEl>
                                          <p:spTgt spid="2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30" name="Google Shape;130;p4"/>
          <p:cNvSpPr/>
          <p:nvPr/>
        </p:nvSpPr>
        <p:spPr>
          <a:xfrm>
            <a:off x="4568685" y="2196673"/>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1" name="Google Shape;131;p4"/>
          <p:cNvSpPr/>
          <p:nvPr/>
        </p:nvSpPr>
        <p:spPr>
          <a:xfrm>
            <a:off x="1550552" y="166368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2" name="Google Shape;132;p4"/>
          <p:cNvSpPr/>
          <p:nvPr/>
        </p:nvSpPr>
        <p:spPr>
          <a:xfrm>
            <a:off x="3137728" y="281462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BRAINSTORMING</a:t>
            </a:r>
            <a:endParaRPr sz="1800" b="1" dirty="0">
              <a:solidFill>
                <a:srgbClr val="006673"/>
              </a:solidFill>
              <a:latin typeface="Calibri"/>
              <a:ea typeface="Calibri"/>
              <a:cs typeface="Calibri"/>
              <a:sym typeface="Calibri"/>
            </a:endParaRPr>
          </a:p>
        </p:txBody>
      </p:sp>
      <p:sp>
        <p:nvSpPr>
          <p:cNvPr id="133" name="Google Shape;133;p4"/>
          <p:cNvSpPr/>
          <p:nvPr/>
        </p:nvSpPr>
        <p:spPr>
          <a:xfrm>
            <a:off x="5790973" y="1627816"/>
            <a:ext cx="5501348" cy="45404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Video: Operation Mr. Bean </a:t>
            </a:r>
            <a:endParaRPr sz="1800" dirty="0">
              <a:solidFill>
                <a:srgbClr val="006673"/>
              </a:solidFill>
              <a:latin typeface="Calibri"/>
              <a:ea typeface="Calibri"/>
              <a:cs typeface="Calibri"/>
              <a:sym typeface="Calibri"/>
            </a:endParaRPr>
          </a:p>
        </p:txBody>
      </p:sp>
      <p:sp>
        <p:nvSpPr>
          <p:cNvPr id="134" name="Google Shape;134;p4"/>
          <p:cNvSpPr/>
          <p:nvPr/>
        </p:nvSpPr>
        <p:spPr>
          <a:xfrm>
            <a:off x="5790973" y="2261009"/>
            <a:ext cx="5523986" cy="129360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rgbClr val="006673"/>
              </a:solidFill>
              <a:latin typeface="Calibri"/>
              <a:ea typeface="Calibri"/>
              <a:cs typeface="Calibri"/>
              <a:sym typeface="Calibri"/>
            </a:endParaRPr>
          </a:p>
        </p:txBody>
      </p:sp>
      <p:cxnSp>
        <p:nvCxnSpPr>
          <p:cNvPr id="135" name="Google Shape;135;p4"/>
          <p:cNvCxnSpPr/>
          <p:nvPr/>
        </p:nvCxnSpPr>
        <p:spPr>
          <a:xfrm>
            <a:off x="3426514" y="2196623"/>
            <a:ext cx="844500" cy="618000"/>
          </a:xfrm>
          <a:prstGeom prst="curvedConnector2">
            <a:avLst/>
          </a:prstGeom>
          <a:noFill/>
          <a:ln w="57150" cap="flat" cmpd="sng">
            <a:solidFill>
              <a:srgbClr val="006673"/>
            </a:solidFill>
            <a:prstDash val="solid"/>
            <a:miter lim="800000"/>
            <a:headEnd type="none" w="sm" len="sm"/>
            <a:tailEnd type="triangle" w="med" len="med"/>
          </a:ln>
        </p:spPr>
      </p:cxnSp>
      <p:cxnSp>
        <p:nvCxnSpPr>
          <p:cNvPr id="136" name="Google Shape;136;p4"/>
          <p:cNvCxnSpPr/>
          <p:nvPr/>
        </p:nvCxnSpPr>
        <p:spPr>
          <a:xfrm flipH="1">
            <a:off x="1858352" y="3135531"/>
            <a:ext cx="1264500" cy="732000"/>
          </a:xfrm>
          <a:prstGeom prst="curvedConnector2">
            <a:avLst/>
          </a:prstGeom>
          <a:noFill/>
          <a:ln w="57150" cap="flat" cmpd="sng">
            <a:solidFill>
              <a:srgbClr val="006673"/>
            </a:solidFill>
            <a:prstDash val="solid"/>
            <a:miter lim="800000"/>
            <a:headEnd type="none" w="sm" len="sm"/>
            <a:tailEnd type="triangle" w="med" len="med"/>
          </a:ln>
        </p:spPr>
      </p:cxnSp>
      <p:sp>
        <p:nvSpPr>
          <p:cNvPr id="137" name="Google Shape;137;p4"/>
          <p:cNvSpPr/>
          <p:nvPr/>
        </p:nvSpPr>
        <p:spPr>
          <a:xfrm>
            <a:off x="484837" y="3867582"/>
            <a:ext cx="2183000"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WRITING</a:t>
            </a:r>
            <a:endParaRPr sz="1800" b="1" dirty="0">
              <a:solidFill>
                <a:srgbClr val="006673"/>
              </a:solidFill>
              <a:latin typeface="Calibri"/>
              <a:ea typeface="Calibri"/>
              <a:cs typeface="Calibri"/>
              <a:sym typeface="Calibri"/>
            </a:endParaRPr>
          </a:p>
        </p:txBody>
      </p:sp>
      <p:sp>
        <p:nvSpPr>
          <p:cNvPr id="138" name="Google Shape;138;p4"/>
          <p:cNvSpPr/>
          <p:nvPr/>
        </p:nvSpPr>
        <p:spPr>
          <a:xfrm>
            <a:off x="5824129" y="4806442"/>
            <a:ext cx="5523986" cy="91509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sp>
        <p:nvSpPr>
          <p:cNvPr id="139" name="Google Shape;139;p4"/>
          <p:cNvSpPr txBox="1"/>
          <p:nvPr/>
        </p:nvSpPr>
        <p:spPr>
          <a:xfrm>
            <a:off x="2959985" y="416279"/>
            <a:ext cx="332661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40" name="Google Shape;140;p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5813227" y="378425"/>
            <a:ext cx="1950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a:t>
            </a:r>
            <a:r>
              <a:rPr lang="en-US" sz="2400" b="1">
                <a:solidFill>
                  <a:schemeClr val="lt1"/>
                </a:solidFill>
              </a:rPr>
              <a:t>N</a:t>
            </a:r>
            <a:r>
              <a:rPr lang="en-US" sz="2400" b="1">
                <a:solidFill>
                  <a:schemeClr val="lt1"/>
                </a:solidFill>
                <a:latin typeface="Arial"/>
                <a:ea typeface="Arial"/>
                <a:cs typeface="Arial"/>
                <a:sym typeface="Arial"/>
              </a:rPr>
              <a:t>G</a:t>
            </a:r>
            <a:endParaRPr/>
          </a:p>
        </p:txBody>
      </p:sp>
      <p:sp>
        <p:nvSpPr>
          <p:cNvPr id="143" name="Google Shape;143;p4"/>
          <p:cNvSpPr txBox="1">
            <a:spLocks noGrp="1"/>
          </p:cNvSpPr>
          <p:nvPr>
            <p:ph type="body" idx="1"/>
          </p:nvPr>
        </p:nvSpPr>
        <p:spPr>
          <a:xfrm>
            <a:off x="5824129" y="2360666"/>
            <a:ext cx="5330954" cy="1193947"/>
          </a:xfrm>
          <a:prstGeom prst="rect">
            <a:avLst/>
          </a:prstGeom>
          <a:noFill/>
          <a:ln>
            <a:noFill/>
          </a:ln>
        </p:spPr>
        <p:txBody>
          <a:bodyPr spcFirstLastPara="1" wrap="square" lIns="91425" tIns="45700" rIns="91425" bIns="45700" anchor="t" anchorCtr="0">
            <a:normAutofit/>
          </a:bodyPr>
          <a:lstStyle/>
          <a:p>
            <a:pPr marL="285750" indent="-285750">
              <a:lnSpc>
                <a:spcPct val="100000"/>
              </a:lnSpc>
              <a:spcBef>
                <a:spcPts val="0"/>
              </a:spcBef>
              <a:buClr>
                <a:srgbClr val="006673"/>
              </a:buClr>
              <a:buSzPts val="1600"/>
            </a:pPr>
            <a:r>
              <a:rPr lang="en-US" sz="1800" dirty="0">
                <a:solidFill>
                  <a:srgbClr val="006673"/>
                </a:solidFill>
              </a:rPr>
              <a:t>Task 1: Choose suitable information from the box below to complete the table.</a:t>
            </a:r>
            <a:endParaRPr dirty="0"/>
          </a:p>
          <a:p>
            <a:pPr marL="285750" lvl="0" indent="-285750" algn="l" rtl="0">
              <a:lnSpc>
                <a:spcPct val="100000"/>
              </a:lnSpc>
              <a:spcBef>
                <a:spcPts val="0"/>
              </a:spcBef>
              <a:spcAft>
                <a:spcPts val="0"/>
              </a:spcAft>
              <a:buClr>
                <a:srgbClr val="006673"/>
              </a:buClr>
              <a:buSzPts val="1800"/>
              <a:buChar char="•"/>
            </a:pPr>
            <a:r>
              <a:rPr lang="en-US" sz="1800" dirty="0">
                <a:solidFill>
                  <a:srgbClr val="006673"/>
                </a:solidFill>
              </a:rPr>
              <a:t>Task 2: Work in pairs. Do you think both men and women can do the surgeon’s job well?</a:t>
            </a:r>
            <a:endParaRPr dirty="0"/>
          </a:p>
        </p:txBody>
      </p:sp>
      <p:sp>
        <p:nvSpPr>
          <p:cNvPr id="18" name="Google Shape;138;p4">
            <a:extLst>
              <a:ext uri="{FF2B5EF4-FFF2-40B4-BE49-F238E27FC236}">
                <a16:creationId xmlns:a16="http://schemas.microsoft.com/office/drawing/2014/main" id="{78EA7620-056B-4479-8DB3-8C843279050B}"/>
              </a:ext>
            </a:extLst>
          </p:cNvPr>
          <p:cNvSpPr/>
          <p:nvPr/>
        </p:nvSpPr>
        <p:spPr>
          <a:xfrm>
            <a:off x="3219463" y="488225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CONSOLIDATION</a:t>
            </a:r>
            <a:endParaRPr sz="1800" b="1" dirty="0">
              <a:solidFill>
                <a:srgbClr val="006673"/>
              </a:solidFill>
              <a:latin typeface="Calibri"/>
              <a:ea typeface="Calibri"/>
              <a:cs typeface="Calibri"/>
              <a:sym typeface="Calibri"/>
            </a:endParaRPr>
          </a:p>
        </p:txBody>
      </p:sp>
      <p:cxnSp>
        <p:nvCxnSpPr>
          <p:cNvPr id="19" name="Google Shape;143;p4">
            <a:extLst>
              <a:ext uri="{FF2B5EF4-FFF2-40B4-BE49-F238E27FC236}">
                <a16:creationId xmlns:a16="http://schemas.microsoft.com/office/drawing/2014/main" id="{5B98C3E2-CCD8-41B5-B6A3-B9941D2D5764}"/>
              </a:ext>
            </a:extLst>
          </p:cNvPr>
          <p:cNvCxnSpPr/>
          <p:nvPr/>
        </p:nvCxnSpPr>
        <p:spPr>
          <a:xfrm>
            <a:off x="2681169" y="4264255"/>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20" name="Google Shape;138;p4">
            <a:extLst>
              <a:ext uri="{FF2B5EF4-FFF2-40B4-BE49-F238E27FC236}">
                <a16:creationId xmlns:a16="http://schemas.microsoft.com/office/drawing/2014/main" id="{03ABF65B-9628-43F9-8AB1-8AAB10FA68B5}"/>
              </a:ext>
            </a:extLst>
          </p:cNvPr>
          <p:cNvSpPr/>
          <p:nvPr/>
        </p:nvSpPr>
        <p:spPr>
          <a:xfrm>
            <a:off x="5824129" y="3808628"/>
            <a:ext cx="5523986" cy="79374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3: Write a paragraph (120 - 150 words) about the surgeon’s job. </a:t>
            </a:r>
          </a:p>
        </p:txBody>
      </p:sp>
    </p:spTree>
    <p:extLst>
      <p:ext uri="{BB962C8B-B14F-4D97-AF65-F5344CB8AC3E}">
        <p14:creationId xmlns:p14="http://schemas.microsoft.com/office/powerpoint/2010/main" val="1491267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247" name="Google Shape;247;p13"/>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8" name="Google Shape;248;p13"/>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49" name="Google Shape;249;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250" name="Google Shape;250;p13"/>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251" name="Google Shape;251;p13"/>
          <p:cNvSpPr txBox="1"/>
          <p:nvPr/>
        </p:nvSpPr>
        <p:spPr>
          <a:xfrm>
            <a:off x="1358390" y="2317712"/>
            <a:ext cx="9382536" cy="107717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A21E2B"/>
              </a:buClr>
              <a:buSzPts val="3200"/>
              <a:buFont typeface="Arial"/>
              <a:buChar char="•"/>
            </a:pPr>
            <a:r>
              <a:rPr lang="en-US" sz="3200" dirty="0">
                <a:solidFill>
                  <a:srgbClr val="A21E2B"/>
                </a:solidFill>
                <a:latin typeface="Calibri"/>
                <a:cs typeface="Calibri"/>
                <a:sym typeface="Calibri"/>
              </a:rPr>
              <a:t>Paragraph writing skill: Writing about jobs for men and women</a:t>
            </a:r>
            <a:endParaRPr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4"/>
          <p:cNvSpPr txBox="1"/>
          <p:nvPr/>
        </p:nvSpPr>
        <p:spPr>
          <a:xfrm>
            <a:off x="1882037" y="2055511"/>
            <a:ext cx="8584082" cy="120032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A21E2B"/>
              </a:buClr>
              <a:buSzPts val="3600"/>
              <a:buFont typeface="Arial"/>
              <a:buChar char="•"/>
            </a:pPr>
            <a:r>
              <a:rPr lang="en-US" sz="3600">
                <a:solidFill>
                  <a:srgbClr val="A21E2B"/>
                </a:solidFill>
                <a:latin typeface="Calibri"/>
                <a:ea typeface="Calibri"/>
                <a:cs typeface="Calibri"/>
                <a:sym typeface="Calibri"/>
              </a:rPr>
              <a:t>Do exercises in the workbook.</a:t>
            </a:r>
            <a:endParaRPr/>
          </a:p>
          <a:p>
            <a:pPr marL="571500" marR="0" lvl="0" indent="-571500" algn="l" rtl="0">
              <a:spcBef>
                <a:spcPts val="0"/>
              </a:spcBef>
              <a:spcAft>
                <a:spcPts val="0"/>
              </a:spcAft>
              <a:buClr>
                <a:srgbClr val="A21E2B"/>
              </a:buClr>
              <a:buSzPts val="3600"/>
              <a:buFont typeface="Arial"/>
              <a:buChar char="•"/>
            </a:pPr>
            <a:r>
              <a:rPr lang="en-US" sz="3600">
                <a:solidFill>
                  <a:srgbClr val="A21E2B"/>
                </a:solidFill>
                <a:latin typeface="Calibri"/>
                <a:ea typeface="Calibri"/>
                <a:cs typeface="Calibri"/>
                <a:sym typeface="Calibri"/>
              </a:rPr>
              <a:t>Prepare for the Project.</a:t>
            </a:r>
            <a:endParaRPr/>
          </a:p>
        </p:txBody>
      </p:sp>
      <p:sp>
        <p:nvSpPr>
          <p:cNvPr id="257" name="Google Shape;257;p14"/>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58" name="Google Shape;258;p14"/>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59" name="Google Shape;259;p14"/>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260" name="Google Shape;260;p14"/>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261" name="Google Shape;261;p14"/>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67" name="Google Shape;267;p15"/>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345116" y="2786581"/>
            <a:ext cx="44252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pic>
        <p:nvPicPr>
          <p:cNvPr id="97" name="Google Shape;97;p2"/>
          <p:cNvPicPr preferRelativeResize="0"/>
          <p:nvPr/>
        </p:nvPicPr>
        <p:blipFill rotWithShape="1">
          <a:blip r:embed="rId3">
            <a:alphaModFix/>
          </a:blip>
          <a:srcRect r="37480"/>
          <a:stretch/>
        </p:blipFill>
        <p:spPr>
          <a:xfrm>
            <a:off x="0" y="-74951"/>
            <a:ext cx="12192000" cy="2188296"/>
          </a:xfrm>
          <a:prstGeom prst="rect">
            <a:avLst/>
          </a:prstGeom>
          <a:noFill/>
          <a:ln>
            <a:noFill/>
          </a:ln>
        </p:spPr>
      </p:pic>
      <p:sp>
        <p:nvSpPr>
          <p:cNvPr id="98" name="Google Shape;98;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6</a:t>
            </a:r>
            <a:endParaRPr/>
          </a:p>
        </p:txBody>
      </p:sp>
      <p:sp>
        <p:nvSpPr>
          <p:cNvPr id="99" name="Google Shape;99;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GENDER EQUALITY</a:t>
            </a:r>
            <a:endParaRPr/>
          </a:p>
        </p:txBody>
      </p:sp>
      <p:sp>
        <p:nvSpPr>
          <p:cNvPr id="100" name="Google Shape;100;p2"/>
          <p:cNvSpPr txBox="1"/>
          <p:nvPr/>
        </p:nvSpPr>
        <p:spPr>
          <a:xfrm>
            <a:off x="6337654" y="2786581"/>
            <a:ext cx="33941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WRITING</a:t>
            </a:r>
            <a:endParaRPr/>
          </a:p>
        </p:txBody>
      </p:sp>
      <p:sp>
        <p:nvSpPr>
          <p:cNvPr id="101" name="Google Shape;101;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2122515" y="2767704"/>
            <a:ext cx="3208247"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6</a:t>
            </a:r>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Unit</a:t>
            </a:r>
            <a:endParaRPr/>
          </a:p>
        </p:txBody>
      </p:sp>
      <p:sp>
        <p:nvSpPr>
          <p:cNvPr id="108" name="Google Shape;108;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a:ea typeface="Calibri"/>
                <a:cs typeface="Calibri"/>
                <a:sym typeface="Calibri"/>
              </a:rPr>
              <a:t>1</a:t>
            </a:r>
            <a:endParaRPr/>
          </a:p>
        </p:txBody>
      </p:sp>
      <p:sp>
        <p:nvSpPr>
          <p:cNvPr id="109" name="Google Shape;109;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alibri"/>
                <a:ea typeface="Calibri"/>
                <a:cs typeface="Calibri"/>
                <a:sym typeface="Calibri"/>
              </a:rPr>
              <a:t>FAMILY LIFE</a:t>
            </a:r>
            <a:endParaRPr/>
          </a:p>
        </p:txBody>
      </p:sp>
      <p:sp>
        <p:nvSpPr>
          <p:cNvPr id="110" name="Google Shape;110;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Unit</a:t>
            </a:r>
            <a:endParaRPr/>
          </a:p>
          <a:p>
            <a:pPr marL="0" marR="0" lvl="0" indent="0" algn="ctr" rtl="0">
              <a:spcBef>
                <a:spcPts val="0"/>
              </a:spcBef>
              <a:spcAft>
                <a:spcPts val="0"/>
              </a:spcAft>
              <a:buNone/>
            </a:pPr>
            <a:r>
              <a:rPr lang="en-US" sz="6600" b="1">
                <a:solidFill>
                  <a:schemeClr val="lt1"/>
                </a:solidFill>
                <a:latin typeface="Calibri"/>
                <a:ea typeface="Calibri"/>
                <a:cs typeface="Calibri"/>
                <a:sym typeface="Calibri"/>
              </a:rPr>
              <a:t>1</a:t>
            </a:r>
            <a:endParaRPr/>
          </a:p>
        </p:txBody>
      </p:sp>
      <p:sp>
        <p:nvSpPr>
          <p:cNvPr id="111" name="Google Shape;111;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Family Life</a:t>
            </a:r>
            <a:endParaRPr/>
          </a:p>
        </p:txBody>
      </p:sp>
      <p:grpSp>
        <p:nvGrpSpPr>
          <p:cNvPr id="112" name="Google Shape;112;p3"/>
          <p:cNvGrpSpPr/>
          <p:nvPr/>
        </p:nvGrpSpPr>
        <p:grpSpPr>
          <a:xfrm>
            <a:off x="1119197" y="265737"/>
            <a:ext cx="6513725" cy="1548490"/>
            <a:chOff x="144635" y="1191561"/>
            <a:chExt cx="5167790" cy="1145834"/>
          </a:xfrm>
        </p:grpSpPr>
        <p:sp>
          <p:nvSpPr>
            <p:cNvPr id="113" name="Google Shape;113;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OBJECTIVES</a:t>
              </a:r>
              <a:endParaRPr/>
            </a:p>
          </p:txBody>
        </p:sp>
        <p:pic>
          <p:nvPicPr>
            <p:cNvPr id="115" name="Google Shape;115;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cxnSp>
        <p:nvCxnSpPr>
          <p:cNvPr id="116" name="Google Shape;116;p3"/>
          <p:cNvCxnSpPr/>
          <p:nvPr/>
        </p:nvCxnSpPr>
        <p:spPr>
          <a:xfrm>
            <a:off x="5786080" y="2259410"/>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17" name="Google Shape;117;p3"/>
          <p:cNvSpPr/>
          <p:nvPr/>
        </p:nvSpPr>
        <p:spPr>
          <a:xfrm>
            <a:off x="2552987" y="4820657"/>
            <a:ext cx="4205795" cy="1562472"/>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006673"/>
              </a:solidFill>
              <a:latin typeface="Calibri"/>
              <a:ea typeface="Calibri"/>
              <a:cs typeface="Calibri"/>
              <a:sym typeface="Calibri"/>
            </a:endParaRPr>
          </a:p>
        </p:txBody>
      </p:sp>
      <p:sp>
        <p:nvSpPr>
          <p:cNvPr id="118" name="Google Shape;118;p3"/>
          <p:cNvSpPr/>
          <p:nvPr/>
        </p:nvSpPr>
        <p:spPr>
          <a:xfrm>
            <a:off x="1393022" y="1956160"/>
            <a:ext cx="4476526" cy="2071888"/>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6673"/>
              </a:solidFill>
              <a:latin typeface="Calibri"/>
              <a:ea typeface="Calibri"/>
              <a:cs typeface="Calibri"/>
              <a:sym typeface="Calibri"/>
            </a:endParaRPr>
          </a:p>
        </p:txBody>
      </p:sp>
      <p:cxnSp>
        <p:nvCxnSpPr>
          <p:cNvPr id="119" name="Google Shape;119;p3"/>
          <p:cNvCxnSpPr/>
          <p:nvPr/>
        </p:nvCxnSpPr>
        <p:spPr>
          <a:xfrm rot="5400000">
            <a:off x="5875188" y="4023393"/>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20" name="Google Shape;120;p3"/>
          <p:cNvSpPr txBox="1"/>
          <p:nvPr/>
        </p:nvSpPr>
        <p:spPr>
          <a:xfrm>
            <a:off x="1695815" y="2259410"/>
            <a:ext cx="4047093" cy="181428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6673"/>
              </a:buClr>
              <a:buSzPts val="1800"/>
              <a:buFont typeface="Arial"/>
              <a:buNone/>
            </a:pPr>
            <a:r>
              <a:rPr lang="en-US" sz="1800" b="1" dirty="0">
                <a:solidFill>
                  <a:srgbClr val="006673"/>
                </a:solidFill>
                <a:latin typeface="Calibri"/>
                <a:ea typeface="Calibri"/>
                <a:cs typeface="Calibri"/>
                <a:sym typeface="Calibri"/>
              </a:rPr>
              <a:t>Knowledge</a:t>
            </a:r>
            <a:endParaRPr dirty="0"/>
          </a:p>
          <a:p>
            <a:pPr marL="285750" marR="0" lvl="0" indent="-285750" algn="l" rtl="0">
              <a:lnSpc>
                <a:spcPct val="90000"/>
              </a:lnSpc>
              <a:spcBef>
                <a:spcPts val="1000"/>
              </a:spcBef>
              <a:spcAft>
                <a:spcPts val="0"/>
              </a:spcAft>
              <a:buClr>
                <a:srgbClr val="A21E2B"/>
              </a:buClr>
              <a:buSzPts val="1800"/>
              <a:buFont typeface="Arial"/>
              <a:buChar char="•"/>
            </a:pPr>
            <a:r>
              <a:rPr lang="en-US" sz="1800" dirty="0">
                <a:solidFill>
                  <a:srgbClr val="A21E2B"/>
                </a:solidFill>
                <a:latin typeface="Calibri"/>
                <a:ea typeface="Calibri"/>
                <a:cs typeface="Calibri"/>
                <a:sym typeface="Calibri"/>
              </a:rPr>
              <a:t>Use lexical items related to the topic Gender Equality</a:t>
            </a:r>
            <a:endParaRPr dirty="0"/>
          </a:p>
          <a:p>
            <a:pPr marL="285750" marR="0" lvl="0" indent="-285750" algn="l" rtl="0">
              <a:lnSpc>
                <a:spcPct val="90000"/>
              </a:lnSpc>
              <a:spcBef>
                <a:spcPts val="1000"/>
              </a:spcBef>
              <a:spcAft>
                <a:spcPts val="0"/>
              </a:spcAft>
              <a:buClr>
                <a:srgbClr val="A21E2B"/>
              </a:buClr>
              <a:buSzPts val="1800"/>
              <a:buFont typeface="Arial"/>
              <a:buChar char="•"/>
            </a:pPr>
            <a:r>
              <a:rPr lang="en-US" sz="1800" dirty="0">
                <a:solidFill>
                  <a:srgbClr val="A21E2B"/>
                </a:solidFill>
                <a:latin typeface="Calibri"/>
                <a:ea typeface="Calibri"/>
                <a:cs typeface="Calibri"/>
                <a:sym typeface="Calibri"/>
              </a:rPr>
              <a:t>Write about jobs for men and women.</a:t>
            </a:r>
          </a:p>
        </p:txBody>
      </p:sp>
      <p:sp>
        <p:nvSpPr>
          <p:cNvPr id="121" name="Google Shape;121;p3"/>
          <p:cNvSpPr txBox="1"/>
          <p:nvPr/>
        </p:nvSpPr>
        <p:spPr>
          <a:xfrm>
            <a:off x="2705337" y="4942507"/>
            <a:ext cx="3901094" cy="1440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6673"/>
              </a:buClr>
              <a:buSzPts val="1800"/>
              <a:buFont typeface="Arial"/>
              <a:buNone/>
            </a:pPr>
            <a:r>
              <a:rPr lang="en-US" sz="1800" b="1" dirty="0">
                <a:solidFill>
                  <a:srgbClr val="006673"/>
                </a:solidFill>
                <a:latin typeface="Calibri"/>
                <a:ea typeface="Calibri"/>
                <a:cs typeface="Calibri"/>
                <a:sym typeface="Calibri"/>
              </a:rPr>
              <a:t>Personal qualities</a:t>
            </a:r>
            <a:endParaRPr dirty="0"/>
          </a:p>
          <a:p>
            <a:pPr marL="285750" marR="0" lvl="0" indent="-285750" algn="l" rtl="0">
              <a:lnSpc>
                <a:spcPct val="90000"/>
              </a:lnSpc>
              <a:spcBef>
                <a:spcPts val="1000"/>
              </a:spcBef>
              <a:spcAft>
                <a:spcPts val="0"/>
              </a:spcAft>
              <a:buClr>
                <a:srgbClr val="A21E2B"/>
              </a:buClr>
              <a:buSzPts val="1800"/>
              <a:buFont typeface="Arial"/>
              <a:buChar char="•"/>
            </a:pPr>
            <a:r>
              <a:rPr lang="en-US" sz="1800" dirty="0">
                <a:solidFill>
                  <a:srgbClr val="A21E2B"/>
                </a:solidFill>
                <a:latin typeface="Calibri"/>
                <a:ea typeface="Calibri"/>
                <a:cs typeface="Calibri"/>
                <a:sym typeface="Calibri"/>
              </a:rPr>
              <a:t>Develop an awareness of gender equality in the workforce</a:t>
            </a:r>
            <a:endParaRPr dirty="0"/>
          </a:p>
          <a:p>
            <a:pPr marL="285750" marR="0" lvl="0" indent="-285750" algn="l" rtl="0">
              <a:lnSpc>
                <a:spcPct val="90000"/>
              </a:lnSpc>
              <a:spcBef>
                <a:spcPts val="1000"/>
              </a:spcBef>
              <a:spcAft>
                <a:spcPts val="0"/>
              </a:spcAft>
              <a:buClr>
                <a:srgbClr val="A21E2B"/>
              </a:buClr>
              <a:buSzPts val="1800"/>
              <a:buFont typeface="Arial"/>
              <a:buChar char="•"/>
            </a:pPr>
            <a:r>
              <a:rPr lang="en-US" sz="1800" dirty="0">
                <a:solidFill>
                  <a:srgbClr val="A21E2B"/>
                </a:solidFill>
                <a:latin typeface="Calibri"/>
                <a:ea typeface="Calibri"/>
                <a:cs typeface="Calibri"/>
                <a:sym typeface="Calibri"/>
              </a:rPr>
              <a:t>Be respectful towards all genders</a:t>
            </a:r>
            <a:endParaRPr dirty="0"/>
          </a:p>
          <a:p>
            <a:pPr marL="0" marR="0" lvl="0" indent="0" algn="ctr" rtl="0">
              <a:lnSpc>
                <a:spcPct val="90000"/>
              </a:lnSpc>
              <a:spcBef>
                <a:spcPts val="1000"/>
              </a:spcBef>
              <a:spcAft>
                <a:spcPts val="0"/>
              </a:spcAft>
              <a:buClr>
                <a:srgbClr val="A21E2B"/>
              </a:buClr>
              <a:buSzPts val="1600"/>
              <a:buFont typeface="Arial"/>
              <a:buNone/>
            </a:pPr>
            <a:br>
              <a:rPr lang="en-US" sz="1600" dirty="0">
                <a:solidFill>
                  <a:srgbClr val="A21E2B"/>
                </a:solidFill>
                <a:latin typeface="Calibri"/>
                <a:ea typeface="Calibri"/>
                <a:cs typeface="Calibri"/>
                <a:sym typeface="Calibri"/>
              </a:rPr>
            </a:br>
            <a:endParaRPr sz="1600" dirty="0">
              <a:solidFill>
                <a:srgbClr val="A21E2B"/>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p:txBody>
      </p:sp>
      <p:sp>
        <p:nvSpPr>
          <p:cNvPr id="122" name="Google Shape;122;p3"/>
          <p:cNvSpPr/>
          <p:nvPr/>
        </p:nvSpPr>
        <p:spPr>
          <a:xfrm>
            <a:off x="6626822" y="2630179"/>
            <a:ext cx="4429105" cy="211706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006673"/>
              </a:solidFill>
              <a:latin typeface="Calibri"/>
              <a:ea typeface="Calibri"/>
              <a:cs typeface="Calibri"/>
              <a:sym typeface="Calibri"/>
            </a:endParaRPr>
          </a:p>
        </p:txBody>
      </p:sp>
      <p:sp>
        <p:nvSpPr>
          <p:cNvPr id="123" name="Google Shape;123;p3"/>
          <p:cNvSpPr txBox="1"/>
          <p:nvPr/>
        </p:nvSpPr>
        <p:spPr>
          <a:xfrm>
            <a:off x="6801953" y="2744703"/>
            <a:ext cx="4297146" cy="21386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6673"/>
              </a:buClr>
              <a:buSzPts val="1800"/>
              <a:buFont typeface="Arial"/>
              <a:buNone/>
            </a:pPr>
            <a:r>
              <a:rPr lang="en-US" sz="1800" b="1" dirty="0">
                <a:solidFill>
                  <a:srgbClr val="006673"/>
                </a:solidFill>
                <a:latin typeface="Calibri"/>
                <a:ea typeface="Calibri"/>
                <a:cs typeface="Calibri"/>
                <a:sym typeface="Calibri"/>
              </a:rPr>
              <a:t>Core competence</a:t>
            </a:r>
            <a:endParaRPr dirty="0"/>
          </a:p>
          <a:p>
            <a:pPr marL="342900" marR="0" lvl="0" indent="-342900" algn="l" rtl="0">
              <a:lnSpc>
                <a:spcPct val="90000"/>
              </a:lnSpc>
              <a:spcBef>
                <a:spcPts val="1000"/>
              </a:spcBef>
              <a:spcAft>
                <a:spcPts val="0"/>
              </a:spcAft>
              <a:buClr>
                <a:srgbClr val="A21E2B"/>
              </a:buClr>
              <a:buSzPts val="1800"/>
              <a:buFont typeface="Arial"/>
              <a:buChar char="•"/>
            </a:pPr>
            <a:r>
              <a:rPr lang="en-US" sz="1800" dirty="0">
                <a:solidFill>
                  <a:srgbClr val="A21E2B"/>
                </a:solidFill>
                <a:latin typeface="Calibri"/>
                <a:ea typeface="Calibri"/>
                <a:cs typeface="Calibri"/>
                <a:sym typeface="Calibri"/>
              </a:rPr>
              <a:t>Access and consolidate information from a variety of sources </a:t>
            </a:r>
            <a:endParaRPr dirty="0"/>
          </a:p>
          <a:p>
            <a:pPr marL="342900" marR="0" lvl="0" indent="-342900" algn="l" rtl="0">
              <a:lnSpc>
                <a:spcPct val="90000"/>
              </a:lnSpc>
              <a:spcBef>
                <a:spcPts val="1000"/>
              </a:spcBef>
              <a:spcAft>
                <a:spcPts val="0"/>
              </a:spcAft>
              <a:buClr>
                <a:srgbClr val="A21E2B"/>
              </a:buClr>
              <a:buSzPts val="1800"/>
              <a:buFont typeface="Arial"/>
              <a:buChar char="•"/>
            </a:pPr>
            <a:r>
              <a:rPr lang="en-US" sz="1800" dirty="0">
                <a:solidFill>
                  <a:srgbClr val="A21E2B"/>
                </a:solidFill>
                <a:latin typeface="Calibri"/>
                <a:ea typeface="Calibri"/>
                <a:cs typeface="Calibri"/>
                <a:sym typeface="Calibri"/>
              </a:rPr>
              <a:t>Be collaborative and supportive in pair work and teamwork</a:t>
            </a:r>
            <a:endParaRPr dirty="0"/>
          </a:p>
          <a:p>
            <a:pPr marL="342900" marR="0" lvl="0" indent="-342900" algn="l" rtl="0">
              <a:lnSpc>
                <a:spcPct val="90000"/>
              </a:lnSpc>
              <a:spcBef>
                <a:spcPts val="1000"/>
              </a:spcBef>
              <a:spcAft>
                <a:spcPts val="0"/>
              </a:spcAft>
              <a:buClr>
                <a:srgbClr val="A21E2B"/>
              </a:buClr>
              <a:buSzPts val="1800"/>
              <a:buFont typeface="Arial"/>
              <a:buChar char="•"/>
            </a:pPr>
            <a:r>
              <a:rPr lang="en-US" sz="1800" dirty="0">
                <a:solidFill>
                  <a:srgbClr val="A21E2B"/>
                </a:solidFill>
                <a:latin typeface="Calibri"/>
                <a:ea typeface="Calibri"/>
                <a:cs typeface="Calibri"/>
                <a:sym typeface="Calibri"/>
              </a:rPr>
              <a:t>Actively join in class activities</a:t>
            </a:r>
            <a:endParaRPr dirty="0"/>
          </a:p>
          <a:p>
            <a:pPr marL="285750" marR="0" lvl="0" indent="-184150" algn="l" rtl="0">
              <a:lnSpc>
                <a:spcPct val="90000"/>
              </a:lnSpc>
              <a:spcBef>
                <a:spcPts val="100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30" name="Google Shape;130;p4"/>
          <p:cNvSpPr/>
          <p:nvPr/>
        </p:nvSpPr>
        <p:spPr>
          <a:xfrm>
            <a:off x="4568685" y="2196673"/>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1" name="Google Shape;131;p4"/>
          <p:cNvSpPr/>
          <p:nvPr/>
        </p:nvSpPr>
        <p:spPr>
          <a:xfrm>
            <a:off x="1550552" y="166368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2" name="Google Shape;132;p4"/>
          <p:cNvSpPr/>
          <p:nvPr/>
        </p:nvSpPr>
        <p:spPr>
          <a:xfrm>
            <a:off x="3137728" y="281462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BRAINSTORMING</a:t>
            </a:r>
            <a:endParaRPr sz="1800" b="1" dirty="0">
              <a:solidFill>
                <a:srgbClr val="006673"/>
              </a:solidFill>
              <a:latin typeface="Calibri"/>
              <a:ea typeface="Calibri"/>
              <a:cs typeface="Calibri"/>
              <a:sym typeface="Calibri"/>
            </a:endParaRPr>
          </a:p>
        </p:txBody>
      </p:sp>
      <p:sp>
        <p:nvSpPr>
          <p:cNvPr id="133" name="Google Shape;133;p4"/>
          <p:cNvSpPr/>
          <p:nvPr/>
        </p:nvSpPr>
        <p:spPr>
          <a:xfrm>
            <a:off x="5790973" y="1627816"/>
            <a:ext cx="5501348" cy="45404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Video: Operation Mr. Bean </a:t>
            </a:r>
            <a:endParaRPr sz="1800" dirty="0">
              <a:solidFill>
                <a:srgbClr val="006673"/>
              </a:solidFill>
              <a:latin typeface="Calibri"/>
              <a:ea typeface="Calibri"/>
              <a:cs typeface="Calibri"/>
              <a:sym typeface="Calibri"/>
            </a:endParaRPr>
          </a:p>
        </p:txBody>
      </p:sp>
      <p:sp>
        <p:nvSpPr>
          <p:cNvPr id="134" name="Google Shape;134;p4"/>
          <p:cNvSpPr/>
          <p:nvPr/>
        </p:nvSpPr>
        <p:spPr>
          <a:xfrm>
            <a:off x="5790973" y="2261009"/>
            <a:ext cx="5523986" cy="129360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rgbClr val="006673"/>
              </a:solidFill>
              <a:latin typeface="Calibri"/>
              <a:ea typeface="Calibri"/>
              <a:cs typeface="Calibri"/>
              <a:sym typeface="Calibri"/>
            </a:endParaRPr>
          </a:p>
        </p:txBody>
      </p:sp>
      <p:cxnSp>
        <p:nvCxnSpPr>
          <p:cNvPr id="135" name="Google Shape;135;p4"/>
          <p:cNvCxnSpPr/>
          <p:nvPr/>
        </p:nvCxnSpPr>
        <p:spPr>
          <a:xfrm>
            <a:off x="3426514" y="2196623"/>
            <a:ext cx="844500" cy="618000"/>
          </a:xfrm>
          <a:prstGeom prst="curvedConnector2">
            <a:avLst/>
          </a:prstGeom>
          <a:noFill/>
          <a:ln w="57150" cap="flat" cmpd="sng">
            <a:solidFill>
              <a:srgbClr val="006673"/>
            </a:solidFill>
            <a:prstDash val="solid"/>
            <a:miter lim="800000"/>
            <a:headEnd type="none" w="sm" len="sm"/>
            <a:tailEnd type="triangle" w="med" len="med"/>
          </a:ln>
        </p:spPr>
      </p:cxnSp>
      <p:cxnSp>
        <p:nvCxnSpPr>
          <p:cNvPr id="136" name="Google Shape;136;p4"/>
          <p:cNvCxnSpPr/>
          <p:nvPr/>
        </p:nvCxnSpPr>
        <p:spPr>
          <a:xfrm flipH="1">
            <a:off x="1858352" y="3135531"/>
            <a:ext cx="1264500" cy="732000"/>
          </a:xfrm>
          <a:prstGeom prst="curvedConnector2">
            <a:avLst/>
          </a:prstGeom>
          <a:noFill/>
          <a:ln w="57150" cap="flat" cmpd="sng">
            <a:solidFill>
              <a:srgbClr val="006673"/>
            </a:solidFill>
            <a:prstDash val="solid"/>
            <a:miter lim="800000"/>
            <a:headEnd type="none" w="sm" len="sm"/>
            <a:tailEnd type="triangle" w="med" len="med"/>
          </a:ln>
        </p:spPr>
      </p:cxnSp>
      <p:sp>
        <p:nvSpPr>
          <p:cNvPr id="137" name="Google Shape;137;p4"/>
          <p:cNvSpPr/>
          <p:nvPr/>
        </p:nvSpPr>
        <p:spPr>
          <a:xfrm>
            <a:off x="484837" y="3867582"/>
            <a:ext cx="2183000"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WRITING</a:t>
            </a:r>
            <a:endParaRPr sz="1800" b="1" dirty="0">
              <a:solidFill>
                <a:srgbClr val="006673"/>
              </a:solidFill>
              <a:latin typeface="Calibri"/>
              <a:ea typeface="Calibri"/>
              <a:cs typeface="Calibri"/>
              <a:sym typeface="Calibri"/>
            </a:endParaRPr>
          </a:p>
        </p:txBody>
      </p:sp>
      <p:sp>
        <p:nvSpPr>
          <p:cNvPr id="138" name="Google Shape;138;p4"/>
          <p:cNvSpPr/>
          <p:nvPr/>
        </p:nvSpPr>
        <p:spPr>
          <a:xfrm>
            <a:off x="5824129" y="4806442"/>
            <a:ext cx="5523986" cy="91509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sp>
        <p:nvSpPr>
          <p:cNvPr id="139" name="Google Shape;139;p4"/>
          <p:cNvSpPr txBox="1"/>
          <p:nvPr/>
        </p:nvSpPr>
        <p:spPr>
          <a:xfrm>
            <a:off x="2959985" y="416279"/>
            <a:ext cx="332661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40" name="Google Shape;140;p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5813227" y="378425"/>
            <a:ext cx="1950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a:t>
            </a:r>
            <a:r>
              <a:rPr lang="en-US" sz="2400" b="1">
                <a:solidFill>
                  <a:schemeClr val="lt1"/>
                </a:solidFill>
              </a:rPr>
              <a:t>N</a:t>
            </a:r>
            <a:r>
              <a:rPr lang="en-US" sz="2400" b="1">
                <a:solidFill>
                  <a:schemeClr val="lt1"/>
                </a:solidFill>
                <a:latin typeface="Arial"/>
                <a:ea typeface="Arial"/>
                <a:cs typeface="Arial"/>
                <a:sym typeface="Arial"/>
              </a:rPr>
              <a:t>G</a:t>
            </a:r>
            <a:endParaRPr/>
          </a:p>
        </p:txBody>
      </p:sp>
      <p:sp>
        <p:nvSpPr>
          <p:cNvPr id="143" name="Google Shape;143;p4"/>
          <p:cNvSpPr txBox="1">
            <a:spLocks noGrp="1"/>
          </p:cNvSpPr>
          <p:nvPr>
            <p:ph type="body" idx="1"/>
          </p:nvPr>
        </p:nvSpPr>
        <p:spPr>
          <a:xfrm>
            <a:off x="5824129" y="2360666"/>
            <a:ext cx="5330954" cy="1193947"/>
          </a:xfrm>
          <a:prstGeom prst="rect">
            <a:avLst/>
          </a:prstGeom>
          <a:noFill/>
          <a:ln>
            <a:noFill/>
          </a:ln>
        </p:spPr>
        <p:txBody>
          <a:bodyPr spcFirstLastPara="1" wrap="square" lIns="91425" tIns="45700" rIns="91425" bIns="45700" anchor="t" anchorCtr="0">
            <a:normAutofit/>
          </a:bodyPr>
          <a:lstStyle/>
          <a:p>
            <a:pPr marL="285750" indent="-285750">
              <a:lnSpc>
                <a:spcPct val="100000"/>
              </a:lnSpc>
              <a:spcBef>
                <a:spcPts val="0"/>
              </a:spcBef>
              <a:buClr>
                <a:srgbClr val="006673"/>
              </a:buClr>
              <a:buSzPts val="1600"/>
            </a:pPr>
            <a:r>
              <a:rPr lang="en-US" sz="1800" dirty="0">
                <a:solidFill>
                  <a:srgbClr val="006673"/>
                </a:solidFill>
              </a:rPr>
              <a:t>Task 1: Choose suitable information from the box below to complete the table.</a:t>
            </a:r>
            <a:endParaRPr dirty="0"/>
          </a:p>
          <a:p>
            <a:pPr marL="285750" lvl="0" indent="-285750" algn="l" rtl="0">
              <a:lnSpc>
                <a:spcPct val="100000"/>
              </a:lnSpc>
              <a:spcBef>
                <a:spcPts val="0"/>
              </a:spcBef>
              <a:spcAft>
                <a:spcPts val="0"/>
              </a:spcAft>
              <a:buClr>
                <a:srgbClr val="006673"/>
              </a:buClr>
              <a:buSzPts val="1800"/>
              <a:buChar char="•"/>
            </a:pPr>
            <a:r>
              <a:rPr lang="en-US" sz="1800" dirty="0">
                <a:solidFill>
                  <a:srgbClr val="006673"/>
                </a:solidFill>
              </a:rPr>
              <a:t>Task 2: Work in pairs. Do you think both men and women can do the surgeon’s job well?</a:t>
            </a:r>
            <a:endParaRPr dirty="0"/>
          </a:p>
        </p:txBody>
      </p:sp>
      <p:sp>
        <p:nvSpPr>
          <p:cNvPr id="18" name="Google Shape;138;p4">
            <a:extLst>
              <a:ext uri="{FF2B5EF4-FFF2-40B4-BE49-F238E27FC236}">
                <a16:creationId xmlns:a16="http://schemas.microsoft.com/office/drawing/2014/main" id="{78EA7620-056B-4479-8DB3-8C843279050B}"/>
              </a:ext>
            </a:extLst>
          </p:cNvPr>
          <p:cNvSpPr/>
          <p:nvPr/>
        </p:nvSpPr>
        <p:spPr>
          <a:xfrm>
            <a:off x="3219463" y="488225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CONSOLIDATION</a:t>
            </a:r>
            <a:endParaRPr sz="1800" b="1" dirty="0">
              <a:solidFill>
                <a:srgbClr val="006673"/>
              </a:solidFill>
              <a:latin typeface="Calibri"/>
              <a:ea typeface="Calibri"/>
              <a:cs typeface="Calibri"/>
              <a:sym typeface="Calibri"/>
            </a:endParaRPr>
          </a:p>
        </p:txBody>
      </p:sp>
      <p:cxnSp>
        <p:nvCxnSpPr>
          <p:cNvPr id="19" name="Google Shape;143;p4">
            <a:extLst>
              <a:ext uri="{FF2B5EF4-FFF2-40B4-BE49-F238E27FC236}">
                <a16:creationId xmlns:a16="http://schemas.microsoft.com/office/drawing/2014/main" id="{5B98C3E2-CCD8-41B5-B6A3-B9941D2D5764}"/>
              </a:ext>
            </a:extLst>
          </p:cNvPr>
          <p:cNvCxnSpPr/>
          <p:nvPr/>
        </p:nvCxnSpPr>
        <p:spPr>
          <a:xfrm>
            <a:off x="2681169" y="4264255"/>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20" name="Google Shape;138;p4">
            <a:extLst>
              <a:ext uri="{FF2B5EF4-FFF2-40B4-BE49-F238E27FC236}">
                <a16:creationId xmlns:a16="http://schemas.microsoft.com/office/drawing/2014/main" id="{03ABF65B-9628-43F9-8AB1-8AAB10FA68B5}"/>
              </a:ext>
            </a:extLst>
          </p:cNvPr>
          <p:cNvSpPr/>
          <p:nvPr/>
        </p:nvSpPr>
        <p:spPr>
          <a:xfrm>
            <a:off x="5824129" y="3808628"/>
            <a:ext cx="5523986" cy="79374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3: Write a paragraph (120 - 150 words) about the surgeon’s job. </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30" name="Google Shape;130;p4"/>
          <p:cNvSpPr/>
          <p:nvPr/>
        </p:nvSpPr>
        <p:spPr>
          <a:xfrm>
            <a:off x="4568685" y="2196673"/>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1" name="Google Shape;131;p4"/>
          <p:cNvSpPr/>
          <p:nvPr/>
        </p:nvSpPr>
        <p:spPr>
          <a:xfrm>
            <a:off x="1550552" y="166368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3" name="Google Shape;133;p4"/>
          <p:cNvSpPr/>
          <p:nvPr/>
        </p:nvSpPr>
        <p:spPr>
          <a:xfrm>
            <a:off x="5790973" y="1627816"/>
            <a:ext cx="5501348" cy="45404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Video: Operation Mr. Bean </a:t>
            </a:r>
            <a:endParaRPr sz="1800" dirty="0">
              <a:solidFill>
                <a:srgbClr val="006673"/>
              </a:solidFill>
              <a:latin typeface="Calibri"/>
              <a:ea typeface="Calibri"/>
              <a:cs typeface="Calibri"/>
              <a:sym typeface="Calibri"/>
            </a:endParaRPr>
          </a:p>
        </p:txBody>
      </p:sp>
      <p:sp>
        <p:nvSpPr>
          <p:cNvPr id="139" name="Google Shape;139;p4"/>
          <p:cNvSpPr txBox="1"/>
          <p:nvPr/>
        </p:nvSpPr>
        <p:spPr>
          <a:xfrm>
            <a:off x="2959985" y="416279"/>
            <a:ext cx="332661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40" name="Google Shape;140;p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5813227" y="378425"/>
            <a:ext cx="1950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a:t>
            </a:r>
            <a:r>
              <a:rPr lang="en-US" sz="2400" b="1">
                <a:solidFill>
                  <a:schemeClr val="lt1"/>
                </a:solidFill>
              </a:rPr>
              <a:t>N</a:t>
            </a:r>
            <a:r>
              <a:rPr lang="en-US" sz="2400" b="1">
                <a:solidFill>
                  <a:schemeClr val="lt1"/>
                </a:solidFill>
                <a:latin typeface="Arial"/>
                <a:ea typeface="Arial"/>
                <a:cs typeface="Arial"/>
                <a:sym typeface="Arial"/>
              </a:rPr>
              <a:t>G</a:t>
            </a:r>
            <a:endParaRPr/>
          </a:p>
        </p:txBody>
      </p:sp>
    </p:spTree>
    <p:extLst>
      <p:ext uri="{BB962C8B-B14F-4D97-AF65-F5344CB8AC3E}">
        <p14:creationId xmlns:p14="http://schemas.microsoft.com/office/powerpoint/2010/main" val="126669260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2" name="Google Shape;162;p6"/>
          <p:cNvSpPr txBox="1"/>
          <p:nvPr/>
        </p:nvSpPr>
        <p:spPr>
          <a:xfrm>
            <a:off x="3068890" y="1135438"/>
            <a:ext cx="6054217" cy="11387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FB7BD"/>
                </a:solidFill>
                <a:latin typeface="Calibri"/>
                <a:cs typeface="Calibri"/>
                <a:sym typeface="Calibri"/>
              </a:rPr>
              <a:t>Video: Operation Mr. Bean</a:t>
            </a:r>
          </a:p>
          <a:p>
            <a:pPr marL="0" marR="0" lvl="0" indent="0" algn="ctr" rtl="0">
              <a:spcBef>
                <a:spcPts val="0"/>
              </a:spcBef>
              <a:spcAft>
                <a:spcPts val="0"/>
              </a:spcAft>
              <a:buNone/>
            </a:pPr>
            <a:r>
              <a:rPr lang="en-US" sz="2800" u="sng" dirty="0">
                <a:solidFill>
                  <a:srgbClr val="0563C1"/>
                </a:solidFill>
                <a:effectLst/>
                <a:latin typeface="Calibri" panose="020F0502020204030204" pitchFamily="34" charset="0"/>
                <a:ea typeface="Calibri" panose="020F0502020204030204" pitchFamily="34" charset="0"/>
                <a:hlinkClick r:id="rId4"/>
              </a:rPr>
              <a:t>https://youtu.be/vFDSWuffBcA?t=91</a:t>
            </a:r>
            <a:endParaRPr sz="2000" dirty="0"/>
          </a:p>
        </p:txBody>
      </p:sp>
      <p:sp>
        <p:nvSpPr>
          <p:cNvPr id="163" name="Google Shape;163;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64" name="Google Shape;164;p6"/>
          <p:cNvSpPr txBox="1"/>
          <p:nvPr/>
        </p:nvSpPr>
        <p:spPr>
          <a:xfrm>
            <a:off x="1310640" y="2995664"/>
            <a:ext cx="9776460" cy="1815841"/>
          </a:xfrm>
          <a:prstGeom prst="rect">
            <a:avLst/>
          </a:prstGeom>
          <a:noFill/>
          <a:ln>
            <a:noFill/>
          </a:ln>
        </p:spPr>
        <p:txBody>
          <a:bodyPr spcFirstLastPara="1" wrap="square" lIns="91425" tIns="45700" rIns="91425" bIns="45700" anchor="t" anchorCtr="0">
            <a:spAutoFit/>
          </a:bodyPr>
          <a:lstStyle/>
          <a:p>
            <a:pPr marL="457200" lvl="0" indent="-457200">
              <a:buClr>
                <a:schemeClr val="dk1"/>
              </a:buClr>
              <a:buSzPts val="2800"/>
              <a:buFont typeface="Courier New"/>
              <a:buChar char="o"/>
            </a:pPr>
            <a:r>
              <a:rPr lang="en-US" sz="2800" dirty="0">
                <a:solidFill>
                  <a:schemeClr val="dk1"/>
                </a:solidFill>
                <a:latin typeface="Calibri"/>
                <a:ea typeface="Calibri"/>
                <a:cs typeface="Calibri"/>
                <a:sym typeface="Calibri"/>
              </a:rPr>
              <a:t>Watch the video and note down the tasks that a surgeon has to do.</a:t>
            </a:r>
          </a:p>
          <a:p>
            <a:pPr marL="457200" lvl="0" indent="-457200">
              <a:buClr>
                <a:schemeClr val="dk1"/>
              </a:buClr>
              <a:buSzPts val="2800"/>
              <a:buFont typeface="Courier New"/>
              <a:buChar char="o"/>
            </a:pPr>
            <a:r>
              <a:rPr lang="en-US" sz="2800" dirty="0">
                <a:solidFill>
                  <a:schemeClr val="dk1"/>
                </a:solidFill>
                <a:latin typeface="Calibri"/>
                <a:cs typeface="Calibri"/>
                <a:sym typeface="Calibri"/>
              </a:rPr>
              <a:t>What did Mr. Bean did correctly? What did he do wrong as a surgeon?</a:t>
            </a:r>
            <a:endParaRP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30" name="Google Shape;130;p4"/>
          <p:cNvSpPr/>
          <p:nvPr/>
        </p:nvSpPr>
        <p:spPr>
          <a:xfrm>
            <a:off x="4568685" y="2196673"/>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1" name="Google Shape;131;p4"/>
          <p:cNvSpPr/>
          <p:nvPr/>
        </p:nvSpPr>
        <p:spPr>
          <a:xfrm>
            <a:off x="1550552" y="166368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2" name="Google Shape;132;p4"/>
          <p:cNvSpPr/>
          <p:nvPr/>
        </p:nvSpPr>
        <p:spPr>
          <a:xfrm>
            <a:off x="3137728" y="281462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BRAINSTORMING</a:t>
            </a:r>
            <a:endParaRPr sz="1800" b="1" dirty="0">
              <a:solidFill>
                <a:srgbClr val="006673"/>
              </a:solidFill>
              <a:latin typeface="Calibri"/>
              <a:ea typeface="Calibri"/>
              <a:cs typeface="Calibri"/>
              <a:sym typeface="Calibri"/>
            </a:endParaRPr>
          </a:p>
        </p:txBody>
      </p:sp>
      <p:sp>
        <p:nvSpPr>
          <p:cNvPr id="133" name="Google Shape;133;p4"/>
          <p:cNvSpPr/>
          <p:nvPr/>
        </p:nvSpPr>
        <p:spPr>
          <a:xfrm>
            <a:off x="5790973" y="1627816"/>
            <a:ext cx="5501348" cy="45404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Video: Operation Mr. Bean </a:t>
            </a:r>
            <a:endParaRPr sz="1800" dirty="0">
              <a:solidFill>
                <a:srgbClr val="006673"/>
              </a:solidFill>
              <a:latin typeface="Calibri"/>
              <a:ea typeface="Calibri"/>
              <a:cs typeface="Calibri"/>
              <a:sym typeface="Calibri"/>
            </a:endParaRPr>
          </a:p>
        </p:txBody>
      </p:sp>
      <p:sp>
        <p:nvSpPr>
          <p:cNvPr id="134" name="Google Shape;134;p4"/>
          <p:cNvSpPr/>
          <p:nvPr/>
        </p:nvSpPr>
        <p:spPr>
          <a:xfrm>
            <a:off x="5790973" y="2261009"/>
            <a:ext cx="5523986" cy="129360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rgbClr val="006673"/>
              </a:solidFill>
              <a:latin typeface="Calibri"/>
              <a:ea typeface="Calibri"/>
              <a:cs typeface="Calibri"/>
              <a:sym typeface="Calibri"/>
            </a:endParaRPr>
          </a:p>
        </p:txBody>
      </p:sp>
      <p:cxnSp>
        <p:nvCxnSpPr>
          <p:cNvPr id="135" name="Google Shape;135;p4"/>
          <p:cNvCxnSpPr/>
          <p:nvPr/>
        </p:nvCxnSpPr>
        <p:spPr>
          <a:xfrm>
            <a:off x="3426514" y="219662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39" name="Google Shape;139;p4"/>
          <p:cNvSpPr txBox="1"/>
          <p:nvPr/>
        </p:nvSpPr>
        <p:spPr>
          <a:xfrm>
            <a:off x="2959985" y="416279"/>
            <a:ext cx="332661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40" name="Google Shape;140;p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5813227" y="378425"/>
            <a:ext cx="1950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a:t>
            </a:r>
            <a:r>
              <a:rPr lang="en-US" sz="2400" b="1">
                <a:solidFill>
                  <a:schemeClr val="lt1"/>
                </a:solidFill>
              </a:rPr>
              <a:t>N</a:t>
            </a:r>
            <a:r>
              <a:rPr lang="en-US" sz="2400" b="1">
                <a:solidFill>
                  <a:schemeClr val="lt1"/>
                </a:solidFill>
                <a:latin typeface="Arial"/>
                <a:ea typeface="Arial"/>
                <a:cs typeface="Arial"/>
                <a:sym typeface="Arial"/>
              </a:rPr>
              <a:t>G</a:t>
            </a:r>
            <a:endParaRPr/>
          </a:p>
        </p:txBody>
      </p:sp>
      <p:sp>
        <p:nvSpPr>
          <p:cNvPr id="143" name="Google Shape;143;p4"/>
          <p:cNvSpPr txBox="1">
            <a:spLocks noGrp="1"/>
          </p:cNvSpPr>
          <p:nvPr>
            <p:ph type="body" idx="1"/>
          </p:nvPr>
        </p:nvSpPr>
        <p:spPr>
          <a:xfrm>
            <a:off x="5824129" y="2360666"/>
            <a:ext cx="5330954" cy="1193947"/>
          </a:xfrm>
          <a:prstGeom prst="rect">
            <a:avLst/>
          </a:prstGeom>
          <a:noFill/>
          <a:ln>
            <a:noFill/>
          </a:ln>
        </p:spPr>
        <p:txBody>
          <a:bodyPr spcFirstLastPara="1" wrap="square" lIns="91425" tIns="45700" rIns="91425" bIns="45700" anchor="t" anchorCtr="0">
            <a:normAutofit/>
          </a:bodyPr>
          <a:lstStyle/>
          <a:p>
            <a:pPr marL="285750" indent="-285750">
              <a:lnSpc>
                <a:spcPct val="100000"/>
              </a:lnSpc>
              <a:spcBef>
                <a:spcPts val="0"/>
              </a:spcBef>
              <a:buClr>
                <a:srgbClr val="006673"/>
              </a:buClr>
              <a:buSzPts val="1600"/>
            </a:pPr>
            <a:r>
              <a:rPr lang="en-US" sz="1800" dirty="0">
                <a:solidFill>
                  <a:srgbClr val="006673"/>
                </a:solidFill>
              </a:rPr>
              <a:t>Task 1: Choose suitable information from the box below to complete the table.</a:t>
            </a:r>
            <a:endParaRPr dirty="0"/>
          </a:p>
          <a:p>
            <a:pPr marL="285750" lvl="0" indent="-285750" algn="l" rtl="0">
              <a:lnSpc>
                <a:spcPct val="100000"/>
              </a:lnSpc>
              <a:spcBef>
                <a:spcPts val="0"/>
              </a:spcBef>
              <a:spcAft>
                <a:spcPts val="0"/>
              </a:spcAft>
              <a:buClr>
                <a:srgbClr val="006673"/>
              </a:buClr>
              <a:buSzPts val="1800"/>
              <a:buChar char="•"/>
            </a:pPr>
            <a:r>
              <a:rPr lang="en-US" sz="1800" dirty="0">
                <a:solidFill>
                  <a:srgbClr val="006673"/>
                </a:solidFill>
              </a:rPr>
              <a:t>Task 2: Work in pairs. Do you think both men and women can do the surgeon’s job well?</a:t>
            </a:r>
            <a:endParaRPr dirty="0"/>
          </a:p>
        </p:txBody>
      </p:sp>
    </p:spTree>
    <p:extLst>
      <p:ext uri="{BB962C8B-B14F-4D97-AF65-F5344CB8AC3E}">
        <p14:creationId xmlns:p14="http://schemas.microsoft.com/office/powerpoint/2010/main" val="184240273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14" name="Google Shape;214;p10"/>
          <p:cNvSpPr txBox="1"/>
          <p:nvPr/>
        </p:nvSpPr>
        <p:spPr>
          <a:xfrm>
            <a:off x="1641422" y="1070381"/>
            <a:ext cx="944567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FB7BD"/>
                </a:solidFill>
                <a:latin typeface="Calibri"/>
                <a:ea typeface="Calibri"/>
                <a:cs typeface="Calibri"/>
                <a:sym typeface="Calibri"/>
              </a:rPr>
              <a:t>Choose suitable information from the box below to complete the table.</a:t>
            </a:r>
            <a:endParaRPr/>
          </a:p>
        </p:txBody>
      </p:sp>
      <p:sp>
        <p:nvSpPr>
          <p:cNvPr id="215" name="Google Shape;215;p10"/>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BRAINSTORMING</a:t>
            </a:r>
            <a:endParaRPr dirty="0"/>
          </a:p>
        </p:txBody>
      </p:sp>
      <p:sp>
        <p:nvSpPr>
          <p:cNvPr id="216" name="Google Shape;216;p10"/>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7" name="Google Shape;217;p10"/>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graphicFrame>
        <p:nvGraphicFramePr>
          <p:cNvPr id="218" name="Google Shape;218;p10"/>
          <p:cNvGraphicFramePr/>
          <p:nvPr>
            <p:extLst>
              <p:ext uri="{D42A27DB-BD31-4B8C-83A1-F6EECF244321}">
                <p14:modId xmlns:p14="http://schemas.microsoft.com/office/powerpoint/2010/main" val="3253408189"/>
              </p:ext>
            </p:extLst>
          </p:nvPr>
        </p:nvGraphicFramePr>
        <p:xfrm>
          <a:off x="1641422" y="2024488"/>
          <a:ext cx="8128000" cy="1280190"/>
        </p:xfrm>
        <a:graphic>
          <a:graphicData uri="http://schemas.openxmlformats.org/drawingml/2006/table">
            <a:tbl>
              <a:tblPr firstRow="1" bandRow="1">
                <a:noFill/>
                <a:tableStyleId>{49DB7F6B-1532-4E4A-BE71-A82406263711}</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405200">
                <a:tc gridSpan="2">
                  <a:txBody>
                    <a:bodyPr/>
                    <a:lstStyle/>
                    <a:p>
                      <a:pPr marL="0" marR="0" lvl="0" indent="0" algn="ctr" rtl="0">
                        <a:spcBef>
                          <a:spcPts val="0"/>
                        </a:spcBef>
                        <a:spcAft>
                          <a:spcPts val="0"/>
                        </a:spcAft>
                        <a:buNone/>
                      </a:pPr>
                      <a:r>
                        <a:rPr lang="en-US" sz="2400" u="none" strike="noStrike" cap="none"/>
                        <a:t>THE SURGEON’S JOB </a:t>
                      </a:r>
                      <a:endParaRPr sz="180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65200">
                <a:tc>
                  <a:txBody>
                    <a:bodyPr/>
                    <a:lstStyle/>
                    <a:p>
                      <a:pPr marL="0" marR="0" lvl="0" indent="0" algn="ctr" rtl="0">
                        <a:spcBef>
                          <a:spcPts val="0"/>
                        </a:spcBef>
                        <a:spcAft>
                          <a:spcPts val="0"/>
                        </a:spcAft>
                        <a:buNone/>
                      </a:pPr>
                      <a:r>
                        <a:rPr lang="en-US" sz="2400" u="none" strike="noStrike" cap="none" dirty="0">
                          <a:solidFill>
                            <a:srgbClr val="006673"/>
                          </a:solidFill>
                        </a:rPr>
                        <a:t>Main responsibilities </a:t>
                      </a:r>
                      <a:endParaRPr sz="1800" dirty="0"/>
                    </a:p>
                  </a:txBody>
                  <a:tcPr marL="91450" marR="91450" marT="45725" marB="45725"/>
                </a:tc>
                <a:tc>
                  <a:txBody>
                    <a:bodyPr/>
                    <a:lstStyle/>
                    <a:p>
                      <a:pPr marL="0" marR="0" lvl="0" indent="0" algn="ctr" rtl="0">
                        <a:spcBef>
                          <a:spcPts val="0"/>
                        </a:spcBef>
                        <a:spcAft>
                          <a:spcPts val="0"/>
                        </a:spcAft>
                        <a:buNone/>
                      </a:pPr>
                      <a:r>
                        <a:rPr lang="en-US" sz="2400" dirty="0">
                          <a:solidFill>
                            <a:srgbClr val="006673"/>
                          </a:solidFill>
                        </a:rPr>
                        <a:t>Main qualities</a:t>
                      </a:r>
                      <a:endParaRPr sz="1800" dirty="0"/>
                    </a:p>
                  </a:txBody>
                  <a:tcPr marL="91450" marR="91450" marT="45725" marB="45725"/>
                </a:tc>
                <a:extLst>
                  <a:ext uri="{0D108BD9-81ED-4DB2-BD59-A6C34878D82A}">
                    <a16:rowId xmlns:a16="http://schemas.microsoft.com/office/drawing/2014/main" val="10001"/>
                  </a:ext>
                </a:extLst>
              </a:tr>
              <a:tr h="234975">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bl>
          </a:graphicData>
        </a:graphic>
      </p:graphicFrame>
      <p:sp>
        <p:nvSpPr>
          <p:cNvPr id="219" name="Google Shape;219;p10"/>
          <p:cNvSpPr txBox="1"/>
          <p:nvPr/>
        </p:nvSpPr>
        <p:spPr>
          <a:xfrm>
            <a:off x="1641422" y="3576474"/>
            <a:ext cx="8386354"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A. Performing operations on patients</a:t>
            </a:r>
            <a:endParaRPr sz="1800"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B. Medical knowledge</a:t>
            </a:r>
            <a:endParaRPr sz="1800"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C. Physical and mental strength</a:t>
            </a:r>
            <a:endParaRPr sz="1800"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D. Welcoming and serving customers</a:t>
            </a:r>
            <a:endParaRPr sz="1800"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E. Good persuasion skills</a:t>
            </a:r>
            <a:endParaRPr sz="1800"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F. Making important decisions about patients’ health and safety</a:t>
            </a:r>
            <a:endParaRPr sz="1800"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G. Excellent eyesight and skillful hands</a:t>
            </a:r>
            <a:endParaRPr sz="1800"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H. Good teamwork and communication skills</a:t>
            </a:r>
            <a:endParaRPr sz="1800" dirty="0"/>
          </a:p>
        </p:txBody>
      </p:sp>
      <p:sp>
        <p:nvSpPr>
          <p:cNvPr id="10" name="TextBox 9">
            <a:extLst>
              <a:ext uri="{FF2B5EF4-FFF2-40B4-BE49-F238E27FC236}">
                <a16:creationId xmlns:a16="http://schemas.microsoft.com/office/drawing/2014/main" id="{74D6CEC4-7F66-4838-B63A-3D75BF20E89A}"/>
              </a:ext>
            </a:extLst>
          </p:cNvPr>
          <p:cNvSpPr txBox="1"/>
          <p:nvPr/>
        </p:nvSpPr>
        <p:spPr>
          <a:xfrm>
            <a:off x="3347786" y="2886131"/>
            <a:ext cx="887329" cy="400110"/>
          </a:xfrm>
          <a:prstGeom prst="rect">
            <a:avLst/>
          </a:prstGeom>
          <a:noFill/>
        </p:spPr>
        <p:txBody>
          <a:bodyPr wrap="square">
            <a:spAutoFit/>
          </a:bodyPr>
          <a:lstStyle/>
          <a:p>
            <a:pPr marL="0" marR="0" lvl="0" indent="0" algn="l" rtl="0">
              <a:spcBef>
                <a:spcPts val="0"/>
              </a:spcBef>
              <a:spcAft>
                <a:spcPts val="0"/>
              </a:spcAft>
              <a:buNone/>
            </a:pPr>
            <a:r>
              <a:rPr lang="en-US" sz="2000" dirty="0">
                <a:solidFill>
                  <a:srgbClr val="FF0000"/>
                </a:solidFill>
              </a:rPr>
              <a:t>A, F </a:t>
            </a:r>
            <a:endParaRPr lang="en-US" sz="1600" dirty="0"/>
          </a:p>
        </p:txBody>
      </p:sp>
      <p:sp>
        <p:nvSpPr>
          <p:cNvPr id="12" name="TextBox 11">
            <a:extLst>
              <a:ext uri="{FF2B5EF4-FFF2-40B4-BE49-F238E27FC236}">
                <a16:creationId xmlns:a16="http://schemas.microsoft.com/office/drawing/2014/main" id="{09A24E70-9D56-44D1-99D1-63D82B8333A2}"/>
              </a:ext>
            </a:extLst>
          </p:cNvPr>
          <p:cNvSpPr txBox="1"/>
          <p:nvPr/>
        </p:nvSpPr>
        <p:spPr>
          <a:xfrm>
            <a:off x="7081642" y="2886131"/>
            <a:ext cx="1364527" cy="400110"/>
          </a:xfrm>
          <a:prstGeom prst="rect">
            <a:avLst/>
          </a:prstGeom>
          <a:noFill/>
        </p:spPr>
        <p:txBody>
          <a:bodyPr wrap="square">
            <a:spAutoFit/>
          </a:bodyPr>
          <a:lstStyle/>
          <a:p>
            <a:r>
              <a:rPr lang="en-US" sz="2000" dirty="0">
                <a:solidFill>
                  <a:srgbClr val="FF0000"/>
                </a:solidFill>
              </a:rPr>
              <a:t>B, C, G, H</a:t>
            </a:r>
            <a:endParaRPr lang="en-US" sz="16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1"/>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26" name="Google Shape;226;p11"/>
          <p:cNvSpPr txBox="1"/>
          <p:nvPr/>
        </p:nvSpPr>
        <p:spPr>
          <a:xfrm>
            <a:off x="1561900" y="1104748"/>
            <a:ext cx="988496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FB7BD"/>
                </a:solidFill>
                <a:latin typeface="Calibri"/>
                <a:ea typeface="Calibri"/>
                <a:cs typeface="Calibri"/>
                <a:sym typeface="Calibri"/>
              </a:rPr>
              <a:t>Work in pairs. Do you think both men and women can do the surgeon’s job well? Give reasons. Use the ideas below to help you.    </a:t>
            </a:r>
            <a:endParaRPr/>
          </a:p>
        </p:txBody>
      </p:sp>
      <p:sp>
        <p:nvSpPr>
          <p:cNvPr id="227" name="Google Shape;227;p11"/>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BRAINSTORMING</a:t>
            </a:r>
            <a:endParaRPr dirty="0"/>
          </a:p>
        </p:txBody>
      </p:sp>
      <p:sp>
        <p:nvSpPr>
          <p:cNvPr id="228" name="Google Shape;228;p11"/>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29" name="Google Shape;229;p11"/>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30" name="Google Shape;230;p11"/>
          <p:cNvSpPr txBox="1"/>
          <p:nvPr/>
        </p:nvSpPr>
        <p:spPr>
          <a:xfrm>
            <a:off x="963512" y="2695820"/>
            <a:ext cx="10483352"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C0C0C"/>
                </a:solidFill>
                <a:latin typeface="Calibri"/>
                <a:ea typeface="Calibri"/>
                <a:cs typeface="Calibri"/>
                <a:sym typeface="Calibri"/>
              </a:rPr>
              <a:t>Suggested answers:</a:t>
            </a:r>
            <a:endParaRPr sz="1800" dirty="0"/>
          </a:p>
          <a:p>
            <a:pPr marL="285750" marR="0" lvl="0" indent="-285750" algn="l" rtl="0">
              <a:spcBef>
                <a:spcPts val="0"/>
              </a:spcBef>
              <a:spcAft>
                <a:spcPts val="0"/>
              </a:spcAft>
              <a:buClr>
                <a:srgbClr val="0C0C0C"/>
              </a:buClr>
              <a:buSzPts val="1800"/>
              <a:buFont typeface="Arial"/>
              <a:buChar char="•"/>
            </a:pPr>
            <a:r>
              <a:rPr lang="en-US" sz="2400" dirty="0">
                <a:solidFill>
                  <a:srgbClr val="0C0C0C"/>
                </a:solidFill>
                <a:latin typeface="Calibri"/>
                <a:ea typeface="Calibri"/>
                <a:cs typeface="Calibri"/>
                <a:sym typeface="Calibri"/>
              </a:rPr>
              <a:t>Women can do the surgeon’s job well because they can be as physically and mentally strong</a:t>
            </a:r>
            <a:endParaRPr sz="1800" dirty="0"/>
          </a:p>
          <a:p>
            <a:pPr marL="0" marR="0" lvl="0" indent="0" algn="l" rtl="0">
              <a:spcBef>
                <a:spcPts val="0"/>
              </a:spcBef>
              <a:spcAft>
                <a:spcPts val="0"/>
              </a:spcAft>
              <a:buNone/>
            </a:pPr>
            <a:r>
              <a:rPr lang="en-US" sz="2400" dirty="0">
                <a:solidFill>
                  <a:srgbClr val="0C0C0C"/>
                </a:solidFill>
                <a:latin typeface="Calibri"/>
                <a:ea typeface="Calibri"/>
                <a:cs typeface="Calibri"/>
                <a:sym typeface="Calibri"/>
              </a:rPr>
              <a:t>as men.</a:t>
            </a:r>
            <a:endParaRPr sz="1800" dirty="0"/>
          </a:p>
          <a:p>
            <a:pPr marL="285750" marR="0" lvl="0" indent="-285750" algn="l" rtl="0">
              <a:spcBef>
                <a:spcPts val="0"/>
              </a:spcBef>
              <a:spcAft>
                <a:spcPts val="0"/>
              </a:spcAft>
              <a:buClr>
                <a:srgbClr val="0C0C0C"/>
              </a:buClr>
              <a:buSzPts val="1800"/>
              <a:buFont typeface="Arial"/>
              <a:buChar char="•"/>
            </a:pPr>
            <a:r>
              <a:rPr lang="en-US" sz="2400" dirty="0">
                <a:solidFill>
                  <a:srgbClr val="0C0C0C"/>
                </a:solidFill>
                <a:latin typeface="Calibri"/>
                <a:ea typeface="Calibri"/>
                <a:cs typeface="Calibri"/>
                <a:sym typeface="Calibri"/>
              </a:rPr>
              <a:t>Women can make great surgeons because they can also perform long and tiring operations.</a:t>
            </a:r>
            <a:endParaRPr sz="1800" dirty="0"/>
          </a:p>
          <a:p>
            <a:pPr marL="285750" marR="0" lvl="0" indent="-285750" algn="l" rtl="0">
              <a:spcBef>
                <a:spcPts val="0"/>
              </a:spcBef>
              <a:spcAft>
                <a:spcPts val="0"/>
              </a:spcAft>
              <a:buClr>
                <a:srgbClr val="0C0C0C"/>
              </a:buClr>
              <a:buSzPts val="1800"/>
              <a:buFont typeface="Arial"/>
              <a:buChar char="•"/>
            </a:pPr>
            <a:r>
              <a:rPr lang="en-US" sz="2400" dirty="0">
                <a:solidFill>
                  <a:srgbClr val="0C0C0C"/>
                </a:solidFill>
                <a:latin typeface="Calibri"/>
                <a:ea typeface="Calibri"/>
                <a:cs typeface="Calibri"/>
                <a:sym typeface="Calibri"/>
              </a:rPr>
              <a:t>Women can become good surgeons because men and women have the same abilities to</a:t>
            </a:r>
            <a:r>
              <a:rPr lang="en-US" sz="1800" dirty="0">
                <a:ea typeface="Calibri"/>
              </a:rPr>
              <a:t> </a:t>
            </a:r>
            <a:r>
              <a:rPr lang="en-US" sz="2400" dirty="0">
                <a:solidFill>
                  <a:srgbClr val="0C0C0C"/>
                </a:solidFill>
                <a:latin typeface="Calibri"/>
                <a:ea typeface="Calibri"/>
                <a:cs typeface="Calibri"/>
                <a:sym typeface="Calibri"/>
              </a:rPr>
              <a:t>learn and apply medical knowledge.</a:t>
            </a:r>
            <a:endParaRPr sz="1800" dirty="0"/>
          </a:p>
        </p:txBody>
      </p:sp>
    </p:spTree>
  </p:cSld>
  <p:clrMapOvr>
    <a:masterClrMapping/>
  </p:clrMapOvr>
  <p:transition spd="slow" advTm="13082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Words>
  <PresentationFormat>Widescreen</PresentationFormat>
  <Paragraphs>144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Open Sans</vt:lpstr>
      <vt:lpstr>Bookman Old Style</vt:lpstr>
      <vt:lpstr>Arial</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2022-04-07T18:19:25Z</dcterms:modified>
</cp:coreProperties>
</file>