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46" r:id="rId2"/>
    <p:sldId id="347" r:id="rId3"/>
    <p:sldId id="348" r:id="rId4"/>
    <p:sldId id="310" r:id="rId5"/>
    <p:sldId id="311" r:id="rId6"/>
    <p:sldId id="315" r:id="rId7"/>
    <p:sldId id="289" r:id="rId8"/>
    <p:sldId id="324" r:id="rId9"/>
    <p:sldId id="338" r:id="rId10"/>
    <p:sldId id="339" r:id="rId11"/>
    <p:sldId id="345" r:id="rId12"/>
    <p:sldId id="329" r:id="rId13"/>
    <p:sldId id="286" r:id="rId14"/>
    <p:sldId id="309" r:id="rId15"/>
    <p:sldId id="334" r:id="rId16"/>
    <p:sldId id="327" r:id="rId17"/>
    <p:sldId id="340" r:id="rId18"/>
    <p:sldId id="261" r:id="rId19"/>
    <p:sldId id="337" r:id="rId20"/>
    <p:sldId id="336" r:id="rId21"/>
    <p:sldId id="331" r:id="rId22"/>
    <p:sldId id="341" r:id="rId23"/>
    <p:sldId id="342" r:id="rId24"/>
    <p:sldId id="343" r:id="rId25"/>
    <p:sldId id="344" r:id="rId26"/>
    <p:sldId id="316" r:id="rId27"/>
    <p:sldId id="317" r:id="rId28"/>
    <p:sldId id="293" r:id="rId29"/>
    <p:sldId id="294" r:id="rId30"/>
    <p:sldId id="322" r:id="rId31"/>
    <p:sldId id="32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FF"/>
    <a:srgbClr val="000099"/>
    <a:srgbClr val="CC3300"/>
    <a:srgbClr val="00FF00"/>
    <a:srgbClr val="003300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8" autoAdjust="0"/>
    <p:restoredTop sz="98542" autoAdjust="0"/>
  </p:normalViewPr>
  <p:slideViewPr>
    <p:cSldViewPr>
      <p:cViewPr varScale="1">
        <p:scale>
          <a:sx n="76" d="100"/>
          <a:sy n="76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7E527A-BB58-4BF3-8065-4A76BFE49616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5D7E56-AD1B-4367-BCC7-23C86517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3145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5D7E56-AD1B-4367-BCC7-23C865172C4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450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5D7E56-AD1B-4367-BCC7-23C865172C4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966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5D7E56-AD1B-4367-BCC7-23C865172C4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223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B7FEA-CED9-48B2-B0D8-A2A7FF0F063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692DC-FA6C-4A69-B5C9-D41DE9426AC1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BFEFC-B3ED-46BF-B43B-60939CAB9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A2EF0-DE21-4D97-9069-229348E9E1F6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FF6C-D78F-4644-B9B8-A2826AFE9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6F641-C3F5-45CC-8DCA-91AA200F0B50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84BCA-8C52-4684-8DDC-DFD7B40D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50629-A2C9-4C67-B6F7-96B3BDABA58B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2242-10C4-465A-A058-34B892823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45887-B9AD-4C43-90E0-77BFD03A8A22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0A3D4-BCC2-4FD0-BF42-3F8A84AB2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0BE1B-3805-4D01-A045-CEBECB4E13C4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722B5-992F-422A-9196-081D688B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5C3D-EF46-4DC7-B778-F8ABD50D0AA6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58DE5-B0A5-4ABA-907B-BD35D5CD1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9DF7-7DA3-4F4A-9C38-B0B11DA54954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03BB-7EC2-4CAA-8AB0-82E60C8A7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D4FEB-B70C-4ADF-8150-1CB7532CF105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B343-A4F9-485E-829E-81303DD04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62CE-A561-4F7F-8C01-A3C4D3206060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87DC-EEF9-41CB-8792-134348358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8B53-AEBE-4997-8CFC-61B06F52F7F1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CE8C2-EE2F-4EA1-A538-93F4E966B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5894E8-4AC9-43F3-9EF6-2B901810E7ED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DA73EA-AF67-4DE2-B85C-5F043E563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gif"/><Relationship Id="rId5" Type="http://schemas.openxmlformats.org/officeDocument/2006/relationships/slide" Target="slide8.xml"/><Relationship Id="rId10" Type="http://schemas.openxmlformats.org/officeDocument/2006/relationships/oleObject" Target="../embeddings/oleObject3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gif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gif"/><Relationship Id="rId4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IGVG\B&#7909;i%20Ph&#7845;n.mp3" TargetMode="Externa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HP\Pictures\4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915400" cy="1650193"/>
          </a:xfrm>
          <a:prstGeom prst="rect">
            <a:avLst/>
          </a:prstGeom>
          <a:noFill/>
        </p:spPr>
      </p:pic>
      <p:pic>
        <p:nvPicPr>
          <p:cNvPr id="30725" name="Picture 5" descr="C:\Users\HP\Pictures\6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62200"/>
            <a:ext cx="8947416" cy="933984"/>
          </a:xfrm>
          <a:prstGeom prst="rect">
            <a:avLst/>
          </a:prstGeom>
          <a:noFill/>
        </p:spPr>
      </p:pic>
      <p:pic>
        <p:nvPicPr>
          <p:cNvPr id="30727" name="Picture 7" descr="C:\Users\HP\Pictures\9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57600"/>
            <a:ext cx="8839200" cy="92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9445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00" dirty="0" smtClean="0"/>
              <a:t>1. Đường phân giác của tam giác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04800" y="328613"/>
            <a:ext cx="8553306" cy="509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6: TÍNH CHẤT BA ĐƯỜNG PHÂN GIÁC CỦA TAM GIÁC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3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304800" y="1679575"/>
            <a:ext cx="4654550" cy="2749550"/>
            <a:chOff x="304800" y="1679575"/>
            <a:chExt cx="4654550" cy="2749550"/>
          </a:xfrm>
        </p:grpSpPr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1225550" y="1679575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dirty="0"/>
                <a:t>A</a:t>
              </a:r>
            </a:p>
          </p:txBody>
        </p:sp>
        <p:grpSp>
          <p:nvGrpSpPr>
            <p:cNvPr id="3" name="Group 19"/>
            <p:cNvGrpSpPr/>
            <p:nvPr/>
          </p:nvGrpSpPr>
          <p:grpSpPr>
            <a:xfrm>
              <a:off x="304800" y="2081213"/>
              <a:ext cx="4654550" cy="2347912"/>
              <a:chOff x="304800" y="2081213"/>
              <a:chExt cx="4654550" cy="2347912"/>
            </a:xfrm>
          </p:grpSpPr>
          <p:grpSp>
            <p:nvGrpSpPr>
              <p:cNvPr id="20" name="Group 1"/>
              <p:cNvGrpSpPr>
                <a:grpSpLocks/>
              </p:cNvGrpSpPr>
              <p:nvPr/>
            </p:nvGrpSpPr>
            <p:grpSpPr bwMode="auto">
              <a:xfrm>
                <a:off x="776288" y="2081213"/>
                <a:ext cx="3695700" cy="1957387"/>
                <a:chOff x="3708" y="828"/>
                <a:chExt cx="2328" cy="1233"/>
              </a:xfrm>
            </p:grpSpPr>
            <p:grpSp>
              <p:nvGrpSpPr>
                <p:cNvPr id="21" name="Group 3"/>
                <p:cNvGrpSpPr>
                  <a:grpSpLocks/>
                </p:cNvGrpSpPr>
                <p:nvPr/>
              </p:nvGrpSpPr>
              <p:grpSpPr bwMode="auto">
                <a:xfrm>
                  <a:off x="3726" y="839"/>
                  <a:ext cx="2301" cy="1206"/>
                  <a:chOff x="3696" y="839"/>
                  <a:chExt cx="2301" cy="1206"/>
                </a:xfrm>
              </p:grpSpPr>
              <p:sp>
                <p:nvSpPr>
                  <p:cNvPr id="7" name="Line 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6" y="839"/>
                    <a:ext cx="465" cy="119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34"/>
                    <a:ext cx="2301" cy="1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161" y="839"/>
                    <a:ext cx="1836" cy="120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" name="Oval 7"/>
                <p:cNvSpPr>
                  <a:spLocks noChangeArrowheads="1"/>
                </p:cNvSpPr>
                <p:nvPr/>
              </p:nvSpPr>
              <p:spPr bwMode="auto">
                <a:xfrm>
                  <a:off x="4173" y="828"/>
                  <a:ext cx="27" cy="27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8"/>
                <p:cNvSpPr>
                  <a:spLocks noChangeArrowheads="1"/>
                </p:cNvSpPr>
                <p:nvPr/>
              </p:nvSpPr>
              <p:spPr bwMode="auto">
                <a:xfrm>
                  <a:off x="3708" y="2023"/>
                  <a:ext cx="27" cy="27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9"/>
                <p:cNvSpPr>
                  <a:spLocks noChangeArrowheads="1"/>
                </p:cNvSpPr>
                <p:nvPr/>
              </p:nvSpPr>
              <p:spPr bwMode="auto">
                <a:xfrm>
                  <a:off x="6009" y="2034"/>
                  <a:ext cx="27" cy="27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>
                <a:off x="1549399" y="2109788"/>
                <a:ext cx="650875" cy="18946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algn="ctr"/>
                <a:endParaRPr lang="en-US"/>
              </a:p>
            </p:txBody>
          </p:sp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4425950" y="3813175"/>
                <a:ext cx="533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400"/>
                  <a:t>C</a:t>
                </a:r>
              </a:p>
            </p:txBody>
          </p:sp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2133600" y="3971925"/>
                <a:ext cx="533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400"/>
                  <a:t>M</a:t>
                </a:r>
              </a:p>
            </p:txBody>
          </p:sp>
          <p:sp>
            <p:nvSpPr>
              <p:cNvPr id="14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3736975"/>
                <a:ext cx="533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400" dirty="0"/>
                  <a:t>B</a:t>
                </a:r>
              </a:p>
            </p:txBody>
          </p:sp>
          <p:sp>
            <p:nvSpPr>
              <p:cNvPr id="15" name="Arc 24"/>
              <p:cNvSpPr>
                <a:spLocks/>
              </p:cNvSpPr>
              <p:nvPr/>
            </p:nvSpPr>
            <p:spPr bwMode="auto">
              <a:xfrm flipV="1">
                <a:off x="1454150" y="2289175"/>
                <a:ext cx="152400" cy="76200"/>
              </a:xfrm>
              <a:custGeom>
                <a:avLst/>
                <a:gdLst>
                  <a:gd name="T0" fmla="*/ 0 w 21600"/>
                  <a:gd name="T1" fmla="*/ 0 h 21600"/>
                  <a:gd name="T2" fmla="*/ 1075267 w 21600"/>
                  <a:gd name="T3" fmla="*/ 268817 h 21600"/>
                  <a:gd name="T4" fmla="*/ 0 w 21600"/>
                  <a:gd name="T5" fmla="*/ 26881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c 25"/>
              <p:cNvSpPr>
                <a:spLocks/>
              </p:cNvSpPr>
              <p:nvPr/>
            </p:nvSpPr>
            <p:spPr bwMode="auto">
              <a:xfrm flipV="1">
                <a:off x="1606550" y="2241550"/>
                <a:ext cx="152400" cy="76200"/>
              </a:xfrm>
              <a:custGeom>
                <a:avLst/>
                <a:gdLst>
                  <a:gd name="T0" fmla="*/ 0 w 21600"/>
                  <a:gd name="T1" fmla="*/ 0 h 21600"/>
                  <a:gd name="T2" fmla="*/ 1075267 w 21600"/>
                  <a:gd name="T3" fmla="*/ 268817 h 21600"/>
                  <a:gd name="T4" fmla="*/ 0 w 21600"/>
                  <a:gd name="T5" fmla="*/ 26881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 Box 27"/>
              <p:cNvSpPr txBox="1">
                <a:spLocks noChangeArrowheads="1"/>
              </p:cNvSpPr>
              <p:nvPr/>
            </p:nvSpPr>
            <p:spPr bwMode="auto">
              <a:xfrm>
                <a:off x="2009775" y="3549650"/>
                <a:ext cx="38100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600">
                    <a:solidFill>
                      <a:srgbClr val="FF3300"/>
                    </a:solidFill>
                  </a:rPr>
                  <a:t>.</a:t>
                </a:r>
              </a:p>
            </p:txBody>
          </p:sp>
        </p:grp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6514" y="4572000"/>
            <a:ext cx="5743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343" y="121791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400" u="sng" dirty="0" smtClean="0"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126206"/>
            <a:ext cx="8553306" cy="509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6: TÍNH CHẤT BA ĐƯỜNG PHÂN GIÁC CỦA TAM GIÁC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2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2346325" y="457200"/>
            <a:ext cx="5029200" cy="1371600"/>
          </a:xfrm>
          <a:prstGeom prst="cloudCallout">
            <a:avLst>
              <a:gd name="adj1" fmla="val -31306"/>
              <a:gd name="adj2" fmla="val 7424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2" name="Group 83"/>
          <p:cNvGrpSpPr>
            <a:grpSpLocks/>
          </p:cNvGrpSpPr>
          <p:nvPr/>
        </p:nvGrpSpPr>
        <p:grpSpPr bwMode="auto">
          <a:xfrm>
            <a:off x="3109913" y="2120900"/>
            <a:ext cx="4495800" cy="3175000"/>
            <a:chOff x="5174303" y="866357"/>
            <a:chExt cx="2484518" cy="2178424"/>
          </a:xfrm>
          <a:noFill/>
        </p:grpSpPr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5295371" y="1086378"/>
              <a:ext cx="2041480" cy="1619658"/>
            </a:xfrm>
            <a:custGeom>
              <a:avLst/>
              <a:gdLst>
                <a:gd name="T0" fmla="*/ 967740032 w 1296"/>
                <a:gd name="T1" fmla="*/ 0 h 1008"/>
                <a:gd name="T2" fmla="*/ 0 w 1296"/>
                <a:gd name="T3" fmla="*/ 2147483647 h 1008"/>
                <a:gd name="T4" fmla="*/ 2147483647 w 1296"/>
                <a:gd name="T5" fmla="*/ 2147483647 h 1008"/>
                <a:gd name="T6" fmla="*/ 967740032 w 1296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6"/>
                <a:gd name="T13" fmla="*/ 0 h 1008"/>
                <a:gd name="T14" fmla="*/ 1296 w 129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" h="1008">
                  <a:moveTo>
                    <a:pt x="384" y="0"/>
                  </a:moveTo>
                  <a:lnTo>
                    <a:pt x="0" y="1008"/>
                  </a:lnTo>
                  <a:lnTo>
                    <a:pt x="1296" y="1008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25" name="Text Box 23"/>
            <p:cNvSpPr txBox="1">
              <a:spLocks noChangeArrowheads="1"/>
            </p:cNvSpPr>
            <p:nvPr/>
          </p:nvSpPr>
          <p:spPr bwMode="auto">
            <a:xfrm>
              <a:off x="7277821" y="2647906"/>
              <a:ext cx="381000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prstClr val="black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1326" name="Text Box 24"/>
            <p:cNvSpPr txBox="1">
              <a:spLocks noChangeArrowheads="1"/>
            </p:cNvSpPr>
            <p:nvPr/>
          </p:nvSpPr>
          <p:spPr bwMode="auto">
            <a:xfrm>
              <a:off x="5174303" y="2638491"/>
              <a:ext cx="381000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prstClr val="black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11327" name="Text Box 25"/>
            <p:cNvSpPr txBox="1">
              <a:spLocks noChangeArrowheads="1"/>
            </p:cNvSpPr>
            <p:nvPr/>
          </p:nvSpPr>
          <p:spPr bwMode="auto">
            <a:xfrm>
              <a:off x="5814526" y="866357"/>
              <a:ext cx="381000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prstClr val="black"/>
                  </a:solidFill>
                  <a:latin typeface="Calibri" pitchFamily="34" charset="0"/>
                </a:rPr>
                <a:t>A</a:t>
              </a:r>
            </a:p>
          </p:txBody>
        </p:sp>
      </p:grp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567113" y="3429000"/>
            <a:ext cx="688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latin typeface="Calibri" pitchFamily="34" charset="0"/>
              </a:rPr>
              <a:t>F</a:t>
            </a:r>
          </a:p>
        </p:txBody>
      </p:sp>
      <p:grpSp>
        <p:nvGrpSpPr>
          <p:cNvPr id="28" name="Group 86"/>
          <p:cNvGrpSpPr>
            <a:grpSpLocks/>
          </p:cNvGrpSpPr>
          <p:nvPr/>
        </p:nvGrpSpPr>
        <p:grpSpPr bwMode="auto">
          <a:xfrm>
            <a:off x="4037013" y="2454275"/>
            <a:ext cx="854075" cy="2336800"/>
            <a:chOff x="5684814" y="1137037"/>
            <a:chExt cx="485799" cy="1562100"/>
          </a:xfrm>
        </p:grpSpPr>
        <p:sp>
          <p:nvSpPr>
            <p:cNvPr id="11320" name="Freeform 10"/>
            <p:cNvSpPr>
              <a:spLocks/>
            </p:cNvSpPr>
            <p:nvPr/>
          </p:nvSpPr>
          <p:spPr bwMode="auto">
            <a:xfrm>
              <a:off x="5905500" y="1137037"/>
              <a:ext cx="265113" cy="1562100"/>
            </a:xfrm>
            <a:custGeom>
              <a:avLst/>
              <a:gdLst>
                <a:gd name="T0" fmla="*/ 0 w 141"/>
                <a:gd name="T1" fmla="*/ 0 h 1024"/>
                <a:gd name="T2" fmla="*/ 2147483647 w 141"/>
                <a:gd name="T3" fmla="*/ 2147483647 h 1024"/>
                <a:gd name="T4" fmla="*/ 0 60000 65536"/>
                <a:gd name="T5" fmla="*/ 0 60000 65536"/>
                <a:gd name="T6" fmla="*/ 0 w 141"/>
                <a:gd name="T7" fmla="*/ 0 h 1024"/>
                <a:gd name="T8" fmla="*/ 141 w 141"/>
                <a:gd name="T9" fmla="*/ 1024 h 10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1" h="1024">
                  <a:moveTo>
                    <a:pt x="0" y="0"/>
                  </a:moveTo>
                  <a:lnTo>
                    <a:pt x="141" y="1024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321" name="Group 84"/>
            <p:cNvGrpSpPr>
              <a:grpSpLocks/>
            </p:cNvGrpSpPr>
            <p:nvPr/>
          </p:nvGrpSpPr>
          <p:grpSpPr bwMode="auto">
            <a:xfrm>
              <a:off x="5684814" y="1292449"/>
              <a:ext cx="361133" cy="178513"/>
              <a:chOff x="5703864" y="1311499"/>
              <a:chExt cx="361133" cy="178513"/>
            </a:xfrm>
          </p:grpSpPr>
          <p:sp>
            <p:nvSpPr>
              <p:cNvPr id="11322" name="Arc 16"/>
              <p:cNvSpPr>
                <a:spLocks/>
              </p:cNvSpPr>
              <p:nvPr/>
            </p:nvSpPr>
            <p:spPr bwMode="auto">
              <a:xfrm rot="-2742748" flipH="1" flipV="1">
                <a:off x="5787024" y="1244563"/>
                <a:ext cx="104405" cy="270726"/>
              </a:xfrm>
              <a:custGeom>
                <a:avLst/>
                <a:gdLst>
                  <a:gd name="T0" fmla="*/ 0 w 17998"/>
                  <a:gd name="T1" fmla="*/ 0 h 21600"/>
                  <a:gd name="T2" fmla="*/ 2147483647 w 17998"/>
                  <a:gd name="T3" fmla="*/ 2147483647 h 21600"/>
                  <a:gd name="T4" fmla="*/ 0 w 17998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17998"/>
                  <a:gd name="T10" fmla="*/ 0 h 21600"/>
                  <a:gd name="T11" fmla="*/ 17998 w 179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8" h="21600" fill="none" extrusionOk="0">
                    <a:moveTo>
                      <a:pt x="-1" y="0"/>
                    </a:moveTo>
                    <a:cubicBezTo>
                      <a:pt x="7238" y="0"/>
                      <a:pt x="13995" y="3625"/>
                      <a:pt x="17997" y="9657"/>
                    </a:cubicBezTo>
                  </a:path>
                  <a:path w="17998" h="21600" stroke="0" extrusionOk="0">
                    <a:moveTo>
                      <a:pt x="-1" y="0"/>
                    </a:moveTo>
                    <a:cubicBezTo>
                      <a:pt x="7238" y="0"/>
                      <a:pt x="13995" y="3625"/>
                      <a:pt x="17997" y="96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23" name="Arc 15"/>
              <p:cNvSpPr>
                <a:spLocks/>
              </p:cNvSpPr>
              <p:nvPr/>
            </p:nvSpPr>
            <p:spPr bwMode="auto">
              <a:xfrm rot="2189160" flipV="1">
                <a:off x="6007471" y="1311499"/>
                <a:ext cx="57526" cy="178513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Group 96"/>
          <p:cNvGrpSpPr>
            <a:grpSpLocks/>
          </p:cNvGrpSpPr>
          <p:nvPr/>
        </p:nvGrpSpPr>
        <p:grpSpPr bwMode="auto">
          <a:xfrm>
            <a:off x="3367088" y="3470275"/>
            <a:ext cx="2195512" cy="1363662"/>
            <a:chOff x="3329804" y="2375137"/>
            <a:chExt cx="1254721" cy="893015"/>
          </a:xfrm>
        </p:grpSpPr>
        <p:sp>
          <p:nvSpPr>
            <p:cNvPr id="11313" name="Freeform 11"/>
            <p:cNvSpPr>
              <a:spLocks/>
            </p:cNvSpPr>
            <p:nvPr/>
          </p:nvSpPr>
          <p:spPr bwMode="auto">
            <a:xfrm rot="120000">
              <a:off x="3329804" y="2375137"/>
              <a:ext cx="1254721" cy="893015"/>
            </a:xfrm>
            <a:custGeom>
              <a:avLst/>
              <a:gdLst>
                <a:gd name="T0" fmla="*/ 0 w 768"/>
                <a:gd name="T1" fmla="*/ 2147483647 h 585"/>
                <a:gd name="T2" fmla="*/ 2147483647 w 768"/>
                <a:gd name="T3" fmla="*/ 0 h 585"/>
                <a:gd name="T4" fmla="*/ 0 60000 65536"/>
                <a:gd name="T5" fmla="*/ 0 60000 65536"/>
                <a:gd name="T6" fmla="*/ 0 w 768"/>
                <a:gd name="T7" fmla="*/ 0 h 585"/>
                <a:gd name="T8" fmla="*/ 768 w 768"/>
                <a:gd name="T9" fmla="*/ 585 h 5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8" h="585">
                  <a:moveTo>
                    <a:pt x="0" y="585"/>
                  </a:moveTo>
                  <a:lnTo>
                    <a:pt x="768" y="0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314" name="Group 87"/>
            <p:cNvGrpSpPr>
              <a:grpSpLocks/>
            </p:cNvGrpSpPr>
            <p:nvPr/>
          </p:nvGrpSpPr>
          <p:grpSpPr bwMode="auto">
            <a:xfrm>
              <a:off x="3477852" y="2841576"/>
              <a:ext cx="170201" cy="195007"/>
              <a:chOff x="5440054" y="2331873"/>
              <a:chExt cx="178214" cy="138022"/>
            </a:xfrm>
          </p:grpSpPr>
          <p:sp>
            <p:nvSpPr>
              <p:cNvPr id="11318" name="Arc 21"/>
              <p:cNvSpPr>
                <a:spLocks/>
              </p:cNvSpPr>
              <p:nvPr/>
            </p:nvSpPr>
            <p:spPr bwMode="auto">
              <a:xfrm rot="-201702">
                <a:off x="5440054" y="2337264"/>
                <a:ext cx="166414" cy="132631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19" name="Freeform 22"/>
              <p:cNvSpPr>
                <a:spLocks/>
              </p:cNvSpPr>
              <p:nvPr/>
            </p:nvSpPr>
            <p:spPr bwMode="auto">
              <a:xfrm>
                <a:off x="5500803" y="2331873"/>
                <a:ext cx="117465" cy="100961"/>
              </a:xfrm>
              <a:custGeom>
                <a:avLst/>
                <a:gdLst>
                  <a:gd name="T0" fmla="*/ 0 w 64"/>
                  <a:gd name="T1" fmla="*/ 2147483647 h 77"/>
                  <a:gd name="T2" fmla="*/ 2147483647 w 64"/>
                  <a:gd name="T3" fmla="*/ 0 h 77"/>
                  <a:gd name="T4" fmla="*/ 0 60000 65536"/>
                  <a:gd name="T5" fmla="*/ 0 60000 65536"/>
                  <a:gd name="T6" fmla="*/ 0 w 64"/>
                  <a:gd name="T7" fmla="*/ 0 h 77"/>
                  <a:gd name="T8" fmla="*/ 64 w 64"/>
                  <a:gd name="T9" fmla="*/ 77 h 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" h="77">
                    <a:moveTo>
                      <a:pt x="0" y="77"/>
                    </a:moveTo>
                    <a:lnTo>
                      <a:pt x="64" y="0"/>
                    </a:ln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315" name="Group 91"/>
            <p:cNvGrpSpPr>
              <a:grpSpLocks/>
            </p:cNvGrpSpPr>
            <p:nvPr/>
          </p:nvGrpSpPr>
          <p:grpSpPr bwMode="auto">
            <a:xfrm>
              <a:off x="3605552" y="3060629"/>
              <a:ext cx="159484" cy="165517"/>
              <a:chOff x="5611900" y="2489716"/>
              <a:chExt cx="170605" cy="142723"/>
            </a:xfrm>
          </p:grpSpPr>
          <p:sp>
            <p:nvSpPr>
              <p:cNvPr id="11316" name="Arc 18"/>
              <p:cNvSpPr>
                <a:spLocks/>
              </p:cNvSpPr>
              <p:nvPr/>
            </p:nvSpPr>
            <p:spPr bwMode="auto">
              <a:xfrm rot="1434123">
                <a:off x="5611900" y="2489716"/>
                <a:ext cx="136667" cy="142723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17" name="Freeform 19"/>
              <p:cNvSpPr>
                <a:spLocks/>
              </p:cNvSpPr>
              <p:nvPr/>
            </p:nvSpPr>
            <p:spPr bwMode="auto">
              <a:xfrm>
                <a:off x="5646897" y="2542132"/>
                <a:ext cx="135608" cy="25819"/>
              </a:xfrm>
              <a:custGeom>
                <a:avLst/>
                <a:gdLst>
                  <a:gd name="T0" fmla="*/ 0 w 89"/>
                  <a:gd name="T1" fmla="*/ 2147483647 h 38"/>
                  <a:gd name="T2" fmla="*/ 2147483647 w 89"/>
                  <a:gd name="T3" fmla="*/ 0 h 38"/>
                  <a:gd name="T4" fmla="*/ 0 60000 65536"/>
                  <a:gd name="T5" fmla="*/ 0 60000 65536"/>
                  <a:gd name="T6" fmla="*/ 0 w 89"/>
                  <a:gd name="T7" fmla="*/ 0 h 38"/>
                  <a:gd name="T8" fmla="*/ 89 w 89"/>
                  <a:gd name="T9" fmla="*/ 38 h 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9" h="38">
                    <a:moveTo>
                      <a:pt x="0" y="38"/>
                    </a:moveTo>
                    <a:lnTo>
                      <a:pt x="89" y="0"/>
                    </a:ln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1" name="Group 97"/>
          <p:cNvGrpSpPr>
            <a:grpSpLocks/>
          </p:cNvGrpSpPr>
          <p:nvPr/>
        </p:nvGrpSpPr>
        <p:grpSpPr bwMode="auto">
          <a:xfrm>
            <a:off x="3871913" y="3671887"/>
            <a:ext cx="3138487" cy="1122363"/>
            <a:chOff x="5638496" y="2012686"/>
            <a:chExt cx="1714218" cy="695190"/>
          </a:xfrm>
        </p:grpSpPr>
        <p:sp>
          <p:nvSpPr>
            <p:cNvPr id="11310" name="Freeform 12"/>
            <p:cNvSpPr>
              <a:spLocks/>
            </p:cNvSpPr>
            <p:nvPr/>
          </p:nvSpPr>
          <p:spPr bwMode="auto">
            <a:xfrm>
              <a:off x="5638496" y="2012686"/>
              <a:ext cx="1714218" cy="695190"/>
            </a:xfrm>
            <a:custGeom>
              <a:avLst/>
              <a:gdLst>
                <a:gd name="T0" fmla="*/ 0 w 1104"/>
                <a:gd name="T1" fmla="*/ 0 h 479"/>
                <a:gd name="T2" fmla="*/ 2147483647 w 1104"/>
                <a:gd name="T3" fmla="*/ 2147483647 h 479"/>
                <a:gd name="T4" fmla="*/ 0 60000 65536"/>
                <a:gd name="T5" fmla="*/ 0 60000 65536"/>
                <a:gd name="T6" fmla="*/ 0 w 1104"/>
                <a:gd name="T7" fmla="*/ 0 h 479"/>
                <a:gd name="T8" fmla="*/ 1104 w 1104"/>
                <a:gd name="T9" fmla="*/ 479 h 4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04" h="479">
                  <a:moveTo>
                    <a:pt x="0" y="0"/>
                  </a:moveTo>
                  <a:lnTo>
                    <a:pt x="1104" y="479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1" name="Arc 13"/>
            <p:cNvSpPr>
              <a:spLocks/>
            </p:cNvSpPr>
            <p:nvPr/>
          </p:nvSpPr>
          <p:spPr bwMode="auto">
            <a:xfrm flipH="1">
              <a:off x="6995161" y="2414060"/>
              <a:ext cx="76708" cy="152034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mpd="dbl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2" name="Arc 14"/>
            <p:cNvSpPr>
              <a:spLocks/>
            </p:cNvSpPr>
            <p:nvPr/>
          </p:nvSpPr>
          <p:spPr bwMode="auto">
            <a:xfrm rot="19132227" flipH="1">
              <a:off x="6962477" y="2579432"/>
              <a:ext cx="94195" cy="10666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mpd="dbl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2792413" y="563562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215968"/>
                </a:solidFill>
                <a:latin typeface="Times New Roman" pitchFamily="18" charset="0"/>
              </a:rPr>
              <a:t>Mỗi tam giác có bao nhiêu đường phân giác?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4778375" y="4733925"/>
            <a:ext cx="688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576888" y="3152775"/>
            <a:ext cx="688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1388600" y="5529868"/>
            <a:ext cx="6705600" cy="58477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b="1">
                <a:solidFill>
                  <a:srgbClr val="660066"/>
                </a:solidFill>
                <a:latin typeface=".VnTime" pitchFamily="34" charset="0"/>
              </a:rPr>
              <a:t>* </a:t>
            </a:r>
            <a:r>
              <a:rPr lang="en-US" sz="3200" b="1">
                <a:solidFill>
                  <a:srgbClr val="660066"/>
                </a:solidFill>
                <a:latin typeface="Times New Roman" pitchFamily="18" charset="0"/>
              </a:rPr>
              <a:t>Mỗi tam giác có 3 đường phân giác.</a:t>
            </a:r>
          </a:p>
        </p:txBody>
      </p:sp>
      <p:pic>
        <p:nvPicPr>
          <p:cNvPr id="50" name="Picture 15" descr="j0232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161" y="1647669"/>
            <a:ext cx="1820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178494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7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684048" y="608454"/>
            <a:ext cx="487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Bài tập 1: Trong hình sau đoạn thẳng nào là đường phân giác của tam giác ABC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?     Biết:   ABD =   CBD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          BH  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AC KA=KC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168577" y="3404118"/>
            <a:ext cx="10917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Calibri" pitchFamily="34" charset="0"/>
              </a:rPr>
              <a:t>BD</a:t>
            </a:r>
          </a:p>
        </p:txBody>
      </p:sp>
      <p:sp>
        <p:nvSpPr>
          <p:cNvPr id="26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133600" y="1207964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BH 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173339" y="222679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ED </a:t>
            </a: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925247" y="3429000"/>
            <a:ext cx="715963" cy="381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3300"/>
                </a:solidFill>
                <a:latin typeface="VNI-Times" pitchFamily="2" charset="0"/>
                <a:cs typeface="+mn-cs"/>
              </a:rPr>
              <a:t>C</a:t>
            </a: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866812" y="1279402"/>
            <a:ext cx="792163" cy="381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3300"/>
                </a:solidFill>
                <a:latin typeface="VNI-Times" pitchFamily="2" charset="0"/>
                <a:cs typeface="+mn-cs"/>
              </a:rPr>
              <a:t>A</a:t>
            </a: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887146" y="2310138"/>
            <a:ext cx="792163" cy="4238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3300"/>
                </a:solidFill>
                <a:latin typeface="VNI-Times" pitchFamily="2" charset="0"/>
                <a:cs typeface="+mn-cs"/>
              </a:rPr>
              <a:t>B</a:t>
            </a:r>
          </a:p>
        </p:txBody>
      </p:sp>
      <p:pic>
        <p:nvPicPr>
          <p:cNvPr id="31" name="Picture 12" descr="1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9399" y="3238298"/>
            <a:ext cx="7731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 descr="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109" y="2220046"/>
            <a:ext cx="139223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4" descr="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61" y="1121945"/>
            <a:ext cx="139223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173339" y="427116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 </a:t>
            </a:r>
            <a:r>
              <a:rPr lang="en-US" sz="2800" b="1" smtClean="0">
                <a:latin typeface="Calibri" pitchFamily="34" charset="0"/>
              </a:rPr>
              <a:t>BK 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>
            <a:off x="939399" y="4321167"/>
            <a:ext cx="715963" cy="4238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>
                <a:solidFill>
                  <a:srgbClr val="FF3300"/>
                </a:solidFill>
                <a:latin typeface="VNI-Times" pitchFamily="2" charset="0"/>
                <a:cs typeface="+mn-cs"/>
              </a:rPr>
              <a:t>D</a:t>
            </a:r>
          </a:p>
        </p:txBody>
      </p:sp>
      <p:pic>
        <p:nvPicPr>
          <p:cNvPr id="36" name="Picture 17" descr="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61" y="4199865"/>
            <a:ext cx="139223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20"/>
          <p:cNvGrpSpPr>
            <a:grpSpLocks/>
          </p:cNvGrpSpPr>
          <p:nvPr/>
        </p:nvGrpSpPr>
        <p:grpSpPr bwMode="auto">
          <a:xfrm rot="-150811">
            <a:off x="3940832" y="3057953"/>
            <a:ext cx="4749819" cy="2759075"/>
            <a:chOff x="50305" y="390076"/>
            <a:chExt cx="7112495" cy="3813957"/>
          </a:xfrm>
        </p:grpSpPr>
        <p:sp>
          <p:nvSpPr>
            <p:cNvPr id="21530" name="Text Box 13"/>
            <p:cNvSpPr txBox="1">
              <a:spLocks noChangeArrowheads="1"/>
            </p:cNvSpPr>
            <p:nvPr/>
          </p:nvSpPr>
          <p:spPr bwMode="auto">
            <a:xfrm>
              <a:off x="50305" y="3746833"/>
              <a:ext cx="53339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66FF"/>
                  </a:solidFill>
                  <a:latin typeface="Calibri" pitchFamily="34" charset="0"/>
                  <a:sym typeface="Symbol" pitchFamily="18" charset="2"/>
                </a:rPr>
                <a:t>E</a:t>
              </a:r>
              <a:endParaRPr lang="en-US" sz="2400">
                <a:latin typeface="Calibri" pitchFamily="34" charset="0"/>
                <a:sym typeface="Symbol" pitchFamily="18" charset="2"/>
              </a:endParaRPr>
            </a:p>
          </p:txBody>
        </p:sp>
        <p:grpSp>
          <p:nvGrpSpPr>
            <p:cNvPr id="21531" name="Group 19"/>
            <p:cNvGrpSpPr>
              <a:grpSpLocks/>
            </p:cNvGrpSpPr>
            <p:nvPr/>
          </p:nvGrpSpPr>
          <p:grpSpPr bwMode="auto">
            <a:xfrm>
              <a:off x="659078" y="390076"/>
              <a:ext cx="6503722" cy="3755945"/>
              <a:chOff x="659078" y="390076"/>
              <a:chExt cx="6503722" cy="3755945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1199274" y="1360100"/>
                <a:ext cx="2668453" cy="182473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447721" y="935806"/>
                <a:ext cx="3043551" cy="289448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633623" y="3623185"/>
                <a:ext cx="4868284" cy="22822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35" name="Text Box 13"/>
              <p:cNvSpPr txBox="1">
                <a:spLocks noChangeArrowheads="1"/>
              </p:cNvSpPr>
              <p:nvPr/>
            </p:nvSpPr>
            <p:spPr bwMode="auto">
              <a:xfrm>
                <a:off x="3226349" y="390076"/>
                <a:ext cx="533399" cy="457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0066FF"/>
                    </a:solidFill>
                    <a:latin typeface="Calibri" pitchFamily="34" charset="0"/>
                  </a:rPr>
                  <a:t>A</a:t>
                </a:r>
                <a:endParaRPr lang="en-US" sz="2400">
                  <a:latin typeface="Calibri" pitchFamily="34" charset="0"/>
                  <a:sym typeface="Symbol" pitchFamily="18" charset="2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rot="30811" flipV="1">
                <a:off x="1673705" y="1506804"/>
                <a:ext cx="2354515" cy="2121905"/>
              </a:xfrm>
              <a:prstGeom prst="line">
                <a:avLst/>
              </a:prstGeom>
              <a:ln w="6350">
                <a:solidFill>
                  <a:srgbClr val="000000"/>
                </a:solidFill>
              </a:ln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0" h="50800"/>
                <a:bevelB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1622518" y="2399017"/>
                <a:ext cx="3346508" cy="1220115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60000" flipV="1">
                <a:off x="659078" y="2087625"/>
                <a:ext cx="4003691" cy="2058396"/>
              </a:xfrm>
              <a:prstGeom prst="line">
                <a:avLst/>
              </a:prstGeom>
              <a:ln w="9525" cap="rnd">
                <a:solidFill>
                  <a:srgbClr val="000000"/>
                </a:solidFill>
                <a:miter lim="800000"/>
                <a:headEnd type="oval"/>
                <a:tailEnd type="none"/>
              </a:ln>
              <a:effectLst>
                <a:outerShdw blurRad="38100" dist="50800" dir="5400000" sx="1000" sy="1000" algn="ctr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39" name="Text Box 13"/>
              <p:cNvSpPr txBox="1">
                <a:spLocks noChangeArrowheads="1"/>
              </p:cNvSpPr>
              <p:nvPr/>
            </p:nvSpPr>
            <p:spPr bwMode="auto">
              <a:xfrm>
                <a:off x="1085340" y="3157178"/>
                <a:ext cx="533399" cy="457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0066FF"/>
                    </a:solidFill>
                    <a:latin typeface="Calibri" pitchFamily="34" charset="0"/>
                  </a:rPr>
                  <a:t>B</a:t>
                </a:r>
                <a:endParaRPr lang="en-US" sz="2400">
                  <a:latin typeface="Calibri" pitchFamily="34" charset="0"/>
                  <a:sym typeface="Symbol" pitchFamily="18" charset="2"/>
                </a:endParaRPr>
              </a:p>
            </p:txBody>
          </p:sp>
          <p:sp>
            <p:nvSpPr>
              <p:cNvPr id="21540" name="Text Box 13"/>
              <p:cNvSpPr txBox="1">
                <a:spLocks noChangeArrowheads="1"/>
              </p:cNvSpPr>
              <p:nvPr/>
            </p:nvSpPr>
            <p:spPr bwMode="auto">
              <a:xfrm>
                <a:off x="6629400" y="3657600"/>
                <a:ext cx="5334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0066FF"/>
                    </a:solidFill>
                    <a:latin typeface="Calibri" pitchFamily="34" charset="0"/>
                  </a:rPr>
                  <a:t>C</a:t>
                </a:r>
                <a:endParaRPr lang="en-US" sz="2400">
                  <a:latin typeface="Calibri" pitchFamily="34" charset="0"/>
                  <a:sym typeface="Symbol" pitchFamily="18" charset="2"/>
                </a:endParaRPr>
              </a:p>
            </p:txBody>
          </p:sp>
          <p:sp>
            <p:nvSpPr>
              <p:cNvPr id="21541" name="Text Box 13"/>
              <p:cNvSpPr txBox="1">
                <a:spLocks noChangeArrowheads="1"/>
              </p:cNvSpPr>
              <p:nvPr/>
            </p:nvSpPr>
            <p:spPr bwMode="auto">
              <a:xfrm>
                <a:off x="4988230" y="1824247"/>
                <a:ext cx="533399" cy="638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latin typeface="Calibri" pitchFamily="34" charset="0"/>
                    <a:sym typeface="Symbol" pitchFamily="18" charset="2"/>
                  </a:rPr>
                  <a:t>K</a:t>
                </a:r>
              </a:p>
            </p:txBody>
          </p:sp>
          <p:sp>
            <p:nvSpPr>
              <p:cNvPr id="21542" name="Text Box 13"/>
              <p:cNvSpPr txBox="1">
                <a:spLocks noChangeArrowheads="1"/>
              </p:cNvSpPr>
              <p:nvPr/>
            </p:nvSpPr>
            <p:spPr bwMode="auto">
              <a:xfrm>
                <a:off x="4623090" y="1630240"/>
                <a:ext cx="533399" cy="457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0066FF"/>
                    </a:solidFill>
                    <a:latin typeface="Calibri" pitchFamily="34" charset="0"/>
                  </a:rPr>
                  <a:t>D</a:t>
                </a:r>
                <a:endParaRPr lang="en-US" sz="2400">
                  <a:latin typeface="Calibri" pitchFamily="34" charset="0"/>
                  <a:sym typeface="Symbol" pitchFamily="18" charset="2"/>
                </a:endParaRPr>
              </a:p>
            </p:txBody>
          </p:sp>
          <p:sp>
            <p:nvSpPr>
              <p:cNvPr id="21543" name="Text Box 13"/>
              <p:cNvSpPr txBox="1">
                <a:spLocks noChangeArrowheads="1"/>
              </p:cNvSpPr>
              <p:nvPr/>
            </p:nvSpPr>
            <p:spPr bwMode="auto">
              <a:xfrm>
                <a:off x="3955876" y="966581"/>
                <a:ext cx="533399" cy="457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latin typeface="Calibri" pitchFamily="34" charset="0"/>
                    <a:sym typeface="Symbol" pitchFamily="18" charset="2"/>
                  </a:rPr>
                  <a:t>H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3957938" y="1554308"/>
                <a:ext cx="76805" cy="7457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4032463" y="1578076"/>
                <a:ext cx="74611" cy="79235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Arc 53"/>
              <p:cNvSpPr/>
              <p:nvPr/>
            </p:nvSpPr>
            <p:spPr>
              <a:xfrm>
                <a:off x="1813307" y="2918894"/>
                <a:ext cx="605914" cy="645169"/>
              </a:xfrm>
              <a:prstGeom prst="arc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Arc 54"/>
              <p:cNvSpPr/>
              <p:nvPr/>
            </p:nvSpPr>
            <p:spPr>
              <a:xfrm rot="1320000">
                <a:off x="1976180" y="3220677"/>
                <a:ext cx="533671" cy="658335"/>
              </a:xfrm>
              <a:prstGeom prst="arc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21558" name="Line 54"/>
          <p:cNvSpPr>
            <a:spLocks noChangeShapeType="1"/>
          </p:cNvSpPr>
          <p:nvPr/>
        </p:nvSpPr>
        <p:spPr bwMode="auto">
          <a:xfrm flipH="1">
            <a:off x="6629400" y="3962400"/>
            <a:ext cx="138545" cy="152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 flipH="1">
            <a:off x="7391400" y="4648200"/>
            <a:ext cx="138545" cy="152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60" name="Oval 56"/>
          <p:cNvSpPr>
            <a:spLocks noChangeArrowheads="1"/>
          </p:cNvSpPr>
          <p:nvPr/>
        </p:nvSpPr>
        <p:spPr bwMode="auto">
          <a:xfrm flipV="1">
            <a:off x="7159336" y="4419600"/>
            <a:ext cx="69273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2055797"/>
              </p:ext>
            </p:extLst>
          </p:nvPr>
        </p:nvGraphicFramePr>
        <p:xfrm>
          <a:off x="4359486" y="2405545"/>
          <a:ext cx="350336" cy="345120"/>
        </p:xfrm>
        <a:graphic>
          <a:graphicData uri="http://schemas.openxmlformats.org/presentationml/2006/ole">
            <p:oleObj spid="_x0000_s35901" name="Equation" r:id="rId8" imgW="152280" imgH="164880" progId="Equation.DSMT4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5041532" y="4256228"/>
            <a:ext cx="2025379" cy="1185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96983520"/>
              </p:ext>
            </p:extLst>
          </p:nvPr>
        </p:nvGraphicFramePr>
        <p:xfrm>
          <a:off x="4948019" y="1927492"/>
          <a:ext cx="429172" cy="382646"/>
        </p:xfrm>
        <a:graphic>
          <a:graphicData uri="http://schemas.openxmlformats.org/presentationml/2006/ole">
            <p:oleObj spid="_x0000_s35902" name="Equation" r:id="rId9" imgW="164880" imgH="15228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64425441"/>
              </p:ext>
            </p:extLst>
          </p:nvPr>
        </p:nvGraphicFramePr>
        <p:xfrm>
          <a:off x="7212806" y="1963568"/>
          <a:ext cx="357187" cy="319088"/>
        </p:xfrm>
        <a:graphic>
          <a:graphicData uri="http://schemas.openxmlformats.org/presentationml/2006/ole">
            <p:oleObj spid="_x0000_s35903" name="Equation" r:id="rId10" imgW="164957" imgH="152268" progId="Equation.DSMT4">
              <p:embed/>
            </p:oleObj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27" grpId="0"/>
      <p:bldP spid="27" grpId="1"/>
      <p:bldP spid="28" grpId="0" animBg="1"/>
      <p:bldP spid="29" grpId="0" animBg="1"/>
      <p:bldP spid="29" grpId="1" animBg="1"/>
      <p:bldP spid="30" grpId="0" animBg="1"/>
      <p:bldP spid="30" grpId="1" animBg="1"/>
      <p:bldP spid="34" grpId="0"/>
      <p:bldP spid="34" grpId="1"/>
      <p:bldP spid="35" grpId="0" animBg="1"/>
      <p:bldP spid="35" grpId="1" animBg="1"/>
      <p:bldP spid="21558" grpId="0" animBg="1"/>
      <p:bldP spid="21559" grpId="0" animBg="1"/>
      <p:bldP spid="215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70560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1219200" y="452336"/>
            <a:ext cx="6705600" cy="1169551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tập </a:t>
            </a:r>
            <a:r>
              <a:rPr lang="en-US" sz="2400" smtClean="0"/>
              <a:t>: </a:t>
            </a:r>
            <a:r>
              <a:rPr lang="en-US" sz="2800" b="1">
                <a:latin typeface="Times New Roman" pitchFamily="18" charset="0"/>
              </a:rPr>
              <a:t>Cho bài toán như hình vẽ. </a:t>
            </a:r>
            <a:endParaRPr lang="en-US" sz="2800" b="1" smtClean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</a:rPr>
              <a:t>              Chứng </a:t>
            </a:r>
            <a:r>
              <a:rPr lang="en-US" sz="2800" b="1">
                <a:latin typeface="Times New Roman" pitchFamily="18" charset="0"/>
              </a:rPr>
              <a:t>minh MB = MC.</a:t>
            </a:r>
          </a:p>
        </p:txBody>
      </p:sp>
      <p:grpSp>
        <p:nvGrpSpPr>
          <p:cNvPr id="21" name="Group 56"/>
          <p:cNvGrpSpPr>
            <a:grpSpLocks/>
          </p:cNvGrpSpPr>
          <p:nvPr/>
        </p:nvGrpSpPr>
        <p:grpSpPr bwMode="auto">
          <a:xfrm>
            <a:off x="1143000" y="1600200"/>
            <a:ext cx="2438400" cy="2246116"/>
            <a:chOff x="5562600" y="1692275"/>
            <a:chExt cx="3352800" cy="3870325"/>
          </a:xfrm>
        </p:grpSpPr>
        <p:grpSp>
          <p:nvGrpSpPr>
            <p:cNvPr id="22" name="Group 8"/>
            <p:cNvGrpSpPr>
              <a:grpSpLocks/>
            </p:cNvGrpSpPr>
            <p:nvPr/>
          </p:nvGrpSpPr>
          <p:grpSpPr bwMode="auto">
            <a:xfrm>
              <a:off x="5562600" y="1692275"/>
              <a:ext cx="3352800" cy="3870325"/>
              <a:chOff x="3504" y="1018"/>
              <a:chExt cx="2112" cy="2438"/>
            </a:xfrm>
          </p:grpSpPr>
          <p:sp>
            <p:nvSpPr>
              <p:cNvPr id="25" name="AutoShape 9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1536" cy="1776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10"/>
              <p:cNvSpPr txBox="1">
                <a:spLocks noChangeArrowheads="1"/>
              </p:cNvSpPr>
              <p:nvPr/>
            </p:nvSpPr>
            <p:spPr bwMode="auto">
              <a:xfrm>
                <a:off x="4356" y="101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dirty="0"/>
                  <a:t>A</a:t>
                </a:r>
              </a:p>
            </p:txBody>
          </p:sp>
          <p:sp>
            <p:nvSpPr>
              <p:cNvPr id="27" name="Text Box 11"/>
              <p:cNvSpPr txBox="1">
                <a:spLocks noChangeArrowheads="1"/>
              </p:cNvSpPr>
              <p:nvPr/>
            </p:nvSpPr>
            <p:spPr bwMode="auto">
              <a:xfrm>
                <a:off x="5280" y="312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/>
                  <a:t>C</a:t>
                </a:r>
              </a:p>
            </p:txBody>
          </p:sp>
          <p:sp>
            <p:nvSpPr>
              <p:cNvPr id="28" name="Text Box 12"/>
              <p:cNvSpPr txBox="1">
                <a:spLocks noChangeArrowheads="1"/>
              </p:cNvSpPr>
              <p:nvPr/>
            </p:nvSpPr>
            <p:spPr bwMode="auto">
              <a:xfrm>
                <a:off x="3504" y="312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/>
                  <a:t>B</a:t>
                </a:r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4512" y="1440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" name="Text Box 14"/>
              <p:cNvSpPr txBox="1">
                <a:spLocks noChangeArrowheads="1"/>
              </p:cNvSpPr>
              <p:nvPr/>
            </p:nvSpPr>
            <p:spPr bwMode="auto">
              <a:xfrm>
                <a:off x="4416" y="316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/>
                  <a:t>M</a:t>
                </a:r>
              </a:p>
            </p:txBody>
          </p:sp>
          <p:grpSp>
            <p:nvGrpSpPr>
              <p:cNvPr id="31" name="Group 30"/>
              <p:cNvGrpSpPr>
                <a:grpSpLocks/>
              </p:cNvGrpSpPr>
              <p:nvPr/>
            </p:nvGrpSpPr>
            <p:grpSpPr bwMode="auto">
              <a:xfrm>
                <a:off x="4032" y="2361"/>
                <a:ext cx="117" cy="78"/>
                <a:chOff x="4032" y="2073"/>
                <a:chExt cx="117" cy="78"/>
              </a:xfrm>
            </p:grpSpPr>
            <p:sp>
              <p:nvSpPr>
                <p:cNvPr id="38" name="Line 16"/>
                <p:cNvSpPr>
                  <a:spLocks noChangeShapeType="1"/>
                </p:cNvSpPr>
                <p:nvPr/>
              </p:nvSpPr>
              <p:spPr bwMode="auto">
                <a:xfrm>
                  <a:off x="4032" y="210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" name="Line 17"/>
                <p:cNvSpPr>
                  <a:spLocks noChangeShapeType="1"/>
                </p:cNvSpPr>
                <p:nvPr/>
              </p:nvSpPr>
              <p:spPr bwMode="auto">
                <a:xfrm>
                  <a:off x="4053" y="207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8"/>
              <p:cNvGrpSpPr>
                <a:grpSpLocks/>
              </p:cNvGrpSpPr>
              <p:nvPr/>
            </p:nvGrpSpPr>
            <p:grpSpPr bwMode="auto">
              <a:xfrm flipH="1">
                <a:off x="4887" y="2352"/>
                <a:ext cx="96" cy="96"/>
                <a:chOff x="4032" y="2073"/>
                <a:chExt cx="117" cy="78"/>
              </a:xfrm>
            </p:grpSpPr>
            <p:sp>
              <p:nvSpPr>
                <p:cNvPr id="36" name="Line 19"/>
                <p:cNvSpPr>
                  <a:spLocks noChangeShapeType="1"/>
                </p:cNvSpPr>
                <p:nvPr/>
              </p:nvSpPr>
              <p:spPr bwMode="auto">
                <a:xfrm>
                  <a:off x="4032" y="210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7" name="Line 20"/>
                <p:cNvSpPr>
                  <a:spLocks noChangeShapeType="1"/>
                </p:cNvSpPr>
                <p:nvPr/>
              </p:nvSpPr>
              <p:spPr bwMode="auto">
                <a:xfrm>
                  <a:off x="4053" y="207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21"/>
              <p:cNvGrpSpPr>
                <a:grpSpLocks/>
              </p:cNvGrpSpPr>
              <p:nvPr/>
            </p:nvGrpSpPr>
            <p:grpSpPr bwMode="auto">
              <a:xfrm>
                <a:off x="4395" y="1719"/>
                <a:ext cx="228" cy="117"/>
                <a:chOff x="2715" y="1274"/>
                <a:chExt cx="228" cy="117"/>
              </a:xfrm>
            </p:grpSpPr>
            <p:sp>
              <p:nvSpPr>
                <p:cNvPr id="34" name="Arc 22"/>
                <p:cNvSpPr>
                  <a:spLocks/>
                </p:cNvSpPr>
                <p:nvPr/>
              </p:nvSpPr>
              <p:spPr bwMode="auto">
                <a:xfrm rot="9000000">
                  <a:off x="2715" y="1280"/>
                  <a:ext cx="113" cy="111"/>
                </a:xfrm>
                <a:custGeom>
                  <a:avLst/>
                  <a:gdLst>
                    <a:gd name="T0" fmla="*/ 0 w 21600"/>
                    <a:gd name="T1" fmla="*/ 0 h 21073"/>
                    <a:gd name="T2" fmla="*/ 1 w 21600"/>
                    <a:gd name="T3" fmla="*/ 1 h 21073"/>
                    <a:gd name="T4" fmla="*/ 0 w 21600"/>
                    <a:gd name="T5" fmla="*/ 1 h 210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073"/>
                    <a:gd name="T11" fmla="*/ 21600 w 21600"/>
                    <a:gd name="T12" fmla="*/ 21073 h 210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073" fill="none" extrusionOk="0">
                      <a:moveTo>
                        <a:pt x="4743" y="0"/>
                      </a:moveTo>
                      <a:cubicBezTo>
                        <a:pt x="14598" y="2218"/>
                        <a:pt x="21600" y="10971"/>
                        <a:pt x="21600" y="21073"/>
                      </a:cubicBezTo>
                    </a:path>
                    <a:path w="21600" h="21073" stroke="0" extrusionOk="0">
                      <a:moveTo>
                        <a:pt x="4743" y="0"/>
                      </a:moveTo>
                      <a:cubicBezTo>
                        <a:pt x="14598" y="2218"/>
                        <a:pt x="21600" y="10971"/>
                        <a:pt x="21600" y="21073"/>
                      </a:cubicBezTo>
                      <a:lnTo>
                        <a:pt x="0" y="2107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Arc 23"/>
                <p:cNvSpPr>
                  <a:spLocks/>
                </p:cNvSpPr>
                <p:nvPr/>
              </p:nvSpPr>
              <p:spPr bwMode="auto">
                <a:xfrm rot="7200000">
                  <a:off x="2833" y="1271"/>
                  <a:ext cx="108" cy="113"/>
                </a:xfrm>
                <a:custGeom>
                  <a:avLst/>
                  <a:gdLst>
                    <a:gd name="T0" fmla="*/ 0 w 20647"/>
                    <a:gd name="T1" fmla="*/ 0 h 21600"/>
                    <a:gd name="T2" fmla="*/ 1 w 20647"/>
                    <a:gd name="T3" fmla="*/ 0 h 21600"/>
                    <a:gd name="T4" fmla="*/ 0 w 20647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0647"/>
                    <a:gd name="T10" fmla="*/ 0 h 21600"/>
                    <a:gd name="T11" fmla="*/ 20647 w 2064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647" h="21600" fill="none" extrusionOk="0">
                      <a:moveTo>
                        <a:pt x="-1" y="0"/>
                      </a:moveTo>
                      <a:cubicBezTo>
                        <a:pt x="9484" y="0"/>
                        <a:pt x="17859" y="6187"/>
                        <a:pt x="20646" y="15253"/>
                      </a:cubicBezTo>
                    </a:path>
                    <a:path w="20647" h="21600" stroke="0" extrusionOk="0">
                      <a:moveTo>
                        <a:pt x="-1" y="0"/>
                      </a:moveTo>
                      <a:cubicBezTo>
                        <a:pt x="9484" y="0"/>
                        <a:pt x="17859" y="6187"/>
                        <a:pt x="20646" y="1525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3" name="TextBox 58"/>
            <p:cNvSpPr txBox="1">
              <a:spLocks noChangeArrowheads="1"/>
            </p:cNvSpPr>
            <p:nvPr/>
          </p:nvSpPr>
          <p:spPr bwMode="auto">
            <a:xfrm>
              <a:off x="6858000" y="2971800"/>
              <a:ext cx="152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1</a:t>
              </a:r>
            </a:p>
          </p:txBody>
        </p:sp>
        <p:sp>
          <p:nvSpPr>
            <p:cNvPr id="24" name="TextBox 59"/>
            <p:cNvSpPr txBox="1">
              <a:spLocks noChangeArrowheads="1"/>
            </p:cNvSpPr>
            <p:nvPr/>
          </p:nvSpPr>
          <p:spPr bwMode="auto">
            <a:xfrm>
              <a:off x="7239000" y="2983468"/>
              <a:ext cx="152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4306887" y="2057400"/>
          <a:ext cx="3084513" cy="1536700"/>
        </p:xfrm>
        <a:graphic>
          <a:graphicData uri="http://schemas.openxmlformats.org/presentationml/2006/ole">
            <p:oleObj spid="_x0000_s60417" name="Equation" r:id="rId3" imgW="3084843" imgH="1536325" progId="Equation.DSMT4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28600" y="38817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minh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257425" y="4059237"/>
          <a:ext cx="4627563" cy="3103563"/>
        </p:xfrm>
        <a:graphic>
          <a:graphicData uri="http://schemas.openxmlformats.org/presentationml/2006/ole">
            <p:oleObj spid="_x0000_s60418" name="Equation" r:id="rId4" imgW="4627265" imgH="3103133" progId="Equation.DSMT4">
              <p:embed/>
            </p:oleObj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1938992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indent="0" algn="just">
              <a:spcBef>
                <a:spcPct val="50000"/>
              </a:spcBef>
              <a:buNone/>
              <a:defRPr/>
            </a:pPr>
            <a:r>
              <a:rPr lang="en-US" sz="2800" b="1" smtClean="0">
                <a:latin typeface="Times New Roman" pitchFamily="18" charset="0"/>
              </a:rPr>
              <a:t> </a:t>
            </a:r>
            <a:r>
              <a:rPr lang="en-US" sz="2800" b="1" i="1" smtClean="0">
                <a:latin typeface="Times New Roman" pitchFamily="18" charset="0"/>
              </a:rPr>
              <a:t>Trong một tam giác cân, đường phân giác  xuất phát từ đỉnh đối diện với đáy đồng thời là đường trung tuyến ứng với cạnh đáy.</a:t>
            </a:r>
          </a:p>
          <a:p>
            <a:pPr algn="just">
              <a:spcBef>
                <a:spcPct val="50000"/>
              </a:spcBef>
              <a:defRPr/>
            </a:pPr>
            <a:endParaRPr lang="en-US" sz="2400" b="1">
              <a:latin typeface="Times New Roman" pitchFamily="18" charset="0"/>
            </a:endParaRPr>
          </a:p>
        </p:txBody>
      </p: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3581400" y="3521075"/>
            <a:ext cx="1828800" cy="2117725"/>
            <a:chOff x="3639" y="1096"/>
            <a:chExt cx="1955" cy="2385"/>
          </a:xfrm>
        </p:grpSpPr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>
              <a:off x="3744" y="1440"/>
              <a:ext cx="1536" cy="1776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347" y="1096"/>
              <a:ext cx="336" cy="29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A</a:t>
              </a: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5258" y="3119"/>
              <a:ext cx="336" cy="29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C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3639" y="3187"/>
              <a:ext cx="336" cy="29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B</a:t>
              </a: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4512" y="1440"/>
              <a:ext cx="0" cy="17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330" y="3182"/>
              <a:ext cx="336" cy="29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M</a:t>
              </a:r>
            </a:p>
          </p:txBody>
        </p:sp>
        <p:grpSp>
          <p:nvGrpSpPr>
            <p:cNvPr id="25" name="Group 21"/>
            <p:cNvGrpSpPr>
              <a:grpSpLocks/>
            </p:cNvGrpSpPr>
            <p:nvPr/>
          </p:nvGrpSpPr>
          <p:grpSpPr bwMode="auto">
            <a:xfrm>
              <a:off x="4392" y="1736"/>
              <a:ext cx="228" cy="117"/>
              <a:chOff x="2715" y="1274"/>
              <a:chExt cx="228" cy="117"/>
            </a:xfrm>
          </p:grpSpPr>
          <p:sp>
            <p:nvSpPr>
              <p:cNvPr id="29" name="Arc 22"/>
              <p:cNvSpPr>
                <a:spLocks/>
              </p:cNvSpPr>
              <p:nvPr/>
            </p:nvSpPr>
            <p:spPr bwMode="auto">
              <a:xfrm rot="9000000">
                <a:off x="2715" y="1280"/>
                <a:ext cx="113" cy="111"/>
              </a:xfrm>
              <a:custGeom>
                <a:avLst/>
                <a:gdLst>
                  <a:gd name="T0" fmla="*/ 0 w 21600"/>
                  <a:gd name="T1" fmla="*/ 0 h 21073"/>
                  <a:gd name="T2" fmla="*/ 0 w 21600"/>
                  <a:gd name="T3" fmla="*/ 0 h 21073"/>
                  <a:gd name="T4" fmla="*/ 0 w 21600"/>
                  <a:gd name="T5" fmla="*/ 0 h 2107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073"/>
                  <a:gd name="T11" fmla="*/ 21600 w 21600"/>
                  <a:gd name="T12" fmla="*/ 21073 h 210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073" fill="none" extrusionOk="0">
                    <a:moveTo>
                      <a:pt x="4743" y="0"/>
                    </a:moveTo>
                    <a:cubicBezTo>
                      <a:pt x="14598" y="2218"/>
                      <a:pt x="21600" y="10971"/>
                      <a:pt x="21600" y="21073"/>
                    </a:cubicBezTo>
                  </a:path>
                  <a:path w="21600" h="21073" stroke="0" extrusionOk="0">
                    <a:moveTo>
                      <a:pt x="4743" y="0"/>
                    </a:moveTo>
                    <a:cubicBezTo>
                      <a:pt x="14598" y="2218"/>
                      <a:pt x="21600" y="10971"/>
                      <a:pt x="21600" y="21073"/>
                    </a:cubicBezTo>
                    <a:lnTo>
                      <a:pt x="0" y="21073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Arc 23"/>
              <p:cNvSpPr>
                <a:spLocks/>
              </p:cNvSpPr>
              <p:nvPr/>
            </p:nvSpPr>
            <p:spPr bwMode="auto">
              <a:xfrm rot="7200000">
                <a:off x="2833" y="1271"/>
                <a:ext cx="108" cy="113"/>
              </a:xfrm>
              <a:custGeom>
                <a:avLst/>
                <a:gdLst>
                  <a:gd name="T0" fmla="*/ 0 w 20647"/>
                  <a:gd name="T1" fmla="*/ 0 h 21600"/>
                  <a:gd name="T2" fmla="*/ 0 w 20647"/>
                  <a:gd name="T3" fmla="*/ 0 h 21600"/>
                  <a:gd name="T4" fmla="*/ 0 w 2064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647"/>
                  <a:gd name="T10" fmla="*/ 0 h 21600"/>
                  <a:gd name="T11" fmla="*/ 20647 w 2064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47" h="21600" fill="none" extrusionOk="0">
                    <a:moveTo>
                      <a:pt x="-1" y="0"/>
                    </a:moveTo>
                    <a:cubicBezTo>
                      <a:pt x="9484" y="0"/>
                      <a:pt x="17859" y="6187"/>
                      <a:pt x="20646" y="15253"/>
                    </a:cubicBezTo>
                  </a:path>
                  <a:path w="20647" h="21600" stroke="0" extrusionOk="0">
                    <a:moveTo>
                      <a:pt x="-1" y="0"/>
                    </a:moveTo>
                    <a:cubicBezTo>
                      <a:pt x="9484" y="0"/>
                      <a:pt x="17859" y="6187"/>
                      <a:pt x="20646" y="1525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24"/>
            <p:cNvGrpSpPr>
              <a:grpSpLocks/>
            </p:cNvGrpSpPr>
            <p:nvPr/>
          </p:nvGrpSpPr>
          <p:grpSpPr bwMode="auto">
            <a:xfrm>
              <a:off x="4320" y="1799"/>
              <a:ext cx="423" cy="221"/>
              <a:chOff x="4302" y="1718"/>
              <a:chExt cx="423" cy="221"/>
            </a:xfrm>
          </p:grpSpPr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4302" y="1718"/>
                <a:ext cx="241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1</a:t>
                </a:r>
              </a:p>
            </p:txBody>
          </p:sp>
          <p:sp>
            <p:nvSpPr>
              <p:cNvPr id="28" name="Text Box 26"/>
              <p:cNvSpPr txBox="1">
                <a:spLocks noChangeArrowheads="1"/>
              </p:cNvSpPr>
              <p:nvPr/>
            </p:nvSpPr>
            <p:spPr bwMode="auto">
              <a:xfrm>
                <a:off x="4485" y="1727"/>
                <a:ext cx="244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2</a:t>
                </a:r>
              </a:p>
            </p:txBody>
          </p:sp>
        </p:grpSp>
      </p:grpSp>
      <p:cxnSp>
        <p:nvCxnSpPr>
          <p:cNvPr id="31" name="Straight Connector 30"/>
          <p:cNvCxnSpPr/>
          <p:nvPr/>
        </p:nvCxnSpPr>
        <p:spPr>
          <a:xfrm rot="16200000" flipV="1">
            <a:off x="3871913" y="4716462"/>
            <a:ext cx="1524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4775200" y="4759325"/>
            <a:ext cx="182563" cy="13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3840163" y="4789487"/>
            <a:ext cx="261937" cy="15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4759325" y="4789487"/>
            <a:ext cx="198438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001294" y="5371306"/>
            <a:ext cx="2286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533106" y="5371307"/>
            <a:ext cx="2286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774943" y="914400"/>
            <a:ext cx="38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TÍNH CHẤT:(SGK-71)</a:t>
            </a:r>
            <a:endParaRPr lang="en-US" sz="28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56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1905000" y="152400"/>
            <a:ext cx="5470525" cy="1676400"/>
          </a:xfrm>
          <a:prstGeom prst="cloudCallout">
            <a:avLst>
              <a:gd name="adj1" fmla="val -31306"/>
              <a:gd name="adj2" fmla="val 7424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2" name="Group 83"/>
          <p:cNvGrpSpPr>
            <a:grpSpLocks/>
          </p:cNvGrpSpPr>
          <p:nvPr/>
        </p:nvGrpSpPr>
        <p:grpSpPr bwMode="auto">
          <a:xfrm>
            <a:off x="3109913" y="2120900"/>
            <a:ext cx="4495800" cy="3175000"/>
            <a:chOff x="5174303" y="866357"/>
            <a:chExt cx="2484518" cy="2178424"/>
          </a:xfrm>
          <a:noFill/>
        </p:grpSpPr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5295371" y="1086378"/>
              <a:ext cx="2041480" cy="1619658"/>
            </a:xfrm>
            <a:custGeom>
              <a:avLst/>
              <a:gdLst>
                <a:gd name="T0" fmla="*/ 967740032 w 1296"/>
                <a:gd name="T1" fmla="*/ 0 h 1008"/>
                <a:gd name="T2" fmla="*/ 0 w 1296"/>
                <a:gd name="T3" fmla="*/ 2147483647 h 1008"/>
                <a:gd name="T4" fmla="*/ 2147483647 w 1296"/>
                <a:gd name="T5" fmla="*/ 2147483647 h 1008"/>
                <a:gd name="T6" fmla="*/ 967740032 w 1296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6"/>
                <a:gd name="T13" fmla="*/ 0 h 1008"/>
                <a:gd name="T14" fmla="*/ 1296 w 129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" h="1008">
                  <a:moveTo>
                    <a:pt x="384" y="0"/>
                  </a:moveTo>
                  <a:lnTo>
                    <a:pt x="0" y="1008"/>
                  </a:lnTo>
                  <a:lnTo>
                    <a:pt x="1296" y="1008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25" name="Text Box 23"/>
            <p:cNvSpPr txBox="1">
              <a:spLocks noChangeArrowheads="1"/>
            </p:cNvSpPr>
            <p:nvPr/>
          </p:nvSpPr>
          <p:spPr bwMode="auto">
            <a:xfrm>
              <a:off x="7277821" y="2647906"/>
              <a:ext cx="381000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prstClr val="black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1326" name="Text Box 24"/>
            <p:cNvSpPr txBox="1">
              <a:spLocks noChangeArrowheads="1"/>
            </p:cNvSpPr>
            <p:nvPr/>
          </p:nvSpPr>
          <p:spPr bwMode="auto">
            <a:xfrm>
              <a:off x="5174303" y="2638491"/>
              <a:ext cx="381000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prstClr val="black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11327" name="Text Box 25"/>
            <p:cNvSpPr txBox="1">
              <a:spLocks noChangeArrowheads="1"/>
            </p:cNvSpPr>
            <p:nvPr/>
          </p:nvSpPr>
          <p:spPr bwMode="auto">
            <a:xfrm>
              <a:off x="5814526" y="866357"/>
              <a:ext cx="381000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prstClr val="black"/>
                  </a:solidFill>
                  <a:latin typeface="Calibri" pitchFamily="34" charset="0"/>
                </a:rPr>
                <a:t>A</a:t>
              </a:r>
            </a:p>
          </p:txBody>
        </p:sp>
      </p:grp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567113" y="3429000"/>
            <a:ext cx="688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latin typeface="Calibri" pitchFamily="34" charset="0"/>
              </a:rPr>
              <a:t>F</a:t>
            </a:r>
          </a:p>
        </p:txBody>
      </p:sp>
      <p:grpSp>
        <p:nvGrpSpPr>
          <p:cNvPr id="28" name="Group 86"/>
          <p:cNvGrpSpPr>
            <a:grpSpLocks/>
          </p:cNvGrpSpPr>
          <p:nvPr/>
        </p:nvGrpSpPr>
        <p:grpSpPr bwMode="auto">
          <a:xfrm>
            <a:off x="4037013" y="2454275"/>
            <a:ext cx="854075" cy="2336800"/>
            <a:chOff x="5684814" y="1137037"/>
            <a:chExt cx="485799" cy="1562100"/>
          </a:xfrm>
        </p:grpSpPr>
        <p:sp>
          <p:nvSpPr>
            <p:cNvPr id="11320" name="Freeform 10"/>
            <p:cNvSpPr>
              <a:spLocks/>
            </p:cNvSpPr>
            <p:nvPr/>
          </p:nvSpPr>
          <p:spPr bwMode="auto">
            <a:xfrm>
              <a:off x="5905500" y="1137037"/>
              <a:ext cx="265113" cy="1562100"/>
            </a:xfrm>
            <a:custGeom>
              <a:avLst/>
              <a:gdLst>
                <a:gd name="T0" fmla="*/ 0 w 141"/>
                <a:gd name="T1" fmla="*/ 0 h 1024"/>
                <a:gd name="T2" fmla="*/ 2147483647 w 141"/>
                <a:gd name="T3" fmla="*/ 2147483647 h 1024"/>
                <a:gd name="T4" fmla="*/ 0 60000 65536"/>
                <a:gd name="T5" fmla="*/ 0 60000 65536"/>
                <a:gd name="T6" fmla="*/ 0 w 141"/>
                <a:gd name="T7" fmla="*/ 0 h 1024"/>
                <a:gd name="T8" fmla="*/ 141 w 141"/>
                <a:gd name="T9" fmla="*/ 1024 h 10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1" h="1024">
                  <a:moveTo>
                    <a:pt x="0" y="0"/>
                  </a:moveTo>
                  <a:lnTo>
                    <a:pt x="141" y="1024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321" name="Group 84"/>
            <p:cNvGrpSpPr>
              <a:grpSpLocks/>
            </p:cNvGrpSpPr>
            <p:nvPr/>
          </p:nvGrpSpPr>
          <p:grpSpPr bwMode="auto">
            <a:xfrm>
              <a:off x="5684814" y="1292449"/>
              <a:ext cx="361133" cy="178513"/>
              <a:chOff x="5703864" y="1311499"/>
              <a:chExt cx="361133" cy="178513"/>
            </a:xfrm>
          </p:grpSpPr>
          <p:sp>
            <p:nvSpPr>
              <p:cNvPr id="11322" name="Arc 16"/>
              <p:cNvSpPr>
                <a:spLocks/>
              </p:cNvSpPr>
              <p:nvPr/>
            </p:nvSpPr>
            <p:spPr bwMode="auto">
              <a:xfrm rot="-2742748" flipH="1" flipV="1">
                <a:off x="5787024" y="1244563"/>
                <a:ext cx="104405" cy="270726"/>
              </a:xfrm>
              <a:custGeom>
                <a:avLst/>
                <a:gdLst>
                  <a:gd name="T0" fmla="*/ 0 w 17998"/>
                  <a:gd name="T1" fmla="*/ 0 h 21600"/>
                  <a:gd name="T2" fmla="*/ 2147483647 w 17998"/>
                  <a:gd name="T3" fmla="*/ 2147483647 h 21600"/>
                  <a:gd name="T4" fmla="*/ 0 w 17998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17998"/>
                  <a:gd name="T10" fmla="*/ 0 h 21600"/>
                  <a:gd name="T11" fmla="*/ 17998 w 179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8" h="21600" fill="none" extrusionOk="0">
                    <a:moveTo>
                      <a:pt x="-1" y="0"/>
                    </a:moveTo>
                    <a:cubicBezTo>
                      <a:pt x="7238" y="0"/>
                      <a:pt x="13995" y="3625"/>
                      <a:pt x="17997" y="9657"/>
                    </a:cubicBezTo>
                  </a:path>
                  <a:path w="17998" h="21600" stroke="0" extrusionOk="0">
                    <a:moveTo>
                      <a:pt x="-1" y="0"/>
                    </a:moveTo>
                    <a:cubicBezTo>
                      <a:pt x="7238" y="0"/>
                      <a:pt x="13995" y="3625"/>
                      <a:pt x="17997" y="96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23" name="Arc 15"/>
              <p:cNvSpPr>
                <a:spLocks/>
              </p:cNvSpPr>
              <p:nvPr/>
            </p:nvSpPr>
            <p:spPr bwMode="auto">
              <a:xfrm rot="2189160" flipV="1">
                <a:off x="6007471" y="1311499"/>
                <a:ext cx="57526" cy="178513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Group 96"/>
          <p:cNvGrpSpPr>
            <a:grpSpLocks/>
          </p:cNvGrpSpPr>
          <p:nvPr/>
        </p:nvGrpSpPr>
        <p:grpSpPr bwMode="auto">
          <a:xfrm>
            <a:off x="3367088" y="3470275"/>
            <a:ext cx="2195512" cy="1363662"/>
            <a:chOff x="3329804" y="2375137"/>
            <a:chExt cx="1254721" cy="893015"/>
          </a:xfrm>
        </p:grpSpPr>
        <p:sp>
          <p:nvSpPr>
            <p:cNvPr id="11313" name="Freeform 11"/>
            <p:cNvSpPr>
              <a:spLocks/>
            </p:cNvSpPr>
            <p:nvPr/>
          </p:nvSpPr>
          <p:spPr bwMode="auto">
            <a:xfrm rot="120000">
              <a:off x="3329804" y="2375137"/>
              <a:ext cx="1254721" cy="893015"/>
            </a:xfrm>
            <a:custGeom>
              <a:avLst/>
              <a:gdLst>
                <a:gd name="T0" fmla="*/ 0 w 768"/>
                <a:gd name="T1" fmla="*/ 2147483647 h 585"/>
                <a:gd name="T2" fmla="*/ 2147483647 w 768"/>
                <a:gd name="T3" fmla="*/ 0 h 585"/>
                <a:gd name="T4" fmla="*/ 0 60000 65536"/>
                <a:gd name="T5" fmla="*/ 0 60000 65536"/>
                <a:gd name="T6" fmla="*/ 0 w 768"/>
                <a:gd name="T7" fmla="*/ 0 h 585"/>
                <a:gd name="T8" fmla="*/ 768 w 768"/>
                <a:gd name="T9" fmla="*/ 585 h 5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8" h="585">
                  <a:moveTo>
                    <a:pt x="0" y="585"/>
                  </a:moveTo>
                  <a:lnTo>
                    <a:pt x="768" y="0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314" name="Group 87"/>
            <p:cNvGrpSpPr>
              <a:grpSpLocks/>
            </p:cNvGrpSpPr>
            <p:nvPr/>
          </p:nvGrpSpPr>
          <p:grpSpPr bwMode="auto">
            <a:xfrm>
              <a:off x="3477852" y="2841576"/>
              <a:ext cx="170201" cy="195007"/>
              <a:chOff x="5440054" y="2331873"/>
              <a:chExt cx="178214" cy="138022"/>
            </a:xfrm>
          </p:grpSpPr>
          <p:sp>
            <p:nvSpPr>
              <p:cNvPr id="11318" name="Arc 21"/>
              <p:cNvSpPr>
                <a:spLocks/>
              </p:cNvSpPr>
              <p:nvPr/>
            </p:nvSpPr>
            <p:spPr bwMode="auto">
              <a:xfrm rot="-201702">
                <a:off x="5440054" y="2337264"/>
                <a:ext cx="166414" cy="132631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19" name="Freeform 22"/>
              <p:cNvSpPr>
                <a:spLocks/>
              </p:cNvSpPr>
              <p:nvPr/>
            </p:nvSpPr>
            <p:spPr bwMode="auto">
              <a:xfrm>
                <a:off x="5500803" y="2331873"/>
                <a:ext cx="117465" cy="100961"/>
              </a:xfrm>
              <a:custGeom>
                <a:avLst/>
                <a:gdLst>
                  <a:gd name="T0" fmla="*/ 0 w 64"/>
                  <a:gd name="T1" fmla="*/ 2147483647 h 77"/>
                  <a:gd name="T2" fmla="*/ 2147483647 w 64"/>
                  <a:gd name="T3" fmla="*/ 0 h 77"/>
                  <a:gd name="T4" fmla="*/ 0 60000 65536"/>
                  <a:gd name="T5" fmla="*/ 0 60000 65536"/>
                  <a:gd name="T6" fmla="*/ 0 w 64"/>
                  <a:gd name="T7" fmla="*/ 0 h 77"/>
                  <a:gd name="T8" fmla="*/ 64 w 64"/>
                  <a:gd name="T9" fmla="*/ 77 h 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" h="77">
                    <a:moveTo>
                      <a:pt x="0" y="77"/>
                    </a:moveTo>
                    <a:lnTo>
                      <a:pt x="64" y="0"/>
                    </a:ln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315" name="Group 91"/>
            <p:cNvGrpSpPr>
              <a:grpSpLocks/>
            </p:cNvGrpSpPr>
            <p:nvPr/>
          </p:nvGrpSpPr>
          <p:grpSpPr bwMode="auto">
            <a:xfrm>
              <a:off x="3605552" y="3060629"/>
              <a:ext cx="159484" cy="165517"/>
              <a:chOff x="5611900" y="2489716"/>
              <a:chExt cx="170605" cy="142723"/>
            </a:xfrm>
          </p:grpSpPr>
          <p:sp>
            <p:nvSpPr>
              <p:cNvPr id="11316" name="Arc 18"/>
              <p:cNvSpPr>
                <a:spLocks/>
              </p:cNvSpPr>
              <p:nvPr/>
            </p:nvSpPr>
            <p:spPr bwMode="auto">
              <a:xfrm rot="1434123">
                <a:off x="5611900" y="2489716"/>
                <a:ext cx="136667" cy="142723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17" name="Freeform 19"/>
              <p:cNvSpPr>
                <a:spLocks/>
              </p:cNvSpPr>
              <p:nvPr/>
            </p:nvSpPr>
            <p:spPr bwMode="auto">
              <a:xfrm>
                <a:off x="5646897" y="2542132"/>
                <a:ext cx="135608" cy="25819"/>
              </a:xfrm>
              <a:custGeom>
                <a:avLst/>
                <a:gdLst>
                  <a:gd name="T0" fmla="*/ 0 w 89"/>
                  <a:gd name="T1" fmla="*/ 2147483647 h 38"/>
                  <a:gd name="T2" fmla="*/ 2147483647 w 89"/>
                  <a:gd name="T3" fmla="*/ 0 h 38"/>
                  <a:gd name="T4" fmla="*/ 0 60000 65536"/>
                  <a:gd name="T5" fmla="*/ 0 60000 65536"/>
                  <a:gd name="T6" fmla="*/ 0 w 89"/>
                  <a:gd name="T7" fmla="*/ 0 h 38"/>
                  <a:gd name="T8" fmla="*/ 89 w 89"/>
                  <a:gd name="T9" fmla="*/ 38 h 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9" h="38">
                    <a:moveTo>
                      <a:pt x="0" y="38"/>
                    </a:moveTo>
                    <a:lnTo>
                      <a:pt x="89" y="0"/>
                    </a:ln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1" name="Group 97"/>
          <p:cNvGrpSpPr>
            <a:grpSpLocks/>
          </p:cNvGrpSpPr>
          <p:nvPr/>
        </p:nvGrpSpPr>
        <p:grpSpPr bwMode="auto">
          <a:xfrm>
            <a:off x="3871913" y="3671887"/>
            <a:ext cx="3138487" cy="1122363"/>
            <a:chOff x="5638496" y="2012686"/>
            <a:chExt cx="1714218" cy="695190"/>
          </a:xfrm>
        </p:grpSpPr>
        <p:sp>
          <p:nvSpPr>
            <p:cNvPr id="11310" name="Freeform 12"/>
            <p:cNvSpPr>
              <a:spLocks/>
            </p:cNvSpPr>
            <p:nvPr/>
          </p:nvSpPr>
          <p:spPr bwMode="auto">
            <a:xfrm>
              <a:off x="5638496" y="2012686"/>
              <a:ext cx="1714218" cy="695190"/>
            </a:xfrm>
            <a:custGeom>
              <a:avLst/>
              <a:gdLst>
                <a:gd name="T0" fmla="*/ 0 w 1104"/>
                <a:gd name="T1" fmla="*/ 0 h 479"/>
                <a:gd name="T2" fmla="*/ 2147483647 w 1104"/>
                <a:gd name="T3" fmla="*/ 2147483647 h 479"/>
                <a:gd name="T4" fmla="*/ 0 60000 65536"/>
                <a:gd name="T5" fmla="*/ 0 60000 65536"/>
                <a:gd name="T6" fmla="*/ 0 w 1104"/>
                <a:gd name="T7" fmla="*/ 0 h 479"/>
                <a:gd name="T8" fmla="*/ 1104 w 1104"/>
                <a:gd name="T9" fmla="*/ 479 h 4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04" h="479">
                  <a:moveTo>
                    <a:pt x="0" y="0"/>
                  </a:moveTo>
                  <a:lnTo>
                    <a:pt x="1104" y="479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1" name="Arc 13"/>
            <p:cNvSpPr>
              <a:spLocks/>
            </p:cNvSpPr>
            <p:nvPr/>
          </p:nvSpPr>
          <p:spPr bwMode="auto">
            <a:xfrm flipH="1">
              <a:off x="6995161" y="2414060"/>
              <a:ext cx="76708" cy="152034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mpd="dbl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2" name="Arc 14"/>
            <p:cNvSpPr>
              <a:spLocks/>
            </p:cNvSpPr>
            <p:nvPr/>
          </p:nvSpPr>
          <p:spPr bwMode="auto">
            <a:xfrm rot="19132227" flipH="1">
              <a:off x="6962477" y="2579432"/>
              <a:ext cx="94195" cy="10666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mpd="dbl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2362994" y="304800"/>
            <a:ext cx="50561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err="1" smtClean="0">
                <a:latin typeface="Times New Roman" pitchFamily="18" charset="0"/>
              </a:rPr>
              <a:t>Ba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giác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</a:rPr>
              <a:t> tam </a:t>
            </a:r>
            <a:r>
              <a:rPr lang="en-US" sz="3200" b="1" dirty="0" err="1" smtClean="0">
                <a:latin typeface="Times New Roman" pitchFamily="18" charset="0"/>
              </a:rPr>
              <a:t>giác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4778375" y="4733925"/>
            <a:ext cx="688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576888" y="3152775"/>
            <a:ext cx="688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latin typeface="Calibri" pitchFamily="34" charset="0"/>
              </a:rPr>
              <a:t>E</a:t>
            </a:r>
          </a:p>
        </p:txBody>
      </p:sp>
      <p:pic>
        <p:nvPicPr>
          <p:cNvPr id="50" name="Picture 15" descr="j0232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445" y="1896542"/>
            <a:ext cx="1820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119905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2. Tính chất ba đường phân giác của tam </a:t>
            </a:r>
            <a:r>
              <a:rPr lang="en-US" dirty="0" err="1" smtClean="0">
                <a:solidFill>
                  <a:srgbClr val="FF0000"/>
                </a:solidFill>
              </a:rPr>
              <a:t>giác</a:t>
            </a:r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0" y="762000"/>
            <a:ext cx="4495800" cy="3175000"/>
            <a:chOff x="3109913" y="2120900"/>
            <a:chExt cx="4495800" cy="3175000"/>
          </a:xfrm>
        </p:grpSpPr>
        <p:grpSp>
          <p:nvGrpSpPr>
            <p:cNvPr id="5" name="Group 83"/>
            <p:cNvGrpSpPr>
              <a:grpSpLocks/>
            </p:cNvGrpSpPr>
            <p:nvPr/>
          </p:nvGrpSpPr>
          <p:grpSpPr bwMode="auto">
            <a:xfrm>
              <a:off x="3109913" y="2120900"/>
              <a:ext cx="4495800" cy="3175000"/>
              <a:chOff x="5174303" y="866357"/>
              <a:chExt cx="2484518" cy="2178424"/>
            </a:xfrm>
            <a:noFill/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5295371" y="1086378"/>
                <a:ext cx="2041480" cy="1619658"/>
              </a:xfrm>
              <a:custGeom>
                <a:avLst/>
                <a:gdLst>
                  <a:gd name="T0" fmla="*/ 967740032 w 1296"/>
                  <a:gd name="T1" fmla="*/ 0 h 1008"/>
                  <a:gd name="T2" fmla="*/ 0 w 1296"/>
                  <a:gd name="T3" fmla="*/ 2147483647 h 1008"/>
                  <a:gd name="T4" fmla="*/ 2147483647 w 1296"/>
                  <a:gd name="T5" fmla="*/ 2147483647 h 1008"/>
                  <a:gd name="T6" fmla="*/ 967740032 w 1296"/>
                  <a:gd name="T7" fmla="*/ 0 h 10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6"/>
                  <a:gd name="T13" fmla="*/ 0 h 1008"/>
                  <a:gd name="T14" fmla="*/ 1296 w 1296"/>
                  <a:gd name="T15" fmla="*/ 1008 h 10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6" h="1008">
                    <a:moveTo>
                      <a:pt x="384" y="0"/>
                    </a:moveTo>
                    <a:lnTo>
                      <a:pt x="0" y="1008"/>
                    </a:lnTo>
                    <a:lnTo>
                      <a:pt x="1296" y="1008"/>
                    </a:lnTo>
                    <a:lnTo>
                      <a:pt x="38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/>
            </p:nvSpPr>
            <p:spPr bwMode="auto">
              <a:xfrm>
                <a:off x="7277821" y="2647906"/>
                <a:ext cx="381000" cy="3968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prstClr val="black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5174303" y="2638491"/>
                <a:ext cx="381000" cy="3968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prstClr val="black"/>
                    </a:solidFill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/>
            </p:nvSpPr>
            <p:spPr bwMode="auto">
              <a:xfrm>
                <a:off x="5814526" y="866357"/>
                <a:ext cx="381000" cy="3968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prstClr val="black"/>
                    </a:solidFill>
                    <a:latin typeface="Calibri" pitchFamily="34" charset="0"/>
                  </a:rPr>
                  <a:t>A</a:t>
                </a:r>
              </a:p>
            </p:txBody>
          </p:sp>
        </p:grpSp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3567113" y="3429000"/>
              <a:ext cx="6889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prstClr val="black"/>
                  </a:solidFill>
                  <a:latin typeface="Calibri" pitchFamily="34" charset="0"/>
                </a:rPr>
                <a:t>F</a:t>
              </a:r>
            </a:p>
          </p:txBody>
        </p:sp>
        <p:grpSp>
          <p:nvGrpSpPr>
            <p:cNvPr id="7" name="Group 86"/>
            <p:cNvGrpSpPr>
              <a:grpSpLocks/>
            </p:cNvGrpSpPr>
            <p:nvPr/>
          </p:nvGrpSpPr>
          <p:grpSpPr bwMode="auto">
            <a:xfrm>
              <a:off x="4037013" y="2454275"/>
              <a:ext cx="854075" cy="2336800"/>
              <a:chOff x="5684814" y="1137037"/>
              <a:chExt cx="485799" cy="1562100"/>
            </a:xfrm>
          </p:grpSpPr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5905500" y="1137037"/>
                <a:ext cx="265113" cy="1562100"/>
              </a:xfrm>
              <a:custGeom>
                <a:avLst/>
                <a:gdLst>
                  <a:gd name="T0" fmla="*/ 0 w 141"/>
                  <a:gd name="T1" fmla="*/ 0 h 1024"/>
                  <a:gd name="T2" fmla="*/ 2147483647 w 141"/>
                  <a:gd name="T3" fmla="*/ 2147483647 h 1024"/>
                  <a:gd name="T4" fmla="*/ 0 60000 65536"/>
                  <a:gd name="T5" fmla="*/ 0 60000 65536"/>
                  <a:gd name="T6" fmla="*/ 0 w 141"/>
                  <a:gd name="T7" fmla="*/ 0 h 1024"/>
                  <a:gd name="T8" fmla="*/ 141 w 141"/>
                  <a:gd name="T9" fmla="*/ 1024 h 10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1" h="1024">
                    <a:moveTo>
                      <a:pt x="0" y="0"/>
                    </a:moveTo>
                    <a:lnTo>
                      <a:pt x="141" y="1024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3" name="Group 84"/>
              <p:cNvGrpSpPr>
                <a:grpSpLocks/>
              </p:cNvGrpSpPr>
              <p:nvPr/>
            </p:nvGrpSpPr>
            <p:grpSpPr bwMode="auto">
              <a:xfrm>
                <a:off x="5684814" y="1292449"/>
                <a:ext cx="361133" cy="178513"/>
                <a:chOff x="5703864" y="1311499"/>
                <a:chExt cx="361133" cy="178513"/>
              </a:xfrm>
            </p:grpSpPr>
            <p:sp>
              <p:nvSpPr>
                <p:cNvPr id="24" name="Arc 16"/>
                <p:cNvSpPr>
                  <a:spLocks/>
                </p:cNvSpPr>
                <p:nvPr/>
              </p:nvSpPr>
              <p:spPr bwMode="auto">
                <a:xfrm rot="-2742748" flipH="1" flipV="1">
                  <a:off x="5787024" y="1244563"/>
                  <a:ext cx="104405" cy="270726"/>
                </a:xfrm>
                <a:custGeom>
                  <a:avLst/>
                  <a:gdLst>
                    <a:gd name="T0" fmla="*/ 0 w 17998"/>
                    <a:gd name="T1" fmla="*/ 0 h 21600"/>
                    <a:gd name="T2" fmla="*/ 2147483647 w 17998"/>
                    <a:gd name="T3" fmla="*/ 2147483647 h 21600"/>
                    <a:gd name="T4" fmla="*/ 0 w 17998"/>
                    <a:gd name="T5" fmla="*/ 2147483647 h 21600"/>
                    <a:gd name="T6" fmla="*/ 0 60000 65536"/>
                    <a:gd name="T7" fmla="*/ 0 60000 65536"/>
                    <a:gd name="T8" fmla="*/ 0 60000 65536"/>
                    <a:gd name="T9" fmla="*/ 0 w 17998"/>
                    <a:gd name="T10" fmla="*/ 0 h 21600"/>
                    <a:gd name="T11" fmla="*/ 17998 w 1799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98" h="21600" fill="none" extrusionOk="0">
                      <a:moveTo>
                        <a:pt x="-1" y="0"/>
                      </a:moveTo>
                      <a:cubicBezTo>
                        <a:pt x="7238" y="0"/>
                        <a:pt x="13995" y="3625"/>
                        <a:pt x="17997" y="9657"/>
                      </a:cubicBezTo>
                    </a:path>
                    <a:path w="17998" h="21600" stroke="0" extrusionOk="0">
                      <a:moveTo>
                        <a:pt x="-1" y="0"/>
                      </a:moveTo>
                      <a:cubicBezTo>
                        <a:pt x="7238" y="0"/>
                        <a:pt x="13995" y="3625"/>
                        <a:pt x="17997" y="965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Arc 15"/>
                <p:cNvSpPr>
                  <a:spLocks/>
                </p:cNvSpPr>
                <p:nvPr/>
              </p:nvSpPr>
              <p:spPr bwMode="auto">
                <a:xfrm rot="2189160" flipV="1">
                  <a:off x="6007471" y="1311499"/>
                  <a:ext cx="57526" cy="17851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47483647 w 21600"/>
                    <a:gd name="T3" fmla="*/ 2147483647 h 21600"/>
                    <a:gd name="T4" fmla="*/ 0 w 21600"/>
                    <a:gd name="T5" fmla="*/ 214748364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8" name="Group 96"/>
            <p:cNvGrpSpPr>
              <a:grpSpLocks/>
            </p:cNvGrpSpPr>
            <p:nvPr/>
          </p:nvGrpSpPr>
          <p:grpSpPr bwMode="auto">
            <a:xfrm>
              <a:off x="3367088" y="3470275"/>
              <a:ext cx="2195512" cy="1363662"/>
              <a:chOff x="3329804" y="2375137"/>
              <a:chExt cx="1254721" cy="893015"/>
            </a:xfrm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 rot="120000">
                <a:off x="3329804" y="2375137"/>
                <a:ext cx="1254721" cy="893015"/>
              </a:xfrm>
              <a:custGeom>
                <a:avLst/>
                <a:gdLst>
                  <a:gd name="T0" fmla="*/ 0 w 768"/>
                  <a:gd name="T1" fmla="*/ 2147483647 h 585"/>
                  <a:gd name="T2" fmla="*/ 2147483647 w 768"/>
                  <a:gd name="T3" fmla="*/ 0 h 585"/>
                  <a:gd name="T4" fmla="*/ 0 60000 65536"/>
                  <a:gd name="T5" fmla="*/ 0 60000 65536"/>
                  <a:gd name="T6" fmla="*/ 0 w 768"/>
                  <a:gd name="T7" fmla="*/ 0 h 585"/>
                  <a:gd name="T8" fmla="*/ 768 w 768"/>
                  <a:gd name="T9" fmla="*/ 585 h 58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68" h="585">
                    <a:moveTo>
                      <a:pt x="0" y="585"/>
                    </a:moveTo>
                    <a:lnTo>
                      <a:pt x="768" y="0"/>
                    </a:ln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6" name="Group 87"/>
              <p:cNvGrpSpPr>
                <a:grpSpLocks/>
              </p:cNvGrpSpPr>
              <p:nvPr/>
            </p:nvGrpSpPr>
            <p:grpSpPr bwMode="auto">
              <a:xfrm>
                <a:off x="3477852" y="2841576"/>
                <a:ext cx="170201" cy="195007"/>
                <a:chOff x="5440054" y="2331873"/>
                <a:chExt cx="178214" cy="138022"/>
              </a:xfrm>
            </p:grpSpPr>
            <p:sp>
              <p:nvSpPr>
                <p:cNvPr id="20" name="Arc 21"/>
                <p:cNvSpPr>
                  <a:spLocks/>
                </p:cNvSpPr>
                <p:nvPr/>
              </p:nvSpPr>
              <p:spPr bwMode="auto">
                <a:xfrm rot="-201702">
                  <a:off x="5440054" y="2337264"/>
                  <a:ext cx="166414" cy="13263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47483647 w 21600"/>
                    <a:gd name="T3" fmla="*/ 2147483647 h 21600"/>
                    <a:gd name="T4" fmla="*/ 0 w 21600"/>
                    <a:gd name="T5" fmla="*/ 214748364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2"/>
                <p:cNvSpPr>
                  <a:spLocks/>
                </p:cNvSpPr>
                <p:nvPr/>
              </p:nvSpPr>
              <p:spPr bwMode="auto">
                <a:xfrm>
                  <a:off x="5500803" y="2331873"/>
                  <a:ext cx="117465" cy="100961"/>
                </a:xfrm>
                <a:custGeom>
                  <a:avLst/>
                  <a:gdLst>
                    <a:gd name="T0" fmla="*/ 0 w 64"/>
                    <a:gd name="T1" fmla="*/ 2147483647 h 77"/>
                    <a:gd name="T2" fmla="*/ 2147483647 w 64"/>
                    <a:gd name="T3" fmla="*/ 0 h 77"/>
                    <a:gd name="T4" fmla="*/ 0 60000 65536"/>
                    <a:gd name="T5" fmla="*/ 0 60000 65536"/>
                    <a:gd name="T6" fmla="*/ 0 w 64"/>
                    <a:gd name="T7" fmla="*/ 0 h 77"/>
                    <a:gd name="T8" fmla="*/ 64 w 64"/>
                    <a:gd name="T9" fmla="*/ 77 h 7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4" h="77">
                      <a:moveTo>
                        <a:pt x="0" y="77"/>
                      </a:moveTo>
                      <a:lnTo>
                        <a:pt x="64" y="0"/>
                      </a:lnTo>
                    </a:path>
                  </a:pathLst>
                </a:cu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7" name="Group 91"/>
              <p:cNvGrpSpPr>
                <a:grpSpLocks/>
              </p:cNvGrpSpPr>
              <p:nvPr/>
            </p:nvGrpSpPr>
            <p:grpSpPr bwMode="auto">
              <a:xfrm>
                <a:off x="3605552" y="3060629"/>
                <a:ext cx="159484" cy="165517"/>
                <a:chOff x="5611900" y="2489716"/>
                <a:chExt cx="170605" cy="142723"/>
              </a:xfrm>
            </p:grpSpPr>
            <p:sp>
              <p:nvSpPr>
                <p:cNvPr id="18" name="Arc 18"/>
                <p:cNvSpPr>
                  <a:spLocks/>
                </p:cNvSpPr>
                <p:nvPr/>
              </p:nvSpPr>
              <p:spPr bwMode="auto">
                <a:xfrm rot="1434123">
                  <a:off x="5611900" y="2489716"/>
                  <a:ext cx="136667" cy="14272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47483647 w 21600"/>
                    <a:gd name="T3" fmla="*/ 2147483647 h 21600"/>
                    <a:gd name="T4" fmla="*/ 0 w 21600"/>
                    <a:gd name="T5" fmla="*/ 214748364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9"/>
                <p:cNvSpPr>
                  <a:spLocks/>
                </p:cNvSpPr>
                <p:nvPr/>
              </p:nvSpPr>
              <p:spPr bwMode="auto">
                <a:xfrm>
                  <a:off x="5646897" y="2542132"/>
                  <a:ext cx="135608" cy="25819"/>
                </a:xfrm>
                <a:custGeom>
                  <a:avLst/>
                  <a:gdLst>
                    <a:gd name="T0" fmla="*/ 0 w 89"/>
                    <a:gd name="T1" fmla="*/ 2147483647 h 38"/>
                    <a:gd name="T2" fmla="*/ 2147483647 w 89"/>
                    <a:gd name="T3" fmla="*/ 0 h 38"/>
                    <a:gd name="T4" fmla="*/ 0 60000 65536"/>
                    <a:gd name="T5" fmla="*/ 0 60000 65536"/>
                    <a:gd name="T6" fmla="*/ 0 w 89"/>
                    <a:gd name="T7" fmla="*/ 0 h 38"/>
                    <a:gd name="T8" fmla="*/ 89 w 89"/>
                    <a:gd name="T9" fmla="*/ 38 h 3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9" h="38">
                      <a:moveTo>
                        <a:pt x="0" y="38"/>
                      </a:moveTo>
                      <a:lnTo>
                        <a:pt x="89" y="0"/>
                      </a:lnTo>
                    </a:path>
                  </a:pathLst>
                </a:cu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9" name="Group 97"/>
            <p:cNvGrpSpPr>
              <a:grpSpLocks/>
            </p:cNvGrpSpPr>
            <p:nvPr/>
          </p:nvGrpSpPr>
          <p:grpSpPr bwMode="auto">
            <a:xfrm>
              <a:off x="3871913" y="3671887"/>
              <a:ext cx="3138487" cy="1122363"/>
              <a:chOff x="5638496" y="2012686"/>
              <a:chExt cx="1714218" cy="695190"/>
            </a:xfrm>
          </p:grpSpPr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5638496" y="2012686"/>
                <a:ext cx="1714218" cy="695190"/>
              </a:xfrm>
              <a:custGeom>
                <a:avLst/>
                <a:gdLst>
                  <a:gd name="T0" fmla="*/ 0 w 1104"/>
                  <a:gd name="T1" fmla="*/ 0 h 479"/>
                  <a:gd name="T2" fmla="*/ 2147483647 w 1104"/>
                  <a:gd name="T3" fmla="*/ 2147483647 h 479"/>
                  <a:gd name="T4" fmla="*/ 0 60000 65536"/>
                  <a:gd name="T5" fmla="*/ 0 60000 65536"/>
                  <a:gd name="T6" fmla="*/ 0 w 1104"/>
                  <a:gd name="T7" fmla="*/ 0 h 479"/>
                  <a:gd name="T8" fmla="*/ 1104 w 1104"/>
                  <a:gd name="T9" fmla="*/ 479 h 47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04" h="479">
                    <a:moveTo>
                      <a:pt x="0" y="0"/>
                    </a:moveTo>
                    <a:lnTo>
                      <a:pt x="1104" y="479"/>
                    </a:ln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rc 13"/>
              <p:cNvSpPr>
                <a:spLocks/>
              </p:cNvSpPr>
              <p:nvPr/>
            </p:nvSpPr>
            <p:spPr bwMode="auto">
              <a:xfrm flipH="1">
                <a:off x="6995161" y="2414060"/>
                <a:ext cx="76708" cy="152034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mpd="dbl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rc 14"/>
              <p:cNvSpPr>
                <a:spLocks/>
              </p:cNvSpPr>
              <p:nvPr/>
            </p:nvSpPr>
            <p:spPr bwMode="auto">
              <a:xfrm rot="19132227" flipH="1">
                <a:off x="6962477" y="2579432"/>
                <a:ext cx="94195" cy="10666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mpd="dbl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4778375" y="4733925"/>
              <a:ext cx="6889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prstClr val="black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5576888" y="3152775"/>
              <a:ext cx="6889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prstClr val="black"/>
                  </a:solidFill>
                  <a:latin typeface="Calibri" pitchFamily="34" charset="0"/>
                </a:rPr>
                <a:t>E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5800" y="4678740"/>
            <a:ext cx="7696200" cy="156966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Ba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đường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phân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giác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một</a:t>
            </a:r>
            <a:r>
              <a:rPr lang="en-US" sz="3200" b="1" i="1" dirty="0" smtClean="0">
                <a:latin typeface="Times New Roman" pitchFamily="18" charset="0"/>
              </a:rPr>
              <a:t> tam </a:t>
            </a:r>
            <a:r>
              <a:rPr lang="en-US" sz="3200" b="1" i="1" dirty="0" err="1" smtClean="0">
                <a:latin typeface="Times New Roman" pitchFamily="18" charset="0"/>
              </a:rPr>
              <a:t>giác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cùng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đi</a:t>
            </a:r>
            <a:r>
              <a:rPr lang="en-US" sz="3200" b="1" i="1" dirty="0" smtClean="0">
                <a:latin typeface="Times New Roman" pitchFamily="18" charset="0"/>
              </a:rPr>
              <a:t> qua </a:t>
            </a:r>
            <a:r>
              <a:rPr lang="en-US" sz="3200" b="1" i="1" dirty="0" err="1" smtClean="0">
                <a:latin typeface="Times New Roman" pitchFamily="18" charset="0"/>
              </a:rPr>
              <a:t>một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điểm.Điểm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này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cách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đều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ba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cạnh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</a:rPr>
              <a:t> tam </a:t>
            </a:r>
            <a:r>
              <a:rPr lang="en-US" sz="3200" b="1" i="1" dirty="0" err="1" smtClean="0">
                <a:latin typeface="Times New Roman" pitchFamily="18" charset="0"/>
              </a:rPr>
              <a:t>giác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đó</a:t>
            </a:r>
            <a:endParaRPr lang="en-US" sz="3200" b="1" i="1" dirty="0"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0823" y="3916740"/>
            <a:ext cx="3308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ĐỊNH LÝ:(SGK-72)</a:t>
            </a: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824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28600" y="152400"/>
            <a:ext cx="8644632" cy="655320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457200" y="762000"/>
            <a:ext cx="8229600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</a:pPr>
            <a:r>
              <a:rPr lang="en-US" sz="2800" b="1" dirty="0">
                <a:solidFill>
                  <a:srgbClr val="006600"/>
                </a:solidFill>
                <a:latin typeface=".VnTime" pitchFamily="34" charset="0"/>
              </a:rPr>
              <a:t>  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Cho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tam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ABC,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BE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B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CF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C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I.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IH, IK, IL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I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BC, AC, AB. </a:t>
            </a:r>
          </a:p>
          <a:p>
            <a:pPr marL="457200" indent="-457200" algn="just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Chứng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</a:rPr>
              <a:t> minh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rằng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marL="457200" indent="-457200" algn="just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</a:rPr>
              <a:t>a) </a:t>
            </a:r>
            <a:r>
              <a:rPr lang="en-US" sz="2800" dirty="0">
                <a:latin typeface="Times New Roman" pitchFamily="18" charset="0"/>
              </a:rPr>
              <a:t>I </a:t>
            </a:r>
            <a:r>
              <a:rPr lang="en-US" sz="2800" dirty="0" err="1">
                <a:latin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2800" dirty="0">
                <a:latin typeface="Times New Roman" pitchFamily="18" charset="0"/>
              </a:rPr>
              <a:t>ABC</a:t>
            </a:r>
          </a:p>
          <a:p>
            <a:pPr marL="457200" indent="-457200" algn="just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</a:rPr>
              <a:t> b)AD </a:t>
            </a:r>
            <a:r>
              <a:rPr lang="en-US" sz="2800" dirty="0" err="1" smtClean="0">
                <a:latin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</a:rPr>
              <a:t> qua I(D    BC)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2800" dirty="0">
                <a:latin typeface="Times New Roman" pitchFamily="18" charset="0"/>
              </a:rPr>
              <a:t>ABC.</a:t>
            </a:r>
          </a:p>
        </p:txBody>
      </p:sp>
      <p:grpSp>
        <p:nvGrpSpPr>
          <p:cNvPr id="105" name="Group 104"/>
          <p:cNvGrpSpPr>
            <a:grpSpLocks/>
          </p:cNvGrpSpPr>
          <p:nvPr/>
        </p:nvGrpSpPr>
        <p:grpSpPr bwMode="auto">
          <a:xfrm>
            <a:off x="4016375" y="4949824"/>
            <a:ext cx="536575" cy="415925"/>
            <a:chOff x="6156158" y="4172351"/>
            <a:chExt cx="536099" cy="416797"/>
          </a:xfrm>
        </p:grpSpPr>
        <p:sp>
          <p:nvSpPr>
            <p:cNvPr id="36966" name="Text Box 48"/>
            <p:cNvSpPr txBox="1">
              <a:spLocks noChangeArrowheads="1"/>
            </p:cNvSpPr>
            <p:nvPr/>
          </p:nvSpPr>
          <p:spPr bwMode="auto">
            <a:xfrm>
              <a:off x="6235057" y="4222435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6967" name="Text Box 49"/>
            <p:cNvSpPr txBox="1">
              <a:spLocks noChangeArrowheads="1"/>
            </p:cNvSpPr>
            <p:nvPr/>
          </p:nvSpPr>
          <p:spPr bwMode="auto">
            <a:xfrm>
              <a:off x="6156158" y="4172351"/>
              <a:ext cx="381000" cy="203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20000"/>
                </a:lnSpc>
                <a:spcBef>
                  <a:spcPct val="10000"/>
                </a:spcBef>
              </a:pPr>
              <a:r>
                <a:rPr lang="en-US" sz="3600" b="1">
                  <a:solidFill>
                    <a:srgbClr val="006600"/>
                  </a:solidFill>
                  <a:latin typeface="Calibri" pitchFamily="34" charset="0"/>
                </a:rPr>
                <a:t>.</a:t>
              </a:r>
            </a:p>
          </p:txBody>
        </p:sp>
      </p:grpSp>
      <p:grpSp>
        <p:nvGrpSpPr>
          <p:cNvPr id="108" name="Group 99"/>
          <p:cNvGrpSpPr>
            <a:grpSpLocks/>
          </p:cNvGrpSpPr>
          <p:nvPr/>
        </p:nvGrpSpPr>
        <p:grpSpPr bwMode="auto">
          <a:xfrm>
            <a:off x="2816225" y="3671887"/>
            <a:ext cx="3284538" cy="2139950"/>
            <a:chOff x="2369130" y="1981200"/>
            <a:chExt cx="3285402" cy="2139665"/>
          </a:xfrm>
        </p:grpSpPr>
        <p:sp>
          <p:nvSpPr>
            <p:cNvPr id="36961" name="Text Box 44"/>
            <p:cNvSpPr txBox="1">
              <a:spLocks noChangeArrowheads="1"/>
            </p:cNvSpPr>
            <p:nvPr/>
          </p:nvSpPr>
          <p:spPr bwMode="auto">
            <a:xfrm>
              <a:off x="3444732" y="1981200"/>
              <a:ext cx="457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.VnTimeH" pitchFamily="34" charset="0"/>
                </a:rPr>
                <a:t>A</a:t>
              </a:r>
            </a:p>
          </p:txBody>
        </p:sp>
        <p:sp>
          <p:nvSpPr>
            <p:cNvPr id="36962" name="Text Box 45"/>
            <p:cNvSpPr txBox="1">
              <a:spLocks noChangeArrowheads="1"/>
            </p:cNvSpPr>
            <p:nvPr/>
          </p:nvSpPr>
          <p:spPr bwMode="auto">
            <a:xfrm>
              <a:off x="5197332" y="3680838"/>
              <a:ext cx="457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6963" name="Text Box 46"/>
            <p:cNvSpPr txBox="1">
              <a:spLocks noChangeArrowheads="1"/>
            </p:cNvSpPr>
            <p:nvPr/>
          </p:nvSpPr>
          <p:spPr bwMode="auto">
            <a:xfrm>
              <a:off x="2369130" y="3723990"/>
              <a:ext cx="457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6964" name="AutoShape 47"/>
            <p:cNvSpPr>
              <a:spLocks noChangeArrowheads="1"/>
            </p:cNvSpPr>
            <p:nvPr/>
          </p:nvSpPr>
          <p:spPr bwMode="auto">
            <a:xfrm>
              <a:off x="2697162" y="2378075"/>
              <a:ext cx="2520950" cy="1524000"/>
            </a:xfrm>
            <a:prstGeom prst="triangle">
              <a:avLst>
                <a:gd name="adj" fmla="val 36019"/>
              </a:avLst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965" name="Text Box 56"/>
            <p:cNvSpPr txBox="1">
              <a:spLocks noChangeArrowheads="1"/>
            </p:cNvSpPr>
            <p:nvPr/>
          </p:nvSpPr>
          <p:spPr bwMode="auto">
            <a:xfrm>
              <a:off x="4302125" y="3552825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latin typeface="Calibri" pitchFamily="34" charset="0"/>
              </a:endParaRPr>
            </a:p>
          </p:txBody>
        </p:sp>
      </p:grpSp>
      <p:grpSp>
        <p:nvGrpSpPr>
          <p:cNvPr id="114" name="Group 100"/>
          <p:cNvGrpSpPr>
            <a:grpSpLocks/>
          </p:cNvGrpSpPr>
          <p:nvPr/>
        </p:nvGrpSpPr>
        <p:grpSpPr bwMode="auto">
          <a:xfrm>
            <a:off x="3178175" y="4437062"/>
            <a:ext cx="2073275" cy="1144587"/>
            <a:chOff x="2743200" y="2747209"/>
            <a:chExt cx="2072363" cy="1145347"/>
          </a:xfrm>
        </p:grpSpPr>
        <p:grpSp>
          <p:nvGrpSpPr>
            <p:cNvPr id="36952" name="Group 93"/>
            <p:cNvGrpSpPr>
              <a:grpSpLocks/>
            </p:cNvGrpSpPr>
            <p:nvPr/>
          </p:nvGrpSpPr>
          <p:grpSpPr bwMode="auto">
            <a:xfrm>
              <a:off x="2743200" y="3028950"/>
              <a:ext cx="1579562" cy="863606"/>
              <a:chOff x="6361113" y="2803525"/>
              <a:chExt cx="1579562" cy="863606"/>
            </a:xfrm>
          </p:grpSpPr>
          <p:sp>
            <p:nvSpPr>
              <p:cNvPr id="36954" name="Line 42"/>
              <p:cNvSpPr>
                <a:spLocks noChangeShapeType="1"/>
              </p:cNvSpPr>
              <p:nvPr/>
            </p:nvSpPr>
            <p:spPr bwMode="auto">
              <a:xfrm flipV="1">
                <a:off x="6361113" y="2803525"/>
                <a:ext cx="1579562" cy="850900"/>
              </a:xfrm>
              <a:prstGeom prst="line">
                <a:avLst/>
              </a:prstGeom>
              <a:noFill/>
              <a:ln w="28575" cap="rnd">
                <a:solidFill>
                  <a:srgbClr val="FF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955" name="Group 96"/>
              <p:cNvGrpSpPr>
                <a:grpSpLocks/>
              </p:cNvGrpSpPr>
              <p:nvPr/>
            </p:nvGrpSpPr>
            <p:grpSpPr bwMode="auto">
              <a:xfrm>
                <a:off x="6513534" y="3336930"/>
                <a:ext cx="304801" cy="330201"/>
                <a:chOff x="4045" y="2256"/>
                <a:chExt cx="192" cy="208"/>
              </a:xfrm>
            </p:grpSpPr>
            <p:grpSp>
              <p:nvGrpSpPr>
                <p:cNvPr id="36956" name="Group 32"/>
                <p:cNvGrpSpPr>
                  <a:grpSpLocks/>
                </p:cNvGrpSpPr>
                <p:nvPr/>
              </p:nvGrpSpPr>
              <p:grpSpPr bwMode="auto">
                <a:xfrm rot="-283249">
                  <a:off x="4045" y="2271"/>
                  <a:ext cx="192" cy="193"/>
                  <a:chOff x="4022" y="3478"/>
                  <a:chExt cx="230" cy="248"/>
                </a:xfrm>
              </p:grpSpPr>
              <p:sp>
                <p:nvSpPr>
                  <p:cNvPr id="36959" name="Freeform 33"/>
                  <p:cNvSpPr>
                    <a:spLocks/>
                  </p:cNvSpPr>
                  <p:nvPr/>
                </p:nvSpPr>
                <p:spPr bwMode="auto">
                  <a:xfrm rot="-9181218" flipH="1" flipV="1">
                    <a:off x="4108" y="3614"/>
                    <a:ext cx="144" cy="112"/>
                  </a:xfrm>
                  <a:custGeom>
                    <a:avLst/>
                    <a:gdLst>
                      <a:gd name="T0" fmla="*/ 0 w 144"/>
                      <a:gd name="T1" fmla="*/ 16 h 112"/>
                      <a:gd name="T2" fmla="*/ 96 w 144"/>
                      <a:gd name="T3" fmla="*/ 16 h 112"/>
                      <a:gd name="T4" fmla="*/ 144 w 144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12"/>
                      <a:gd name="T11" fmla="*/ 144 w 144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12">
                        <a:moveTo>
                          <a:pt x="0" y="16"/>
                        </a:moveTo>
                        <a:cubicBezTo>
                          <a:pt x="36" y="8"/>
                          <a:pt x="72" y="0"/>
                          <a:pt x="96" y="16"/>
                        </a:cubicBezTo>
                        <a:cubicBezTo>
                          <a:pt x="120" y="32"/>
                          <a:pt x="132" y="72"/>
                          <a:pt x="144" y="112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33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60" name="Freeform 34"/>
                  <p:cNvSpPr>
                    <a:spLocks/>
                  </p:cNvSpPr>
                  <p:nvPr/>
                </p:nvSpPr>
                <p:spPr bwMode="auto">
                  <a:xfrm rot="1240465">
                    <a:off x="4022" y="3478"/>
                    <a:ext cx="144" cy="112"/>
                  </a:xfrm>
                  <a:custGeom>
                    <a:avLst/>
                    <a:gdLst>
                      <a:gd name="T0" fmla="*/ 0 w 144"/>
                      <a:gd name="T1" fmla="*/ 16 h 112"/>
                      <a:gd name="T2" fmla="*/ 96 w 144"/>
                      <a:gd name="T3" fmla="*/ 16 h 112"/>
                      <a:gd name="T4" fmla="*/ 144 w 144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12"/>
                      <a:gd name="T11" fmla="*/ 144 w 144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12">
                        <a:moveTo>
                          <a:pt x="0" y="16"/>
                        </a:moveTo>
                        <a:cubicBezTo>
                          <a:pt x="36" y="8"/>
                          <a:pt x="72" y="0"/>
                          <a:pt x="96" y="16"/>
                        </a:cubicBezTo>
                        <a:cubicBezTo>
                          <a:pt x="120" y="32"/>
                          <a:pt x="132" y="72"/>
                          <a:pt x="144" y="112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33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957" name="Line 35"/>
                <p:cNvSpPr>
                  <a:spLocks noChangeShapeType="1"/>
                </p:cNvSpPr>
                <p:nvPr/>
              </p:nvSpPr>
              <p:spPr bwMode="auto">
                <a:xfrm rot="1095680" flipH="1">
                  <a:off x="4191" y="2383"/>
                  <a:ext cx="44" cy="31"/>
                </a:xfrm>
                <a:prstGeom prst="line">
                  <a:avLst/>
                </a:prstGeom>
                <a:noFill/>
                <a:ln w="19050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58" name="Line 95"/>
                <p:cNvSpPr>
                  <a:spLocks noChangeShapeType="1"/>
                </p:cNvSpPr>
                <p:nvPr/>
              </p:nvSpPr>
              <p:spPr bwMode="auto">
                <a:xfrm rot="19983395" flipH="1">
                  <a:off x="4084" y="2256"/>
                  <a:ext cx="44" cy="31"/>
                </a:xfrm>
                <a:prstGeom prst="line">
                  <a:avLst/>
                </a:prstGeom>
                <a:noFill/>
                <a:ln w="19050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6953" name="Text Box 98"/>
            <p:cNvSpPr txBox="1">
              <a:spLocks noChangeArrowheads="1"/>
            </p:cNvSpPr>
            <p:nvPr/>
          </p:nvSpPr>
          <p:spPr bwMode="auto">
            <a:xfrm>
              <a:off x="4282163" y="2747209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Times New Roman" pitchFamily="18" charset="0"/>
                </a:rPr>
                <a:t>E</a:t>
              </a:r>
            </a:p>
          </p:txBody>
        </p:sp>
      </p:grpSp>
      <p:grpSp>
        <p:nvGrpSpPr>
          <p:cNvPr id="124" name="Group 103"/>
          <p:cNvGrpSpPr>
            <a:grpSpLocks/>
          </p:cNvGrpSpPr>
          <p:nvPr/>
        </p:nvGrpSpPr>
        <p:grpSpPr bwMode="auto">
          <a:xfrm>
            <a:off x="3303588" y="4564062"/>
            <a:ext cx="2344737" cy="1022350"/>
            <a:chOff x="2844921" y="2860638"/>
            <a:chExt cx="2345954" cy="1020884"/>
          </a:xfrm>
        </p:grpSpPr>
        <p:grpSp>
          <p:nvGrpSpPr>
            <p:cNvPr id="36940" name="Group 94"/>
            <p:cNvGrpSpPr>
              <a:grpSpLocks/>
            </p:cNvGrpSpPr>
            <p:nvPr/>
          </p:nvGrpSpPr>
          <p:grpSpPr bwMode="auto">
            <a:xfrm>
              <a:off x="3176338" y="3132222"/>
              <a:ext cx="2014537" cy="749300"/>
              <a:chOff x="6797675" y="2905125"/>
              <a:chExt cx="2014537" cy="749300"/>
            </a:xfrm>
          </p:grpSpPr>
          <p:sp>
            <p:nvSpPr>
              <p:cNvPr id="36942" name="Line 43"/>
              <p:cNvSpPr>
                <a:spLocks noChangeShapeType="1"/>
              </p:cNvSpPr>
              <p:nvPr/>
            </p:nvSpPr>
            <p:spPr bwMode="auto">
              <a:xfrm>
                <a:off x="6797675" y="2905125"/>
                <a:ext cx="2014537" cy="742950"/>
              </a:xfrm>
              <a:prstGeom prst="line">
                <a:avLst/>
              </a:prstGeom>
              <a:noFill/>
              <a:ln w="28575" cap="rnd">
                <a:solidFill>
                  <a:srgbClr val="666633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943" name="Group 97"/>
              <p:cNvGrpSpPr>
                <a:grpSpLocks/>
              </p:cNvGrpSpPr>
              <p:nvPr/>
            </p:nvGrpSpPr>
            <p:grpSpPr bwMode="auto">
              <a:xfrm>
                <a:off x="8374118" y="3349625"/>
                <a:ext cx="152401" cy="304800"/>
                <a:chOff x="5217" y="2264"/>
                <a:chExt cx="96" cy="192"/>
              </a:xfrm>
            </p:grpSpPr>
            <p:grpSp>
              <p:nvGrpSpPr>
                <p:cNvPr id="36944" name="Group 50"/>
                <p:cNvGrpSpPr>
                  <a:grpSpLocks/>
                </p:cNvGrpSpPr>
                <p:nvPr/>
              </p:nvGrpSpPr>
              <p:grpSpPr bwMode="auto">
                <a:xfrm>
                  <a:off x="5217" y="2264"/>
                  <a:ext cx="96" cy="192"/>
                  <a:chOff x="3296" y="2256"/>
                  <a:chExt cx="96" cy="192"/>
                </a:xfrm>
              </p:grpSpPr>
              <p:grpSp>
                <p:nvGrpSpPr>
                  <p:cNvPr id="3694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3312" y="2256"/>
                    <a:ext cx="80" cy="192"/>
                    <a:chOff x="3312" y="2256"/>
                    <a:chExt cx="80" cy="192"/>
                  </a:xfrm>
                </p:grpSpPr>
                <p:sp>
                  <p:nvSpPr>
                    <p:cNvPr id="36950" name="Freeform 52"/>
                    <p:cNvSpPr>
                      <a:spLocks/>
                    </p:cNvSpPr>
                    <p:nvPr/>
                  </p:nvSpPr>
                  <p:spPr bwMode="auto">
                    <a:xfrm rot="392778">
                      <a:off x="3312" y="2352"/>
                      <a:ext cx="48" cy="96"/>
                    </a:xfrm>
                    <a:custGeom>
                      <a:avLst/>
                      <a:gdLst>
                        <a:gd name="T0" fmla="*/ 48 w 48"/>
                        <a:gd name="T1" fmla="*/ 0 h 96"/>
                        <a:gd name="T2" fmla="*/ 0 w 48"/>
                        <a:gd name="T3" fmla="*/ 48 h 96"/>
                        <a:gd name="T4" fmla="*/ 48 w 48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48"/>
                        <a:gd name="T10" fmla="*/ 0 h 96"/>
                        <a:gd name="T11" fmla="*/ 48 w 48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8" h="96">
                          <a:moveTo>
                            <a:pt x="48" y="0"/>
                          </a:moveTo>
                          <a:cubicBezTo>
                            <a:pt x="24" y="16"/>
                            <a:pt x="0" y="32"/>
                            <a:pt x="0" y="48"/>
                          </a:cubicBezTo>
                          <a:cubicBezTo>
                            <a:pt x="0" y="64"/>
                            <a:pt x="24" y="80"/>
                            <a:pt x="48" y="96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51" name="Freeform 53"/>
                    <p:cNvSpPr>
                      <a:spLocks/>
                    </p:cNvSpPr>
                    <p:nvPr/>
                  </p:nvSpPr>
                  <p:spPr bwMode="auto">
                    <a:xfrm rot="2088888">
                      <a:off x="3344" y="2256"/>
                      <a:ext cx="48" cy="96"/>
                    </a:xfrm>
                    <a:custGeom>
                      <a:avLst/>
                      <a:gdLst>
                        <a:gd name="T0" fmla="*/ 48 w 48"/>
                        <a:gd name="T1" fmla="*/ 0 h 96"/>
                        <a:gd name="T2" fmla="*/ 0 w 48"/>
                        <a:gd name="T3" fmla="*/ 48 h 96"/>
                        <a:gd name="T4" fmla="*/ 48 w 48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48"/>
                        <a:gd name="T10" fmla="*/ 0 h 96"/>
                        <a:gd name="T11" fmla="*/ 48 w 48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8" h="96">
                          <a:moveTo>
                            <a:pt x="48" y="0"/>
                          </a:moveTo>
                          <a:cubicBezTo>
                            <a:pt x="24" y="16"/>
                            <a:pt x="0" y="32"/>
                            <a:pt x="0" y="48"/>
                          </a:cubicBezTo>
                          <a:cubicBezTo>
                            <a:pt x="0" y="64"/>
                            <a:pt x="24" y="80"/>
                            <a:pt x="48" y="96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694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328" y="2268"/>
                    <a:ext cx="4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49" name="Line 55"/>
                  <p:cNvSpPr>
                    <a:spLocks noChangeShapeType="1"/>
                  </p:cNvSpPr>
                  <p:nvPr/>
                </p:nvSpPr>
                <p:spPr bwMode="auto">
                  <a:xfrm rot="8115307">
                    <a:off x="3296" y="2372"/>
                    <a:ext cx="4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945" name="Line 60"/>
                <p:cNvSpPr>
                  <a:spLocks noChangeShapeType="1"/>
                </p:cNvSpPr>
                <p:nvPr/>
              </p:nvSpPr>
              <p:spPr bwMode="auto">
                <a:xfrm>
                  <a:off x="5232" y="2292"/>
                  <a:ext cx="72" cy="6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46" name="Line 61"/>
                <p:cNvSpPr>
                  <a:spLocks noChangeShapeType="1"/>
                </p:cNvSpPr>
                <p:nvPr/>
              </p:nvSpPr>
              <p:spPr bwMode="auto">
                <a:xfrm rot="2922411">
                  <a:off x="5199" y="2400"/>
                  <a:ext cx="72" cy="6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6941" name="Text Box 99"/>
            <p:cNvSpPr txBox="1">
              <a:spLocks noChangeArrowheads="1"/>
            </p:cNvSpPr>
            <p:nvPr/>
          </p:nvSpPr>
          <p:spPr bwMode="auto">
            <a:xfrm>
              <a:off x="2844921" y="2860638"/>
              <a:ext cx="457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grpSp>
        <p:nvGrpSpPr>
          <p:cNvPr id="137" name="Group 105"/>
          <p:cNvGrpSpPr>
            <a:grpSpLocks/>
          </p:cNvGrpSpPr>
          <p:nvPr/>
        </p:nvGrpSpPr>
        <p:grpSpPr bwMode="auto">
          <a:xfrm>
            <a:off x="3443288" y="4283074"/>
            <a:ext cx="1462087" cy="1658938"/>
            <a:chOff x="2999874" y="2596269"/>
            <a:chExt cx="1461306" cy="1658732"/>
          </a:xfrm>
        </p:grpSpPr>
        <p:grpSp>
          <p:nvGrpSpPr>
            <p:cNvPr id="36930" name="Group 96"/>
            <p:cNvGrpSpPr>
              <a:grpSpLocks/>
            </p:cNvGrpSpPr>
            <p:nvPr/>
          </p:nvGrpSpPr>
          <p:grpSpPr bwMode="auto">
            <a:xfrm>
              <a:off x="3168316" y="2824113"/>
              <a:ext cx="1013618" cy="1084263"/>
              <a:chOff x="6812757" y="2590800"/>
              <a:chExt cx="1013618" cy="1084263"/>
            </a:xfrm>
          </p:grpSpPr>
          <p:sp>
            <p:nvSpPr>
              <p:cNvPr id="36934" name="Rectangle 68"/>
              <p:cNvSpPr>
                <a:spLocks noChangeArrowheads="1"/>
              </p:cNvSpPr>
              <p:nvPr/>
            </p:nvSpPr>
            <p:spPr bwMode="auto">
              <a:xfrm rot="2465759">
                <a:off x="7750175" y="2684463"/>
                <a:ext cx="76200" cy="76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935" name="Rectangle 69"/>
              <p:cNvSpPr>
                <a:spLocks noChangeArrowheads="1"/>
              </p:cNvSpPr>
              <p:nvPr/>
            </p:nvSpPr>
            <p:spPr bwMode="auto">
              <a:xfrm rot="5400000">
                <a:off x="7364413" y="3575568"/>
                <a:ext cx="76200" cy="76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936" name="Rectangle 70"/>
              <p:cNvSpPr>
                <a:spLocks noChangeArrowheads="1"/>
              </p:cNvSpPr>
              <p:nvPr/>
            </p:nvSpPr>
            <p:spPr bwMode="auto">
              <a:xfrm rot="1757482">
                <a:off x="6841801" y="2808288"/>
                <a:ext cx="76200" cy="76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937" name="Line 72"/>
              <p:cNvSpPr>
                <a:spLocks noChangeShapeType="1"/>
              </p:cNvSpPr>
              <p:nvPr/>
            </p:nvSpPr>
            <p:spPr bwMode="auto">
              <a:xfrm>
                <a:off x="7366000" y="3109913"/>
                <a:ext cx="0" cy="56515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8" name="Line 73"/>
              <p:cNvSpPr>
                <a:spLocks noChangeShapeType="1"/>
              </p:cNvSpPr>
              <p:nvPr/>
            </p:nvSpPr>
            <p:spPr bwMode="auto">
              <a:xfrm rot="-8198503">
                <a:off x="7570788" y="2590800"/>
                <a:ext cx="1587" cy="60960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9" name="Line 74"/>
              <p:cNvSpPr>
                <a:spLocks noChangeShapeType="1"/>
              </p:cNvSpPr>
              <p:nvPr/>
            </p:nvSpPr>
            <p:spPr bwMode="auto">
              <a:xfrm rot="-3401334">
                <a:off x="7116763" y="2646363"/>
                <a:ext cx="1588" cy="60960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31" name="Rectangle 124"/>
            <p:cNvSpPr>
              <a:spLocks noChangeArrowheads="1"/>
            </p:cNvSpPr>
            <p:nvPr/>
          </p:nvSpPr>
          <p:spPr bwMode="auto">
            <a:xfrm>
              <a:off x="3561348" y="3858126"/>
              <a:ext cx="381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666633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36932" name="Rectangle 125"/>
            <p:cNvSpPr>
              <a:spLocks noChangeArrowheads="1"/>
            </p:cNvSpPr>
            <p:nvPr/>
          </p:nvSpPr>
          <p:spPr bwMode="auto">
            <a:xfrm>
              <a:off x="4080179" y="2596269"/>
              <a:ext cx="381001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666633"/>
                  </a:solidFill>
                  <a:latin typeface="Calibri" pitchFamily="34" charset="0"/>
                </a:rPr>
                <a:t>K</a:t>
              </a:r>
            </a:p>
          </p:txBody>
        </p:sp>
        <p:sp>
          <p:nvSpPr>
            <p:cNvPr id="36933" name="Rectangle 126"/>
            <p:cNvSpPr>
              <a:spLocks noChangeArrowheads="1"/>
            </p:cNvSpPr>
            <p:nvPr/>
          </p:nvSpPr>
          <p:spPr bwMode="auto">
            <a:xfrm>
              <a:off x="2999874" y="2687052"/>
              <a:ext cx="354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666633"/>
                  </a:solidFill>
                  <a:latin typeface="Calibri" pitchFamily="34" charset="0"/>
                </a:rPr>
                <a:t>L</a:t>
              </a:r>
            </a:p>
          </p:txBody>
        </p:sp>
      </p:grpSp>
      <p:sp>
        <p:nvSpPr>
          <p:cNvPr id="36883" name="Text Box 151"/>
          <p:cNvSpPr txBox="1">
            <a:spLocks noChangeArrowheads="1"/>
          </p:cNvSpPr>
          <p:nvPr/>
        </p:nvSpPr>
        <p:spPr bwMode="auto">
          <a:xfrm>
            <a:off x="4187825" y="4660899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6975" name="Text Box 111"/>
          <p:cNvSpPr txBox="1">
            <a:spLocks noChangeArrowheads="1"/>
          </p:cNvSpPr>
          <p:nvPr/>
        </p:nvSpPr>
        <p:spPr bwMode="auto">
          <a:xfrm>
            <a:off x="3794991" y="6262687"/>
            <a:ext cx="1235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b="1"/>
              <a:t>Hình 37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438400" y="228600"/>
            <a:ext cx="1592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toán:</a:t>
            </a:r>
            <a:endParaRPr lang="en-US" sz="2800" b="1" dirty="0">
              <a:latin typeface="Times New Roman" pitchFamily="18" charset="0"/>
            </a:endParaRPr>
          </a:p>
        </p:txBody>
      </p:sp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381000" y="251137"/>
            <a:ext cx="762000" cy="739463"/>
            <a:chOff x="2057" y="862"/>
            <a:chExt cx="1549" cy="1351"/>
          </a:xfrm>
        </p:grpSpPr>
        <p:sp>
          <p:nvSpPr>
            <p:cNvPr id="51" name="AutoShape 6"/>
            <p:cNvSpPr>
              <a:spLocks noChangeArrowheads="1"/>
            </p:cNvSpPr>
            <p:nvPr/>
          </p:nvSpPr>
          <p:spPr bwMode="gray">
            <a:xfrm>
              <a:off x="2068" y="884"/>
              <a:ext cx="1538" cy="1329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1435" tIns="25718" rIns="51435" bIns="25718" anchor="ctr"/>
            <a:lstStyle>
              <a:lvl1pPr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17513" indent="-160338"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642938" indent="-128588"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900113" indent="-128588"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157288" indent="-128588"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614488" indent="-128588"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071688" indent="-128588"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528888" indent="-128588"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986088" indent="-128588"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2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8" cy="1329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51435" tIns="25718" rIns="51435" bIns="25718" anchor="ctr"/>
            <a:lstStyle>
              <a:lvl1pPr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17513" indent="-160338"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642938" indent="-128588"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900113" indent="-128588"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157288" indent="-128588"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614488" indent="-128588"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071688" indent="-128588"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528888" indent="-128588"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986088" indent="-128588"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3" name="AutoShape 8"/>
            <p:cNvSpPr>
              <a:spLocks noChangeArrowheads="1"/>
            </p:cNvSpPr>
            <p:nvPr/>
          </p:nvSpPr>
          <p:spPr bwMode="gray">
            <a:xfrm>
              <a:off x="2148" y="941"/>
              <a:ext cx="1349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1435" tIns="25718" rIns="51435" bIns="25718" anchor="ctr"/>
            <a:lstStyle>
              <a:lvl1pPr defTabSz="5143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17513" indent="-160338" defTabSz="5143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642938" indent="-128588" defTabSz="51435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900113" indent="-128588" defTabSz="514350">
                <a:spcBef>
                  <a:spcPct val="20000"/>
                </a:spcBef>
                <a:buChar char="–"/>
                <a:defRPr sz="1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157288" indent="-128588" defTabSz="514350">
                <a:spcBef>
                  <a:spcPct val="20000"/>
                </a:spcBef>
                <a:buChar char="»"/>
                <a:defRPr sz="1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614488" indent="-128588" defTabSz="514350" fontAlgn="base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071688" indent="-128588" defTabSz="514350" fontAlgn="base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528888" indent="-128588" defTabSz="514350" fontAlgn="base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986088" indent="-128588" defTabSz="514350" fontAlgn="base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5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?2</a:t>
              </a:r>
              <a:endPara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95331183"/>
              </p:ext>
            </p:extLst>
          </p:nvPr>
        </p:nvGraphicFramePr>
        <p:xfrm>
          <a:off x="3022600" y="3200400"/>
          <a:ext cx="254000" cy="368300"/>
        </p:xfrm>
        <a:graphic>
          <a:graphicData uri="http://schemas.openxmlformats.org/presentationml/2006/ole">
            <p:oleObj spid="_x0000_s39955" name="Equation" r:id="rId3" imgW="126725" imgH="126725" progId="Equation.DSMT4">
              <p:embed/>
            </p:oleObj>
          </a:graphicData>
        </a:graphic>
      </p:graphicFrame>
      <p:cxnSp>
        <p:nvCxnSpPr>
          <p:cNvPr id="55" name="Straight Connector 54"/>
          <p:cNvCxnSpPr/>
          <p:nvPr/>
        </p:nvCxnSpPr>
        <p:spPr>
          <a:xfrm flipH="1" flipV="1">
            <a:off x="4058378" y="4012288"/>
            <a:ext cx="181634" cy="15779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93647" y="5562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</a:t>
            </a:r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9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228600" y="5922681"/>
            <a:ext cx="10525226" cy="821784"/>
            <a:chOff x="6716164" y="8318721"/>
            <a:chExt cx="15408102" cy="819079"/>
          </a:xfrm>
        </p:grpSpPr>
        <p:sp>
          <p:nvSpPr>
            <p:cNvPr id="47107" name="Text Box 122"/>
            <p:cNvSpPr txBox="1">
              <a:spLocks noChangeArrowheads="1"/>
            </p:cNvSpPr>
            <p:nvPr/>
          </p:nvSpPr>
          <p:spPr bwMode="auto">
            <a:xfrm>
              <a:off x="6716164" y="8438379"/>
              <a:ext cx="15408102" cy="699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70000"/>
                </a:lnSpc>
                <a:spcBef>
                  <a:spcPct val="25000"/>
                </a:spcBef>
              </a:pPr>
              <a:r>
                <a:rPr lang="en-US" sz="2400" b="1" dirty="0">
                  <a:latin typeface=".VnTime" pitchFamily="34" charset="0"/>
                  <a:sym typeface="Symbol" pitchFamily="18" charset="2"/>
                </a:rPr>
                <a:t>=&gt;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thuộc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……….…   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của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BAC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tính chất tia phân giác </a:t>
              </a:r>
              <a:endPara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just">
                <a:lnSpc>
                  <a:spcPct val="70000"/>
                </a:lnSpc>
                <a:spcBef>
                  <a:spcPct val="25000"/>
                </a:spcBef>
                <a:buFont typeface="Symbol" pitchFamily="18" charset="2"/>
                <a:buChar char="Þ"/>
              </a:pPr>
              <a:r>
                <a:rPr lang="en-US" sz="2400" b="1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AD đi qua </a:t>
              </a:r>
              <a:r>
                <a:rPr lang="en-US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 là………………….      của </a:t>
              </a:r>
              <a:r>
                <a:rPr lang="en-US" sz="2400" b="1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ABC</a:t>
              </a:r>
            </a:p>
          </p:txBody>
        </p:sp>
        <p:sp>
          <p:nvSpPr>
            <p:cNvPr id="9" name="Freeform 68"/>
            <p:cNvSpPr>
              <a:spLocks/>
            </p:cNvSpPr>
            <p:nvPr/>
          </p:nvSpPr>
          <p:spPr bwMode="auto">
            <a:xfrm>
              <a:off x="12655941" y="8318721"/>
              <a:ext cx="533400" cy="110759"/>
            </a:xfrm>
            <a:custGeom>
              <a:avLst/>
              <a:gdLst>
                <a:gd name="T0" fmla="*/ 0 w 336"/>
                <a:gd name="T1" fmla="*/ 2147483647 h 70"/>
                <a:gd name="T2" fmla="*/ 2147483647 w 336"/>
                <a:gd name="T3" fmla="*/ 0 h 70"/>
                <a:gd name="T4" fmla="*/ 2147483647 w 336"/>
                <a:gd name="T5" fmla="*/ 2147483647 h 70"/>
                <a:gd name="T6" fmla="*/ 0 60000 65536"/>
                <a:gd name="T7" fmla="*/ 0 60000 65536"/>
                <a:gd name="T8" fmla="*/ 0 60000 65536"/>
                <a:gd name="T9" fmla="*/ 0 w 336"/>
                <a:gd name="T10" fmla="*/ 0 h 70"/>
                <a:gd name="T11" fmla="*/ 336 w 33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70">
                  <a:moveTo>
                    <a:pt x="0" y="69"/>
                  </a:moveTo>
                  <a:lnTo>
                    <a:pt x="161" y="0"/>
                  </a:lnTo>
                  <a:lnTo>
                    <a:pt x="336" y="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2">
                    <a:lumMod val="10000"/>
                  </a:schemeClr>
                </a:solidFill>
                <a:latin typeface=".VnTime" pitchFamily="34" charset="0"/>
                <a:cs typeface="+mn-cs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297180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a)Ta có: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thuộc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tia ………… BE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của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342900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 IH = ….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(Tính chất tia phân giác)</a:t>
            </a:r>
            <a:endParaRPr lang="en-US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38862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Mà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thuộc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tia ……….. CF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của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52282" y="4259048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.VnTime" pitchFamily="34" charset="0"/>
                <a:sym typeface="Symbol" pitchFamily="18" charset="2"/>
              </a:rPr>
              <a:t> IH = …. </a:t>
            </a:r>
            <a:r>
              <a:rPr lang="en-US" sz="2400" b="1" dirty="0" smtClean="0">
                <a:latin typeface=".VnTime" pitchFamily="34" charset="0"/>
                <a:sym typeface="Symbol" pitchFamily="18" charset="2"/>
              </a:rPr>
              <a:t>       </a:t>
            </a:r>
            <a:r>
              <a:rPr lang="en-US" sz="2400" b="1" i="1" dirty="0" smtClean="0">
                <a:latin typeface=".VnTime" pitchFamily="34" charset="0"/>
                <a:sym typeface="Symbol" pitchFamily="18" charset="2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Tính chất tia phân giác</a:t>
            </a:r>
            <a:r>
              <a:rPr lang="en-US" sz="2400" b="1" i="1" dirty="0" smtClean="0">
                <a:latin typeface=".VnTime" pitchFamily="34" charset="0"/>
                <a:sym typeface="Symbol" pitchFamily="18" charset="2"/>
              </a:rPr>
              <a:t>)</a:t>
            </a:r>
            <a:endParaRPr lang="en-US" sz="2400" b="1" dirty="0">
              <a:solidFill>
                <a:srgbClr val="FF3399"/>
              </a:solidFill>
              <a:latin typeface=".VnTime" pitchFamily="34" charset="0"/>
              <a:sym typeface="Symbol" pitchFamily="18" charset="2"/>
            </a:endParaRPr>
          </a:p>
          <a:p>
            <a:endParaRPr lang="en-US" sz="2400" dirty="0">
              <a:latin typeface=".VnTime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47244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       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Từ </a:t>
            </a:r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1)và </a:t>
            </a:r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(2) =&gt; ……= ….. = …..</a:t>
            </a:r>
          </a:p>
          <a:p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82125" y="4997483"/>
            <a:ext cx="617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Hay I ………….. ba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cạnh của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ABC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5" name="Text Box 92"/>
          <p:cNvSpPr txBox="1">
            <a:spLocks noChangeArrowheads="1"/>
          </p:cNvSpPr>
          <p:nvPr/>
        </p:nvSpPr>
        <p:spPr bwMode="auto">
          <a:xfrm>
            <a:off x="4800600" y="-255588"/>
            <a:ext cx="3048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000000"/>
              </a:solidFill>
              <a:latin typeface=".VnTime" pitchFamily="34" charset="0"/>
              <a:sym typeface="Symbol" pitchFamily="18" charset="2"/>
            </a:endParaRPr>
          </a:p>
        </p:txBody>
      </p:sp>
      <p:grpSp>
        <p:nvGrpSpPr>
          <p:cNvPr id="47116" name="Group 87"/>
          <p:cNvGrpSpPr>
            <a:grpSpLocks/>
          </p:cNvGrpSpPr>
          <p:nvPr/>
        </p:nvGrpSpPr>
        <p:grpSpPr bwMode="auto">
          <a:xfrm>
            <a:off x="4127500" y="128588"/>
            <a:ext cx="3860800" cy="2322512"/>
            <a:chOff x="2018815" y="2083441"/>
            <a:chExt cx="4376098" cy="1445588"/>
          </a:xfrm>
        </p:grpSpPr>
        <p:sp>
          <p:nvSpPr>
            <p:cNvPr id="47117" name="Line 88"/>
            <p:cNvSpPr>
              <a:spLocks noChangeShapeType="1"/>
            </p:cNvSpPr>
            <p:nvPr/>
          </p:nvSpPr>
          <p:spPr bwMode="auto">
            <a:xfrm>
              <a:off x="2711888" y="2083441"/>
              <a:ext cx="3696" cy="135935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Line 89"/>
            <p:cNvSpPr>
              <a:spLocks noChangeShapeType="1"/>
            </p:cNvSpPr>
            <p:nvPr/>
          </p:nvSpPr>
          <p:spPr bwMode="auto">
            <a:xfrm rot="60000" flipV="1">
              <a:off x="2162982" y="2691187"/>
              <a:ext cx="4231931" cy="3892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Text Box 90"/>
            <p:cNvSpPr txBox="1">
              <a:spLocks noChangeArrowheads="1"/>
            </p:cNvSpPr>
            <p:nvPr/>
          </p:nvSpPr>
          <p:spPr bwMode="auto">
            <a:xfrm>
              <a:off x="2018815" y="3067748"/>
              <a:ext cx="936917" cy="4612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.VnTime" pitchFamily="34" charset="0"/>
                  <a:sym typeface="Symbol" pitchFamily="18" charset="2"/>
                </a:rPr>
                <a:t>KL</a:t>
              </a:r>
            </a:p>
          </p:txBody>
        </p:sp>
        <p:sp>
          <p:nvSpPr>
            <p:cNvPr id="47120" name="Text Box 91"/>
            <p:cNvSpPr txBox="1">
              <a:spLocks noChangeArrowheads="1"/>
            </p:cNvSpPr>
            <p:nvPr/>
          </p:nvSpPr>
          <p:spPr bwMode="auto">
            <a:xfrm>
              <a:off x="2037058" y="2393682"/>
              <a:ext cx="764175" cy="4612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.VnTime" pitchFamily="34" charset="0"/>
                  <a:sym typeface="Symbol" pitchFamily="18" charset="2"/>
                </a:rPr>
                <a:t>GT</a:t>
              </a:r>
            </a:p>
          </p:txBody>
        </p:sp>
      </p:grpSp>
      <p:sp>
        <p:nvSpPr>
          <p:cNvPr id="47121" name="TextBox 21"/>
          <p:cNvSpPr txBox="1">
            <a:spLocks noChangeArrowheads="1"/>
          </p:cNvSpPr>
          <p:nvPr/>
        </p:nvSpPr>
        <p:spPr bwMode="auto">
          <a:xfrm>
            <a:off x="4725988" y="0"/>
            <a:ext cx="44180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BE, CF: là đường phân giác của ABC; BE cắt CF tại I</a:t>
            </a: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7122" name="TextBox 22"/>
          <p:cNvSpPr txBox="1">
            <a:spLocks noChangeArrowheads="1"/>
          </p:cNvSpPr>
          <p:nvPr/>
        </p:nvSpPr>
        <p:spPr bwMode="auto">
          <a:xfrm>
            <a:off x="4732338" y="760413"/>
            <a:ext cx="3200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IH </a:t>
            </a:r>
            <a:r>
              <a:rPr lang="en-US" sz="2000" b="1">
                <a:solidFill>
                  <a:srgbClr val="000000"/>
                </a:solidFill>
                <a:latin typeface=".VnArabia" pitchFamily="34" charset="0"/>
                <a:ea typeface="MS Song"/>
                <a:cs typeface="MS Song"/>
                <a:sym typeface="Symbol" pitchFamily="18" charset="2"/>
              </a:rPr>
              <a:t>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BC</a:t>
            </a:r>
            <a:r>
              <a:rPr lang="en-US" sz="2000" b="1">
                <a:solidFill>
                  <a:srgbClr val="000000"/>
                </a:solidFill>
                <a:latin typeface="MS Song"/>
                <a:ea typeface="MS Song"/>
                <a:cs typeface="MS Song"/>
                <a:sym typeface="Symbol" pitchFamily="18" charset="2"/>
              </a:rPr>
              <a:t>;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IK </a:t>
            </a:r>
            <a:r>
              <a:rPr lang="en-US" sz="2000" b="1">
                <a:solidFill>
                  <a:srgbClr val="000000"/>
                </a:solidFill>
                <a:latin typeface="MS Song"/>
                <a:ea typeface="MS Song"/>
                <a:cs typeface="MS Song"/>
                <a:sym typeface="Symbol" pitchFamily="18" charset="2"/>
              </a:rPr>
              <a:t>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AC; IL AB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47123" name="Text Box 85"/>
          <p:cNvSpPr txBox="1">
            <a:spLocks noChangeArrowheads="1"/>
          </p:cNvSpPr>
          <p:nvPr/>
        </p:nvSpPr>
        <p:spPr bwMode="auto">
          <a:xfrm>
            <a:off x="4800600" y="1066800"/>
            <a:ext cx="33528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a)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IH = IL = IK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b) AD đi qua I là đường phân giác của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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ABC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endParaRPr lang="en-US" sz="2400" b="1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grpSp>
        <p:nvGrpSpPr>
          <p:cNvPr id="47124" name="Group 28"/>
          <p:cNvGrpSpPr>
            <a:grpSpLocks/>
          </p:cNvGrpSpPr>
          <p:nvPr/>
        </p:nvGrpSpPr>
        <p:grpSpPr bwMode="auto">
          <a:xfrm>
            <a:off x="2133600" y="1274763"/>
            <a:ext cx="536575" cy="417512"/>
            <a:chOff x="6156158" y="4172351"/>
            <a:chExt cx="536099" cy="416797"/>
          </a:xfrm>
        </p:grpSpPr>
        <p:sp>
          <p:nvSpPr>
            <p:cNvPr id="47125" name="Text Box 48"/>
            <p:cNvSpPr txBox="1">
              <a:spLocks noChangeArrowheads="1"/>
            </p:cNvSpPr>
            <p:nvPr/>
          </p:nvSpPr>
          <p:spPr bwMode="auto">
            <a:xfrm>
              <a:off x="6235057" y="4222435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7126" name="Text Box 49"/>
            <p:cNvSpPr txBox="1">
              <a:spLocks noChangeArrowheads="1"/>
            </p:cNvSpPr>
            <p:nvPr/>
          </p:nvSpPr>
          <p:spPr bwMode="auto">
            <a:xfrm>
              <a:off x="6156158" y="4172351"/>
              <a:ext cx="381000" cy="203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20000"/>
                </a:lnSpc>
                <a:spcBef>
                  <a:spcPct val="10000"/>
                </a:spcBef>
              </a:pPr>
              <a:r>
                <a:rPr lang="en-US" sz="3600" b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7127" name="Group 99"/>
          <p:cNvGrpSpPr>
            <a:grpSpLocks/>
          </p:cNvGrpSpPr>
          <p:nvPr/>
        </p:nvGrpSpPr>
        <p:grpSpPr bwMode="auto">
          <a:xfrm>
            <a:off x="933450" y="-3175"/>
            <a:ext cx="3286125" cy="2139950"/>
            <a:chOff x="2369130" y="1981200"/>
            <a:chExt cx="3285402" cy="2139665"/>
          </a:xfrm>
        </p:grpSpPr>
        <p:sp>
          <p:nvSpPr>
            <p:cNvPr id="47128" name="Text Box 44"/>
            <p:cNvSpPr txBox="1">
              <a:spLocks noChangeArrowheads="1"/>
            </p:cNvSpPr>
            <p:nvPr/>
          </p:nvSpPr>
          <p:spPr bwMode="auto">
            <a:xfrm>
              <a:off x="3444732" y="1981200"/>
              <a:ext cx="457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.VnTimeH" pitchFamily="34" charset="0"/>
                </a:rPr>
                <a:t>A</a:t>
              </a:r>
            </a:p>
          </p:txBody>
        </p:sp>
        <p:sp>
          <p:nvSpPr>
            <p:cNvPr id="47129" name="Text Box 45"/>
            <p:cNvSpPr txBox="1">
              <a:spLocks noChangeArrowheads="1"/>
            </p:cNvSpPr>
            <p:nvPr/>
          </p:nvSpPr>
          <p:spPr bwMode="auto">
            <a:xfrm>
              <a:off x="5197332" y="3680838"/>
              <a:ext cx="457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47130" name="Text Box 46"/>
            <p:cNvSpPr txBox="1">
              <a:spLocks noChangeArrowheads="1"/>
            </p:cNvSpPr>
            <p:nvPr/>
          </p:nvSpPr>
          <p:spPr bwMode="auto">
            <a:xfrm>
              <a:off x="2369130" y="3723990"/>
              <a:ext cx="457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7131" name="AutoShape 47"/>
            <p:cNvSpPr>
              <a:spLocks noChangeArrowheads="1"/>
            </p:cNvSpPr>
            <p:nvPr/>
          </p:nvSpPr>
          <p:spPr bwMode="auto">
            <a:xfrm>
              <a:off x="2697162" y="2378075"/>
              <a:ext cx="2520950" cy="1524000"/>
            </a:xfrm>
            <a:prstGeom prst="triangle">
              <a:avLst>
                <a:gd name="adj" fmla="val 36019"/>
              </a:avLst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132" name="Text Box 56"/>
            <p:cNvSpPr txBox="1">
              <a:spLocks noChangeArrowheads="1"/>
            </p:cNvSpPr>
            <p:nvPr/>
          </p:nvSpPr>
          <p:spPr bwMode="auto">
            <a:xfrm>
              <a:off x="4302125" y="3552825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latin typeface="Calibri" pitchFamily="34" charset="0"/>
              </a:endParaRPr>
            </a:p>
          </p:txBody>
        </p:sp>
      </p:grpSp>
      <p:grpSp>
        <p:nvGrpSpPr>
          <p:cNvPr id="47133" name="Group 100"/>
          <p:cNvGrpSpPr>
            <a:grpSpLocks/>
          </p:cNvGrpSpPr>
          <p:nvPr/>
        </p:nvGrpSpPr>
        <p:grpSpPr bwMode="auto">
          <a:xfrm>
            <a:off x="1296988" y="762000"/>
            <a:ext cx="2071687" cy="1144588"/>
            <a:chOff x="2743200" y="2747209"/>
            <a:chExt cx="2072363" cy="1145347"/>
          </a:xfrm>
        </p:grpSpPr>
        <p:grpSp>
          <p:nvGrpSpPr>
            <p:cNvPr id="47134" name="Group 93"/>
            <p:cNvGrpSpPr>
              <a:grpSpLocks/>
            </p:cNvGrpSpPr>
            <p:nvPr/>
          </p:nvGrpSpPr>
          <p:grpSpPr bwMode="auto">
            <a:xfrm>
              <a:off x="2743200" y="3028950"/>
              <a:ext cx="1579562" cy="863606"/>
              <a:chOff x="6361113" y="2803525"/>
              <a:chExt cx="1579562" cy="863606"/>
            </a:xfrm>
          </p:grpSpPr>
          <p:sp>
            <p:nvSpPr>
              <p:cNvPr id="47135" name="Line 42"/>
              <p:cNvSpPr>
                <a:spLocks noChangeShapeType="1"/>
              </p:cNvSpPr>
              <p:nvPr/>
            </p:nvSpPr>
            <p:spPr bwMode="auto">
              <a:xfrm flipV="1">
                <a:off x="6361113" y="2803525"/>
                <a:ext cx="1579562" cy="850900"/>
              </a:xfrm>
              <a:prstGeom prst="line">
                <a:avLst/>
              </a:prstGeom>
              <a:noFill/>
              <a:ln w="28575" cap="rnd">
                <a:solidFill>
                  <a:srgbClr val="FF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136" name="Group 96"/>
              <p:cNvGrpSpPr>
                <a:grpSpLocks/>
              </p:cNvGrpSpPr>
              <p:nvPr/>
            </p:nvGrpSpPr>
            <p:grpSpPr bwMode="auto">
              <a:xfrm>
                <a:off x="6513534" y="3336930"/>
                <a:ext cx="304801" cy="330201"/>
                <a:chOff x="4045" y="2256"/>
                <a:chExt cx="192" cy="208"/>
              </a:xfrm>
            </p:grpSpPr>
            <p:grpSp>
              <p:nvGrpSpPr>
                <p:cNvPr id="47137" name="Group 32"/>
                <p:cNvGrpSpPr>
                  <a:grpSpLocks/>
                </p:cNvGrpSpPr>
                <p:nvPr/>
              </p:nvGrpSpPr>
              <p:grpSpPr bwMode="auto">
                <a:xfrm rot="-283249">
                  <a:off x="4045" y="2271"/>
                  <a:ext cx="192" cy="193"/>
                  <a:chOff x="4022" y="3478"/>
                  <a:chExt cx="230" cy="248"/>
                </a:xfrm>
              </p:grpSpPr>
              <p:sp>
                <p:nvSpPr>
                  <p:cNvPr id="47138" name="Freeform 33"/>
                  <p:cNvSpPr>
                    <a:spLocks/>
                  </p:cNvSpPr>
                  <p:nvPr/>
                </p:nvSpPr>
                <p:spPr bwMode="auto">
                  <a:xfrm rot="-9181218" flipH="1" flipV="1">
                    <a:off x="4108" y="3614"/>
                    <a:ext cx="144" cy="112"/>
                  </a:xfrm>
                  <a:custGeom>
                    <a:avLst/>
                    <a:gdLst>
                      <a:gd name="T0" fmla="*/ 0 w 144"/>
                      <a:gd name="T1" fmla="*/ 16 h 112"/>
                      <a:gd name="T2" fmla="*/ 96 w 144"/>
                      <a:gd name="T3" fmla="*/ 16 h 112"/>
                      <a:gd name="T4" fmla="*/ 144 w 144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12"/>
                      <a:gd name="T11" fmla="*/ 144 w 144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12">
                        <a:moveTo>
                          <a:pt x="0" y="16"/>
                        </a:moveTo>
                        <a:cubicBezTo>
                          <a:pt x="36" y="8"/>
                          <a:pt x="72" y="0"/>
                          <a:pt x="96" y="16"/>
                        </a:cubicBezTo>
                        <a:cubicBezTo>
                          <a:pt x="120" y="32"/>
                          <a:pt x="132" y="72"/>
                          <a:pt x="144" y="112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33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139" name="Freeform 34"/>
                  <p:cNvSpPr>
                    <a:spLocks/>
                  </p:cNvSpPr>
                  <p:nvPr/>
                </p:nvSpPr>
                <p:spPr bwMode="auto">
                  <a:xfrm rot="1240465">
                    <a:off x="4022" y="3478"/>
                    <a:ext cx="144" cy="112"/>
                  </a:xfrm>
                  <a:custGeom>
                    <a:avLst/>
                    <a:gdLst>
                      <a:gd name="T0" fmla="*/ 0 w 144"/>
                      <a:gd name="T1" fmla="*/ 16 h 112"/>
                      <a:gd name="T2" fmla="*/ 96 w 144"/>
                      <a:gd name="T3" fmla="*/ 16 h 112"/>
                      <a:gd name="T4" fmla="*/ 144 w 144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12"/>
                      <a:gd name="T11" fmla="*/ 144 w 144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12">
                        <a:moveTo>
                          <a:pt x="0" y="16"/>
                        </a:moveTo>
                        <a:cubicBezTo>
                          <a:pt x="36" y="8"/>
                          <a:pt x="72" y="0"/>
                          <a:pt x="96" y="16"/>
                        </a:cubicBezTo>
                        <a:cubicBezTo>
                          <a:pt x="120" y="32"/>
                          <a:pt x="132" y="72"/>
                          <a:pt x="144" y="112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33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140" name="Line 35"/>
                <p:cNvSpPr>
                  <a:spLocks noChangeShapeType="1"/>
                </p:cNvSpPr>
                <p:nvPr/>
              </p:nvSpPr>
              <p:spPr bwMode="auto">
                <a:xfrm rot="1095680" flipH="1">
                  <a:off x="4191" y="2383"/>
                  <a:ext cx="44" cy="31"/>
                </a:xfrm>
                <a:prstGeom prst="line">
                  <a:avLst/>
                </a:prstGeom>
                <a:noFill/>
                <a:ln w="19050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1" name="Line 95"/>
                <p:cNvSpPr>
                  <a:spLocks noChangeShapeType="1"/>
                </p:cNvSpPr>
                <p:nvPr/>
              </p:nvSpPr>
              <p:spPr bwMode="auto">
                <a:xfrm rot="19983395" flipH="1">
                  <a:off x="4084" y="2256"/>
                  <a:ext cx="44" cy="31"/>
                </a:xfrm>
                <a:prstGeom prst="line">
                  <a:avLst/>
                </a:prstGeom>
                <a:noFill/>
                <a:ln w="19050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7142" name="Text Box 98"/>
            <p:cNvSpPr txBox="1">
              <a:spLocks noChangeArrowheads="1"/>
            </p:cNvSpPr>
            <p:nvPr/>
          </p:nvSpPr>
          <p:spPr bwMode="auto">
            <a:xfrm>
              <a:off x="4282163" y="2747209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Times New Roman" pitchFamily="18" charset="0"/>
                </a:rPr>
                <a:t>E</a:t>
              </a:r>
            </a:p>
          </p:txBody>
        </p:sp>
      </p:grpSp>
      <p:grpSp>
        <p:nvGrpSpPr>
          <p:cNvPr id="47143" name="Group 103"/>
          <p:cNvGrpSpPr>
            <a:grpSpLocks/>
          </p:cNvGrpSpPr>
          <p:nvPr/>
        </p:nvGrpSpPr>
        <p:grpSpPr bwMode="auto">
          <a:xfrm>
            <a:off x="1420813" y="890588"/>
            <a:ext cx="2346325" cy="1020762"/>
            <a:chOff x="2844921" y="2860638"/>
            <a:chExt cx="2345954" cy="1020884"/>
          </a:xfrm>
        </p:grpSpPr>
        <p:grpSp>
          <p:nvGrpSpPr>
            <p:cNvPr id="47144" name="Group 94"/>
            <p:cNvGrpSpPr>
              <a:grpSpLocks/>
            </p:cNvGrpSpPr>
            <p:nvPr/>
          </p:nvGrpSpPr>
          <p:grpSpPr bwMode="auto">
            <a:xfrm>
              <a:off x="3176338" y="3132222"/>
              <a:ext cx="2014537" cy="749300"/>
              <a:chOff x="6797675" y="2905125"/>
              <a:chExt cx="2014537" cy="749300"/>
            </a:xfrm>
          </p:grpSpPr>
          <p:sp>
            <p:nvSpPr>
              <p:cNvPr id="47145" name="Line 43"/>
              <p:cNvSpPr>
                <a:spLocks noChangeShapeType="1"/>
              </p:cNvSpPr>
              <p:nvPr/>
            </p:nvSpPr>
            <p:spPr bwMode="auto">
              <a:xfrm>
                <a:off x="6797675" y="2905125"/>
                <a:ext cx="2014537" cy="742950"/>
              </a:xfrm>
              <a:prstGeom prst="line">
                <a:avLst/>
              </a:prstGeom>
              <a:noFill/>
              <a:ln w="28575" cap="rnd">
                <a:solidFill>
                  <a:srgbClr val="666633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146" name="Group 97"/>
              <p:cNvGrpSpPr>
                <a:grpSpLocks/>
              </p:cNvGrpSpPr>
              <p:nvPr/>
            </p:nvGrpSpPr>
            <p:grpSpPr bwMode="auto">
              <a:xfrm>
                <a:off x="8374118" y="3349625"/>
                <a:ext cx="152401" cy="304800"/>
                <a:chOff x="5217" y="2264"/>
                <a:chExt cx="96" cy="192"/>
              </a:xfrm>
            </p:grpSpPr>
            <p:grpSp>
              <p:nvGrpSpPr>
                <p:cNvPr id="47147" name="Group 50"/>
                <p:cNvGrpSpPr>
                  <a:grpSpLocks/>
                </p:cNvGrpSpPr>
                <p:nvPr/>
              </p:nvGrpSpPr>
              <p:grpSpPr bwMode="auto">
                <a:xfrm>
                  <a:off x="5217" y="2264"/>
                  <a:ext cx="96" cy="192"/>
                  <a:chOff x="3296" y="2256"/>
                  <a:chExt cx="96" cy="192"/>
                </a:xfrm>
              </p:grpSpPr>
              <p:grpSp>
                <p:nvGrpSpPr>
                  <p:cNvPr id="471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3312" y="2256"/>
                    <a:ext cx="80" cy="192"/>
                    <a:chOff x="3312" y="2256"/>
                    <a:chExt cx="80" cy="192"/>
                  </a:xfrm>
                </p:grpSpPr>
                <p:sp>
                  <p:nvSpPr>
                    <p:cNvPr id="47149" name="Freeform 52"/>
                    <p:cNvSpPr>
                      <a:spLocks/>
                    </p:cNvSpPr>
                    <p:nvPr/>
                  </p:nvSpPr>
                  <p:spPr bwMode="auto">
                    <a:xfrm rot="392778">
                      <a:off x="3312" y="2352"/>
                      <a:ext cx="48" cy="96"/>
                    </a:xfrm>
                    <a:custGeom>
                      <a:avLst/>
                      <a:gdLst>
                        <a:gd name="T0" fmla="*/ 48 w 48"/>
                        <a:gd name="T1" fmla="*/ 0 h 96"/>
                        <a:gd name="T2" fmla="*/ 0 w 48"/>
                        <a:gd name="T3" fmla="*/ 48 h 96"/>
                        <a:gd name="T4" fmla="*/ 48 w 48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48"/>
                        <a:gd name="T10" fmla="*/ 0 h 96"/>
                        <a:gd name="T11" fmla="*/ 48 w 48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8" h="96">
                          <a:moveTo>
                            <a:pt x="48" y="0"/>
                          </a:moveTo>
                          <a:cubicBezTo>
                            <a:pt x="24" y="16"/>
                            <a:pt x="0" y="32"/>
                            <a:pt x="0" y="48"/>
                          </a:cubicBezTo>
                          <a:cubicBezTo>
                            <a:pt x="0" y="64"/>
                            <a:pt x="24" y="80"/>
                            <a:pt x="48" y="96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150" name="Freeform 53"/>
                    <p:cNvSpPr>
                      <a:spLocks/>
                    </p:cNvSpPr>
                    <p:nvPr/>
                  </p:nvSpPr>
                  <p:spPr bwMode="auto">
                    <a:xfrm rot="2088888">
                      <a:off x="3344" y="2256"/>
                      <a:ext cx="48" cy="96"/>
                    </a:xfrm>
                    <a:custGeom>
                      <a:avLst/>
                      <a:gdLst>
                        <a:gd name="T0" fmla="*/ 48 w 48"/>
                        <a:gd name="T1" fmla="*/ 0 h 96"/>
                        <a:gd name="T2" fmla="*/ 0 w 48"/>
                        <a:gd name="T3" fmla="*/ 48 h 96"/>
                        <a:gd name="T4" fmla="*/ 48 w 48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48"/>
                        <a:gd name="T10" fmla="*/ 0 h 96"/>
                        <a:gd name="T11" fmla="*/ 48 w 48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8" h="96">
                          <a:moveTo>
                            <a:pt x="48" y="0"/>
                          </a:moveTo>
                          <a:cubicBezTo>
                            <a:pt x="24" y="16"/>
                            <a:pt x="0" y="32"/>
                            <a:pt x="0" y="48"/>
                          </a:cubicBezTo>
                          <a:cubicBezTo>
                            <a:pt x="0" y="64"/>
                            <a:pt x="24" y="80"/>
                            <a:pt x="48" y="96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7151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328" y="2268"/>
                    <a:ext cx="4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152" name="Line 55"/>
                  <p:cNvSpPr>
                    <a:spLocks noChangeShapeType="1"/>
                  </p:cNvSpPr>
                  <p:nvPr/>
                </p:nvSpPr>
                <p:spPr bwMode="auto">
                  <a:xfrm rot="8115307">
                    <a:off x="3296" y="2372"/>
                    <a:ext cx="4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153" name="Line 60"/>
                <p:cNvSpPr>
                  <a:spLocks noChangeShapeType="1"/>
                </p:cNvSpPr>
                <p:nvPr/>
              </p:nvSpPr>
              <p:spPr bwMode="auto">
                <a:xfrm>
                  <a:off x="5232" y="2292"/>
                  <a:ext cx="72" cy="6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4" name="Line 61"/>
                <p:cNvSpPr>
                  <a:spLocks noChangeShapeType="1"/>
                </p:cNvSpPr>
                <p:nvPr/>
              </p:nvSpPr>
              <p:spPr bwMode="auto">
                <a:xfrm rot="2922411">
                  <a:off x="5199" y="2400"/>
                  <a:ext cx="72" cy="6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7155" name="Text Box 99"/>
            <p:cNvSpPr txBox="1">
              <a:spLocks noChangeArrowheads="1"/>
            </p:cNvSpPr>
            <p:nvPr/>
          </p:nvSpPr>
          <p:spPr bwMode="auto">
            <a:xfrm>
              <a:off x="2844921" y="2860638"/>
              <a:ext cx="457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grpSp>
        <p:nvGrpSpPr>
          <p:cNvPr id="47156" name="Group 105"/>
          <p:cNvGrpSpPr>
            <a:grpSpLocks/>
          </p:cNvGrpSpPr>
          <p:nvPr/>
        </p:nvGrpSpPr>
        <p:grpSpPr bwMode="auto">
          <a:xfrm>
            <a:off x="1562100" y="609600"/>
            <a:ext cx="1460500" cy="1657350"/>
            <a:chOff x="2999874" y="2596269"/>
            <a:chExt cx="1461306" cy="1658732"/>
          </a:xfrm>
        </p:grpSpPr>
        <p:grpSp>
          <p:nvGrpSpPr>
            <p:cNvPr id="47157" name="Group 96"/>
            <p:cNvGrpSpPr>
              <a:grpSpLocks/>
            </p:cNvGrpSpPr>
            <p:nvPr/>
          </p:nvGrpSpPr>
          <p:grpSpPr bwMode="auto">
            <a:xfrm>
              <a:off x="3168316" y="2824113"/>
              <a:ext cx="1013618" cy="1084263"/>
              <a:chOff x="6812757" y="2590800"/>
              <a:chExt cx="1013618" cy="1084263"/>
            </a:xfrm>
          </p:grpSpPr>
          <p:sp>
            <p:nvSpPr>
              <p:cNvPr id="47158" name="Rectangle 68"/>
              <p:cNvSpPr>
                <a:spLocks noChangeArrowheads="1"/>
              </p:cNvSpPr>
              <p:nvPr/>
            </p:nvSpPr>
            <p:spPr bwMode="auto">
              <a:xfrm rot="2465759">
                <a:off x="7750175" y="2684463"/>
                <a:ext cx="76200" cy="76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159" name="Rectangle 69"/>
              <p:cNvSpPr>
                <a:spLocks noChangeArrowheads="1"/>
              </p:cNvSpPr>
              <p:nvPr/>
            </p:nvSpPr>
            <p:spPr bwMode="auto">
              <a:xfrm rot="5400000">
                <a:off x="7364413" y="3575568"/>
                <a:ext cx="76200" cy="76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160" name="Rectangle 70"/>
              <p:cNvSpPr>
                <a:spLocks noChangeArrowheads="1"/>
              </p:cNvSpPr>
              <p:nvPr/>
            </p:nvSpPr>
            <p:spPr bwMode="auto">
              <a:xfrm rot="1757482">
                <a:off x="6841801" y="2808288"/>
                <a:ext cx="76200" cy="76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161" name="Line 72"/>
              <p:cNvSpPr>
                <a:spLocks noChangeShapeType="1"/>
              </p:cNvSpPr>
              <p:nvPr/>
            </p:nvSpPr>
            <p:spPr bwMode="auto">
              <a:xfrm>
                <a:off x="7366000" y="3109913"/>
                <a:ext cx="0" cy="56515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2" name="Line 73"/>
              <p:cNvSpPr>
                <a:spLocks noChangeShapeType="1"/>
              </p:cNvSpPr>
              <p:nvPr/>
            </p:nvSpPr>
            <p:spPr bwMode="auto">
              <a:xfrm rot="-8198503">
                <a:off x="7570788" y="2590800"/>
                <a:ext cx="1587" cy="60960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3" name="Line 74"/>
              <p:cNvSpPr>
                <a:spLocks noChangeShapeType="1"/>
              </p:cNvSpPr>
              <p:nvPr/>
            </p:nvSpPr>
            <p:spPr bwMode="auto">
              <a:xfrm rot="-3401334">
                <a:off x="7116763" y="2646363"/>
                <a:ext cx="1588" cy="60960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64" name="Rectangle 124"/>
            <p:cNvSpPr>
              <a:spLocks noChangeArrowheads="1"/>
            </p:cNvSpPr>
            <p:nvPr/>
          </p:nvSpPr>
          <p:spPr bwMode="auto">
            <a:xfrm>
              <a:off x="3561348" y="3858126"/>
              <a:ext cx="381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666633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47165" name="Rectangle 125"/>
            <p:cNvSpPr>
              <a:spLocks noChangeArrowheads="1"/>
            </p:cNvSpPr>
            <p:nvPr/>
          </p:nvSpPr>
          <p:spPr bwMode="auto">
            <a:xfrm>
              <a:off x="4080179" y="2596269"/>
              <a:ext cx="381001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666633"/>
                  </a:solidFill>
                  <a:latin typeface="Calibri" pitchFamily="34" charset="0"/>
                </a:rPr>
                <a:t>K</a:t>
              </a:r>
            </a:p>
          </p:txBody>
        </p:sp>
        <p:sp>
          <p:nvSpPr>
            <p:cNvPr id="47166" name="Rectangle 126"/>
            <p:cNvSpPr>
              <a:spLocks noChangeArrowheads="1"/>
            </p:cNvSpPr>
            <p:nvPr/>
          </p:nvSpPr>
          <p:spPr bwMode="auto">
            <a:xfrm>
              <a:off x="2999874" y="2687052"/>
              <a:ext cx="354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666633"/>
                  </a:solidFill>
                  <a:latin typeface="Calibri" pitchFamily="34" charset="0"/>
                </a:rPr>
                <a:t>L</a:t>
              </a:r>
            </a:p>
          </p:txBody>
        </p:sp>
      </p:grpSp>
      <p:sp>
        <p:nvSpPr>
          <p:cNvPr id="47167" name="Text Box 151"/>
          <p:cNvSpPr txBox="1">
            <a:spLocks noChangeArrowheads="1"/>
          </p:cNvSpPr>
          <p:nvPr/>
        </p:nvSpPr>
        <p:spPr bwMode="auto">
          <a:xfrm>
            <a:off x="2306638" y="9858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121"/>
          <p:cNvSpPr txBox="1">
            <a:spLocks noChangeArrowheads="1"/>
          </p:cNvSpPr>
          <p:nvPr/>
        </p:nvSpPr>
        <p:spPr bwMode="auto">
          <a:xfrm>
            <a:off x="3352800" y="26670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Chứng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minh:</a:t>
            </a:r>
          </a:p>
        </p:txBody>
      </p:sp>
      <p:sp>
        <p:nvSpPr>
          <p:cNvPr id="74" name="Rectangle 73"/>
          <p:cNvSpPr/>
          <p:nvPr/>
        </p:nvSpPr>
        <p:spPr>
          <a:xfrm>
            <a:off x="0" y="0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toán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304800" y="5410200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b) Ta có I cách đều hai cạnh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…… và 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….. (IL = IK).</a:t>
            </a:r>
            <a:endParaRPr lang="en-US" sz="24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121"/>
          <p:cNvSpPr txBox="1">
            <a:spLocks noChangeArrowheads="1"/>
          </p:cNvSpPr>
          <p:nvPr/>
        </p:nvSpPr>
        <p:spPr bwMode="auto">
          <a:xfrm>
            <a:off x="0" y="22860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Hãy điền vào chỗ trống để hoàn thành bài chứng minh.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>
            <a:stCxn id="47131" idx="0"/>
          </p:cNvCxnSpPr>
          <p:nvPr/>
        </p:nvCxnSpPr>
        <p:spPr>
          <a:xfrm>
            <a:off x="2169775" y="393753"/>
            <a:ext cx="188184" cy="1538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362200" y="188887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5571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73" grpId="0"/>
      <p:bldP spid="76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HP\Pictures\bao tan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3505200" cy="3505200"/>
          </a:xfrm>
          <a:prstGeom prst="rect">
            <a:avLst/>
          </a:prstGeom>
          <a:noFill/>
        </p:spPr>
      </p:pic>
      <p:pic>
        <p:nvPicPr>
          <p:cNvPr id="31750" name="Picture 6" descr="C:\Users\HP\Pictures\bao tang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33800"/>
            <a:ext cx="3124200" cy="3124200"/>
          </a:xfrm>
          <a:prstGeom prst="rect">
            <a:avLst/>
          </a:prstGeom>
          <a:noFill/>
        </p:spPr>
      </p:pic>
      <p:pic>
        <p:nvPicPr>
          <p:cNvPr id="31752" name="Picture 8" descr="C:\Users\HP\Pictures\bao tang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478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228600" y="5922681"/>
            <a:ext cx="8382000" cy="821784"/>
            <a:chOff x="6716164" y="8318721"/>
            <a:chExt cx="12270588" cy="819079"/>
          </a:xfrm>
        </p:grpSpPr>
        <p:sp>
          <p:nvSpPr>
            <p:cNvPr id="47107" name="Text Box 122"/>
            <p:cNvSpPr txBox="1">
              <a:spLocks noChangeArrowheads="1"/>
            </p:cNvSpPr>
            <p:nvPr/>
          </p:nvSpPr>
          <p:spPr bwMode="auto">
            <a:xfrm>
              <a:off x="6716164" y="8438379"/>
              <a:ext cx="12270588" cy="699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70000"/>
                </a:lnSpc>
                <a:spcBef>
                  <a:spcPct val="25000"/>
                </a:spcBef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=&gt; I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thuộc </a:t>
              </a:r>
              <a:r>
                <a:rPr lang="en-US" sz="2400" b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tia phân giác   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của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BAC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tính chất tia phân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giác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)</a:t>
              </a:r>
              <a:endPara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just">
                <a:lnSpc>
                  <a:spcPct val="70000"/>
                </a:lnSpc>
                <a:spcBef>
                  <a:spcPct val="25000"/>
                </a:spcBef>
                <a:buFont typeface="Symbol" pitchFamily="18" charset="2"/>
                <a:buChar char="Þ"/>
              </a:pPr>
              <a:r>
                <a:rPr lang="en-US" sz="2400" b="1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AD đi qua </a:t>
              </a:r>
              <a:r>
                <a:rPr lang="en-US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 là..</a:t>
              </a:r>
              <a:r>
                <a:rPr lang="en-US" sz="2400" b="1" dirty="0" err="1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đường</a:t>
              </a:r>
              <a:r>
                <a:rPr lang="en-US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phân </a:t>
              </a:r>
              <a:r>
                <a:rPr lang="en-US" sz="2400" b="1" dirty="0" err="1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giác</a:t>
              </a:r>
              <a:r>
                <a:rPr lang="en-US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.. của </a:t>
              </a:r>
              <a:r>
                <a:rPr lang="en-US" sz="2400" b="1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ABC</a:t>
              </a:r>
            </a:p>
          </p:txBody>
        </p:sp>
        <p:sp>
          <p:nvSpPr>
            <p:cNvPr id="9" name="Freeform 68"/>
            <p:cNvSpPr>
              <a:spLocks/>
            </p:cNvSpPr>
            <p:nvPr/>
          </p:nvSpPr>
          <p:spPr bwMode="auto">
            <a:xfrm>
              <a:off x="12655941" y="8318721"/>
              <a:ext cx="533400" cy="110759"/>
            </a:xfrm>
            <a:custGeom>
              <a:avLst/>
              <a:gdLst>
                <a:gd name="T0" fmla="*/ 0 w 336"/>
                <a:gd name="T1" fmla="*/ 2147483647 h 70"/>
                <a:gd name="T2" fmla="*/ 2147483647 w 336"/>
                <a:gd name="T3" fmla="*/ 0 h 70"/>
                <a:gd name="T4" fmla="*/ 2147483647 w 336"/>
                <a:gd name="T5" fmla="*/ 2147483647 h 70"/>
                <a:gd name="T6" fmla="*/ 0 60000 65536"/>
                <a:gd name="T7" fmla="*/ 0 60000 65536"/>
                <a:gd name="T8" fmla="*/ 0 60000 65536"/>
                <a:gd name="T9" fmla="*/ 0 w 336"/>
                <a:gd name="T10" fmla="*/ 0 h 70"/>
                <a:gd name="T11" fmla="*/ 336 w 33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70">
                  <a:moveTo>
                    <a:pt x="0" y="69"/>
                  </a:moveTo>
                  <a:lnTo>
                    <a:pt x="161" y="0"/>
                  </a:lnTo>
                  <a:lnTo>
                    <a:pt x="336" y="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2971800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Ta có: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thuộc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 giác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của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b="1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342900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IH =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(Tính chất tia phân giác)</a:t>
            </a:r>
            <a:endParaRPr lang="en-US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38862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Mà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thuộc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 giác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của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4400" y="42672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IH =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IK 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Tính chất tia phân giác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152400" y="46482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Từ 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1)và 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(2) =&gt; 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…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IH…= …IL..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IK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..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82125" y="4997483"/>
            <a:ext cx="617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Hay I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cách đều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cạnh của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ABC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5" name="Text Box 92"/>
          <p:cNvSpPr txBox="1">
            <a:spLocks noChangeArrowheads="1"/>
          </p:cNvSpPr>
          <p:nvPr/>
        </p:nvSpPr>
        <p:spPr bwMode="auto">
          <a:xfrm>
            <a:off x="4800600" y="-255588"/>
            <a:ext cx="3048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7116" name="Group 87"/>
          <p:cNvGrpSpPr>
            <a:grpSpLocks/>
          </p:cNvGrpSpPr>
          <p:nvPr/>
        </p:nvGrpSpPr>
        <p:grpSpPr bwMode="auto">
          <a:xfrm>
            <a:off x="4127500" y="128589"/>
            <a:ext cx="3860800" cy="2183967"/>
            <a:chOff x="2018815" y="2083441"/>
            <a:chExt cx="4376098" cy="1359354"/>
          </a:xfrm>
        </p:grpSpPr>
        <p:sp>
          <p:nvSpPr>
            <p:cNvPr id="47117" name="Line 88"/>
            <p:cNvSpPr>
              <a:spLocks noChangeShapeType="1"/>
            </p:cNvSpPr>
            <p:nvPr/>
          </p:nvSpPr>
          <p:spPr bwMode="auto">
            <a:xfrm>
              <a:off x="2711888" y="2083441"/>
              <a:ext cx="3696" cy="135935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18" name="Line 89"/>
            <p:cNvSpPr>
              <a:spLocks noChangeShapeType="1"/>
            </p:cNvSpPr>
            <p:nvPr/>
          </p:nvSpPr>
          <p:spPr bwMode="auto">
            <a:xfrm rot="60000" flipV="1">
              <a:off x="2162982" y="2691187"/>
              <a:ext cx="4231931" cy="3892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19" name="Text Box 90"/>
            <p:cNvSpPr txBox="1">
              <a:spLocks noChangeArrowheads="1"/>
            </p:cNvSpPr>
            <p:nvPr/>
          </p:nvSpPr>
          <p:spPr bwMode="auto">
            <a:xfrm>
              <a:off x="2018815" y="3067748"/>
              <a:ext cx="936917" cy="287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KL</a:t>
              </a:r>
            </a:p>
          </p:txBody>
        </p:sp>
        <p:sp>
          <p:nvSpPr>
            <p:cNvPr id="47120" name="Text Box 91"/>
            <p:cNvSpPr txBox="1">
              <a:spLocks noChangeArrowheads="1"/>
            </p:cNvSpPr>
            <p:nvPr/>
          </p:nvSpPr>
          <p:spPr bwMode="auto">
            <a:xfrm>
              <a:off x="2037058" y="2393682"/>
              <a:ext cx="764175" cy="2873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GT</a:t>
              </a:r>
            </a:p>
          </p:txBody>
        </p:sp>
      </p:grpSp>
      <p:sp>
        <p:nvSpPr>
          <p:cNvPr id="47121" name="TextBox 21"/>
          <p:cNvSpPr txBox="1">
            <a:spLocks noChangeArrowheads="1"/>
          </p:cNvSpPr>
          <p:nvPr/>
        </p:nvSpPr>
        <p:spPr bwMode="auto">
          <a:xfrm>
            <a:off x="4725988" y="0"/>
            <a:ext cx="44180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BE, CF: là đường phân giác của ABC; BE cắt CF tại I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2" name="TextBox 22"/>
          <p:cNvSpPr txBox="1">
            <a:spLocks noChangeArrowheads="1"/>
          </p:cNvSpPr>
          <p:nvPr/>
        </p:nvSpPr>
        <p:spPr bwMode="auto">
          <a:xfrm>
            <a:off x="4732338" y="760413"/>
            <a:ext cx="3200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IH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ea typeface="MS Song"/>
                <a:cs typeface="Times New Roman" pitchFamily="18" charset="0"/>
                <a:sym typeface="Symbol" pitchFamily="18" charset="2"/>
              </a:rPr>
              <a:t>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BC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ea typeface="MS Song"/>
                <a:cs typeface="Times New Roman" pitchFamily="18" charset="0"/>
                <a:sym typeface="Symbol" pitchFamily="18" charset="2"/>
              </a:rPr>
              <a:t>;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IK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ea typeface="MS Song"/>
                <a:cs typeface="Times New Roman" pitchFamily="18" charset="0"/>
                <a:sym typeface="Symbol" pitchFamily="18" charset="2"/>
              </a:rPr>
              <a:t>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AC; IL AB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3" name="Text Box 85"/>
          <p:cNvSpPr txBox="1">
            <a:spLocks noChangeArrowheads="1"/>
          </p:cNvSpPr>
          <p:nvPr/>
        </p:nvSpPr>
        <p:spPr bwMode="auto">
          <a:xfrm>
            <a:off x="4800600" y="1066800"/>
            <a:ext cx="33528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a)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IH = IL = IK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b) AD đi qua I là đường phân giác của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ABC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2400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7124" name="Group 28"/>
          <p:cNvGrpSpPr>
            <a:grpSpLocks/>
          </p:cNvGrpSpPr>
          <p:nvPr/>
        </p:nvGrpSpPr>
        <p:grpSpPr bwMode="auto">
          <a:xfrm>
            <a:off x="2133600" y="1274763"/>
            <a:ext cx="536575" cy="417512"/>
            <a:chOff x="6156158" y="4172351"/>
            <a:chExt cx="536099" cy="416797"/>
          </a:xfrm>
        </p:grpSpPr>
        <p:sp>
          <p:nvSpPr>
            <p:cNvPr id="47125" name="Text Box 48"/>
            <p:cNvSpPr txBox="1">
              <a:spLocks noChangeArrowheads="1"/>
            </p:cNvSpPr>
            <p:nvPr/>
          </p:nvSpPr>
          <p:spPr bwMode="auto">
            <a:xfrm>
              <a:off x="6235057" y="4222435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47126" name="Text Box 49"/>
            <p:cNvSpPr txBox="1">
              <a:spLocks noChangeArrowheads="1"/>
            </p:cNvSpPr>
            <p:nvPr/>
          </p:nvSpPr>
          <p:spPr bwMode="auto">
            <a:xfrm>
              <a:off x="6156158" y="4172351"/>
              <a:ext cx="381000" cy="203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20000"/>
                </a:lnSpc>
                <a:spcBef>
                  <a:spcPct val="10000"/>
                </a:spcBef>
              </a:pPr>
              <a:r>
                <a:rPr lang="en-US" sz="36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7127" name="Group 99"/>
          <p:cNvGrpSpPr>
            <a:grpSpLocks/>
          </p:cNvGrpSpPr>
          <p:nvPr/>
        </p:nvGrpSpPr>
        <p:grpSpPr bwMode="auto">
          <a:xfrm>
            <a:off x="933450" y="-3175"/>
            <a:ext cx="3286125" cy="2139950"/>
            <a:chOff x="2369130" y="1981200"/>
            <a:chExt cx="3285402" cy="2139665"/>
          </a:xfrm>
        </p:grpSpPr>
        <p:sp>
          <p:nvSpPr>
            <p:cNvPr id="47128" name="Text Box 44"/>
            <p:cNvSpPr txBox="1">
              <a:spLocks noChangeArrowheads="1"/>
            </p:cNvSpPr>
            <p:nvPr/>
          </p:nvSpPr>
          <p:spPr bwMode="auto">
            <a:xfrm>
              <a:off x="3444732" y="1981200"/>
              <a:ext cx="457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47129" name="Text Box 45"/>
            <p:cNvSpPr txBox="1">
              <a:spLocks noChangeArrowheads="1"/>
            </p:cNvSpPr>
            <p:nvPr/>
          </p:nvSpPr>
          <p:spPr bwMode="auto">
            <a:xfrm>
              <a:off x="5197332" y="3680838"/>
              <a:ext cx="457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47130" name="Text Box 46"/>
            <p:cNvSpPr txBox="1">
              <a:spLocks noChangeArrowheads="1"/>
            </p:cNvSpPr>
            <p:nvPr/>
          </p:nvSpPr>
          <p:spPr bwMode="auto">
            <a:xfrm>
              <a:off x="2369130" y="3723990"/>
              <a:ext cx="457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47131" name="AutoShape 47"/>
            <p:cNvSpPr>
              <a:spLocks noChangeArrowheads="1"/>
            </p:cNvSpPr>
            <p:nvPr/>
          </p:nvSpPr>
          <p:spPr bwMode="auto">
            <a:xfrm>
              <a:off x="2697162" y="2378075"/>
              <a:ext cx="2520950" cy="1524000"/>
            </a:xfrm>
            <a:prstGeom prst="triangle">
              <a:avLst>
                <a:gd name="adj" fmla="val 36019"/>
              </a:avLst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32" name="Text Box 56"/>
            <p:cNvSpPr txBox="1">
              <a:spLocks noChangeArrowheads="1"/>
            </p:cNvSpPr>
            <p:nvPr/>
          </p:nvSpPr>
          <p:spPr bwMode="auto">
            <a:xfrm>
              <a:off x="4302125" y="3552825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133" name="Group 100"/>
          <p:cNvGrpSpPr>
            <a:grpSpLocks/>
          </p:cNvGrpSpPr>
          <p:nvPr/>
        </p:nvGrpSpPr>
        <p:grpSpPr bwMode="auto">
          <a:xfrm>
            <a:off x="1296988" y="762000"/>
            <a:ext cx="2071687" cy="1144588"/>
            <a:chOff x="2743200" y="2747209"/>
            <a:chExt cx="2072363" cy="1145347"/>
          </a:xfrm>
        </p:grpSpPr>
        <p:grpSp>
          <p:nvGrpSpPr>
            <p:cNvPr id="47134" name="Group 93"/>
            <p:cNvGrpSpPr>
              <a:grpSpLocks/>
            </p:cNvGrpSpPr>
            <p:nvPr/>
          </p:nvGrpSpPr>
          <p:grpSpPr bwMode="auto">
            <a:xfrm>
              <a:off x="2743200" y="3028950"/>
              <a:ext cx="1579562" cy="863606"/>
              <a:chOff x="6361113" y="2803525"/>
              <a:chExt cx="1579562" cy="863606"/>
            </a:xfrm>
          </p:grpSpPr>
          <p:sp>
            <p:nvSpPr>
              <p:cNvPr id="47135" name="Line 42"/>
              <p:cNvSpPr>
                <a:spLocks noChangeShapeType="1"/>
              </p:cNvSpPr>
              <p:nvPr/>
            </p:nvSpPr>
            <p:spPr bwMode="auto">
              <a:xfrm flipV="1">
                <a:off x="6361113" y="2803525"/>
                <a:ext cx="1579562" cy="850900"/>
              </a:xfrm>
              <a:prstGeom prst="line">
                <a:avLst/>
              </a:prstGeom>
              <a:noFill/>
              <a:ln w="28575" cap="rnd">
                <a:solidFill>
                  <a:srgbClr val="FF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7136" name="Group 96"/>
              <p:cNvGrpSpPr>
                <a:grpSpLocks/>
              </p:cNvGrpSpPr>
              <p:nvPr/>
            </p:nvGrpSpPr>
            <p:grpSpPr bwMode="auto">
              <a:xfrm>
                <a:off x="6513534" y="3336930"/>
                <a:ext cx="304801" cy="330201"/>
                <a:chOff x="4045" y="2256"/>
                <a:chExt cx="192" cy="208"/>
              </a:xfrm>
            </p:grpSpPr>
            <p:grpSp>
              <p:nvGrpSpPr>
                <p:cNvPr id="47137" name="Group 32"/>
                <p:cNvGrpSpPr>
                  <a:grpSpLocks/>
                </p:cNvGrpSpPr>
                <p:nvPr/>
              </p:nvGrpSpPr>
              <p:grpSpPr bwMode="auto">
                <a:xfrm rot="-283249">
                  <a:off x="4045" y="2271"/>
                  <a:ext cx="192" cy="193"/>
                  <a:chOff x="4022" y="3478"/>
                  <a:chExt cx="230" cy="248"/>
                </a:xfrm>
              </p:grpSpPr>
              <p:sp>
                <p:nvSpPr>
                  <p:cNvPr id="47138" name="Freeform 33"/>
                  <p:cNvSpPr>
                    <a:spLocks/>
                  </p:cNvSpPr>
                  <p:nvPr/>
                </p:nvSpPr>
                <p:spPr bwMode="auto">
                  <a:xfrm rot="-9181218" flipH="1" flipV="1">
                    <a:off x="4108" y="3614"/>
                    <a:ext cx="144" cy="112"/>
                  </a:xfrm>
                  <a:custGeom>
                    <a:avLst/>
                    <a:gdLst>
                      <a:gd name="T0" fmla="*/ 0 w 144"/>
                      <a:gd name="T1" fmla="*/ 16 h 112"/>
                      <a:gd name="T2" fmla="*/ 96 w 144"/>
                      <a:gd name="T3" fmla="*/ 16 h 112"/>
                      <a:gd name="T4" fmla="*/ 144 w 144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12"/>
                      <a:gd name="T11" fmla="*/ 144 w 144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12">
                        <a:moveTo>
                          <a:pt x="0" y="16"/>
                        </a:moveTo>
                        <a:cubicBezTo>
                          <a:pt x="36" y="8"/>
                          <a:pt x="72" y="0"/>
                          <a:pt x="96" y="16"/>
                        </a:cubicBezTo>
                        <a:cubicBezTo>
                          <a:pt x="120" y="32"/>
                          <a:pt x="132" y="72"/>
                          <a:pt x="144" y="112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33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139" name="Freeform 34"/>
                  <p:cNvSpPr>
                    <a:spLocks/>
                  </p:cNvSpPr>
                  <p:nvPr/>
                </p:nvSpPr>
                <p:spPr bwMode="auto">
                  <a:xfrm rot="1240465">
                    <a:off x="4022" y="3478"/>
                    <a:ext cx="144" cy="112"/>
                  </a:xfrm>
                  <a:custGeom>
                    <a:avLst/>
                    <a:gdLst>
                      <a:gd name="T0" fmla="*/ 0 w 144"/>
                      <a:gd name="T1" fmla="*/ 16 h 112"/>
                      <a:gd name="T2" fmla="*/ 96 w 144"/>
                      <a:gd name="T3" fmla="*/ 16 h 112"/>
                      <a:gd name="T4" fmla="*/ 144 w 144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12"/>
                      <a:gd name="T11" fmla="*/ 144 w 144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12">
                        <a:moveTo>
                          <a:pt x="0" y="16"/>
                        </a:moveTo>
                        <a:cubicBezTo>
                          <a:pt x="36" y="8"/>
                          <a:pt x="72" y="0"/>
                          <a:pt x="96" y="16"/>
                        </a:cubicBezTo>
                        <a:cubicBezTo>
                          <a:pt x="120" y="32"/>
                          <a:pt x="132" y="72"/>
                          <a:pt x="144" y="112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33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47140" name="Line 35"/>
                <p:cNvSpPr>
                  <a:spLocks noChangeShapeType="1"/>
                </p:cNvSpPr>
                <p:nvPr/>
              </p:nvSpPr>
              <p:spPr bwMode="auto">
                <a:xfrm rot="1095680" flipH="1">
                  <a:off x="4191" y="2383"/>
                  <a:ext cx="44" cy="31"/>
                </a:xfrm>
                <a:prstGeom prst="line">
                  <a:avLst/>
                </a:prstGeom>
                <a:noFill/>
                <a:ln w="19050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41" name="Line 95"/>
                <p:cNvSpPr>
                  <a:spLocks noChangeShapeType="1"/>
                </p:cNvSpPr>
                <p:nvPr/>
              </p:nvSpPr>
              <p:spPr bwMode="auto">
                <a:xfrm rot="19983395" flipH="1">
                  <a:off x="4084" y="2256"/>
                  <a:ext cx="44" cy="31"/>
                </a:xfrm>
                <a:prstGeom prst="line">
                  <a:avLst/>
                </a:prstGeom>
                <a:noFill/>
                <a:ln w="19050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7142" name="Text Box 98"/>
            <p:cNvSpPr txBox="1">
              <a:spLocks noChangeArrowheads="1"/>
            </p:cNvSpPr>
            <p:nvPr/>
          </p:nvSpPr>
          <p:spPr bwMode="auto">
            <a:xfrm>
              <a:off x="4282163" y="2747209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</p:grpSp>
      <p:grpSp>
        <p:nvGrpSpPr>
          <p:cNvPr id="47143" name="Group 103"/>
          <p:cNvGrpSpPr>
            <a:grpSpLocks/>
          </p:cNvGrpSpPr>
          <p:nvPr/>
        </p:nvGrpSpPr>
        <p:grpSpPr bwMode="auto">
          <a:xfrm>
            <a:off x="1420813" y="890588"/>
            <a:ext cx="2346325" cy="1020762"/>
            <a:chOff x="2844921" y="2860638"/>
            <a:chExt cx="2345954" cy="1020884"/>
          </a:xfrm>
        </p:grpSpPr>
        <p:grpSp>
          <p:nvGrpSpPr>
            <p:cNvPr id="47144" name="Group 94"/>
            <p:cNvGrpSpPr>
              <a:grpSpLocks/>
            </p:cNvGrpSpPr>
            <p:nvPr/>
          </p:nvGrpSpPr>
          <p:grpSpPr bwMode="auto">
            <a:xfrm>
              <a:off x="3176338" y="3132222"/>
              <a:ext cx="2014537" cy="749300"/>
              <a:chOff x="6797675" y="2905125"/>
              <a:chExt cx="2014537" cy="749300"/>
            </a:xfrm>
          </p:grpSpPr>
          <p:sp>
            <p:nvSpPr>
              <p:cNvPr id="47145" name="Line 43"/>
              <p:cNvSpPr>
                <a:spLocks noChangeShapeType="1"/>
              </p:cNvSpPr>
              <p:nvPr/>
            </p:nvSpPr>
            <p:spPr bwMode="auto">
              <a:xfrm>
                <a:off x="6797675" y="2905125"/>
                <a:ext cx="2014537" cy="742950"/>
              </a:xfrm>
              <a:prstGeom prst="line">
                <a:avLst/>
              </a:prstGeom>
              <a:noFill/>
              <a:ln w="28575" cap="rnd">
                <a:solidFill>
                  <a:srgbClr val="666633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7146" name="Group 97"/>
              <p:cNvGrpSpPr>
                <a:grpSpLocks/>
              </p:cNvGrpSpPr>
              <p:nvPr/>
            </p:nvGrpSpPr>
            <p:grpSpPr bwMode="auto">
              <a:xfrm>
                <a:off x="8374118" y="3349625"/>
                <a:ext cx="152401" cy="304800"/>
                <a:chOff x="5217" y="2264"/>
                <a:chExt cx="96" cy="192"/>
              </a:xfrm>
            </p:grpSpPr>
            <p:grpSp>
              <p:nvGrpSpPr>
                <p:cNvPr id="47147" name="Group 50"/>
                <p:cNvGrpSpPr>
                  <a:grpSpLocks/>
                </p:cNvGrpSpPr>
                <p:nvPr/>
              </p:nvGrpSpPr>
              <p:grpSpPr bwMode="auto">
                <a:xfrm>
                  <a:off x="5217" y="2264"/>
                  <a:ext cx="96" cy="192"/>
                  <a:chOff x="3296" y="2256"/>
                  <a:chExt cx="96" cy="192"/>
                </a:xfrm>
              </p:grpSpPr>
              <p:grpSp>
                <p:nvGrpSpPr>
                  <p:cNvPr id="471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3312" y="2256"/>
                    <a:ext cx="80" cy="192"/>
                    <a:chOff x="3312" y="2256"/>
                    <a:chExt cx="80" cy="192"/>
                  </a:xfrm>
                </p:grpSpPr>
                <p:sp>
                  <p:nvSpPr>
                    <p:cNvPr id="47149" name="Freeform 52"/>
                    <p:cNvSpPr>
                      <a:spLocks/>
                    </p:cNvSpPr>
                    <p:nvPr/>
                  </p:nvSpPr>
                  <p:spPr bwMode="auto">
                    <a:xfrm rot="392778">
                      <a:off x="3312" y="2352"/>
                      <a:ext cx="48" cy="96"/>
                    </a:xfrm>
                    <a:custGeom>
                      <a:avLst/>
                      <a:gdLst>
                        <a:gd name="T0" fmla="*/ 48 w 48"/>
                        <a:gd name="T1" fmla="*/ 0 h 96"/>
                        <a:gd name="T2" fmla="*/ 0 w 48"/>
                        <a:gd name="T3" fmla="*/ 48 h 96"/>
                        <a:gd name="T4" fmla="*/ 48 w 48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48"/>
                        <a:gd name="T10" fmla="*/ 0 h 96"/>
                        <a:gd name="T11" fmla="*/ 48 w 48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8" h="96">
                          <a:moveTo>
                            <a:pt x="48" y="0"/>
                          </a:moveTo>
                          <a:cubicBezTo>
                            <a:pt x="24" y="16"/>
                            <a:pt x="0" y="32"/>
                            <a:pt x="0" y="48"/>
                          </a:cubicBezTo>
                          <a:cubicBezTo>
                            <a:pt x="0" y="64"/>
                            <a:pt x="24" y="80"/>
                            <a:pt x="48" y="96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7150" name="Freeform 53"/>
                    <p:cNvSpPr>
                      <a:spLocks/>
                    </p:cNvSpPr>
                    <p:nvPr/>
                  </p:nvSpPr>
                  <p:spPr bwMode="auto">
                    <a:xfrm rot="2088888">
                      <a:off x="3344" y="2256"/>
                      <a:ext cx="48" cy="96"/>
                    </a:xfrm>
                    <a:custGeom>
                      <a:avLst/>
                      <a:gdLst>
                        <a:gd name="T0" fmla="*/ 48 w 48"/>
                        <a:gd name="T1" fmla="*/ 0 h 96"/>
                        <a:gd name="T2" fmla="*/ 0 w 48"/>
                        <a:gd name="T3" fmla="*/ 48 h 96"/>
                        <a:gd name="T4" fmla="*/ 48 w 48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48"/>
                        <a:gd name="T10" fmla="*/ 0 h 96"/>
                        <a:gd name="T11" fmla="*/ 48 w 48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8" h="96">
                          <a:moveTo>
                            <a:pt x="48" y="0"/>
                          </a:moveTo>
                          <a:cubicBezTo>
                            <a:pt x="24" y="16"/>
                            <a:pt x="0" y="32"/>
                            <a:pt x="0" y="48"/>
                          </a:cubicBezTo>
                          <a:cubicBezTo>
                            <a:pt x="0" y="64"/>
                            <a:pt x="24" y="80"/>
                            <a:pt x="48" y="96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47151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328" y="2268"/>
                    <a:ext cx="4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152" name="Line 55"/>
                  <p:cNvSpPr>
                    <a:spLocks noChangeShapeType="1"/>
                  </p:cNvSpPr>
                  <p:nvPr/>
                </p:nvSpPr>
                <p:spPr bwMode="auto">
                  <a:xfrm rot="8115307">
                    <a:off x="3296" y="2372"/>
                    <a:ext cx="4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47153" name="Line 60"/>
                <p:cNvSpPr>
                  <a:spLocks noChangeShapeType="1"/>
                </p:cNvSpPr>
                <p:nvPr/>
              </p:nvSpPr>
              <p:spPr bwMode="auto">
                <a:xfrm>
                  <a:off x="5232" y="2292"/>
                  <a:ext cx="72" cy="6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54" name="Line 61"/>
                <p:cNvSpPr>
                  <a:spLocks noChangeShapeType="1"/>
                </p:cNvSpPr>
                <p:nvPr/>
              </p:nvSpPr>
              <p:spPr bwMode="auto">
                <a:xfrm rot="2922411">
                  <a:off x="5199" y="2400"/>
                  <a:ext cx="72" cy="6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7155" name="Text Box 99"/>
            <p:cNvSpPr txBox="1">
              <a:spLocks noChangeArrowheads="1"/>
            </p:cNvSpPr>
            <p:nvPr/>
          </p:nvSpPr>
          <p:spPr bwMode="auto">
            <a:xfrm>
              <a:off x="2844921" y="2860638"/>
              <a:ext cx="457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</p:grpSp>
      <p:grpSp>
        <p:nvGrpSpPr>
          <p:cNvPr id="47156" name="Group 105"/>
          <p:cNvGrpSpPr>
            <a:grpSpLocks/>
          </p:cNvGrpSpPr>
          <p:nvPr/>
        </p:nvGrpSpPr>
        <p:grpSpPr bwMode="auto">
          <a:xfrm>
            <a:off x="1562100" y="609600"/>
            <a:ext cx="1460500" cy="1657350"/>
            <a:chOff x="2999874" y="2596269"/>
            <a:chExt cx="1461306" cy="1658732"/>
          </a:xfrm>
        </p:grpSpPr>
        <p:grpSp>
          <p:nvGrpSpPr>
            <p:cNvPr id="47157" name="Group 96"/>
            <p:cNvGrpSpPr>
              <a:grpSpLocks/>
            </p:cNvGrpSpPr>
            <p:nvPr/>
          </p:nvGrpSpPr>
          <p:grpSpPr bwMode="auto">
            <a:xfrm>
              <a:off x="3168316" y="2824113"/>
              <a:ext cx="1013618" cy="1084263"/>
              <a:chOff x="6812757" y="2590800"/>
              <a:chExt cx="1013618" cy="1084263"/>
            </a:xfrm>
          </p:grpSpPr>
          <p:sp>
            <p:nvSpPr>
              <p:cNvPr id="47158" name="Rectangle 68"/>
              <p:cNvSpPr>
                <a:spLocks noChangeArrowheads="1"/>
              </p:cNvSpPr>
              <p:nvPr/>
            </p:nvSpPr>
            <p:spPr bwMode="auto">
              <a:xfrm rot="2465759">
                <a:off x="7750175" y="2684463"/>
                <a:ext cx="76200" cy="76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159" name="Rectangle 69"/>
              <p:cNvSpPr>
                <a:spLocks noChangeArrowheads="1"/>
              </p:cNvSpPr>
              <p:nvPr/>
            </p:nvSpPr>
            <p:spPr bwMode="auto">
              <a:xfrm rot="5400000">
                <a:off x="7364413" y="3575568"/>
                <a:ext cx="76200" cy="76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160" name="Rectangle 70"/>
              <p:cNvSpPr>
                <a:spLocks noChangeArrowheads="1"/>
              </p:cNvSpPr>
              <p:nvPr/>
            </p:nvSpPr>
            <p:spPr bwMode="auto">
              <a:xfrm rot="1757482">
                <a:off x="6841801" y="2808288"/>
                <a:ext cx="76200" cy="76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161" name="Line 72"/>
              <p:cNvSpPr>
                <a:spLocks noChangeShapeType="1"/>
              </p:cNvSpPr>
              <p:nvPr/>
            </p:nvSpPr>
            <p:spPr bwMode="auto">
              <a:xfrm>
                <a:off x="7366000" y="3109913"/>
                <a:ext cx="0" cy="56515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162" name="Line 73"/>
              <p:cNvSpPr>
                <a:spLocks noChangeShapeType="1"/>
              </p:cNvSpPr>
              <p:nvPr/>
            </p:nvSpPr>
            <p:spPr bwMode="auto">
              <a:xfrm rot="-8198503">
                <a:off x="7570788" y="2590800"/>
                <a:ext cx="1587" cy="60960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163" name="Line 74"/>
              <p:cNvSpPr>
                <a:spLocks noChangeShapeType="1"/>
              </p:cNvSpPr>
              <p:nvPr/>
            </p:nvSpPr>
            <p:spPr bwMode="auto">
              <a:xfrm rot="-3401334">
                <a:off x="7116763" y="2646363"/>
                <a:ext cx="1588" cy="60960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7164" name="Rectangle 124"/>
            <p:cNvSpPr>
              <a:spLocks noChangeArrowheads="1"/>
            </p:cNvSpPr>
            <p:nvPr/>
          </p:nvSpPr>
          <p:spPr bwMode="auto">
            <a:xfrm>
              <a:off x="3561348" y="3858126"/>
              <a:ext cx="381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666633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47165" name="Rectangle 125"/>
            <p:cNvSpPr>
              <a:spLocks noChangeArrowheads="1"/>
            </p:cNvSpPr>
            <p:nvPr/>
          </p:nvSpPr>
          <p:spPr bwMode="auto">
            <a:xfrm>
              <a:off x="4080179" y="2596269"/>
              <a:ext cx="381001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666633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47166" name="Rectangle 126"/>
            <p:cNvSpPr>
              <a:spLocks noChangeArrowheads="1"/>
            </p:cNvSpPr>
            <p:nvPr/>
          </p:nvSpPr>
          <p:spPr bwMode="auto">
            <a:xfrm>
              <a:off x="2999874" y="2687052"/>
              <a:ext cx="354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666633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</p:grpSp>
      <p:sp>
        <p:nvSpPr>
          <p:cNvPr id="47167" name="Text Box 151"/>
          <p:cNvSpPr txBox="1">
            <a:spLocks noChangeArrowheads="1"/>
          </p:cNvSpPr>
          <p:nvPr/>
        </p:nvSpPr>
        <p:spPr bwMode="auto">
          <a:xfrm>
            <a:off x="2306638" y="9858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121"/>
          <p:cNvSpPr txBox="1">
            <a:spLocks noChangeArrowheads="1"/>
          </p:cNvSpPr>
          <p:nvPr/>
        </p:nvSpPr>
        <p:spPr bwMode="auto">
          <a:xfrm>
            <a:off x="3352800" y="26670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Chứng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minh:</a:t>
            </a:r>
          </a:p>
        </p:txBody>
      </p:sp>
      <p:sp>
        <p:nvSpPr>
          <p:cNvPr id="74" name="Rectangle 73"/>
          <p:cNvSpPr/>
          <p:nvPr/>
        </p:nvSpPr>
        <p:spPr>
          <a:xfrm>
            <a:off x="0" y="0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toán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304800" y="5412981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b) Ta có I cách đều hai cạnh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…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AB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… và  …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..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(IL = IK).</a:t>
            </a:r>
            <a:endParaRPr lang="en-US" sz="24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>
            <a:stCxn id="47131" idx="0"/>
          </p:cNvCxnSpPr>
          <p:nvPr/>
        </p:nvCxnSpPr>
        <p:spPr>
          <a:xfrm>
            <a:off x="2169775" y="393753"/>
            <a:ext cx="188184" cy="1538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362200" y="188887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2278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73" grpId="0"/>
      <p:bldP spid="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762000" y="1371600"/>
            <a:ext cx="3533775" cy="1905000"/>
            <a:chOff x="1728" y="1344"/>
            <a:chExt cx="2226" cy="1200"/>
          </a:xfrm>
        </p:grpSpPr>
        <p:grpSp>
          <p:nvGrpSpPr>
            <p:cNvPr id="42084" name="Group 63"/>
            <p:cNvGrpSpPr>
              <a:grpSpLocks/>
            </p:cNvGrpSpPr>
            <p:nvPr/>
          </p:nvGrpSpPr>
          <p:grpSpPr bwMode="auto">
            <a:xfrm>
              <a:off x="2372" y="2126"/>
              <a:ext cx="160" cy="118"/>
              <a:chOff x="2370" y="2126"/>
              <a:chExt cx="160" cy="118"/>
            </a:xfrm>
          </p:grpSpPr>
          <p:sp>
            <p:nvSpPr>
              <p:cNvPr id="42100" name="Freeform 61"/>
              <p:cNvSpPr>
                <a:spLocks/>
              </p:cNvSpPr>
              <p:nvPr/>
            </p:nvSpPr>
            <p:spPr bwMode="auto">
              <a:xfrm>
                <a:off x="2372" y="2152"/>
                <a:ext cx="96" cy="48"/>
              </a:xfrm>
              <a:custGeom>
                <a:avLst/>
                <a:gdLst>
                  <a:gd name="T0" fmla="*/ 0 w 96"/>
                  <a:gd name="T1" fmla="*/ 48 h 48"/>
                  <a:gd name="T2" fmla="*/ 48 w 96"/>
                  <a:gd name="T3" fmla="*/ 0 h 48"/>
                  <a:gd name="T4" fmla="*/ 96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8" y="40"/>
                      <a:pt x="96" y="48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1" name="Rectangle 62"/>
              <p:cNvSpPr>
                <a:spLocks noChangeArrowheads="1"/>
              </p:cNvSpPr>
              <p:nvPr/>
            </p:nvSpPr>
            <p:spPr bwMode="auto">
              <a:xfrm>
                <a:off x="2456" y="2190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2102" name="Freeform 59"/>
              <p:cNvSpPr>
                <a:spLocks/>
              </p:cNvSpPr>
              <p:nvPr/>
            </p:nvSpPr>
            <p:spPr bwMode="auto">
              <a:xfrm rot="3235261">
                <a:off x="2458" y="2189"/>
                <a:ext cx="68" cy="29"/>
              </a:xfrm>
              <a:custGeom>
                <a:avLst/>
                <a:gdLst>
                  <a:gd name="T0" fmla="*/ 0 w 96"/>
                  <a:gd name="T1" fmla="*/ 1 h 48"/>
                  <a:gd name="T2" fmla="*/ 1 w 96"/>
                  <a:gd name="T3" fmla="*/ 0 h 48"/>
                  <a:gd name="T4" fmla="*/ 1 w 96"/>
                  <a:gd name="T5" fmla="*/ 1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8" y="40"/>
                      <a:pt x="96" y="48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2103" name="Group 56"/>
              <p:cNvGrpSpPr>
                <a:grpSpLocks/>
              </p:cNvGrpSpPr>
              <p:nvPr/>
            </p:nvGrpSpPr>
            <p:grpSpPr bwMode="auto">
              <a:xfrm>
                <a:off x="2370" y="2126"/>
                <a:ext cx="160" cy="118"/>
                <a:chOff x="2368" y="2124"/>
                <a:chExt cx="160" cy="118"/>
              </a:xfrm>
            </p:grpSpPr>
            <p:sp>
              <p:nvSpPr>
                <p:cNvPr id="42104" name="Freeform 54"/>
                <p:cNvSpPr>
                  <a:spLocks/>
                </p:cNvSpPr>
                <p:nvPr/>
              </p:nvSpPr>
              <p:spPr bwMode="auto">
                <a:xfrm rot="-133438">
                  <a:off x="2368" y="2124"/>
                  <a:ext cx="96" cy="48"/>
                </a:xfrm>
                <a:custGeom>
                  <a:avLst/>
                  <a:gdLst>
                    <a:gd name="T0" fmla="*/ 0 w 96"/>
                    <a:gd name="T1" fmla="*/ 48 h 48"/>
                    <a:gd name="T2" fmla="*/ 48 w 96"/>
                    <a:gd name="T3" fmla="*/ 0 h 48"/>
                    <a:gd name="T4" fmla="*/ 96 w 96"/>
                    <a:gd name="T5" fmla="*/ 48 h 48"/>
                    <a:gd name="T6" fmla="*/ 0 60000 65536"/>
                    <a:gd name="T7" fmla="*/ 0 60000 65536"/>
                    <a:gd name="T8" fmla="*/ 0 60000 65536"/>
                    <a:gd name="T9" fmla="*/ 0 w 96"/>
                    <a:gd name="T10" fmla="*/ 0 h 48"/>
                    <a:gd name="T11" fmla="*/ 96 w 96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" h="48">
                      <a:moveTo>
                        <a:pt x="0" y="48"/>
                      </a:moveTo>
                      <a:cubicBezTo>
                        <a:pt x="16" y="24"/>
                        <a:pt x="32" y="0"/>
                        <a:pt x="48" y="0"/>
                      </a:cubicBezTo>
                      <a:cubicBezTo>
                        <a:pt x="64" y="0"/>
                        <a:pt x="88" y="40"/>
                        <a:pt x="96" y="48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05" name="Freeform 55"/>
                <p:cNvSpPr>
                  <a:spLocks/>
                </p:cNvSpPr>
                <p:nvPr/>
              </p:nvSpPr>
              <p:spPr bwMode="auto">
                <a:xfrm rot="3235261">
                  <a:off x="2456" y="2170"/>
                  <a:ext cx="96" cy="48"/>
                </a:xfrm>
                <a:custGeom>
                  <a:avLst/>
                  <a:gdLst>
                    <a:gd name="T0" fmla="*/ 0 w 96"/>
                    <a:gd name="T1" fmla="*/ 48 h 48"/>
                    <a:gd name="T2" fmla="*/ 48 w 96"/>
                    <a:gd name="T3" fmla="*/ 0 h 48"/>
                    <a:gd name="T4" fmla="*/ 96 w 96"/>
                    <a:gd name="T5" fmla="*/ 48 h 48"/>
                    <a:gd name="T6" fmla="*/ 0 60000 65536"/>
                    <a:gd name="T7" fmla="*/ 0 60000 65536"/>
                    <a:gd name="T8" fmla="*/ 0 60000 65536"/>
                    <a:gd name="T9" fmla="*/ 0 w 96"/>
                    <a:gd name="T10" fmla="*/ 0 h 48"/>
                    <a:gd name="T11" fmla="*/ 96 w 96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" h="48">
                      <a:moveTo>
                        <a:pt x="0" y="48"/>
                      </a:moveTo>
                      <a:cubicBezTo>
                        <a:pt x="16" y="24"/>
                        <a:pt x="32" y="0"/>
                        <a:pt x="48" y="0"/>
                      </a:cubicBezTo>
                      <a:cubicBezTo>
                        <a:pt x="64" y="0"/>
                        <a:pt x="88" y="40"/>
                        <a:pt x="96" y="48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085" name="Group 41"/>
            <p:cNvGrpSpPr>
              <a:grpSpLocks/>
            </p:cNvGrpSpPr>
            <p:nvPr/>
          </p:nvGrpSpPr>
          <p:grpSpPr bwMode="auto">
            <a:xfrm rot="3513320">
              <a:off x="2039" y="1650"/>
              <a:ext cx="71" cy="108"/>
              <a:chOff x="1953" y="2354"/>
              <a:chExt cx="71" cy="108"/>
            </a:xfrm>
          </p:grpSpPr>
          <p:sp>
            <p:nvSpPr>
              <p:cNvPr id="42098" name="Freeform 23"/>
              <p:cNvSpPr>
                <a:spLocks/>
              </p:cNvSpPr>
              <p:nvPr/>
            </p:nvSpPr>
            <p:spPr bwMode="auto">
              <a:xfrm>
                <a:off x="1953" y="2354"/>
                <a:ext cx="48" cy="48"/>
              </a:xfrm>
              <a:custGeom>
                <a:avLst/>
                <a:gdLst>
                  <a:gd name="T0" fmla="*/ 0 w 56"/>
                  <a:gd name="T1" fmla="*/ 3 h 56"/>
                  <a:gd name="T2" fmla="*/ 3 w 56"/>
                  <a:gd name="T3" fmla="*/ 3 h 56"/>
                  <a:gd name="T4" fmla="*/ 3 w 56"/>
                  <a:gd name="T5" fmla="*/ 3 h 56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56"/>
                  <a:gd name="T11" fmla="*/ 56 w 56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56">
                    <a:moveTo>
                      <a:pt x="0" y="8"/>
                    </a:moveTo>
                    <a:cubicBezTo>
                      <a:pt x="20" y="4"/>
                      <a:pt x="40" y="0"/>
                      <a:pt x="48" y="8"/>
                    </a:cubicBezTo>
                    <a:cubicBezTo>
                      <a:pt x="56" y="16"/>
                      <a:pt x="52" y="36"/>
                      <a:pt x="48" y="56"/>
                    </a:cubicBezTo>
                  </a:path>
                </a:pathLst>
              </a:cu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9" name="Freeform 24"/>
              <p:cNvSpPr>
                <a:spLocks/>
              </p:cNvSpPr>
              <p:nvPr/>
            </p:nvSpPr>
            <p:spPr bwMode="auto">
              <a:xfrm rot="2614442">
                <a:off x="1976" y="2414"/>
                <a:ext cx="48" cy="48"/>
              </a:xfrm>
              <a:custGeom>
                <a:avLst/>
                <a:gdLst>
                  <a:gd name="T0" fmla="*/ 0 w 56"/>
                  <a:gd name="T1" fmla="*/ 3 h 56"/>
                  <a:gd name="T2" fmla="*/ 3 w 56"/>
                  <a:gd name="T3" fmla="*/ 3 h 56"/>
                  <a:gd name="T4" fmla="*/ 3 w 56"/>
                  <a:gd name="T5" fmla="*/ 3 h 56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56"/>
                  <a:gd name="T11" fmla="*/ 56 w 56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56">
                    <a:moveTo>
                      <a:pt x="0" y="8"/>
                    </a:moveTo>
                    <a:cubicBezTo>
                      <a:pt x="20" y="4"/>
                      <a:pt x="40" y="0"/>
                      <a:pt x="48" y="8"/>
                    </a:cubicBezTo>
                    <a:cubicBezTo>
                      <a:pt x="56" y="16"/>
                      <a:pt x="52" y="36"/>
                      <a:pt x="48" y="56"/>
                    </a:cubicBezTo>
                  </a:path>
                </a:pathLst>
              </a:cu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86" name="Text Box 9"/>
            <p:cNvSpPr txBox="1">
              <a:spLocks noChangeArrowheads="1"/>
            </p:cNvSpPr>
            <p:nvPr/>
          </p:nvSpPr>
          <p:spPr bwMode="auto">
            <a:xfrm>
              <a:off x="1728" y="134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CC0000"/>
                  </a:solidFill>
                  <a:latin typeface=".VnTimeH" pitchFamily="34" charset="0"/>
                </a:rPr>
                <a:t>D</a:t>
              </a:r>
            </a:p>
          </p:txBody>
        </p:sp>
        <p:sp>
          <p:nvSpPr>
            <p:cNvPr id="42087" name="Text Box 10"/>
            <p:cNvSpPr txBox="1">
              <a:spLocks noChangeArrowheads="1"/>
            </p:cNvSpPr>
            <p:nvPr/>
          </p:nvSpPr>
          <p:spPr bwMode="auto">
            <a:xfrm>
              <a:off x="3666" y="2145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CC0000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42088" name="Text Box 11"/>
            <p:cNvSpPr txBox="1">
              <a:spLocks noChangeArrowheads="1"/>
            </p:cNvSpPr>
            <p:nvPr/>
          </p:nvSpPr>
          <p:spPr bwMode="auto">
            <a:xfrm>
              <a:off x="2256" y="225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CC0000"/>
                  </a:solidFill>
                  <a:latin typeface="Times New Roman" pitchFamily="18" charset="0"/>
                </a:rPr>
                <a:t>E</a:t>
              </a:r>
            </a:p>
          </p:txBody>
        </p:sp>
        <p:grpSp>
          <p:nvGrpSpPr>
            <p:cNvPr id="42089" name="Group 65"/>
            <p:cNvGrpSpPr>
              <a:grpSpLocks/>
            </p:cNvGrpSpPr>
            <p:nvPr/>
          </p:nvGrpSpPr>
          <p:grpSpPr bwMode="auto">
            <a:xfrm>
              <a:off x="1839" y="1572"/>
              <a:ext cx="1875" cy="672"/>
              <a:chOff x="1839" y="1572"/>
              <a:chExt cx="1875" cy="672"/>
            </a:xfrm>
          </p:grpSpPr>
          <p:grpSp>
            <p:nvGrpSpPr>
              <p:cNvPr id="42091" name="Group 42"/>
              <p:cNvGrpSpPr>
                <a:grpSpLocks/>
              </p:cNvGrpSpPr>
              <p:nvPr/>
            </p:nvGrpSpPr>
            <p:grpSpPr bwMode="auto">
              <a:xfrm>
                <a:off x="1839" y="1572"/>
                <a:ext cx="1875" cy="672"/>
                <a:chOff x="3165" y="1296"/>
                <a:chExt cx="1875" cy="672"/>
              </a:xfrm>
            </p:grpSpPr>
            <p:sp>
              <p:nvSpPr>
                <p:cNvPr id="42093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3744" y="1584"/>
                  <a:ext cx="240" cy="384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4" name="Line 4"/>
                <p:cNvSpPr>
                  <a:spLocks noChangeShapeType="1"/>
                </p:cNvSpPr>
                <p:nvPr/>
              </p:nvSpPr>
              <p:spPr bwMode="auto">
                <a:xfrm rot="939125">
                  <a:off x="3165" y="1445"/>
                  <a:ext cx="1060" cy="379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5" name="Line 37"/>
                <p:cNvSpPr>
                  <a:spLocks noChangeShapeType="1"/>
                </p:cNvSpPr>
                <p:nvPr/>
              </p:nvSpPr>
              <p:spPr bwMode="auto">
                <a:xfrm>
                  <a:off x="3739" y="1968"/>
                  <a:ext cx="1296" cy="0"/>
                </a:xfrm>
                <a:prstGeom prst="line">
                  <a:avLst/>
                </a:prstGeom>
                <a:noFill/>
                <a:ln w="28575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6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3216" y="1296"/>
                  <a:ext cx="528" cy="672"/>
                </a:xfrm>
                <a:prstGeom prst="line">
                  <a:avLst/>
                </a:prstGeom>
                <a:noFill/>
                <a:ln w="28575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7" name="Line 39"/>
                <p:cNvSpPr>
                  <a:spLocks noChangeShapeType="1"/>
                </p:cNvSpPr>
                <p:nvPr/>
              </p:nvSpPr>
              <p:spPr bwMode="auto">
                <a:xfrm>
                  <a:off x="3216" y="1296"/>
                  <a:ext cx="1824" cy="672"/>
                </a:xfrm>
                <a:prstGeom prst="line">
                  <a:avLst/>
                </a:prstGeom>
                <a:noFill/>
                <a:ln w="28575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092" name="Text Box 21"/>
              <p:cNvSpPr txBox="1">
                <a:spLocks noChangeArrowheads="1"/>
              </p:cNvSpPr>
              <p:nvPr/>
            </p:nvSpPr>
            <p:spPr bwMode="auto">
              <a:xfrm>
                <a:off x="2359" y="1740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</p:grpSp>
        <p:sp>
          <p:nvSpPr>
            <p:cNvPr id="42090" name="Text Box 66"/>
            <p:cNvSpPr txBox="1">
              <a:spLocks noChangeArrowheads="1"/>
            </p:cNvSpPr>
            <p:nvPr/>
          </p:nvSpPr>
          <p:spPr bwMode="auto">
            <a:xfrm>
              <a:off x="2328" y="1892"/>
              <a:ext cx="24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20000"/>
                </a:lnSpc>
                <a:spcBef>
                  <a:spcPct val="10000"/>
                </a:spcBef>
              </a:pPr>
              <a:r>
                <a:rPr lang="en-US" sz="2800" b="1">
                  <a:latin typeface="Calibri" pitchFamily="34" charset="0"/>
                </a:rPr>
                <a:t>.</a:t>
              </a:r>
            </a:p>
          </p:txBody>
        </p:sp>
      </p:grpSp>
      <p:sp>
        <p:nvSpPr>
          <p:cNvPr id="28" name="Text Box 71"/>
          <p:cNvSpPr txBox="1">
            <a:spLocks noChangeArrowheads="1"/>
          </p:cNvSpPr>
          <p:nvPr/>
        </p:nvSpPr>
        <p:spPr bwMode="auto">
          <a:xfrm>
            <a:off x="0" y="228600"/>
            <a:ext cx="9144000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000099"/>
                </a:solidFill>
                <a:latin typeface="Times New Roman" pitchFamily="18" charset="0"/>
              </a:rPr>
              <a:t>Bài </a:t>
            </a:r>
            <a:r>
              <a:rPr lang="en-US" sz="2800" b="1" u="sng" dirty="0" smtClean="0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Điểm I trong mỗi hình sau là giao điểm của 3 đường phân giác trong tam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giác. Đúng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hay sai 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29" name="Group 98"/>
          <p:cNvGrpSpPr>
            <a:grpSpLocks/>
          </p:cNvGrpSpPr>
          <p:nvPr/>
        </p:nvGrpSpPr>
        <p:grpSpPr bwMode="auto">
          <a:xfrm>
            <a:off x="5857875" y="3886200"/>
            <a:ext cx="3286125" cy="2257425"/>
            <a:chOff x="1667" y="1248"/>
            <a:chExt cx="2070" cy="1422"/>
          </a:xfrm>
        </p:grpSpPr>
        <p:grpSp>
          <p:nvGrpSpPr>
            <p:cNvPr id="42065" name="Group 96"/>
            <p:cNvGrpSpPr>
              <a:grpSpLocks/>
            </p:cNvGrpSpPr>
            <p:nvPr/>
          </p:nvGrpSpPr>
          <p:grpSpPr bwMode="auto">
            <a:xfrm>
              <a:off x="1667" y="1248"/>
              <a:ext cx="2070" cy="1422"/>
              <a:chOff x="1667" y="1248"/>
              <a:chExt cx="2070" cy="1422"/>
            </a:xfrm>
          </p:grpSpPr>
          <p:sp>
            <p:nvSpPr>
              <p:cNvPr id="42067" name="Line 94"/>
              <p:cNvSpPr>
                <a:spLocks noChangeShapeType="1"/>
              </p:cNvSpPr>
              <p:nvPr/>
            </p:nvSpPr>
            <p:spPr bwMode="auto">
              <a:xfrm rot="180000">
                <a:off x="2447" y="1509"/>
                <a:ext cx="98" cy="60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8" name="Line 93"/>
              <p:cNvSpPr>
                <a:spLocks noChangeShapeType="1"/>
              </p:cNvSpPr>
              <p:nvPr/>
            </p:nvSpPr>
            <p:spPr bwMode="auto">
              <a:xfrm flipV="1">
                <a:off x="1900" y="2120"/>
                <a:ext cx="624" cy="336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9" name="Line 91"/>
              <p:cNvSpPr>
                <a:spLocks noChangeShapeType="1"/>
              </p:cNvSpPr>
              <p:nvPr/>
            </p:nvSpPr>
            <p:spPr bwMode="auto">
              <a:xfrm>
                <a:off x="2532" y="2116"/>
                <a:ext cx="912" cy="336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2070" name="Group 89"/>
              <p:cNvGrpSpPr>
                <a:grpSpLocks/>
              </p:cNvGrpSpPr>
              <p:nvPr/>
            </p:nvGrpSpPr>
            <p:grpSpPr bwMode="auto">
              <a:xfrm>
                <a:off x="1667" y="1248"/>
                <a:ext cx="2070" cy="1422"/>
                <a:chOff x="1667" y="1248"/>
                <a:chExt cx="2070" cy="1422"/>
              </a:xfrm>
            </p:grpSpPr>
            <p:sp>
              <p:nvSpPr>
                <p:cNvPr id="4207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319" y="1248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b="1">
                      <a:solidFill>
                        <a:srgbClr val="CC0000"/>
                      </a:solidFill>
                      <a:latin typeface=".VnTimeH" pitchFamily="34" charset="0"/>
                    </a:rPr>
                    <a:t>M</a:t>
                  </a:r>
                </a:p>
              </p:txBody>
            </p:sp>
            <p:sp>
              <p:nvSpPr>
                <p:cNvPr id="4207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449" y="2380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b="1">
                      <a:solidFill>
                        <a:srgbClr val="CC0000"/>
                      </a:solidFill>
                      <a:latin typeface="Times New Roman" pitchFamily="18" charset="0"/>
                    </a:rPr>
                    <a:t>P</a:t>
                  </a:r>
                </a:p>
              </p:txBody>
            </p:sp>
            <p:sp>
              <p:nvSpPr>
                <p:cNvPr id="4207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667" y="2382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b="1">
                      <a:solidFill>
                        <a:srgbClr val="CC0000"/>
                      </a:solidFill>
                      <a:latin typeface="Times New Roman" pitchFamily="18" charset="0"/>
                    </a:rPr>
                    <a:t>N</a:t>
                  </a:r>
                </a:p>
              </p:txBody>
            </p:sp>
            <p:grpSp>
              <p:nvGrpSpPr>
                <p:cNvPr id="42074" name="Group 76"/>
                <p:cNvGrpSpPr>
                  <a:grpSpLocks/>
                </p:cNvGrpSpPr>
                <p:nvPr/>
              </p:nvGrpSpPr>
              <p:grpSpPr bwMode="auto">
                <a:xfrm>
                  <a:off x="1883" y="1507"/>
                  <a:ext cx="1588" cy="960"/>
                  <a:chOff x="3500" y="1680"/>
                  <a:chExt cx="1588" cy="960"/>
                </a:xfrm>
              </p:grpSpPr>
              <p:sp>
                <p:nvSpPr>
                  <p:cNvPr id="42076" name="Rectangle 77"/>
                  <p:cNvSpPr>
                    <a:spLocks noChangeArrowheads="1"/>
                  </p:cNvSpPr>
                  <p:nvPr/>
                </p:nvSpPr>
                <p:spPr bwMode="auto">
                  <a:xfrm rot="2465759">
                    <a:off x="4389" y="2016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42077" name="Rectangle 7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146" y="2586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42078" name="Rectangle 79"/>
                  <p:cNvSpPr>
                    <a:spLocks noChangeArrowheads="1"/>
                  </p:cNvSpPr>
                  <p:nvPr/>
                </p:nvSpPr>
                <p:spPr bwMode="auto">
                  <a:xfrm rot="1757482">
                    <a:off x="3822" y="209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4207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799" y="1957"/>
                    <a:ext cx="478" cy="683"/>
                    <a:chOff x="3799" y="1957"/>
                    <a:chExt cx="478" cy="683"/>
                  </a:xfrm>
                </p:grpSpPr>
                <p:sp>
                  <p:nvSpPr>
                    <p:cNvPr id="42081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7" y="2284"/>
                      <a:ext cx="0" cy="35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82" name="Line 82"/>
                    <p:cNvSpPr>
                      <a:spLocks noChangeShapeType="1"/>
                    </p:cNvSpPr>
                    <p:nvPr/>
                  </p:nvSpPr>
                  <p:spPr bwMode="auto">
                    <a:xfrm rot="-8198503">
                      <a:off x="4276" y="1957"/>
                      <a:ext cx="1" cy="38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83" name="Line 83"/>
                    <p:cNvSpPr>
                      <a:spLocks noChangeShapeType="1"/>
                    </p:cNvSpPr>
                    <p:nvPr/>
                  </p:nvSpPr>
                  <p:spPr bwMode="auto">
                    <a:xfrm rot="-3401334">
                      <a:off x="3990" y="1992"/>
                      <a:ext cx="1" cy="38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2080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3500" y="1680"/>
                    <a:ext cx="1588" cy="960"/>
                  </a:xfrm>
                  <a:prstGeom prst="triangle">
                    <a:avLst>
                      <a:gd name="adj" fmla="val 36019"/>
                    </a:avLst>
                  </a:prstGeom>
                  <a:noFill/>
                  <a:ln w="28575">
                    <a:solidFill>
                      <a:srgbClr val="CC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42075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2481" y="2090"/>
                  <a:ext cx="2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  <a:latin typeface="Times New Roman" pitchFamily="18" charset="0"/>
                    </a:rPr>
                    <a:t>I</a:t>
                  </a:r>
                </a:p>
              </p:txBody>
            </p:sp>
          </p:grpSp>
        </p:grpSp>
        <p:sp>
          <p:nvSpPr>
            <p:cNvPr id="42066" name="Text Box 97"/>
            <p:cNvSpPr txBox="1">
              <a:spLocks noChangeArrowheads="1"/>
            </p:cNvSpPr>
            <p:nvPr/>
          </p:nvSpPr>
          <p:spPr bwMode="auto">
            <a:xfrm>
              <a:off x="2451" y="2064"/>
              <a:ext cx="24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20000"/>
                </a:lnSpc>
                <a:spcBef>
                  <a:spcPct val="10000"/>
                </a:spcBef>
              </a:pPr>
              <a:r>
                <a:rPr lang="en-US" sz="2800" b="1">
                  <a:latin typeface="Calibri" pitchFamily="34" charset="0"/>
                </a:rPr>
                <a:t>.</a:t>
              </a:r>
            </a:p>
          </p:txBody>
        </p:sp>
      </p:grpSp>
      <p:grpSp>
        <p:nvGrpSpPr>
          <p:cNvPr id="49" name="Group 50"/>
          <p:cNvGrpSpPr>
            <a:grpSpLocks/>
          </p:cNvGrpSpPr>
          <p:nvPr/>
        </p:nvGrpSpPr>
        <p:grpSpPr bwMode="auto">
          <a:xfrm>
            <a:off x="5867400" y="1268413"/>
            <a:ext cx="3036888" cy="2163762"/>
            <a:chOff x="2040" y="1279"/>
            <a:chExt cx="1913" cy="1363"/>
          </a:xfrm>
        </p:grpSpPr>
        <p:grpSp>
          <p:nvGrpSpPr>
            <p:cNvPr id="42045" name="Group 49"/>
            <p:cNvGrpSpPr>
              <a:grpSpLocks/>
            </p:cNvGrpSpPr>
            <p:nvPr/>
          </p:nvGrpSpPr>
          <p:grpSpPr bwMode="auto">
            <a:xfrm>
              <a:off x="2040" y="1279"/>
              <a:ext cx="1913" cy="1363"/>
              <a:chOff x="2040" y="1279"/>
              <a:chExt cx="1913" cy="1363"/>
            </a:xfrm>
          </p:grpSpPr>
          <p:grpSp>
            <p:nvGrpSpPr>
              <p:cNvPr id="42047" name="Group 35"/>
              <p:cNvGrpSpPr>
                <a:grpSpLocks/>
              </p:cNvGrpSpPr>
              <p:nvPr/>
            </p:nvGrpSpPr>
            <p:grpSpPr bwMode="auto">
              <a:xfrm>
                <a:off x="2040" y="1279"/>
                <a:ext cx="1913" cy="1363"/>
                <a:chOff x="2040" y="1279"/>
                <a:chExt cx="1913" cy="1363"/>
              </a:xfrm>
            </p:grpSpPr>
            <p:sp>
              <p:nvSpPr>
                <p:cNvPr id="42049" name="Freeform 34"/>
                <p:cNvSpPr>
                  <a:spLocks/>
                </p:cNvSpPr>
                <p:nvPr/>
              </p:nvSpPr>
              <p:spPr bwMode="auto">
                <a:xfrm rot="-2564474">
                  <a:off x="2356" y="1676"/>
                  <a:ext cx="96" cy="48"/>
                </a:xfrm>
                <a:custGeom>
                  <a:avLst/>
                  <a:gdLst>
                    <a:gd name="T0" fmla="*/ 0 w 96"/>
                    <a:gd name="T1" fmla="*/ 0 h 48"/>
                    <a:gd name="T2" fmla="*/ 48 w 96"/>
                    <a:gd name="T3" fmla="*/ 48 h 48"/>
                    <a:gd name="T4" fmla="*/ 96 w 96"/>
                    <a:gd name="T5" fmla="*/ 0 h 48"/>
                    <a:gd name="T6" fmla="*/ 0 60000 65536"/>
                    <a:gd name="T7" fmla="*/ 0 60000 65536"/>
                    <a:gd name="T8" fmla="*/ 0 60000 65536"/>
                    <a:gd name="T9" fmla="*/ 0 w 96"/>
                    <a:gd name="T10" fmla="*/ 0 h 48"/>
                    <a:gd name="T11" fmla="*/ 96 w 96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" h="48">
                      <a:moveTo>
                        <a:pt x="0" y="0"/>
                      </a:moveTo>
                      <a:cubicBezTo>
                        <a:pt x="16" y="24"/>
                        <a:pt x="32" y="48"/>
                        <a:pt x="48" y="48"/>
                      </a:cubicBezTo>
                      <a:cubicBezTo>
                        <a:pt x="64" y="48"/>
                        <a:pt x="88" y="8"/>
                        <a:pt x="96" y="0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50" name="Freeform 33"/>
                <p:cNvSpPr>
                  <a:spLocks/>
                </p:cNvSpPr>
                <p:nvPr/>
              </p:nvSpPr>
              <p:spPr bwMode="auto">
                <a:xfrm rot="-1282237">
                  <a:off x="2264" y="1728"/>
                  <a:ext cx="96" cy="48"/>
                </a:xfrm>
                <a:custGeom>
                  <a:avLst/>
                  <a:gdLst>
                    <a:gd name="T0" fmla="*/ 0 w 96"/>
                    <a:gd name="T1" fmla="*/ 0 h 48"/>
                    <a:gd name="T2" fmla="*/ 48 w 96"/>
                    <a:gd name="T3" fmla="*/ 48 h 48"/>
                    <a:gd name="T4" fmla="*/ 96 w 96"/>
                    <a:gd name="T5" fmla="*/ 0 h 48"/>
                    <a:gd name="T6" fmla="*/ 0 60000 65536"/>
                    <a:gd name="T7" fmla="*/ 0 60000 65536"/>
                    <a:gd name="T8" fmla="*/ 0 60000 65536"/>
                    <a:gd name="T9" fmla="*/ 0 w 96"/>
                    <a:gd name="T10" fmla="*/ 0 h 48"/>
                    <a:gd name="T11" fmla="*/ 96 w 96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" h="48">
                      <a:moveTo>
                        <a:pt x="0" y="0"/>
                      </a:moveTo>
                      <a:cubicBezTo>
                        <a:pt x="16" y="24"/>
                        <a:pt x="32" y="48"/>
                        <a:pt x="48" y="48"/>
                      </a:cubicBezTo>
                      <a:cubicBezTo>
                        <a:pt x="64" y="48"/>
                        <a:pt x="88" y="8"/>
                        <a:pt x="96" y="0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2051" name="Group 29"/>
                <p:cNvGrpSpPr>
                  <a:grpSpLocks/>
                </p:cNvGrpSpPr>
                <p:nvPr/>
              </p:nvGrpSpPr>
              <p:grpSpPr bwMode="auto">
                <a:xfrm>
                  <a:off x="2040" y="1279"/>
                  <a:ext cx="1913" cy="1363"/>
                  <a:chOff x="744" y="1277"/>
                  <a:chExt cx="1913" cy="1363"/>
                </a:xfrm>
              </p:grpSpPr>
              <p:sp>
                <p:nvSpPr>
                  <p:cNvPr id="42054" name="Rectangle 1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291" y="2395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42055" name="Rectangle 14"/>
                  <p:cNvSpPr>
                    <a:spLocks noChangeArrowheads="1"/>
                  </p:cNvSpPr>
                  <p:nvPr/>
                </p:nvSpPr>
                <p:spPr bwMode="auto">
                  <a:xfrm rot="2434271">
                    <a:off x="1458" y="1870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42056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902" y="1473"/>
                    <a:ext cx="1498" cy="975"/>
                    <a:chOff x="902" y="1473"/>
                    <a:chExt cx="1498" cy="975"/>
                  </a:xfrm>
                </p:grpSpPr>
                <p:sp>
                  <p:nvSpPr>
                    <p:cNvPr id="42062" name="Line 6"/>
                    <p:cNvSpPr>
                      <a:spLocks noChangeShapeType="1"/>
                    </p:cNvSpPr>
                    <p:nvPr/>
                  </p:nvSpPr>
                  <p:spPr bwMode="auto">
                    <a:xfrm rot="-1108492">
                      <a:off x="1048" y="1473"/>
                      <a:ext cx="137" cy="70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63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536"/>
                      <a:ext cx="1440" cy="912"/>
                    </a:xfrm>
                    <a:prstGeom prst="rtTriangle">
                      <a:avLst/>
                    </a:prstGeom>
                    <a:noFill/>
                    <a:ln w="28575">
                      <a:solidFill>
                        <a:srgbClr val="CC66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2064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2" y="1498"/>
                      <a:ext cx="48" cy="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42057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1277"/>
                    <a:ext cx="28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400" b="1">
                        <a:solidFill>
                          <a:srgbClr val="CC0000"/>
                        </a:solidFill>
                        <a:latin typeface=".VnTimeH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42058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9" y="2352"/>
                    <a:ext cx="28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400" b="1">
                        <a:solidFill>
                          <a:srgbClr val="CC0000"/>
                        </a:solidFill>
                        <a:latin typeface="Times New Roman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4205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4" y="2352"/>
                    <a:ext cx="28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400" b="1">
                        <a:solidFill>
                          <a:srgbClr val="CC0000"/>
                        </a:solidFill>
                        <a:latin typeface="Times New Roman" pitchFamily="18" charset="0"/>
                      </a:rPr>
                      <a:t>B</a:t>
                    </a:r>
                  </a:p>
                </p:txBody>
              </p:sp>
              <p:sp>
                <p:nvSpPr>
                  <p:cNvPr id="4206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91" y="2135"/>
                    <a:ext cx="0" cy="308"/>
                  </a:xfrm>
                  <a:prstGeom prst="line">
                    <a:avLst/>
                  </a:prstGeom>
                  <a:noFill/>
                  <a:ln w="19050">
                    <a:solidFill>
                      <a:srgbClr val="6666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61" name="Line 19"/>
                  <p:cNvSpPr>
                    <a:spLocks noChangeShapeType="1"/>
                  </p:cNvSpPr>
                  <p:nvPr/>
                </p:nvSpPr>
                <p:spPr bwMode="auto">
                  <a:xfrm rot="-8198503">
                    <a:off x="1355" y="1839"/>
                    <a:ext cx="55" cy="323"/>
                  </a:xfrm>
                  <a:prstGeom prst="line">
                    <a:avLst/>
                  </a:prstGeom>
                  <a:noFill/>
                  <a:ln w="19050">
                    <a:solidFill>
                      <a:srgbClr val="6666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052" name="Line 31"/>
                <p:cNvSpPr>
                  <a:spLocks noChangeShapeType="1"/>
                </p:cNvSpPr>
                <p:nvPr/>
              </p:nvSpPr>
              <p:spPr bwMode="auto">
                <a:xfrm>
                  <a:off x="2544" y="228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53" name="Line 32"/>
                <p:cNvSpPr>
                  <a:spLocks noChangeShapeType="1"/>
                </p:cNvSpPr>
                <p:nvPr/>
              </p:nvSpPr>
              <p:spPr bwMode="auto">
                <a:xfrm rot="2126437">
                  <a:off x="2628" y="2004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048" name="Text Box 36"/>
              <p:cNvSpPr txBox="1">
                <a:spLocks noChangeArrowheads="1"/>
              </p:cNvSpPr>
              <p:nvPr/>
            </p:nvSpPr>
            <p:spPr bwMode="auto">
              <a:xfrm>
                <a:off x="2428" y="2061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</p:grpSp>
        <p:sp>
          <p:nvSpPr>
            <p:cNvPr id="42046" name="Text Box 48"/>
            <p:cNvSpPr txBox="1">
              <a:spLocks noChangeArrowheads="1"/>
            </p:cNvSpPr>
            <p:nvPr/>
          </p:nvSpPr>
          <p:spPr bwMode="auto">
            <a:xfrm>
              <a:off x="2498" y="2071"/>
              <a:ext cx="24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20000"/>
                </a:lnSpc>
                <a:spcBef>
                  <a:spcPct val="10000"/>
                </a:spcBef>
              </a:pPr>
              <a:r>
                <a:rPr lang="en-US" sz="2800" b="1">
                  <a:latin typeface="Calibri" pitchFamily="34" charset="0"/>
                </a:rPr>
                <a:t>.</a:t>
              </a:r>
            </a:p>
          </p:txBody>
        </p:sp>
      </p:grpSp>
      <p:grpSp>
        <p:nvGrpSpPr>
          <p:cNvPr id="70" name="Group 106"/>
          <p:cNvGrpSpPr>
            <a:grpSpLocks/>
          </p:cNvGrpSpPr>
          <p:nvPr/>
        </p:nvGrpSpPr>
        <p:grpSpPr bwMode="auto">
          <a:xfrm>
            <a:off x="152400" y="3429000"/>
            <a:ext cx="2657475" cy="2724150"/>
            <a:chOff x="1968" y="1248"/>
            <a:chExt cx="1674" cy="1716"/>
          </a:xfrm>
        </p:grpSpPr>
        <p:grpSp>
          <p:nvGrpSpPr>
            <p:cNvPr id="42026" name="Group 67"/>
            <p:cNvGrpSpPr>
              <a:grpSpLocks/>
            </p:cNvGrpSpPr>
            <p:nvPr/>
          </p:nvGrpSpPr>
          <p:grpSpPr bwMode="auto">
            <a:xfrm rot="-283249">
              <a:off x="2288" y="2534"/>
              <a:ext cx="192" cy="193"/>
              <a:chOff x="4022" y="3478"/>
              <a:chExt cx="230" cy="248"/>
            </a:xfrm>
          </p:grpSpPr>
          <p:sp>
            <p:nvSpPr>
              <p:cNvPr id="42043" name="Freeform 64"/>
              <p:cNvSpPr>
                <a:spLocks/>
              </p:cNvSpPr>
              <p:nvPr/>
            </p:nvSpPr>
            <p:spPr bwMode="auto">
              <a:xfrm rot="-9181218" flipH="1" flipV="1">
                <a:off x="4108" y="3614"/>
                <a:ext cx="144" cy="112"/>
              </a:xfrm>
              <a:custGeom>
                <a:avLst/>
                <a:gdLst>
                  <a:gd name="T0" fmla="*/ 0 w 144"/>
                  <a:gd name="T1" fmla="*/ 16 h 112"/>
                  <a:gd name="T2" fmla="*/ 96 w 144"/>
                  <a:gd name="T3" fmla="*/ 16 h 112"/>
                  <a:gd name="T4" fmla="*/ 144 w 144"/>
                  <a:gd name="T5" fmla="*/ 112 h 11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12"/>
                  <a:gd name="T11" fmla="*/ 144 w 144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12">
                    <a:moveTo>
                      <a:pt x="0" y="16"/>
                    </a:moveTo>
                    <a:cubicBezTo>
                      <a:pt x="36" y="8"/>
                      <a:pt x="72" y="0"/>
                      <a:pt x="96" y="16"/>
                    </a:cubicBezTo>
                    <a:cubicBezTo>
                      <a:pt x="120" y="32"/>
                      <a:pt x="132" y="72"/>
                      <a:pt x="144" y="112"/>
                    </a:cubicBezTo>
                  </a:path>
                </a:pathLst>
              </a:custGeom>
              <a:noFill/>
              <a:ln w="1905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4" name="Freeform 65"/>
              <p:cNvSpPr>
                <a:spLocks/>
              </p:cNvSpPr>
              <p:nvPr/>
            </p:nvSpPr>
            <p:spPr bwMode="auto">
              <a:xfrm rot="1240465">
                <a:off x="4022" y="3478"/>
                <a:ext cx="144" cy="112"/>
              </a:xfrm>
              <a:custGeom>
                <a:avLst/>
                <a:gdLst>
                  <a:gd name="T0" fmla="*/ 0 w 144"/>
                  <a:gd name="T1" fmla="*/ 16 h 112"/>
                  <a:gd name="T2" fmla="*/ 96 w 144"/>
                  <a:gd name="T3" fmla="*/ 16 h 112"/>
                  <a:gd name="T4" fmla="*/ 144 w 144"/>
                  <a:gd name="T5" fmla="*/ 112 h 11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12"/>
                  <a:gd name="T11" fmla="*/ 144 w 144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12">
                    <a:moveTo>
                      <a:pt x="0" y="16"/>
                    </a:moveTo>
                    <a:cubicBezTo>
                      <a:pt x="36" y="8"/>
                      <a:pt x="72" y="0"/>
                      <a:pt x="96" y="16"/>
                    </a:cubicBezTo>
                    <a:cubicBezTo>
                      <a:pt x="120" y="32"/>
                      <a:pt x="132" y="72"/>
                      <a:pt x="144" y="112"/>
                    </a:cubicBezTo>
                  </a:path>
                </a:pathLst>
              </a:custGeom>
              <a:noFill/>
              <a:ln w="1905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27" name="Text Box 28"/>
            <p:cNvSpPr txBox="1">
              <a:spLocks noChangeArrowheads="1"/>
            </p:cNvSpPr>
            <p:nvPr/>
          </p:nvSpPr>
          <p:spPr bwMode="auto">
            <a:xfrm>
              <a:off x="2652" y="124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A50021"/>
                  </a:solidFill>
                  <a:latin typeface=".VnTimeH" pitchFamily="34" charset="0"/>
                </a:rPr>
                <a:t>A</a:t>
              </a:r>
            </a:p>
          </p:txBody>
        </p:sp>
        <p:sp>
          <p:nvSpPr>
            <p:cNvPr id="42028" name="Text Box 29"/>
            <p:cNvSpPr txBox="1">
              <a:spLocks noChangeArrowheads="1"/>
            </p:cNvSpPr>
            <p:nvPr/>
          </p:nvSpPr>
          <p:spPr bwMode="auto">
            <a:xfrm>
              <a:off x="3354" y="263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A50021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42029" name="Text Box 30"/>
            <p:cNvSpPr txBox="1">
              <a:spLocks noChangeArrowheads="1"/>
            </p:cNvSpPr>
            <p:nvPr/>
          </p:nvSpPr>
          <p:spPr bwMode="auto">
            <a:xfrm>
              <a:off x="1968" y="259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A5002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2030" name="Line 39"/>
            <p:cNvSpPr>
              <a:spLocks noChangeShapeType="1"/>
            </p:cNvSpPr>
            <p:nvPr/>
          </p:nvSpPr>
          <p:spPr bwMode="auto">
            <a:xfrm>
              <a:off x="2784" y="1485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AutoShape 40"/>
            <p:cNvSpPr>
              <a:spLocks noChangeArrowheads="1"/>
            </p:cNvSpPr>
            <p:nvPr/>
          </p:nvSpPr>
          <p:spPr bwMode="auto">
            <a:xfrm>
              <a:off x="2184" y="1488"/>
              <a:ext cx="1200" cy="1248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CC3300"/>
                </a:solidFill>
                <a:latin typeface="Calibri" pitchFamily="34" charset="0"/>
              </a:endParaRPr>
            </a:p>
          </p:txBody>
        </p:sp>
        <p:grpSp>
          <p:nvGrpSpPr>
            <p:cNvPr id="42032" name="Group 41"/>
            <p:cNvGrpSpPr>
              <a:grpSpLocks/>
            </p:cNvGrpSpPr>
            <p:nvPr/>
          </p:nvGrpSpPr>
          <p:grpSpPr bwMode="auto">
            <a:xfrm>
              <a:off x="2456" y="2064"/>
              <a:ext cx="64" cy="72"/>
              <a:chOff x="3776" y="2160"/>
              <a:chExt cx="64" cy="72"/>
            </a:xfrm>
          </p:grpSpPr>
          <p:sp>
            <p:nvSpPr>
              <p:cNvPr id="42041" name="Line 42"/>
              <p:cNvSpPr>
                <a:spLocks noChangeShapeType="1"/>
              </p:cNvSpPr>
              <p:nvPr/>
            </p:nvSpPr>
            <p:spPr bwMode="auto">
              <a:xfrm>
                <a:off x="3792" y="2160"/>
                <a:ext cx="48" cy="48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2" name="Line 43"/>
              <p:cNvSpPr>
                <a:spLocks noChangeShapeType="1"/>
              </p:cNvSpPr>
              <p:nvPr/>
            </p:nvSpPr>
            <p:spPr bwMode="auto">
              <a:xfrm>
                <a:off x="3776" y="2184"/>
                <a:ext cx="48" cy="48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33" name="Group 44"/>
            <p:cNvGrpSpPr>
              <a:grpSpLocks/>
            </p:cNvGrpSpPr>
            <p:nvPr/>
          </p:nvGrpSpPr>
          <p:grpSpPr bwMode="auto">
            <a:xfrm flipH="1">
              <a:off x="3048" y="2072"/>
              <a:ext cx="64" cy="72"/>
              <a:chOff x="3776" y="2160"/>
              <a:chExt cx="64" cy="72"/>
            </a:xfrm>
          </p:grpSpPr>
          <p:sp>
            <p:nvSpPr>
              <p:cNvPr id="42039" name="Line 45"/>
              <p:cNvSpPr>
                <a:spLocks noChangeShapeType="1"/>
              </p:cNvSpPr>
              <p:nvPr/>
            </p:nvSpPr>
            <p:spPr bwMode="auto">
              <a:xfrm>
                <a:off x="3792" y="2160"/>
                <a:ext cx="48" cy="48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0" name="Line 46"/>
              <p:cNvSpPr>
                <a:spLocks noChangeShapeType="1"/>
              </p:cNvSpPr>
              <p:nvPr/>
            </p:nvSpPr>
            <p:spPr bwMode="auto">
              <a:xfrm>
                <a:off x="3776" y="2184"/>
                <a:ext cx="48" cy="48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34" name="Text Box 47"/>
            <p:cNvSpPr txBox="1">
              <a:spLocks noChangeArrowheads="1"/>
            </p:cNvSpPr>
            <p:nvPr/>
          </p:nvSpPr>
          <p:spPr bwMode="auto">
            <a:xfrm>
              <a:off x="2649" y="271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A50021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2035" name="Line 49"/>
            <p:cNvSpPr>
              <a:spLocks noChangeShapeType="1"/>
            </p:cNvSpPr>
            <p:nvPr/>
          </p:nvSpPr>
          <p:spPr bwMode="auto">
            <a:xfrm rot="1095680">
              <a:off x="2539" y="2688"/>
              <a:ext cx="0" cy="9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Line 50"/>
            <p:cNvSpPr>
              <a:spLocks noChangeShapeType="1"/>
            </p:cNvSpPr>
            <p:nvPr/>
          </p:nvSpPr>
          <p:spPr bwMode="auto">
            <a:xfrm rot="1095680">
              <a:off x="3073" y="2688"/>
              <a:ext cx="0" cy="9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Line 62"/>
            <p:cNvSpPr>
              <a:spLocks noChangeShapeType="1"/>
            </p:cNvSpPr>
            <p:nvPr/>
          </p:nvSpPr>
          <p:spPr bwMode="auto">
            <a:xfrm rot="21300000" flipV="1">
              <a:off x="2171" y="2414"/>
              <a:ext cx="634" cy="292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Text Box 68"/>
            <p:cNvSpPr txBox="1">
              <a:spLocks noChangeArrowheads="1"/>
            </p:cNvSpPr>
            <p:nvPr/>
          </p:nvSpPr>
          <p:spPr bwMode="auto">
            <a:xfrm>
              <a:off x="2757" y="2259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A50021"/>
                  </a:solidFill>
                  <a:latin typeface="Times New Roman" pitchFamily="18" charset="0"/>
                </a:rPr>
                <a:t>I</a:t>
              </a:r>
            </a:p>
          </p:txBody>
        </p:sp>
      </p:grp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1301750" y="4779963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.</a:t>
            </a:r>
          </a:p>
        </p:txBody>
      </p:sp>
      <p:grpSp>
        <p:nvGrpSpPr>
          <p:cNvPr id="91" name="Group 37"/>
          <p:cNvGrpSpPr>
            <a:grpSpLocks/>
          </p:cNvGrpSpPr>
          <p:nvPr/>
        </p:nvGrpSpPr>
        <p:grpSpPr bwMode="auto">
          <a:xfrm>
            <a:off x="3200400" y="2971800"/>
            <a:ext cx="2628900" cy="3406775"/>
            <a:chOff x="3124205" y="2054377"/>
            <a:chExt cx="2628904" cy="3645763"/>
          </a:xfrm>
        </p:grpSpPr>
        <p:grpSp>
          <p:nvGrpSpPr>
            <p:cNvPr id="42012" name="Group 106"/>
            <p:cNvGrpSpPr>
              <a:grpSpLocks/>
            </p:cNvGrpSpPr>
            <p:nvPr/>
          </p:nvGrpSpPr>
          <p:grpSpPr bwMode="auto">
            <a:xfrm>
              <a:off x="3124205" y="2054377"/>
              <a:ext cx="2628904" cy="3645763"/>
              <a:chOff x="1968" y="1282"/>
              <a:chExt cx="1656" cy="1694"/>
            </a:xfrm>
          </p:grpSpPr>
          <p:grpSp>
            <p:nvGrpSpPr>
              <p:cNvPr id="42014" name="Group 67"/>
              <p:cNvGrpSpPr>
                <a:grpSpLocks/>
              </p:cNvGrpSpPr>
              <p:nvPr/>
            </p:nvGrpSpPr>
            <p:grpSpPr bwMode="auto">
              <a:xfrm rot="-283249">
                <a:off x="2289" y="2514"/>
                <a:ext cx="162" cy="208"/>
                <a:chOff x="4024" y="3511"/>
                <a:chExt cx="194" cy="272"/>
              </a:xfrm>
            </p:grpSpPr>
            <p:sp>
              <p:nvSpPr>
                <p:cNvPr id="42024" name="Freeform 64"/>
                <p:cNvSpPr>
                  <a:spLocks/>
                </p:cNvSpPr>
                <p:nvPr/>
              </p:nvSpPr>
              <p:spPr bwMode="auto">
                <a:xfrm rot="-9181218" flipH="1" flipV="1">
                  <a:off x="4078" y="3652"/>
                  <a:ext cx="140" cy="131"/>
                </a:xfrm>
                <a:custGeom>
                  <a:avLst/>
                  <a:gdLst>
                    <a:gd name="T0" fmla="*/ 0 w 144"/>
                    <a:gd name="T1" fmla="*/ 22042 h 112"/>
                    <a:gd name="T2" fmla="*/ 25 w 144"/>
                    <a:gd name="T3" fmla="*/ 22042 h 112"/>
                    <a:gd name="T4" fmla="*/ 39 w 144"/>
                    <a:gd name="T5" fmla="*/ 146639 h 11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12"/>
                    <a:gd name="T11" fmla="*/ 144 w 144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12">
                      <a:moveTo>
                        <a:pt x="0" y="16"/>
                      </a:moveTo>
                      <a:cubicBezTo>
                        <a:pt x="36" y="8"/>
                        <a:pt x="72" y="0"/>
                        <a:pt x="96" y="16"/>
                      </a:cubicBezTo>
                      <a:cubicBezTo>
                        <a:pt x="120" y="32"/>
                        <a:pt x="132" y="72"/>
                        <a:pt x="144" y="112"/>
                      </a:cubicBezTo>
                    </a:path>
                  </a:pathLst>
                </a:custGeom>
                <a:noFill/>
                <a:ln w="19050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5" name="Freeform 65"/>
                <p:cNvSpPr>
                  <a:spLocks/>
                </p:cNvSpPr>
                <p:nvPr/>
              </p:nvSpPr>
              <p:spPr bwMode="auto">
                <a:xfrm rot="1240465">
                  <a:off x="4024" y="3511"/>
                  <a:ext cx="144" cy="112"/>
                </a:xfrm>
                <a:custGeom>
                  <a:avLst/>
                  <a:gdLst>
                    <a:gd name="T0" fmla="*/ 0 w 144"/>
                    <a:gd name="T1" fmla="*/ 16 h 112"/>
                    <a:gd name="T2" fmla="*/ 96 w 144"/>
                    <a:gd name="T3" fmla="*/ 16 h 112"/>
                    <a:gd name="T4" fmla="*/ 144 w 144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12"/>
                    <a:gd name="T11" fmla="*/ 144 w 144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12">
                      <a:moveTo>
                        <a:pt x="0" y="16"/>
                      </a:moveTo>
                      <a:cubicBezTo>
                        <a:pt x="36" y="8"/>
                        <a:pt x="72" y="0"/>
                        <a:pt x="96" y="16"/>
                      </a:cubicBezTo>
                      <a:cubicBezTo>
                        <a:pt x="120" y="32"/>
                        <a:pt x="132" y="72"/>
                        <a:pt x="144" y="112"/>
                      </a:cubicBezTo>
                    </a:path>
                  </a:pathLst>
                </a:custGeom>
                <a:noFill/>
                <a:ln w="19050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015" name="Text Box 28"/>
              <p:cNvSpPr txBox="1">
                <a:spLocks noChangeArrowheads="1"/>
              </p:cNvSpPr>
              <p:nvPr/>
            </p:nvSpPr>
            <p:spPr bwMode="auto">
              <a:xfrm>
                <a:off x="2652" y="1282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solidFill>
                      <a:srgbClr val="A50021"/>
                    </a:solidFill>
                    <a:latin typeface=".VnTimeH" pitchFamily="34" charset="0"/>
                  </a:rPr>
                  <a:t>A</a:t>
                </a:r>
              </a:p>
            </p:txBody>
          </p:sp>
          <p:sp>
            <p:nvSpPr>
              <p:cNvPr id="42016" name="Text Box 29"/>
              <p:cNvSpPr txBox="1">
                <a:spLocks noChangeArrowheads="1"/>
              </p:cNvSpPr>
              <p:nvPr/>
            </p:nvSpPr>
            <p:spPr bwMode="auto">
              <a:xfrm>
                <a:off x="3336" y="2682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solidFill>
                      <a:srgbClr val="A50021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42017" name="Text Box 30"/>
              <p:cNvSpPr txBox="1">
                <a:spLocks noChangeArrowheads="1"/>
              </p:cNvSpPr>
              <p:nvPr/>
            </p:nvSpPr>
            <p:spPr bwMode="auto">
              <a:xfrm>
                <a:off x="1968" y="2688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solidFill>
                      <a:srgbClr val="A50021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42018" name="AutoShape 40"/>
              <p:cNvSpPr>
                <a:spLocks noChangeArrowheads="1"/>
              </p:cNvSpPr>
              <p:nvPr/>
            </p:nvSpPr>
            <p:spPr bwMode="auto">
              <a:xfrm>
                <a:off x="2184" y="1488"/>
                <a:ext cx="1200" cy="1248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solidFill>
                    <a:srgbClr val="CC3300"/>
                  </a:solidFill>
                  <a:latin typeface="Calibri" pitchFamily="34" charset="0"/>
                </a:endParaRPr>
              </a:p>
            </p:txBody>
          </p:sp>
          <p:sp>
            <p:nvSpPr>
              <p:cNvPr id="42019" name="Text Box 47"/>
              <p:cNvSpPr txBox="1">
                <a:spLocks noChangeArrowheads="1"/>
              </p:cNvSpPr>
              <p:nvPr/>
            </p:nvSpPr>
            <p:spPr bwMode="auto">
              <a:xfrm>
                <a:off x="2212" y="1989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rgbClr val="A50021"/>
                    </a:solidFill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42020" name="Line 49"/>
              <p:cNvSpPr>
                <a:spLocks noChangeShapeType="1"/>
              </p:cNvSpPr>
              <p:nvPr/>
            </p:nvSpPr>
            <p:spPr bwMode="auto">
              <a:xfrm rot="1095680" flipH="1" flipV="1">
                <a:off x="2289" y="2390"/>
                <a:ext cx="138" cy="34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1" name="Line 50"/>
              <p:cNvSpPr>
                <a:spLocks noChangeShapeType="1"/>
              </p:cNvSpPr>
              <p:nvPr/>
            </p:nvSpPr>
            <p:spPr bwMode="auto">
              <a:xfrm rot="1095680" flipH="1" flipV="1">
                <a:off x="2512" y="1909"/>
                <a:ext cx="138" cy="32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2" name="Line 62"/>
              <p:cNvSpPr>
                <a:spLocks noChangeShapeType="1"/>
              </p:cNvSpPr>
              <p:nvPr/>
            </p:nvSpPr>
            <p:spPr bwMode="auto">
              <a:xfrm flipV="1">
                <a:off x="2200" y="2204"/>
                <a:ext cx="920" cy="52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3" name="Text Box 68"/>
              <p:cNvSpPr txBox="1">
                <a:spLocks noChangeArrowheads="1"/>
              </p:cNvSpPr>
              <p:nvPr/>
            </p:nvSpPr>
            <p:spPr bwMode="auto">
              <a:xfrm>
                <a:off x="2736" y="2379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rgbClr val="A50021"/>
                    </a:solidFill>
                    <a:latin typeface="Times New Roman" pitchFamily="18" charset="0"/>
                  </a:rPr>
                  <a:t>I</a:t>
                </a:r>
              </a:p>
            </p:txBody>
          </p:sp>
        </p:grpSp>
        <p:cxnSp>
          <p:nvCxnSpPr>
            <p:cNvPr id="42013" name="Straight Connector 36"/>
            <p:cNvCxnSpPr>
              <a:cxnSpLocks noChangeShapeType="1"/>
              <a:stCxn id="42018" idx="4"/>
              <a:endCxn id="42018" idx="1"/>
            </p:cNvCxnSpPr>
            <p:nvPr/>
          </p:nvCxnSpPr>
          <p:spPr bwMode="auto">
            <a:xfrm rot="5400000" flipH="1">
              <a:off x="3986250" y="3797769"/>
              <a:ext cx="1342949" cy="14287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4438650" y="4662488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.</a:t>
            </a:r>
          </a:p>
        </p:txBody>
      </p:sp>
      <p:sp>
        <p:nvSpPr>
          <p:cNvPr id="107" name="Freeform 64"/>
          <p:cNvSpPr>
            <a:spLocks/>
          </p:cNvSpPr>
          <p:nvPr/>
        </p:nvSpPr>
        <p:spPr bwMode="auto">
          <a:xfrm rot="-9464467" flipH="1" flipV="1">
            <a:off x="3592513" y="5662613"/>
            <a:ext cx="241300" cy="217487"/>
          </a:xfrm>
          <a:custGeom>
            <a:avLst/>
            <a:gdLst>
              <a:gd name="T0" fmla="*/ 0 w 144"/>
              <a:gd name="T1" fmla="*/ 2147483647 h 112"/>
              <a:gd name="T2" fmla="*/ 2147483647 w 144"/>
              <a:gd name="T3" fmla="*/ 2147483647 h 112"/>
              <a:gd name="T4" fmla="*/ 2147483647 w 144"/>
              <a:gd name="T5" fmla="*/ 2147483647 h 112"/>
              <a:gd name="T6" fmla="*/ 0 60000 65536"/>
              <a:gd name="T7" fmla="*/ 0 60000 65536"/>
              <a:gd name="T8" fmla="*/ 0 60000 65536"/>
              <a:gd name="T9" fmla="*/ 0 w 144"/>
              <a:gd name="T10" fmla="*/ 0 h 112"/>
              <a:gd name="T11" fmla="*/ 144 w 144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12">
                <a:moveTo>
                  <a:pt x="0" y="16"/>
                </a:moveTo>
                <a:cubicBezTo>
                  <a:pt x="36" y="8"/>
                  <a:pt x="72" y="0"/>
                  <a:pt x="96" y="16"/>
                </a:cubicBezTo>
                <a:cubicBezTo>
                  <a:pt x="120" y="32"/>
                  <a:pt x="132" y="72"/>
                  <a:pt x="144" y="112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Freeform 65"/>
          <p:cNvSpPr>
            <a:spLocks/>
          </p:cNvSpPr>
          <p:nvPr/>
        </p:nvSpPr>
        <p:spPr bwMode="auto">
          <a:xfrm rot="5580189" flipH="1" flipV="1">
            <a:off x="5151438" y="5668963"/>
            <a:ext cx="239712" cy="195262"/>
          </a:xfrm>
          <a:custGeom>
            <a:avLst/>
            <a:gdLst>
              <a:gd name="T0" fmla="*/ 0 w 144"/>
              <a:gd name="T1" fmla="*/ 2147483647 h 112"/>
              <a:gd name="T2" fmla="*/ 2147483647 w 144"/>
              <a:gd name="T3" fmla="*/ 2147483647 h 112"/>
              <a:gd name="T4" fmla="*/ 2147483647 w 144"/>
              <a:gd name="T5" fmla="*/ 2147483647 h 112"/>
              <a:gd name="T6" fmla="*/ 0 60000 65536"/>
              <a:gd name="T7" fmla="*/ 0 60000 65536"/>
              <a:gd name="T8" fmla="*/ 0 60000 65536"/>
              <a:gd name="T9" fmla="*/ 0 w 144"/>
              <a:gd name="T10" fmla="*/ 0 h 112"/>
              <a:gd name="T11" fmla="*/ 144 w 144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12">
                <a:moveTo>
                  <a:pt x="0" y="16"/>
                </a:moveTo>
                <a:cubicBezTo>
                  <a:pt x="36" y="8"/>
                  <a:pt x="72" y="0"/>
                  <a:pt x="96" y="16"/>
                </a:cubicBezTo>
                <a:cubicBezTo>
                  <a:pt x="120" y="32"/>
                  <a:pt x="132" y="72"/>
                  <a:pt x="144" y="112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3886200" y="5700713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3729038" y="5403850"/>
            <a:ext cx="184150" cy="16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2209800" y="29718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H</a:t>
            </a:r>
            <a:r>
              <a:rPr lang="en-US" sz="2800" b="1" dirty="0">
                <a:latin typeface=".VnTime" pitchFamily="34" charset="0"/>
              </a:rPr>
              <a:t>.1</a:t>
            </a:r>
            <a:endParaRPr lang="en-US" sz="2800" b="1" dirty="0"/>
          </a:p>
        </p:txBody>
      </p:sp>
      <p:sp>
        <p:nvSpPr>
          <p:cNvPr id="116" name="Rounded Rectangle 115"/>
          <p:cNvSpPr/>
          <p:nvPr/>
        </p:nvSpPr>
        <p:spPr>
          <a:xfrm>
            <a:off x="914400" y="61722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H</a:t>
            </a:r>
            <a:r>
              <a:rPr lang="en-US" sz="2800" b="1" dirty="0">
                <a:latin typeface=".VnTime" pitchFamily="34" charset="0"/>
              </a:rPr>
              <a:t>.3</a:t>
            </a:r>
            <a:endParaRPr lang="en-US" sz="2800" b="1" dirty="0"/>
          </a:p>
        </p:txBody>
      </p:sp>
      <p:sp>
        <p:nvSpPr>
          <p:cNvPr id="117" name="Rounded Rectangle 116"/>
          <p:cNvSpPr/>
          <p:nvPr/>
        </p:nvSpPr>
        <p:spPr>
          <a:xfrm>
            <a:off x="4038600" y="61722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H</a:t>
            </a:r>
            <a:r>
              <a:rPr lang="en-US" sz="2800" b="1" dirty="0">
                <a:latin typeface=".VnTime" pitchFamily="34" charset="0"/>
              </a:rPr>
              <a:t>.4</a:t>
            </a:r>
            <a:endParaRPr lang="en-US" sz="2800" b="1" dirty="0"/>
          </a:p>
        </p:txBody>
      </p:sp>
      <p:sp>
        <p:nvSpPr>
          <p:cNvPr id="118" name="Rounded Rectangle 117"/>
          <p:cNvSpPr/>
          <p:nvPr/>
        </p:nvSpPr>
        <p:spPr>
          <a:xfrm>
            <a:off x="7010400" y="61722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H</a:t>
            </a:r>
            <a:r>
              <a:rPr lang="en-US" sz="2800" b="1" dirty="0">
                <a:latin typeface=".VnTime" pitchFamily="34" charset="0"/>
              </a:rPr>
              <a:t>.5</a:t>
            </a:r>
            <a:endParaRPr lang="en-US" sz="2800" b="1" dirty="0"/>
          </a:p>
        </p:txBody>
      </p:sp>
      <p:sp>
        <p:nvSpPr>
          <p:cNvPr id="119" name="Rounded Rectangle 118"/>
          <p:cNvSpPr/>
          <p:nvPr/>
        </p:nvSpPr>
        <p:spPr>
          <a:xfrm>
            <a:off x="7010400" y="3276600"/>
            <a:ext cx="838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H</a:t>
            </a:r>
            <a:r>
              <a:rPr lang="en-US" sz="2800" b="1" dirty="0">
                <a:latin typeface=".VnTime" pitchFamily="34" charset="0"/>
              </a:rPr>
              <a:t>.2</a:t>
            </a:r>
            <a:endParaRPr lang="en-US" sz="2800" b="1" dirty="0"/>
          </a:p>
        </p:txBody>
      </p:sp>
      <p:sp>
        <p:nvSpPr>
          <p:cNvPr id="120" name="AutoShape 101"/>
          <p:cNvSpPr>
            <a:spLocks noChangeArrowheads="1"/>
          </p:cNvSpPr>
          <p:nvPr/>
        </p:nvSpPr>
        <p:spPr bwMode="auto">
          <a:xfrm>
            <a:off x="2514600" y="1447800"/>
            <a:ext cx="1600200" cy="1066800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Calibri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Sai</a:t>
            </a:r>
          </a:p>
        </p:txBody>
      </p:sp>
      <p:sp>
        <p:nvSpPr>
          <p:cNvPr id="121" name="AutoShape 101"/>
          <p:cNvSpPr>
            <a:spLocks noChangeArrowheads="1"/>
          </p:cNvSpPr>
          <p:nvPr/>
        </p:nvSpPr>
        <p:spPr bwMode="auto">
          <a:xfrm>
            <a:off x="7239000" y="1447800"/>
            <a:ext cx="1676400" cy="1066800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Times New Roman" pitchFamily="18" charset="0"/>
              </a:rPr>
              <a:t>Đúng</a:t>
            </a:r>
          </a:p>
        </p:txBody>
      </p:sp>
      <p:sp>
        <p:nvSpPr>
          <p:cNvPr id="122" name="AutoShape 101"/>
          <p:cNvSpPr>
            <a:spLocks noChangeArrowheads="1"/>
          </p:cNvSpPr>
          <p:nvPr/>
        </p:nvSpPr>
        <p:spPr bwMode="auto">
          <a:xfrm>
            <a:off x="1676400" y="3810000"/>
            <a:ext cx="1676400" cy="1066800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Times New Roman" pitchFamily="18" charset="0"/>
              </a:rPr>
              <a:t>Đúng</a:t>
            </a:r>
          </a:p>
        </p:txBody>
      </p:sp>
      <p:sp>
        <p:nvSpPr>
          <p:cNvPr id="123" name="AutoShape 101"/>
          <p:cNvSpPr>
            <a:spLocks noChangeArrowheads="1"/>
          </p:cNvSpPr>
          <p:nvPr/>
        </p:nvSpPr>
        <p:spPr bwMode="auto">
          <a:xfrm>
            <a:off x="4800600" y="3581400"/>
            <a:ext cx="1600200" cy="1066800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Calibri" pitchFamily="34" charset="0"/>
              </a:rPr>
              <a:t> </a:t>
            </a:r>
            <a:r>
              <a:rPr lang="en-US" sz="3200" b="1">
                <a:latin typeface="Times New Roman" pitchFamily="18" charset="0"/>
              </a:rPr>
              <a:t>Sai</a:t>
            </a:r>
          </a:p>
        </p:txBody>
      </p:sp>
      <p:sp>
        <p:nvSpPr>
          <p:cNvPr id="124" name="AutoShape 101"/>
          <p:cNvSpPr>
            <a:spLocks noChangeArrowheads="1"/>
          </p:cNvSpPr>
          <p:nvPr/>
        </p:nvSpPr>
        <p:spPr bwMode="auto">
          <a:xfrm>
            <a:off x="7543800" y="3657600"/>
            <a:ext cx="1600200" cy="1066800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Calibri" pitchFamily="34" charset="0"/>
              </a:rPr>
              <a:t> </a:t>
            </a:r>
            <a:endParaRPr lang="en-US" sz="3200" b="1" smtClean="0">
              <a:latin typeface="Calibri" pitchFamily="34" charset="0"/>
            </a:endParaRPr>
          </a:p>
          <a:p>
            <a:r>
              <a:rPr lang="en-US" sz="3200" b="1" smtClean="0">
                <a:latin typeface="Times New Roman" pitchFamily="18" charset="0"/>
              </a:rPr>
              <a:t>Đúng</a:t>
            </a:r>
            <a:endParaRPr lang="en-US" sz="3200" b="1">
              <a:latin typeface="Times New Roman" pitchFamily="18" charset="0"/>
            </a:endParaRPr>
          </a:p>
          <a:p>
            <a:endParaRPr lang="en-US" sz="3200" b="1">
              <a:latin typeface=".VnTime" pitchFamily="34" charset="0"/>
            </a:endParaRPr>
          </a:p>
        </p:txBody>
      </p:sp>
      <p:sp>
        <p:nvSpPr>
          <p:cNvPr id="125" name="Text Box 47"/>
          <p:cNvSpPr txBox="1">
            <a:spLocks noChangeArrowheads="1"/>
          </p:cNvSpPr>
          <p:nvPr/>
        </p:nvSpPr>
        <p:spPr bwMode="auto">
          <a:xfrm>
            <a:off x="6400800" y="4648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126" name="Text Box 47"/>
          <p:cNvSpPr txBox="1">
            <a:spLocks noChangeArrowheads="1"/>
          </p:cNvSpPr>
          <p:nvPr/>
        </p:nvSpPr>
        <p:spPr bwMode="auto">
          <a:xfrm>
            <a:off x="7620000" y="4495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127" name="Text Box 47"/>
          <p:cNvSpPr txBox="1">
            <a:spLocks noChangeArrowheads="1"/>
          </p:cNvSpPr>
          <p:nvPr/>
        </p:nvSpPr>
        <p:spPr bwMode="auto">
          <a:xfrm>
            <a:off x="7086600" y="5745163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28" name="Text Box 47"/>
          <p:cNvSpPr txBox="1">
            <a:spLocks noChangeArrowheads="1"/>
          </p:cNvSpPr>
          <p:nvPr/>
        </p:nvSpPr>
        <p:spPr bwMode="auto">
          <a:xfrm>
            <a:off x="6934200" y="1828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129" name="Text Box 47"/>
          <p:cNvSpPr txBox="1">
            <a:spLocks noChangeArrowheads="1"/>
          </p:cNvSpPr>
          <p:nvPr/>
        </p:nvSpPr>
        <p:spPr bwMode="auto">
          <a:xfrm>
            <a:off x="6507163" y="307975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Times New Roman" pitchFamily="18" charset="0"/>
              </a:rPr>
              <a:t>H</a:t>
            </a:r>
          </a:p>
        </p:txBody>
      </p:sp>
      <p:cxnSp>
        <p:nvCxnSpPr>
          <p:cNvPr id="131" name="Straight Connector 130"/>
          <p:cNvCxnSpPr/>
          <p:nvPr/>
        </p:nvCxnSpPr>
        <p:spPr>
          <a:xfrm>
            <a:off x="7391400" y="4940818"/>
            <a:ext cx="152400" cy="156646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6899571" y="4973500"/>
            <a:ext cx="85683" cy="160475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121525" y="5562600"/>
            <a:ext cx="215604" cy="26989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26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25" name="Text Box 33"/>
          <p:cNvSpPr txBox="1">
            <a:spLocks noChangeArrowheads="1"/>
          </p:cNvSpPr>
          <p:nvPr/>
        </p:nvSpPr>
        <p:spPr bwMode="auto">
          <a:xfrm>
            <a:off x="4191000" y="3338513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30</a:t>
            </a:r>
            <a:r>
              <a:rPr lang="en-US" sz="2800" b="1" baseline="30000">
                <a:latin typeface="Calibri" pitchFamily="34" charset="0"/>
              </a:rPr>
              <a:t>0 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136226" name="Text Box 3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114800" y="2500313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25</a:t>
            </a:r>
            <a:r>
              <a:rPr lang="en-US" sz="2800" b="1" baseline="30000">
                <a:latin typeface="Calibri" pitchFamily="34" charset="0"/>
              </a:rPr>
              <a:t>0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136227" name="Text Box 35"/>
          <p:cNvSpPr txBox="1">
            <a:spLocks noChangeArrowheads="1"/>
          </p:cNvSpPr>
          <p:nvPr/>
        </p:nvSpPr>
        <p:spPr bwMode="auto">
          <a:xfrm>
            <a:off x="4267200" y="4176713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35</a:t>
            </a:r>
            <a:r>
              <a:rPr lang="en-US" sz="2800" b="1" baseline="30000">
                <a:latin typeface="Calibri" pitchFamily="34" charset="0"/>
              </a:rPr>
              <a:t>0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136229" name="AutoShape 37"/>
          <p:cNvSpPr>
            <a:spLocks noChangeArrowheads="1"/>
          </p:cNvSpPr>
          <p:nvPr/>
        </p:nvSpPr>
        <p:spPr bwMode="auto">
          <a:xfrm>
            <a:off x="2971800" y="3338513"/>
            <a:ext cx="704850" cy="381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3300"/>
                </a:solidFill>
                <a:latin typeface="VNI-Times" pitchFamily="2" charset="0"/>
                <a:cs typeface="+mn-cs"/>
              </a:rPr>
              <a:t>B</a:t>
            </a:r>
          </a:p>
        </p:txBody>
      </p:sp>
      <p:sp>
        <p:nvSpPr>
          <p:cNvPr id="136230" name="AutoShape 38"/>
          <p:cNvSpPr>
            <a:spLocks noChangeArrowheads="1"/>
          </p:cNvSpPr>
          <p:nvPr/>
        </p:nvSpPr>
        <p:spPr bwMode="auto">
          <a:xfrm>
            <a:off x="2971800" y="2576513"/>
            <a:ext cx="781050" cy="381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3300"/>
                </a:solidFill>
                <a:latin typeface="VNI-Times" pitchFamily="2" charset="0"/>
                <a:cs typeface="+mn-cs"/>
              </a:rPr>
              <a:t>A</a:t>
            </a:r>
          </a:p>
        </p:txBody>
      </p:sp>
      <p:sp>
        <p:nvSpPr>
          <p:cNvPr id="136231" name="AutoShape 39"/>
          <p:cNvSpPr>
            <a:spLocks noChangeArrowheads="1"/>
          </p:cNvSpPr>
          <p:nvPr/>
        </p:nvSpPr>
        <p:spPr bwMode="auto">
          <a:xfrm>
            <a:off x="2952750" y="4100513"/>
            <a:ext cx="781050" cy="4238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3300"/>
                </a:solidFill>
                <a:latin typeface="VNI-Times" pitchFamily="2" charset="0"/>
                <a:cs typeface="+mn-cs"/>
              </a:rPr>
              <a:t>C</a:t>
            </a:r>
          </a:p>
        </p:txBody>
      </p:sp>
      <p:pic>
        <p:nvPicPr>
          <p:cNvPr id="136232" name="Picture 40" descr="1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186113"/>
            <a:ext cx="1066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33" name="Picture 41" descr="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3948113"/>
            <a:ext cx="18288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34" name="Picture 42" descr="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424113"/>
            <a:ext cx="18288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35" name="Text Box 43"/>
          <p:cNvSpPr txBox="1">
            <a:spLocks noChangeArrowheads="1"/>
          </p:cNvSpPr>
          <p:nvPr/>
        </p:nvSpPr>
        <p:spPr bwMode="auto">
          <a:xfrm>
            <a:off x="4267200" y="4938713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60</a:t>
            </a:r>
            <a:r>
              <a:rPr lang="en-US" sz="2800" b="1" baseline="30000">
                <a:latin typeface="Calibri" pitchFamily="34" charset="0"/>
              </a:rPr>
              <a:t>0 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136236" name="AutoShape 44"/>
          <p:cNvSpPr>
            <a:spLocks noChangeArrowheads="1"/>
          </p:cNvSpPr>
          <p:nvPr/>
        </p:nvSpPr>
        <p:spPr bwMode="auto">
          <a:xfrm>
            <a:off x="2971800" y="4895850"/>
            <a:ext cx="704850" cy="4238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3300"/>
                </a:solidFill>
                <a:latin typeface="VNI-Times" pitchFamily="2" charset="0"/>
                <a:cs typeface="+mn-cs"/>
              </a:rPr>
              <a:t>D</a:t>
            </a:r>
          </a:p>
        </p:txBody>
      </p:sp>
      <p:pic>
        <p:nvPicPr>
          <p:cNvPr id="136237" name="Picture 45" descr="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4710113"/>
            <a:ext cx="18288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526088" y="2728913"/>
            <a:ext cx="3313112" cy="2089150"/>
            <a:chOff x="2968" y="960"/>
            <a:chExt cx="2087" cy="1316"/>
          </a:xfrm>
        </p:grpSpPr>
        <p:grpSp>
          <p:nvGrpSpPr>
            <p:cNvPr id="40979" name="Group 18"/>
            <p:cNvGrpSpPr>
              <a:grpSpLocks/>
            </p:cNvGrpSpPr>
            <p:nvPr/>
          </p:nvGrpSpPr>
          <p:grpSpPr bwMode="auto">
            <a:xfrm rot="1257347">
              <a:off x="3728" y="1328"/>
              <a:ext cx="188" cy="100"/>
              <a:chOff x="2288" y="3020"/>
              <a:chExt cx="188" cy="100"/>
            </a:xfrm>
          </p:grpSpPr>
          <p:sp>
            <p:nvSpPr>
              <p:cNvPr id="40997" name="Freeform 19"/>
              <p:cNvSpPr>
                <a:spLocks/>
              </p:cNvSpPr>
              <p:nvPr/>
            </p:nvSpPr>
            <p:spPr bwMode="auto">
              <a:xfrm rot="-2564474">
                <a:off x="2380" y="3020"/>
                <a:ext cx="96" cy="48"/>
              </a:xfrm>
              <a:custGeom>
                <a:avLst/>
                <a:gdLst>
                  <a:gd name="T0" fmla="*/ 0 w 96"/>
                  <a:gd name="T1" fmla="*/ 0 h 48"/>
                  <a:gd name="T2" fmla="*/ 48 w 96"/>
                  <a:gd name="T3" fmla="*/ 48 h 48"/>
                  <a:gd name="T4" fmla="*/ 96 w 96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0" y="0"/>
                    </a:moveTo>
                    <a:cubicBezTo>
                      <a:pt x="16" y="24"/>
                      <a:pt x="32" y="48"/>
                      <a:pt x="48" y="48"/>
                    </a:cubicBezTo>
                    <a:cubicBezTo>
                      <a:pt x="64" y="48"/>
                      <a:pt x="88" y="8"/>
                      <a:pt x="96" y="0"/>
                    </a:cubicBezTo>
                  </a:path>
                </a:pathLst>
              </a:cu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8" name="Freeform 20"/>
              <p:cNvSpPr>
                <a:spLocks/>
              </p:cNvSpPr>
              <p:nvPr/>
            </p:nvSpPr>
            <p:spPr bwMode="auto">
              <a:xfrm rot="-1282237">
                <a:off x="2288" y="3072"/>
                <a:ext cx="96" cy="48"/>
              </a:xfrm>
              <a:custGeom>
                <a:avLst/>
                <a:gdLst>
                  <a:gd name="T0" fmla="*/ 0 w 96"/>
                  <a:gd name="T1" fmla="*/ 0 h 48"/>
                  <a:gd name="T2" fmla="*/ 48 w 96"/>
                  <a:gd name="T3" fmla="*/ 48 h 48"/>
                  <a:gd name="T4" fmla="*/ 96 w 96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0" y="0"/>
                    </a:moveTo>
                    <a:cubicBezTo>
                      <a:pt x="16" y="24"/>
                      <a:pt x="32" y="48"/>
                      <a:pt x="48" y="48"/>
                    </a:cubicBezTo>
                    <a:cubicBezTo>
                      <a:pt x="64" y="48"/>
                      <a:pt x="88" y="8"/>
                      <a:pt x="96" y="0"/>
                    </a:cubicBezTo>
                  </a:path>
                </a:pathLst>
              </a:cu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80" name="Line 21"/>
            <p:cNvSpPr>
              <a:spLocks noChangeShapeType="1"/>
            </p:cNvSpPr>
            <p:nvPr/>
          </p:nvSpPr>
          <p:spPr bwMode="auto">
            <a:xfrm>
              <a:off x="3795" y="1239"/>
              <a:ext cx="80" cy="576"/>
            </a:xfrm>
            <a:prstGeom prst="line">
              <a:avLst/>
            </a:prstGeom>
            <a:noFill/>
            <a:ln w="28575">
              <a:solidFill>
                <a:srgbClr val="66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Line 22"/>
            <p:cNvSpPr>
              <a:spLocks noChangeShapeType="1"/>
            </p:cNvSpPr>
            <p:nvPr/>
          </p:nvSpPr>
          <p:spPr bwMode="auto">
            <a:xfrm flipV="1">
              <a:off x="3244" y="1832"/>
              <a:ext cx="624" cy="3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23"/>
            <p:cNvSpPr>
              <a:spLocks noChangeShapeType="1"/>
            </p:cNvSpPr>
            <p:nvPr/>
          </p:nvSpPr>
          <p:spPr bwMode="auto">
            <a:xfrm>
              <a:off x="3876" y="1828"/>
              <a:ext cx="912" cy="336"/>
            </a:xfrm>
            <a:prstGeom prst="line">
              <a:avLst/>
            </a:prstGeom>
            <a:noFill/>
            <a:ln w="28575">
              <a:solidFill>
                <a:srgbClr val="66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Text Box 24"/>
            <p:cNvSpPr txBox="1">
              <a:spLocks noChangeArrowheads="1"/>
            </p:cNvSpPr>
            <p:nvPr/>
          </p:nvSpPr>
          <p:spPr bwMode="auto">
            <a:xfrm>
              <a:off x="3663" y="96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CC0000"/>
                  </a:solidFill>
                  <a:latin typeface=".VnTimeH" pitchFamily="34" charset="0"/>
                </a:rPr>
                <a:t>P</a:t>
              </a:r>
            </a:p>
          </p:txBody>
        </p:sp>
        <p:sp>
          <p:nvSpPr>
            <p:cNvPr id="40984" name="Text Box 25"/>
            <p:cNvSpPr txBox="1">
              <a:spLocks noChangeArrowheads="1"/>
            </p:cNvSpPr>
            <p:nvPr/>
          </p:nvSpPr>
          <p:spPr bwMode="auto">
            <a:xfrm>
              <a:off x="4767" y="198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CC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40985" name="Text Box 26"/>
            <p:cNvSpPr txBox="1">
              <a:spLocks noChangeArrowheads="1"/>
            </p:cNvSpPr>
            <p:nvPr/>
          </p:nvSpPr>
          <p:spPr bwMode="auto">
            <a:xfrm>
              <a:off x="2968" y="198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CC0000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0986" name="AutoShape 27"/>
            <p:cNvSpPr>
              <a:spLocks noChangeArrowheads="1"/>
            </p:cNvSpPr>
            <p:nvPr/>
          </p:nvSpPr>
          <p:spPr bwMode="auto">
            <a:xfrm>
              <a:off x="3227" y="1219"/>
              <a:ext cx="1588" cy="960"/>
            </a:xfrm>
            <a:prstGeom prst="triangle">
              <a:avLst>
                <a:gd name="adj" fmla="val 36019"/>
              </a:avLst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87" name="Text Box 28"/>
            <p:cNvSpPr txBox="1">
              <a:spLocks noChangeArrowheads="1"/>
            </p:cNvSpPr>
            <p:nvPr/>
          </p:nvSpPr>
          <p:spPr bwMode="auto">
            <a:xfrm>
              <a:off x="3803" y="179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0988" name="Text Box 29"/>
            <p:cNvSpPr txBox="1">
              <a:spLocks noChangeArrowheads="1"/>
            </p:cNvSpPr>
            <p:nvPr/>
          </p:nvSpPr>
          <p:spPr bwMode="auto">
            <a:xfrm>
              <a:off x="3794" y="1779"/>
              <a:ext cx="24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20000"/>
                </a:lnSpc>
                <a:spcBef>
                  <a:spcPct val="10000"/>
                </a:spcBef>
              </a:pPr>
              <a:r>
                <a:rPr lang="en-US" sz="3200" b="1">
                  <a:solidFill>
                    <a:srgbClr val="006600"/>
                  </a:solidFill>
                  <a:latin typeface="Calibri" pitchFamily="34" charset="0"/>
                </a:rPr>
                <a:t>.</a:t>
              </a:r>
            </a:p>
          </p:txBody>
        </p:sp>
        <p:grpSp>
          <p:nvGrpSpPr>
            <p:cNvPr id="40989" name="Group 30"/>
            <p:cNvGrpSpPr>
              <a:grpSpLocks/>
            </p:cNvGrpSpPr>
            <p:nvPr/>
          </p:nvGrpSpPr>
          <p:grpSpPr bwMode="auto">
            <a:xfrm>
              <a:off x="4512" y="1976"/>
              <a:ext cx="96" cy="192"/>
              <a:chOff x="3296" y="2256"/>
              <a:chExt cx="96" cy="192"/>
            </a:xfrm>
          </p:grpSpPr>
          <p:grpSp>
            <p:nvGrpSpPr>
              <p:cNvPr id="40992" name="Group 31"/>
              <p:cNvGrpSpPr>
                <a:grpSpLocks/>
              </p:cNvGrpSpPr>
              <p:nvPr/>
            </p:nvGrpSpPr>
            <p:grpSpPr bwMode="auto">
              <a:xfrm>
                <a:off x="3312" y="2256"/>
                <a:ext cx="80" cy="192"/>
                <a:chOff x="3312" y="2256"/>
                <a:chExt cx="80" cy="192"/>
              </a:xfrm>
            </p:grpSpPr>
            <p:sp>
              <p:nvSpPr>
                <p:cNvPr id="40995" name="Freeform 32"/>
                <p:cNvSpPr>
                  <a:spLocks/>
                </p:cNvSpPr>
                <p:nvPr/>
              </p:nvSpPr>
              <p:spPr bwMode="auto">
                <a:xfrm rot="392778">
                  <a:off x="3312" y="2352"/>
                  <a:ext cx="48" cy="96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48 h 96"/>
                    <a:gd name="T4" fmla="*/ 48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6" name="Freeform 33"/>
                <p:cNvSpPr>
                  <a:spLocks/>
                </p:cNvSpPr>
                <p:nvPr/>
              </p:nvSpPr>
              <p:spPr bwMode="auto">
                <a:xfrm rot="2088888">
                  <a:off x="3344" y="2256"/>
                  <a:ext cx="48" cy="96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48 h 96"/>
                    <a:gd name="T4" fmla="*/ 48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93" name="Line 34"/>
              <p:cNvSpPr>
                <a:spLocks noChangeShapeType="1"/>
              </p:cNvSpPr>
              <p:nvPr/>
            </p:nvSpPr>
            <p:spPr bwMode="auto">
              <a:xfrm>
                <a:off x="3328" y="2268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4" name="Line 35"/>
              <p:cNvSpPr>
                <a:spLocks noChangeShapeType="1"/>
              </p:cNvSpPr>
              <p:nvPr/>
            </p:nvSpPr>
            <p:spPr bwMode="auto">
              <a:xfrm rot="8115307">
                <a:off x="3296" y="237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90" name="Text Box 36"/>
            <p:cNvSpPr txBox="1">
              <a:spLocks noChangeArrowheads="1"/>
            </p:cNvSpPr>
            <p:nvPr/>
          </p:nvSpPr>
          <p:spPr bwMode="auto">
            <a:xfrm>
              <a:off x="4257" y="1893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alibri" pitchFamily="34" charset="0"/>
                </a:rPr>
                <a:t>50</a:t>
              </a:r>
              <a:r>
                <a:rPr lang="en-US" sz="2400" baseline="30000">
                  <a:solidFill>
                    <a:srgbClr val="FF0000"/>
                  </a:solidFill>
                  <a:latin typeface="Calibri" pitchFamily="34" charset="0"/>
                </a:rPr>
                <a:t>0</a:t>
              </a:r>
              <a:endParaRPr lang="en-US" sz="24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0991" name="Text Box 37"/>
            <p:cNvSpPr txBox="1">
              <a:spLocks noChangeArrowheads="1"/>
            </p:cNvSpPr>
            <p:nvPr/>
          </p:nvSpPr>
          <p:spPr bwMode="auto">
            <a:xfrm>
              <a:off x="3660" y="1352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Calibri" pitchFamily="34" charset="0"/>
                </a:rPr>
                <a:t>70</a:t>
              </a:r>
              <a:r>
                <a:rPr lang="en-US" sz="2400" b="1" baseline="30000">
                  <a:solidFill>
                    <a:srgbClr val="FF0000"/>
                  </a:solidFill>
                  <a:latin typeface="Calibri" pitchFamily="34" charset="0"/>
                </a:rPr>
                <a:t>0</a:t>
              </a:r>
              <a:endParaRPr lang="en-US" sz="24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pic>
        <p:nvPicPr>
          <p:cNvPr id="40974" name="Picture 36" descr="DAISI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486400"/>
            <a:ext cx="1304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36" descr="DAISI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86400"/>
            <a:ext cx="1362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Picture 36" descr="DAISI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Picture 36" descr="DAISI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9075" y="0"/>
            <a:ext cx="1304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8" name="Text Box 44"/>
          <p:cNvSpPr txBox="1">
            <a:spLocks noChangeArrowheads="1"/>
          </p:cNvSpPr>
          <p:nvPr/>
        </p:nvSpPr>
        <p:spPr bwMode="auto">
          <a:xfrm>
            <a:off x="2422525" y="574675"/>
            <a:ext cx="473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Bài </a:t>
            </a:r>
            <a:r>
              <a:rPr lang="en-US" sz="2400" b="1" dirty="0" smtClean="0">
                <a:latin typeface="Times New Roman" pitchFamily="18" charset="0"/>
              </a:rPr>
              <a:t>1 </a:t>
            </a:r>
            <a:r>
              <a:rPr lang="en-US" sz="2400" b="1" dirty="0">
                <a:latin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</a:rPr>
              <a:t> Tính góc IMN trong hình vẽ?</a:t>
            </a:r>
          </a:p>
        </p:txBody>
      </p:sp>
    </p:spTree>
    <p:extLst>
      <p:ext uri="{BB962C8B-B14F-4D97-AF65-F5344CB8AC3E}">
        <p14:creationId xmlns="" xmlns:p14="http://schemas.microsoft.com/office/powerpoint/2010/main" val="236154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3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3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6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6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6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6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6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6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6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6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6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6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6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6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36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6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36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36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6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136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9" dur="2000"/>
                                        <p:tgtEl>
                                          <p:spTgt spid="136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500"/>
                                        <p:tgtEl>
                                          <p:spTgt spid="136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29"/>
                  </p:tgtEl>
                </p:cond>
              </p:nextCondLst>
            </p:seq>
          </p:childTnLst>
        </p:cTn>
      </p:par>
    </p:tnLst>
    <p:bldLst>
      <p:bldP spid="136225" grpId="0"/>
      <p:bldP spid="136226" grpId="0"/>
      <p:bldP spid="136226" grpId="1"/>
      <p:bldP spid="136227" grpId="0"/>
      <p:bldP spid="136227" grpId="1"/>
      <p:bldP spid="136229" grpId="0" animBg="1"/>
      <p:bldP spid="136230" grpId="0" animBg="1"/>
      <p:bldP spid="136230" grpId="1" animBg="1"/>
      <p:bldP spid="136231" grpId="0" animBg="1"/>
      <p:bldP spid="136231" grpId="1" animBg="1"/>
      <p:bldP spid="136235" grpId="0"/>
      <p:bldP spid="136235" grpId="1"/>
      <p:bldP spid="136236" grpId="0" animBg="1"/>
      <p:bldP spid="13623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25" name="Text Box 33"/>
          <p:cNvSpPr txBox="1">
            <a:spLocks noChangeArrowheads="1"/>
          </p:cNvSpPr>
          <p:nvPr/>
        </p:nvSpPr>
        <p:spPr bwMode="auto">
          <a:xfrm>
            <a:off x="4267200" y="2466975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smtClean="0">
                <a:latin typeface="Calibri" pitchFamily="34" charset="0"/>
              </a:rPr>
              <a:t>125</a:t>
            </a:r>
            <a:r>
              <a:rPr lang="en-US" sz="2800" b="1" baseline="30000" smtClean="0">
                <a:latin typeface="Calibri" pitchFamily="34" charset="0"/>
              </a:rPr>
              <a:t>0 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136226" name="Text Box 3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267200" y="3351213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smtClean="0">
                <a:latin typeface="Calibri" pitchFamily="34" charset="0"/>
              </a:rPr>
              <a:t>130</a:t>
            </a:r>
            <a:r>
              <a:rPr lang="en-US" sz="2800" b="1" baseline="30000" smtClean="0">
                <a:latin typeface="Calibri" pitchFamily="34" charset="0"/>
              </a:rPr>
              <a:t>0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136227" name="Text Box 35"/>
          <p:cNvSpPr txBox="1">
            <a:spLocks noChangeArrowheads="1"/>
          </p:cNvSpPr>
          <p:nvPr/>
        </p:nvSpPr>
        <p:spPr bwMode="auto">
          <a:xfrm>
            <a:off x="4267200" y="4176713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smtClean="0">
                <a:latin typeface="Calibri" pitchFamily="34" charset="0"/>
              </a:rPr>
              <a:t>135</a:t>
            </a:r>
            <a:r>
              <a:rPr lang="en-US" sz="2800" b="1" baseline="30000" smtClean="0">
                <a:latin typeface="Calibri" pitchFamily="34" charset="0"/>
              </a:rPr>
              <a:t>0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136229" name="AutoShape 37"/>
          <p:cNvSpPr>
            <a:spLocks noChangeArrowheads="1"/>
          </p:cNvSpPr>
          <p:nvPr/>
        </p:nvSpPr>
        <p:spPr bwMode="auto">
          <a:xfrm>
            <a:off x="2995222" y="2574718"/>
            <a:ext cx="704850" cy="381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3300"/>
                </a:solidFill>
                <a:latin typeface="VNI-Times" pitchFamily="2" charset="0"/>
                <a:cs typeface="+mn-cs"/>
              </a:rPr>
              <a:t>A</a:t>
            </a:r>
          </a:p>
        </p:txBody>
      </p:sp>
      <p:sp>
        <p:nvSpPr>
          <p:cNvPr id="136230" name="AutoShape 38"/>
          <p:cNvSpPr>
            <a:spLocks noChangeArrowheads="1"/>
          </p:cNvSpPr>
          <p:nvPr/>
        </p:nvSpPr>
        <p:spPr bwMode="auto">
          <a:xfrm>
            <a:off x="2971800" y="3391694"/>
            <a:ext cx="781050" cy="381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3300"/>
                </a:solidFill>
                <a:latin typeface="VNI-Times" pitchFamily="2" charset="0"/>
                <a:cs typeface="+mn-cs"/>
              </a:rPr>
              <a:t>B</a:t>
            </a:r>
          </a:p>
        </p:txBody>
      </p:sp>
      <p:sp>
        <p:nvSpPr>
          <p:cNvPr id="136231" name="AutoShape 39"/>
          <p:cNvSpPr>
            <a:spLocks noChangeArrowheads="1"/>
          </p:cNvSpPr>
          <p:nvPr/>
        </p:nvSpPr>
        <p:spPr bwMode="auto">
          <a:xfrm>
            <a:off x="2952750" y="4100513"/>
            <a:ext cx="781050" cy="4238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3300"/>
                </a:solidFill>
                <a:latin typeface="VNI-Times" pitchFamily="2" charset="0"/>
                <a:cs typeface="+mn-cs"/>
              </a:rPr>
              <a:t>C</a:t>
            </a:r>
          </a:p>
        </p:txBody>
      </p:sp>
      <p:pic>
        <p:nvPicPr>
          <p:cNvPr id="136232" name="Picture 40" descr="1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351087"/>
            <a:ext cx="1066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33" name="Picture 41" descr="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3948113"/>
            <a:ext cx="18288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34" name="Picture 42" descr="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7131" y="3187700"/>
            <a:ext cx="18288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35" name="Text Box 43"/>
          <p:cNvSpPr txBox="1">
            <a:spLocks noChangeArrowheads="1"/>
          </p:cNvSpPr>
          <p:nvPr/>
        </p:nvSpPr>
        <p:spPr bwMode="auto">
          <a:xfrm>
            <a:off x="4267200" y="4938713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smtClean="0">
                <a:latin typeface="Calibri" pitchFamily="34" charset="0"/>
              </a:rPr>
              <a:t>140</a:t>
            </a:r>
            <a:r>
              <a:rPr lang="en-US" sz="2800" b="1" baseline="30000" smtClean="0">
                <a:latin typeface="Calibri" pitchFamily="34" charset="0"/>
              </a:rPr>
              <a:t>0 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136236" name="AutoShape 44"/>
          <p:cNvSpPr>
            <a:spLocks noChangeArrowheads="1"/>
          </p:cNvSpPr>
          <p:nvPr/>
        </p:nvSpPr>
        <p:spPr bwMode="auto">
          <a:xfrm>
            <a:off x="2971800" y="4895850"/>
            <a:ext cx="704850" cy="4238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3300"/>
                </a:solidFill>
                <a:latin typeface="VNI-Times" pitchFamily="2" charset="0"/>
                <a:cs typeface="+mn-cs"/>
              </a:rPr>
              <a:t>D</a:t>
            </a:r>
          </a:p>
        </p:txBody>
      </p:sp>
      <p:pic>
        <p:nvPicPr>
          <p:cNvPr id="136237" name="Picture 45" descr="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4710113"/>
            <a:ext cx="18288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526088" y="2728913"/>
            <a:ext cx="3313112" cy="2089150"/>
            <a:chOff x="2968" y="960"/>
            <a:chExt cx="2087" cy="1316"/>
          </a:xfrm>
        </p:grpSpPr>
        <p:grpSp>
          <p:nvGrpSpPr>
            <p:cNvPr id="40979" name="Group 18"/>
            <p:cNvGrpSpPr>
              <a:grpSpLocks/>
            </p:cNvGrpSpPr>
            <p:nvPr/>
          </p:nvGrpSpPr>
          <p:grpSpPr bwMode="auto">
            <a:xfrm rot="1257347">
              <a:off x="3728" y="1328"/>
              <a:ext cx="188" cy="100"/>
              <a:chOff x="2288" y="3020"/>
              <a:chExt cx="188" cy="100"/>
            </a:xfrm>
          </p:grpSpPr>
          <p:sp>
            <p:nvSpPr>
              <p:cNvPr id="40997" name="Freeform 19"/>
              <p:cNvSpPr>
                <a:spLocks/>
              </p:cNvSpPr>
              <p:nvPr/>
            </p:nvSpPr>
            <p:spPr bwMode="auto">
              <a:xfrm rot="-2564474">
                <a:off x="2380" y="3020"/>
                <a:ext cx="96" cy="48"/>
              </a:xfrm>
              <a:custGeom>
                <a:avLst/>
                <a:gdLst>
                  <a:gd name="T0" fmla="*/ 0 w 96"/>
                  <a:gd name="T1" fmla="*/ 0 h 48"/>
                  <a:gd name="T2" fmla="*/ 48 w 96"/>
                  <a:gd name="T3" fmla="*/ 48 h 48"/>
                  <a:gd name="T4" fmla="*/ 96 w 96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0" y="0"/>
                    </a:moveTo>
                    <a:cubicBezTo>
                      <a:pt x="16" y="24"/>
                      <a:pt x="32" y="48"/>
                      <a:pt x="48" y="48"/>
                    </a:cubicBezTo>
                    <a:cubicBezTo>
                      <a:pt x="64" y="48"/>
                      <a:pt x="88" y="8"/>
                      <a:pt x="96" y="0"/>
                    </a:cubicBezTo>
                  </a:path>
                </a:pathLst>
              </a:cu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8" name="Freeform 20"/>
              <p:cNvSpPr>
                <a:spLocks/>
              </p:cNvSpPr>
              <p:nvPr/>
            </p:nvSpPr>
            <p:spPr bwMode="auto">
              <a:xfrm rot="-1282237">
                <a:off x="2288" y="3072"/>
                <a:ext cx="96" cy="48"/>
              </a:xfrm>
              <a:custGeom>
                <a:avLst/>
                <a:gdLst>
                  <a:gd name="T0" fmla="*/ 0 w 96"/>
                  <a:gd name="T1" fmla="*/ 0 h 48"/>
                  <a:gd name="T2" fmla="*/ 48 w 96"/>
                  <a:gd name="T3" fmla="*/ 48 h 48"/>
                  <a:gd name="T4" fmla="*/ 96 w 96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0" y="0"/>
                    </a:moveTo>
                    <a:cubicBezTo>
                      <a:pt x="16" y="24"/>
                      <a:pt x="32" y="48"/>
                      <a:pt x="48" y="48"/>
                    </a:cubicBezTo>
                    <a:cubicBezTo>
                      <a:pt x="64" y="48"/>
                      <a:pt x="88" y="8"/>
                      <a:pt x="96" y="0"/>
                    </a:cubicBezTo>
                  </a:path>
                </a:pathLst>
              </a:cu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80" name="Line 21"/>
            <p:cNvSpPr>
              <a:spLocks noChangeShapeType="1"/>
            </p:cNvSpPr>
            <p:nvPr/>
          </p:nvSpPr>
          <p:spPr bwMode="auto">
            <a:xfrm>
              <a:off x="3795" y="1239"/>
              <a:ext cx="80" cy="576"/>
            </a:xfrm>
            <a:prstGeom prst="line">
              <a:avLst/>
            </a:prstGeom>
            <a:noFill/>
            <a:ln w="28575">
              <a:solidFill>
                <a:srgbClr val="66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Line 22"/>
            <p:cNvSpPr>
              <a:spLocks noChangeShapeType="1"/>
            </p:cNvSpPr>
            <p:nvPr/>
          </p:nvSpPr>
          <p:spPr bwMode="auto">
            <a:xfrm flipV="1">
              <a:off x="3244" y="1832"/>
              <a:ext cx="624" cy="3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23"/>
            <p:cNvSpPr>
              <a:spLocks noChangeShapeType="1"/>
            </p:cNvSpPr>
            <p:nvPr/>
          </p:nvSpPr>
          <p:spPr bwMode="auto">
            <a:xfrm>
              <a:off x="3876" y="1828"/>
              <a:ext cx="912" cy="336"/>
            </a:xfrm>
            <a:prstGeom prst="line">
              <a:avLst/>
            </a:prstGeom>
            <a:noFill/>
            <a:ln w="28575">
              <a:solidFill>
                <a:srgbClr val="66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Text Box 24"/>
            <p:cNvSpPr txBox="1">
              <a:spLocks noChangeArrowheads="1"/>
            </p:cNvSpPr>
            <p:nvPr/>
          </p:nvSpPr>
          <p:spPr bwMode="auto">
            <a:xfrm>
              <a:off x="3663" y="96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CC0000"/>
                  </a:solidFill>
                  <a:latin typeface=".VnTimeH" pitchFamily="34" charset="0"/>
                </a:rPr>
                <a:t>P</a:t>
              </a:r>
            </a:p>
          </p:txBody>
        </p:sp>
        <p:sp>
          <p:nvSpPr>
            <p:cNvPr id="40984" name="Text Box 25"/>
            <p:cNvSpPr txBox="1">
              <a:spLocks noChangeArrowheads="1"/>
            </p:cNvSpPr>
            <p:nvPr/>
          </p:nvSpPr>
          <p:spPr bwMode="auto">
            <a:xfrm>
              <a:off x="4767" y="198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CC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40985" name="Text Box 26"/>
            <p:cNvSpPr txBox="1">
              <a:spLocks noChangeArrowheads="1"/>
            </p:cNvSpPr>
            <p:nvPr/>
          </p:nvSpPr>
          <p:spPr bwMode="auto">
            <a:xfrm>
              <a:off x="2968" y="198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CC0000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0986" name="AutoShape 27"/>
            <p:cNvSpPr>
              <a:spLocks noChangeArrowheads="1"/>
            </p:cNvSpPr>
            <p:nvPr/>
          </p:nvSpPr>
          <p:spPr bwMode="auto">
            <a:xfrm>
              <a:off x="3227" y="1219"/>
              <a:ext cx="1588" cy="960"/>
            </a:xfrm>
            <a:prstGeom prst="triangle">
              <a:avLst>
                <a:gd name="adj" fmla="val 36019"/>
              </a:avLst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87" name="Text Box 28"/>
            <p:cNvSpPr txBox="1">
              <a:spLocks noChangeArrowheads="1"/>
            </p:cNvSpPr>
            <p:nvPr/>
          </p:nvSpPr>
          <p:spPr bwMode="auto">
            <a:xfrm>
              <a:off x="3803" y="179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0988" name="Text Box 29"/>
            <p:cNvSpPr txBox="1">
              <a:spLocks noChangeArrowheads="1"/>
            </p:cNvSpPr>
            <p:nvPr/>
          </p:nvSpPr>
          <p:spPr bwMode="auto">
            <a:xfrm>
              <a:off x="3794" y="1779"/>
              <a:ext cx="24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20000"/>
                </a:lnSpc>
                <a:spcBef>
                  <a:spcPct val="10000"/>
                </a:spcBef>
              </a:pPr>
              <a:r>
                <a:rPr lang="en-US" sz="3200" b="1">
                  <a:solidFill>
                    <a:srgbClr val="006600"/>
                  </a:solidFill>
                  <a:latin typeface="Calibri" pitchFamily="34" charset="0"/>
                </a:rPr>
                <a:t>.</a:t>
              </a:r>
            </a:p>
          </p:txBody>
        </p:sp>
        <p:grpSp>
          <p:nvGrpSpPr>
            <p:cNvPr id="40989" name="Group 30"/>
            <p:cNvGrpSpPr>
              <a:grpSpLocks/>
            </p:cNvGrpSpPr>
            <p:nvPr/>
          </p:nvGrpSpPr>
          <p:grpSpPr bwMode="auto">
            <a:xfrm>
              <a:off x="4512" y="1976"/>
              <a:ext cx="96" cy="192"/>
              <a:chOff x="3296" y="2256"/>
              <a:chExt cx="96" cy="192"/>
            </a:xfrm>
          </p:grpSpPr>
          <p:grpSp>
            <p:nvGrpSpPr>
              <p:cNvPr id="40992" name="Group 31"/>
              <p:cNvGrpSpPr>
                <a:grpSpLocks/>
              </p:cNvGrpSpPr>
              <p:nvPr/>
            </p:nvGrpSpPr>
            <p:grpSpPr bwMode="auto">
              <a:xfrm>
                <a:off x="3312" y="2256"/>
                <a:ext cx="80" cy="192"/>
                <a:chOff x="3312" y="2256"/>
                <a:chExt cx="80" cy="192"/>
              </a:xfrm>
            </p:grpSpPr>
            <p:sp>
              <p:nvSpPr>
                <p:cNvPr id="40995" name="Freeform 32"/>
                <p:cNvSpPr>
                  <a:spLocks/>
                </p:cNvSpPr>
                <p:nvPr/>
              </p:nvSpPr>
              <p:spPr bwMode="auto">
                <a:xfrm rot="392778">
                  <a:off x="3312" y="2352"/>
                  <a:ext cx="48" cy="96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48 h 96"/>
                    <a:gd name="T4" fmla="*/ 48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6" name="Freeform 33"/>
                <p:cNvSpPr>
                  <a:spLocks/>
                </p:cNvSpPr>
                <p:nvPr/>
              </p:nvSpPr>
              <p:spPr bwMode="auto">
                <a:xfrm rot="2088888">
                  <a:off x="3344" y="2256"/>
                  <a:ext cx="48" cy="96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48 h 96"/>
                    <a:gd name="T4" fmla="*/ 48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93" name="Line 34"/>
              <p:cNvSpPr>
                <a:spLocks noChangeShapeType="1"/>
              </p:cNvSpPr>
              <p:nvPr/>
            </p:nvSpPr>
            <p:spPr bwMode="auto">
              <a:xfrm>
                <a:off x="3328" y="2268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4" name="Line 35"/>
              <p:cNvSpPr>
                <a:spLocks noChangeShapeType="1"/>
              </p:cNvSpPr>
              <p:nvPr/>
            </p:nvSpPr>
            <p:spPr bwMode="auto">
              <a:xfrm rot="8115307">
                <a:off x="3296" y="237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90" name="Text Box 36"/>
            <p:cNvSpPr txBox="1">
              <a:spLocks noChangeArrowheads="1"/>
            </p:cNvSpPr>
            <p:nvPr/>
          </p:nvSpPr>
          <p:spPr bwMode="auto">
            <a:xfrm>
              <a:off x="4257" y="1893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alibri" pitchFamily="34" charset="0"/>
                </a:rPr>
                <a:t>50</a:t>
              </a:r>
              <a:r>
                <a:rPr lang="en-US" sz="2400" baseline="30000">
                  <a:solidFill>
                    <a:srgbClr val="FF0000"/>
                  </a:solidFill>
                  <a:latin typeface="Calibri" pitchFamily="34" charset="0"/>
                </a:rPr>
                <a:t>0</a:t>
              </a:r>
              <a:endParaRPr lang="en-US" sz="24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0991" name="Text Box 37"/>
            <p:cNvSpPr txBox="1">
              <a:spLocks noChangeArrowheads="1"/>
            </p:cNvSpPr>
            <p:nvPr/>
          </p:nvSpPr>
          <p:spPr bwMode="auto">
            <a:xfrm>
              <a:off x="3660" y="1352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Calibri" pitchFamily="34" charset="0"/>
                </a:rPr>
                <a:t>70</a:t>
              </a:r>
              <a:r>
                <a:rPr lang="en-US" sz="2400" b="1" baseline="30000">
                  <a:solidFill>
                    <a:srgbClr val="FF0000"/>
                  </a:solidFill>
                  <a:latin typeface="Calibri" pitchFamily="34" charset="0"/>
                </a:rPr>
                <a:t>0</a:t>
              </a:r>
              <a:endParaRPr lang="en-US" sz="24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pic>
        <p:nvPicPr>
          <p:cNvPr id="40974" name="Picture 36" descr="DAISI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486400"/>
            <a:ext cx="1304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36" descr="DAISI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86400"/>
            <a:ext cx="1362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Picture 36" descr="DAISI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Picture 36" descr="DAISI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9075" y="0"/>
            <a:ext cx="1304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8" name="Text Box 44"/>
          <p:cNvSpPr txBox="1">
            <a:spLocks noChangeArrowheads="1"/>
          </p:cNvSpPr>
          <p:nvPr/>
        </p:nvSpPr>
        <p:spPr bwMode="auto">
          <a:xfrm>
            <a:off x="2422525" y="574675"/>
            <a:ext cx="4741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Bài </a:t>
            </a:r>
            <a:r>
              <a:rPr lang="en-US" sz="2400" b="1" dirty="0" smtClean="0">
                <a:latin typeface="Times New Roman" pitchFamily="18" charset="0"/>
              </a:rPr>
              <a:t>1 </a:t>
            </a:r>
            <a:r>
              <a:rPr lang="en-US" sz="2400" b="1" dirty="0">
                <a:latin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</a:rPr>
              <a:t> Tính góc </a:t>
            </a:r>
            <a:r>
              <a:rPr lang="en-US" sz="2400" dirty="0" smtClean="0">
                <a:latin typeface="Times New Roman" pitchFamily="18" charset="0"/>
              </a:rPr>
              <a:t>MIN </a:t>
            </a:r>
            <a:r>
              <a:rPr lang="en-US" sz="2400" dirty="0">
                <a:latin typeface="Times New Roman" pitchFamily="18" charset="0"/>
              </a:rPr>
              <a:t>trong hình vẽ?</a:t>
            </a:r>
          </a:p>
        </p:txBody>
      </p:sp>
    </p:spTree>
    <p:extLst>
      <p:ext uri="{BB962C8B-B14F-4D97-AF65-F5344CB8AC3E}">
        <p14:creationId xmlns="" xmlns:p14="http://schemas.microsoft.com/office/powerpoint/2010/main" val="4139873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3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3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6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6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6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6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6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6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6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6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6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6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6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6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36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6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36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36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6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136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9" dur="2000"/>
                                        <p:tgtEl>
                                          <p:spTgt spid="136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500"/>
                                        <p:tgtEl>
                                          <p:spTgt spid="136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29"/>
                  </p:tgtEl>
                </p:cond>
              </p:nextCondLst>
            </p:seq>
          </p:childTnLst>
        </p:cTn>
      </p:par>
    </p:tnLst>
    <p:bldLst>
      <p:bldP spid="136225" grpId="0"/>
      <p:bldP spid="136226" grpId="0"/>
      <p:bldP spid="136226" grpId="1"/>
      <p:bldP spid="136227" grpId="0"/>
      <p:bldP spid="136227" grpId="1"/>
      <p:bldP spid="136229" grpId="0" animBg="1"/>
      <p:bldP spid="136230" grpId="0" animBg="1"/>
      <p:bldP spid="136230" grpId="1" animBg="1"/>
      <p:bldP spid="136231" grpId="0" animBg="1"/>
      <p:bldP spid="136231" grpId="1" animBg="1"/>
      <p:bldP spid="136235" grpId="0"/>
      <p:bldP spid="136235" grpId="1"/>
      <p:bldP spid="136236" grpId="0" animBg="1"/>
      <p:bldP spid="13623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1800" b="1" dirty="0"/>
              <a:t>Bài 36 </a:t>
            </a:r>
            <a:r>
              <a:rPr lang="vi-VN" sz="1800" b="1" dirty="0" smtClean="0"/>
              <a:t>(</a:t>
            </a:r>
            <a:r>
              <a:rPr lang="en-US" sz="1800" b="1" dirty="0"/>
              <a:t>T</a:t>
            </a:r>
            <a:r>
              <a:rPr lang="vi-VN" sz="1800" b="1" dirty="0" smtClean="0"/>
              <a:t> </a:t>
            </a:r>
            <a:r>
              <a:rPr lang="vi-VN" sz="1800" b="1" dirty="0"/>
              <a:t>72 SGK </a:t>
            </a:r>
            <a:r>
              <a:rPr lang="vi-VN" sz="1800" b="1" dirty="0" smtClean="0"/>
              <a:t>)</a:t>
            </a:r>
            <a:r>
              <a:rPr lang="vi-VN" sz="1800" dirty="0" smtClean="0"/>
              <a:t>: </a:t>
            </a:r>
            <a:r>
              <a:rPr lang="vi-VN" sz="1800" dirty="0"/>
              <a:t>Cho tam giác DEF, điểm I nằm trong tam giác và cách đều ba cạnh của nó. Chứng minh I là điểm chung của ba đường phân giác của tam giác DEF.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345" y="1676401"/>
            <a:ext cx="6808455" cy="4876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Gợi ý: </a:t>
            </a:r>
            <a:r>
              <a:rPr lang="en-US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Nếu một điểm nằm trong một góc và cách đều hai cạnh của góc đó thì nằm trên phân giác của góc đó.</a:t>
            </a:r>
          </a:p>
        </p:txBody>
      </p:sp>
      <p:pic>
        <p:nvPicPr>
          <p:cNvPr id="45058" name="Picture 2" descr="Giải bài 36 trang 72 SGK Toán 7 Tập 2 | Giải toán lớp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4381500" cy="2220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29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Gọi IH, IK, IL lần lượt là khoảng cách từ I đến EF, DF, DE.</a:t>
            </a: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đề bài, điểm I cách đều ba cạnh của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 ⇒ IH = IK = IL</a:t>
            </a: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= IK ⇒ I cách đều hai cạnh của góc D ⇒ I nằm trên đường phân giác của góc D.</a:t>
            </a: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 = IK ⇒ I cách đều hai cạnh của góc F ⇒ I nằm trên đường phân giác của góc F.</a:t>
            </a: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 = IL ⇒ I cách đều hai cạnh của góc E ⇒ I nằm trên đường phân giác của góc E.</a:t>
            </a: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3 điều trên suy ra I là điểm chung của ba đường phân giác của tam giác DEF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iải bài 36 trang 72 SGK Toán 7 Tập 2 | Giải toán lớp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381500" cy="2220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94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3426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"/>
            <a:ext cx="5562600" cy="62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3427" name="Text Box 3"/>
          <p:cNvSpPr txBox="1">
            <a:spLocks noChangeArrowheads="1"/>
          </p:cNvSpPr>
          <p:nvPr/>
        </p:nvSpPr>
        <p:spPr bwMode="auto">
          <a:xfrm>
            <a:off x="1219200" y="381000"/>
            <a:ext cx="18288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Đố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em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?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1383428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3429000" cy="500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    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</a:rPr>
              <a:t>Có hai con đường cắt nhau và cùng cắt một con sông tại hai địa điểm khác nhau.</a:t>
            </a:r>
          </a:p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</a:rPr>
              <a:t>    Hãy tìm một địa điểm để xây dựng một đài quan sát sao cho các khoảng cách từ đó đến hai con đường và đến bờ sông bằng nhau.</a:t>
            </a:r>
          </a:p>
        </p:txBody>
      </p:sp>
    </p:spTree>
    <p:extLst>
      <p:ext uri="{BB962C8B-B14F-4D97-AF65-F5344CB8AC3E}">
        <p14:creationId xmlns="" xmlns:p14="http://schemas.microsoft.com/office/powerpoint/2010/main" val="3967185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8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8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4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4450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30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65600" y="2786063"/>
            <a:ext cx="666750" cy="358775"/>
            <a:chOff x="2624" y="1755"/>
            <a:chExt cx="420" cy="226"/>
          </a:xfrm>
        </p:grpSpPr>
        <p:sp>
          <p:nvSpPr>
            <p:cNvPr id="20502" name="Line 4"/>
            <p:cNvSpPr>
              <a:spLocks noChangeShapeType="1"/>
            </p:cNvSpPr>
            <p:nvPr/>
          </p:nvSpPr>
          <p:spPr bwMode="auto">
            <a:xfrm flipH="1" flipV="1">
              <a:off x="2624" y="1786"/>
              <a:ext cx="420" cy="1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503" name="Group 5"/>
            <p:cNvGrpSpPr>
              <a:grpSpLocks/>
            </p:cNvGrpSpPr>
            <p:nvPr/>
          </p:nvGrpSpPr>
          <p:grpSpPr bwMode="auto">
            <a:xfrm>
              <a:off x="2661" y="1755"/>
              <a:ext cx="54" cy="46"/>
              <a:chOff x="2679" y="1746"/>
              <a:chExt cx="54" cy="45"/>
            </a:xfrm>
          </p:grpSpPr>
          <p:sp>
            <p:nvSpPr>
              <p:cNvPr id="20507" name="Line 6"/>
              <p:cNvSpPr>
                <a:spLocks noChangeShapeType="1"/>
              </p:cNvSpPr>
              <p:nvPr/>
            </p:nvSpPr>
            <p:spPr bwMode="auto">
              <a:xfrm rot="1380000">
                <a:off x="2679" y="1746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508" name="Line 7"/>
              <p:cNvSpPr>
                <a:spLocks noChangeShapeType="1"/>
              </p:cNvSpPr>
              <p:nvPr/>
            </p:nvSpPr>
            <p:spPr bwMode="auto">
              <a:xfrm rot="20400000" flipH="1">
                <a:off x="2685" y="1762"/>
                <a:ext cx="48" cy="2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504" name="Group 8"/>
            <p:cNvGrpSpPr>
              <a:grpSpLocks/>
            </p:cNvGrpSpPr>
            <p:nvPr/>
          </p:nvGrpSpPr>
          <p:grpSpPr bwMode="auto">
            <a:xfrm>
              <a:off x="2812" y="1844"/>
              <a:ext cx="14" cy="58"/>
              <a:chOff x="2832" y="1833"/>
              <a:chExt cx="15" cy="57"/>
            </a:xfrm>
          </p:grpSpPr>
          <p:sp>
            <p:nvSpPr>
              <p:cNvPr id="20505" name="Line 9"/>
              <p:cNvSpPr>
                <a:spLocks noChangeShapeType="1"/>
              </p:cNvSpPr>
              <p:nvPr/>
            </p:nvSpPr>
            <p:spPr bwMode="auto">
              <a:xfrm>
                <a:off x="2832" y="1833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506" name="Line 10"/>
              <p:cNvSpPr>
                <a:spLocks noChangeShapeType="1"/>
              </p:cNvSpPr>
              <p:nvPr/>
            </p:nvSpPr>
            <p:spPr bwMode="auto">
              <a:xfrm>
                <a:off x="2847" y="184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832350" y="2676525"/>
            <a:ext cx="819150" cy="468313"/>
            <a:chOff x="3044" y="1686"/>
            <a:chExt cx="516" cy="295"/>
          </a:xfrm>
        </p:grpSpPr>
        <p:sp>
          <p:nvSpPr>
            <p:cNvPr id="20497" name="Line 12"/>
            <p:cNvSpPr>
              <a:spLocks noChangeShapeType="1"/>
            </p:cNvSpPr>
            <p:nvPr/>
          </p:nvSpPr>
          <p:spPr bwMode="auto">
            <a:xfrm flipV="1">
              <a:off x="3044" y="1737"/>
              <a:ext cx="516" cy="2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8" name="Line 13"/>
            <p:cNvSpPr>
              <a:spLocks noChangeShapeType="1"/>
            </p:cNvSpPr>
            <p:nvPr/>
          </p:nvSpPr>
          <p:spPr bwMode="auto">
            <a:xfrm rot="900000" flipH="1">
              <a:off x="3486" y="1686"/>
              <a:ext cx="46" cy="3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9" name="Line 14"/>
            <p:cNvSpPr>
              <a:spLocks noChangeShapeType="1"/>
            </p:cNvSpPr>
            <p:nvPr/>
          </p:nvSpPr>
          <p:spPr bwMode="auto">
            <a:xfrm rot="-1500000">
              <a:off x="3494" y="1719"/>
              <a:ext cx="0" cy="4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0" name="Line 15"/>
            <p:cNvSpPr>
              <a:spLocks noChangeShapeType="1"/>
            </p:cNvSpPr>
            <p:nvPr/>
          </p:nvSpPr>
          <p:spPr bwMode="auto">
            <a:xfrm>
              <a:off x="3264" y="1850"/>
              <a:ext cx="0" cy="49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1" name="Line 16"/>
            <p:cNvSpPr>
              <a:spLocks noChangeShapeType="1"/>
            </p:cNvSpPr>
            <p:nvPr/>
          </p:nvSpPr>
          <p:spPr bwMode="auto">
            <a:xfrm>
              <a:off x="3282" y="1847"/>
              <a:ext cx="0" cy="49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832350" y="3144838"/>
            <a:ext cx="153988" cy="576262"/>
            <a:chOff x="3044" y="1981"/>
            <a:chExt cx="97" cy="363"/>
          </a:xfrm>
        </p:grpSpPr>
        <p:sp>
          <p:nvSpPr>
            <p:cNvPr id="20490" name="Line 18"/>
            <p:cNvSpPr>
              <a:spLocks noChangeShapeType="1"/>
            </p:cNvSpPr>
            <p:nvPr/>
          </p:nvSpPr>
          <p:spPr bwMode="auto">
            <a:xfrm>
              <a:off x="3044" y="1981"/>
              <a:ext cx="47" cy="3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491" name="Group 19"/>
            <p:cNvGrpSpPr>
              <a:grpSpLocks/>
            </p:cNvGrpSpPr>
            <p:nvPr/>
          </p:nvGrpSpPr>
          <p:grpSpPr bwMode="auto">
            <a:xfrm>
              <a:off x="3091" y="2282"/>
              <a:ext cx="50" cy="53"/>
              <a:chOff x="3120" y="2265"/>
              <a:chExt cx="51" cy="51"/>
            </a:xfrm>
          </p:grpSpPr>
          <p:sp>
            <p:nvSpPr>
              <p:cNvPr id="20495" name="Line 20"/>
              <p:cNvSpPr>
                <a:spLocks noChangeShapeType="1"/>
              </p:cNvSpPr>
              <p:nvPr/>
            </p:nvSpPr>
            <p:spPr bwMode="auto">
              <a:xfrm rot="-300000">
                <a:off x="3120" y="2265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496" name="Line 21"/>
              <p:cNvSpPr>
                <a:spLocks noChangeShapeType="1"/>
              </p:cNvSpPr>
              <p:nvPr/>
            </p:nvSpPr>
            <p:spPr bwMode="auto">
              <a:xfrm rot="-300000">
                <a:off x="3171" y="2268"/>
                <a:ext cx="0" cy="4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492" name="Group 22"/>
            <p:cNvGrpSpPr>
              <a:grpSpLocks/>
            </p:cNvGrpSpPr>
            <p:nvPr/>
          </p:nvGrpSpPr>
          <p:grpSpPr bwMode="auto">
            <a:xfrm>
              <a:off x="3044" y="2175"/>
              <a:ext cx="50" cy="16"/>
              <a:chOff x="3072" y="2160"/>
              <a:chExt cx="51" cy="15"/>
            </a:xfrm>
          </p:grpSpPr>
          <p:sp>
            <p:nvSpPr>
              <p:cNvPr id="20493" name="Line 23"/>
              <p:cNvSpPr>
                <a:spLocks noChangeShapeType="1"/>
              </p:cNvSpPr>
              <p:nvPr/>
            </p:nvSpPr>
            <p:spPr bwMode="auto">
              <a:xfrm>
                <a:off x="3072" y="2160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494" name="Line 24"/>
              <p:cNvSpPr>
                <a:spLocks noChangeShapeType="1"/>
              </p:cNvSpPr>
              <p:nvPr/>
            </p:nvSpPr>
            <p:spPr bwMode="auto">
              <a:xfrm>
                <a:off x="3075" y="2175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384473" name="Line 25"/>
          <p:cNvSpPr>
            <a:spLocks noChangeShapeType="1"/>
          </p:cNvSpPr>
          <p:nvPr/>
        </p:nvSpPr>
        <p:spPr bwMode="auto">
          <a:xfrm flipH="1">
            <a:off x="3138488" y="1814513"/>
            <a:ext cx="1931987" cy="213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84474" name="Line 26"/>
          <p:cNvSpPr>
            <a:spLocks noChangeShapeType="1"/>
          </p:cNvSpPr>
          <p:nvPr/>
        </p:nvSpPr>
        <p:spPr bwMode="auto">
          <a:xfrm flipV="1">
            <a:off x="3124200" y="3546475"/>
            <a:ext cx="3062288" cy="415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84475" name="Line 27"/>
          <p:cNvSpPr>
            <a:spLocks noChangeShapeType="1"/>
          </p:cNvSpPr>
          <p:nvPr/>
        </p:nvSpPr>
        <p:spPr bwMode="auto">
          <a:xfrm>
            <a:off x="5073650" y="1782763"/>
            <a:ext cx="1143000" cy="1779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84476" name="Text Box 28"/>
          <p:cNvSpPr txBox="1">
            <a:spLocks noChangeArrowheads="1"/>
          </p:cNvSpPr>
          <p:nvPr/>
        </p:nvSpPr>
        <p:spPr bwMode="auto">
          <a:xfrm>
            <a:off x="4654550" y="2555875"/>
            <a:ext cx="37465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384479" name="Text Box 31"/>
          <p:cNvSpPr txBox="1">
            <a:spLocks noChangeArrowheads="1"/>
          </p:cNvSpPr>
          <p:nvPr/>
        </p:nvSpPr>
        <p:spPr bwMode="auto">
          <a:xfrm>
            <a:off x="457200" y="152400"/>
            <a:ext cx="8534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Điểm nào trong tam giác cách đều ba cạnh của nó?</a:t>
            </a:r>
          </a:p>
        </p:txBody>
      </p:sp>
    </p:spTree>
    <p:extLst>
      <p:ext uri="{BB962C8B-B14F-4D97-AF65-F5344CB8AC3E}">
        <p14:creationId xmlns="" xmlns:p14="http://schemas.microsoft.com/office/powerpoint/2010/main" val="3802082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8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8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8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8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8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38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73" grpId="0" animBg="1"/>
      <p:bldP spid="1384474" grpId="0" animBg="1"/>
      <p:bldP spid="1384475" grpId="0" animBg="1"/>
      <p:bldP spid="1384476" grpId="0"/>
      <p:bldP spid="138447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0" y="381000"/>
            <a:ext cx="12649200" cy="67500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44739" name="Freeform 3"/>
          <p:cNvSpPr>
            <a:spLocks/>
          </p:cNvSpPr>
          <p:nvPr/>
        </p:nvSpPr>
        <p:spPr bwMode="auto">
          <a:xfrm>
            <a:off x="1766888" y="3138488"/>
            <a:ext cx="2514600" cy="990600"/>
          </a:xfrm>
          <a:custGeom>
            <a:avLst/>
            <a:gdLst>
              <a:gd name="T0" fmla="*/ 0 w 787"/>
              <a:gd name="T1" fmla="*/ 2147483647 h 410"/>
              <a:gd name="T2" fmla="*/ 2147483647 w 787"/>
              <a:gd name="T3" fmla="*/ 0 h 410"/>
              <a:gd name="T4" fmla="*/ 0 60000 65536"/>
              <a:gd name="T5" fmla="*/ 0 60000 65536"/>
              <a:gd name="T6" fmla="*/ 0 w 787"/>
              <a:gd name="T7" fmla="*/ 0 h 410"/>
              <a:gd name="T8" fmla="*/ 787 w 787"/>
              <a:gd name="T9" fmla="*/ 410 h 4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7" h="410">
                <a:moveTo>
                  <a:pt x="0" y="410"/>
                </a:moveTo>
                <a:lnTo>
                  <a:pt x="787" y="0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740" name="Line 4"/>
          <p:cNvSpPr>
            <a:spLocks noChangeShapeType="1"/>
          </p:cNvSpPr>
          <p:nvPr/>
        </p:nvSpPr>
        <p:spPr bwMode="auto">
          <a:xfrm>
            <a:off x="4248150" y="3124200"/>
            <a:ext cx="2098675" cy="4222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741" name="Arc 5"/>
          <p:cNvSpPr>
            <a:spLocks/>
          </p:cNvSpPr>
          <p:nvPr/>
        </p:nvSpPr>
        <p:spPr bwMode="auto">
          <a:xfrm>
            <a:off x="2162175" y="3748088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2" name="Arc 6"/>
          <p:cNvSpPr>
            <a:spLocks/>
          </p:cNvSpPr>
          <p:nvPr/>
        </p:nvSpPr>
        <p:spPr bwMode="auto">
          <a:xfrm>
            <a:off x="2314575" y="3929063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3" name="Arc 7"/>
          <p:cNvSpPr>
            <a:spLocks/>
          </p:cNvSpPr>
          <p:nvPr/>
        </p:nvSpPr>
        <p:spPr bwMode="auto">
          <a:xfrm flipH="1">
            <a:off x="5791200" y="320040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mpd="dbl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4" name="Arc 8"/>
          <p:cNvSpPr>
            <a:spLocks/>
          </p:cNvSpPr>
          <p:nvPr/>
        </p:nvSpPr>
        <p:spPr bwMode="auto">
          <a:xfrm flipH="1">
            <a:off x="5638800" y="3429000"/>
            <a:ext cx="76200" cy="22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mpd="dbl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Text Box 23"/>
          <p:cNvSpPr txBox="1">
            <a:spLocks noChangeArrowheads="1"/>
          </p:cNvSpPr>
          <p:nvPr/>
        </p:nvSpPr>
        <p:spPr bwMode="auto">
          <a:xfrm>
            <a:off x="4368800" y="43783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</a:rPr>
              <a:t>.</a:t>
            </a:r>
          </a:p>
        </p:txBody>
      </p:sp>
      <p:sp>
        <p:nvSpPr>
          <p:cNvPr id="37899" name="Freeform 27"/>
          <p:cNvSpPr>
            <a:spLocks/>
          </p:cNvSpPr>
          <p:nvPr/>
        </p:nvSpPr>
        <p:spPr bwMode="auto">
          <a:xfrm>
            <a:off x="4267200" y="2667000"/>
            <a:ext cx="1371600" cy="457200"/>
          </a:xfrm>
          <a:custGeom>
            <a:avLst/>
            <a:gdLst>
              <a:gd name="T0" fmla="*/ 0 w 363"/>
              <a:gd name="T1" fmla="*/ 2147483647 h 177"/>
              <a:gd name="T2" fmla="*/ 2147483647 w 363"/>
              <a:gd name="T3" fmla="*/ 0 h 177"/>
              <a:gd name="T4" fmla="*/ 0 60000 65536"/>
              <a:gd name="T5" fmla="*/ 0 60000 65536"/>
              <a:gd name="T6" fmla="*/ 0 w 363"/>
              <a:gd name="T7" fmla="*/ 0 h 177"/>
              <a:gd name="T8" fmla="*/ 363 w 363"/>
              <a:gd name="T9" fmla="*/ 177 h 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3" h="177">
                <a:moveTo>
                  <a:pt x="0" y="177"/>
                </a:moveTo>
                <a:lnTo>
                  <a:pt x="363" y="0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Freeform 28"/>
          <p:cNvSpPr>
            <a:spLocks/>
          </p:cNvSpPr>
          <p:nvPr/>
        </p:nvSpPr>
        <p:spPr bwMode="auto">
          <a:xfrm>
            <a:off x="3200400" y="2743200"/>
            <a:ext cx="1066800" cy="381000"/>
          </a:xfrm>
          <a:custGeom>
            <a:avLst/>
            <a:gdLst>
              <a:gd name="T0" fmla="*/ 2147483647 w 309"/>
              <a:gd name="T1" fmla="*/ 2147483647 h 129"/>
              <a:gd name="T2" fmla="*/ 0 w 309"/>
              <a:gd name="T3" fmla="*/ 0 h 129"/>
              <a:gd name="T4" fmla="*/ 0 60000 65536"/>
              <a:gd name="T5" fmla="*/ 0 60000 65536"/>
              <a:gd name="T6" fmla="*/ 0 w 309"/>
              <a:gd name="T7" fmla="*/ 0 h 129"/>
              <a:gd name="T8" fmla="*/ 309 w 309"/>
              <a:gd name="T9" fmla="*/ 129 h 1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9" h="129">
                <a:moveTo>
                  <a:pt x="309" y="129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Freeform 29"/>
          <p:cNvSpPr>
            <a:spLocks/>
          </p:cNvSpPr>
          <p:nvPr/>
        </p:nvSpPr>
        <p:spPr bwMode="auto">
          <a:xfrm>
            <a:off x="4267200" y="3124200"/>
            <a:ext cx="152400" cy="685800"/>
          </a:xfrm>
          <a:custGeom>
            <a:avLst/>
            <a:gdLst>
              <a:gd name="T0" fmla="*/ 0 w 50"/>
              <a:gd name="T1" fmla="*/ 0 h 276"/>
              <a:gd name="T2" fmla="*/ 2147483647 w 50"/>
              <a:gd name="T3" fmla="*/ 2147483647 h 276"/>
              <a:gd name="T4" fmla="*/ 0 60000 65536"/>
              <a:gd name="T5" fmla="*/ 0 60000 65536"/>
              <a:gd name="T6" fmla="*/ 0 w 50"/>
              <a:gd name="T7" fmla="*/ 0 h 276"/>
              <a:gd name="T8" fmla="*/ 50 w 50"/>
              <a:gd name="T9" fmla="*/ 276 h 2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" h="276">
                <a:moveTo>
                  <a:pt x="0" y="0"/>
                </a:moveTo>
                <a:lnTo>
                  <a:pt x="50" y="276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Line 30"/>
          <p:cNvSpPr>
            <a:spLocks noChangeShapeType="1"/>
          </p:cNvSpPr>
          <p:nvPr/>
        </p:nvSpPr>
        <p:spPr bwMode="auto">
          <a:xfrm>
            <a:off x="4267200" y="3429000"/>
            <a:ext cx="152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Freeform 31"/>
          <p:cNvSpPr>
            <a:spLocks/>
          </p:cNvSpPr>
          <p:nvPr/>
        </p:nvSpPr>
        <p:spPr bwMode="auto">
          <a:xfrm>
            <a:off x="3657600" y="2827338"/>
            <a:ext cx="39688" cy="158750"/>
          </a:xfrm>
          <a:custGeom>
            <a:avLst/>
            <a:gdLst>
              <a:gd name="T0" fmla="*/ 0 w 25"/>
              <a:gd name="T1" fmla="*/ 2147483647 h 100"/>
              <a:gd name="T2" fmla="*/ 2147483647 w 25"/>
              <a:gd name="T3" fmla="*/ 0 h 100"/>
              <a:gd name="T4" fmla="*/ 0 60000 65536"/>
              <a:gd name="T5" fmla="*/ 0 60000 65536"/>
              <a:gd name="T6" fmla="*/ 0 w 25"/>
              <a:gd name="T7" fmla="*/ 0 h 100"/>
              <a:gd name="T8" fmla="*/ 25 w 25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" h="100">
                <a:moveTo>
                  <a:pt x="0" y="100"/>
                </a:moveTo>
                <a:lnTo>
                  <a:pt x="25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Freeform 32"/>
          <p:cNvSpPr>
            <a:spLocks/>
          </p:cNvSpPr>
          <p:nvPr/>
        </p:nvSpPr>
        <p:spPr bwMode="auto">
          <a:xfrm>
            <a:off x="4873625" y="2798763"/>
            <a:ext cx="79375" cy="158750"/>
          </a:xfrm>
          <a:custGeom>
            <a:avLst/>
            <a:gdLst>
              <a:gd name="T0" fmla="*/ 2147483647 w 50"/>
              <a:gd name="T1" fmla="*/ 2147483647 h 100"/>
              <a:gd name="T2" fmla="*/ 0 w 50"/>
              <a:gd name="T3" fmla="*/ 0 h 100"/>
              <a:gd name="T4" fmla="*/ 0 60000 65536"/>
              <a:gd name="T5" fmla="*/ 0 60000 65536"/>
              <a:gd name="T6" fmla="*/ 0 w 50"/>
              <a:gd name="T7" fmla="*/ 0 h 100"/>
              <a:gd name="T8" fmla="*/ 50 w 50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" h="100">
                <a:moveTo>
                  <a:pt x="50" y="10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Line 24"/>
          <p:cNvSpPr>
            <a:spLocks noChangeShapeType="1"/>
          </p:cNvSpPr>
          <p:nvPr/>
        </p:nvSpPr>
        <p:spPr bwMode="auto">
          <a:xfrm>
            <a:off x="20638" y="62388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Line 25"/>
          <p:cNvSpPr>
            <a:spLocks noChangeShapeType="1"/>
          </p:cNvSpPr>
          <p:nvPr/>
        </p:nvSpPr>
        <p:spPr bwMode="auto">
          <a:xfrm flipH="1">
            <a:off x="1752600" y="1371600"/>
            <a:ext cx="2819400" cy="2743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907" name="Line 26"/>
          <p:cNvSpPr>
            <a:spLocks noChangeShapeType="1"/>
          </p:cNvSpPr>
          <p:nvPr/>
        </p:nvSpPr>
        <p:spPr bwMode="auto">
          <a:xfrm flipV="1">
            <a:off x="1752600" y="3581400"/>
            <a:ext cx="4648200" cy="568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908" name="Line 27"/>
          <p:cNvSpPr>
            <a:spLocks noChangeShapeType="1"/>
          </p:cNvSpPr>
          <p:nvPr/>
        </p:nvSpPr>
        <p:spPr bwMode="auto">
          <a:xfrm>
            <a:off x="4572000" y="1387475"/>
            <a:ext cx="1828800" cy="2193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4" name="Straight Connector 23"/>
          <p:cNvCxnSpPr>
            <a:stCxn id="37908" idx="0"/>
          </p:cNvCxnSpPr>
          <p:nvPr/>
        </p:nvCxnSpPr>
        <p:spPr>
          <a:xfrm rot="5400000">
            <a:off x="3544093" y="2110582"/>
            <a:ext cx="1751013" cy="3048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0" name="Text Box 28"/>
          <p:cNvSpPr txBox="1">
            <a:spLocks noChangeArrowheads="1"/>
          </p:cNvSpPr>
          <p:nvPr/>
        </p:nvSpPr>
        <p:spPr bwMode="auto">
          <a:xfrm>
            <a:off x="4100513" y="2541588"/>
            <a:ext cx="3746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2" name="Arc 16"/>
          <p:cNvSpPr>
            <a:spLocks/>
          </p:cNvSpPr>
          <p:nvPr/>
        </p:nvSpPr>
        <p:spPr bwMode="auto">
          <a:xfrm rot="-2742748" flipH="1" flipV="1">
            <a:off x="4264819" y="1448594"/>
            <a:ext cx="158750" cy="369888"/>
          </a:xfrm>
          <a:custGeom>
            <a:avLst/>
            <a:gdLst>
              <a:gd name="T0" fmla="*/ 0 w 17998"/>
              <a:gd name="T1" fmla="*/ 0 h 21600"/>
              <a:gd name="T2" fmla="*/ 2147483647 w 17998"/>
              <a:gd name="T3" fmla="*/ 2147483647 h 21600"/>
              <a:gd name="T4" fmla="*/ 0 w 17998"/>
              <a:gd name="T5" fmla="*/ 2147483647 h 21600"/>
              <a:gd name="T6" fmla="*/ 0 60000 65536"/>
              <a:gd name="T7" fmla="*/ 0 60000 65536"/>
              <a:gd name="T8" fmla="*/ 0 60000 65536"/>
              <a:gd name="T9" fmla="*/ 0 w 17998"/>
              <a:gd name="T10" fmla="*/ 0 h 21600"/>
              <a:gd name="T11" fmla="*/ 17998 w 179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98" h="21600" fill="none" extrusionOk="0">
                <a:moveTo>
                  <a:pt x="-1" y="0"/>
                </a:moveTo>
                <a:cubicBezTo>
                  <a:pt x="7238" y="0"/>
                  <a:pt x="13995" y="3625"/>
                  <a:pt x="17997" y="9657"/>
                </a:cubicBezTo>
              </a:path>
              <a:path w="17998" h="21600" stroke="0" extrusionOk="0">
                <a:moveTo>
                  <a:pt x="-1" y="0"/>
                </a:moveTo>
                <a:cubicBezTo>
                  <a:pt x="7238" y="0"/>
                  <a:pt x="13995" y="3625"/>
                  <a:pt x="17997" y="965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rc 15"/>
          <p:cNvSpPr>
            <a:spLocks/>
          </p:cNvSpPr>
          <p:nvPr/>
        </p:nvSpPr>
        <p:spPr bwMode="auto">
          <a:xfrm rot="2189160" flipV="1">
            <a:off x="4575175" y="1530350"/>
            <a:ext cx="142875" cy="2730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4610100" y="1638300"/>
            <a:ext cx="152400" cy="76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313238" y="1676400"/>
            <a:ext cx="227012" cy="777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nimBg="1"/>
      <p:bldP spid="244740" grpId="0" animBg="1"/>
      <p:bldP spid="244741" grpId="0" animBg="1"/>
      <p:bldP spid="244742" grpId="0" animBg="1"/>
      <p:bldP spid="244743" grpId="0" animBg="1"/>
      <p:bldP spid="244744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9525"/>
            <a:ext cx="6096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Freeform 3"/>
          <p:cNvSpPr>
            <a:spLocks/>
          </p:cNvSpPr>
          <p:nvPr/>
        </p:nvSpPr>
        <p:spPr bwMode="auto">
          <a:xfrm>
            <a:off x="4846638" y="1700213"/>
            <a:ext cx="1249362" cy="650875"/>
          </a:xfrm>
          <a:custGeom>
            <a:avLst/>
            <a:gdLst>
              <a:gd name="T0" fmla="*/ 0 w 787"/>
              <a:gd name="T1" fmla="*/ 2147483647 h 410"/>
              <a:gd name="T2" fmla="*/ 2147483647 w 787"/>
              <a:gd name="T3" fmla="*/ 0 h 410"/>
              <a:gd name="T4" fmla="*/ 0 60000 65536"/>
              <a:gd name="T5" fmla="*/ 0 60000 65536"/>
              <a:gd name="T6" fmla="*/ 0 w 787"/>
              <a:gd name="T7" fmla="*/ 0 h 410"/>
              <a:gd name="T8" fmla="*/ 787 w 787"/>
              <a:gd name="T9" fmla="*/ 410 h 4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7" h="410">
                <a:moveTo>
                  <a:pt x="0" y="410"/>
                </a:moveTo>
                <a:lnTo>
                  <a:pt x="787" y="0"/>
                </a:lnTo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6096000" y="1700213"/>
            <a:ext cx="955675" cy="2698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Arc 5"/>
          <p:cNvSpPr>
            <a:spLocks/>
          </p:cNvSpPr>
          <p:nvPr/>
        </p:nvSpPr>
        <p:spPr bwMode="auto">
          <a:xfrm>
            <a:off x="5208588" y="1928813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Arc 6"/>
          <p:cNvSpPr>
            <a:spLocks/>
          </p:cNvSpPr>
          <p:nvPr/>
        </p:nvSpPr>
        <p:spPr bwMode="auto">
          <a:xfrm>
            <a:off x="5313363" y="2143125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Arc 7"/>
          <p:cNvSpPr>
            <a:spLocks/>
          </p:cNvSpPr>
          <p:nvPr/>
        </p:nvSpPr>
        <p:spPr bwMode="auto">
          <a:xfrm flipH="1">
            <a:off x="6678613" y="1690688"/>
            <a:ext cx="228600" cy="176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Arc 8"/>
          <p:cNvSpPr>
            <a:spLocks/>
          </p:cNvSpPr>
          <p:nvPr/>
        </p:nvSpPr>
        <p:spPr bwMode="auto">
          <a:xfrm flipH="1">
            <a:off x="6553200" y="1852613"/>
            <a:ext cx="76200" cy="22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>
            <a:off x="628650" y="2638425"/>
            <a:ext cx="1371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794" name="Freeform 10"/>
          <p:cNvSpPr>
            <a:spLocks/>
          </p:cNvSpPr>
          <p:nvPr/>
        </p:nvSpPr>
        <p:spPr bwMode="auto">
          <a:xfrm>
            <a:off x="179388" y="1731963"/>
            <a:ext cx="784225" cy="2184400"/>
          </a:xfrm>
          <a:custGeom>
            <a:avLst/>
            <a:gdLst>
              <a:gd name="T0" fmla="*/ 2147483647 w 494"/>
              <a:gd name="T1" fmla="*/ 0 h 1376"/>
              <a:gd name="T2" fmla="*/ 0 w 494"/>
              <a:gd name="T3" fmla="*/ 2147483647 h 1376"/>
              <a:gd name="T4" fmla="*/ 0 60000 65536"/>
              <a:gd name="T5" fmla="*/ 0 60000 65536"/>
              <a:gd name="T6" fmla="*/ 0 w 494"/>
              <a:gd name="T7" fmla="*/ 0 h 1376"/>
              <a:gd name="T8" fmla="*/ 494 w 494"/>
              <a:gd name="T9" fmla="*/ 1376 h 13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4" h="1376">
                <a:moveTo>
                  <a:pt x="494" y="0"/>
                </a:moveTo>
                <a:lnTo>
                  <a:pt x="0" y="1376"/>
                </a:lnTo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795" name="Freeform 11"/>
          <p:cNvSpPr>
            <a:spLocks/>
          </p:cNvSpPr>
          <p:nvPr/>
        </p:nvSpPr>
        <p:spPr bwMode="auto">
          <a:xfrm>
            <a:off x="965200" y="1716088"/>
            <a:ext cx="1798638" cy="1584325"/>
          </a:xfrm>
          <a:custGeom>
            <a:avLst/>
            <a:gdLst>
              <a:gd name="T0" fmla="*/ 0 w 1133"/>
              <a:gd name="T1" fmla="*/ 0 h 998"/>
              <a:gd name="T2" fmla="*/ 2147483647 w 1133"/>
              <a:gd name="T3" fmla="*/ 2147483647 h 998"/>
              <a:gd name="T4" fmla="*/ 0 60000 65536"/>
              <a:gd name="T5" fmla="*/ 0 60000 65536"/>
              <a:gd name="T6" fmla="*/ 0 w 1133"/>
              <a:gd name="T7" fmla="*/ 0 h 998"/>
              <a:gd name="T8" fmla="*/ 1133 w 1133"/>
              <a:gd name="T9" fmla="*/ 998 h 9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33" h="998">
                <a:moveTo>
                  <a:pt x="0" y="0"/>
                </a:moveTo>
                <a:lnTo>
                  <a:pt x="1133" y="998"/>
                </a:lnTo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962025" y="1701800"/>
            <a:ext cx="561975" cy="2219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 flipH="1">
            <a:off x="1524000" y="2638425"/>
            <a:ext cx="47625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>
            <a:off x="638175" y="2638425"/>
            <a:ext cx="8858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799" name="Oval 15"/>
          <p:cNvSpPr>
            <a:spLocks noChangeArrowheads="1"/>
          </p:cNvSpPr>
          <p:nvPr/>
        </p:nvSpPr>
        <p:spPr bwMode="auto">
          <a:xfrm>
            <a:off x="609600" y="2619375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6800" name="Oval 16"/>
          <p:cNvSpPr>
            <a:spLocks noChangeArrowheads="1"/>
          </p:cNvSpPr>
          <p:nvPr/>
        </p:nvSpPr>
        <p:spPr bwMode="auto">
          <a:xfrm>
            <a:off x="1981200" y="2619375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6801" name="Oval 17"/>
          <p:cNvSpPr>
            <a:spLocks noChangeArrowheads="1"/>
          </p:cNvSpPr>
          <p:nvPr/>
        </p:nvSpPr>
        <p:spPr bwMode="auto">
          <a:xfrm>
            <a:off x="942975" y="1695450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6802" name="Oval 18"/>
          <p:cNvSpPr>
            <a:spLocks noChangeArrowheads="1"/>
          </p:cNvSpPr>
          <p:nvPr/>
        </p:nvSpPr>
        <p:spPr bwMode="auto">
          <a:xfrm>
            <a:off x="942975" y="1695450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6803" name="Oval 19"/>
          <p:cNvSpPr>
            <a:spLocks noChangeArrowheads="1"/>
          </p:cNvSpPr>
          <p:nvPr/>
        </p:nvSpPr>
        <p:spPr bwMode="auto">
          <a:xfrm>
            <a:off x="1504950" y="3914775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6804" name="Oval 20"/>
          <p:cNvSpPr>
            <a:spLocks noChangeArrowheads="1"/>
          </p:cNvSpPr>
          <p:nvPr/>
        </p:nvSpPr>
        <p:spPr bwMode="auto">
          <a:xfrm>
            <a:off x="1504950" y="3914775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6805" name="Oval 21"/>
          <p:cNvSpPr>
            <a:spLocks noChangeArrowheads="1"/>
          </p:cNvSpPr>
          <p:nvPr/>
        </p:nvSpPr>
        <p:spPr bwMode="auto">
          <a:xfrm>
            <a:off x="1981200" y="2619375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6806" name="Oval 22"/>
          <p:cNvSpPr>
            <a:spLocks noChangeArrowheads="1"/>
          </p:cNvSpPr>
          <p:nvPr/>
        </p:nvSpPr>
        <p:spPr bwMode="auto">
          <a:xfrm>
            <a:off x="1504950" y="3914775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6807" name="Oval 23"/>
          <p:cNvSpPr>
            <a:spLocks noChangeArrowheads="1"/>
          </p:cNvSpPr>
          <p:nvPr/>
        </p:nvSpPr>
        <p:spPr bwMode="auto">
          <a:xfrm>
            <a:off x="619125" y="2619375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6808" name="Text Box 24"/>
          <p:cNvSpPr txBox="1">
            <a:spLocks noChangeArrowheads="1"/>
          </p:cNvSpPr>
          <p:nvPr/>
        </p:nvSpPr>
        <p:spPr bwMode="auto">
          <a:xfrm>
            <a:off x="61913" y="704850"/>
            <a:ext cx="2757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Bài 32/ 70 SGK.</a:t>
            </a:r>
          </a:p>
        </p:txBody>
      </p:sp>
      <p:sp>
        <p:nvSpPr>
          <p:cNvPr id="246809" name="Text Box 25"/>
          <p:cNvSpPr txBox="1">
            <a:spLocks noChangeArrowheads="1"/>
          </p:cNvSpPr>
          <p:nvPr/>
        </p:nvSpPr>
        <p:spPr bwMode="auto">
          <a:xfrm>
            <a:off x="768350" y="1295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</a:rPr>
              <a:t>A</a:t>
            </a:r>
          </a:p>
        </p:txBody>
      </p:sp>
      <p:sp>
        <p:nvSpPr>
          <p:cNvPr id="246810" name="Text Box 26"/>
          <p:cNvSpPr txBox="1">
            <a:spLocks noChangeArrowheads="1"/>
          </p:cNvSpPr>
          <p:nvPr/>
        </p:nvSpPr>
        <p:spPr bwMode="auto">
          <a:xfrm>
            <a:off x="339725" y="230663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</a:rPr>
              <a:t>B</a:t>
            </a:r>
          </a:p>
        </p:txBody>
      </p:sp>
      <p:sp>
        <p:nvSpPr>
          <p:cNvPr id="246811" name="Text Box 27"/>
          <p:cNvSpPr txBox="1">
            <a:spLocks noChangeArrowheads="1"/>
          </p:cNvSpPr>
          <p:nvPr/>
        </p:nvSpPr>
        <p:spPr bwMode="auto">
          <a:xfrm>
            <a:off x="1905000" y="22860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</a:rPr>
              <a:t>C</a:t>
            </a:r>
          </a:p>
        </p:txBody>
      </p:sp>
      <p:sp>
        <p:nvSpPr>
          <p:cNvPr id="246812" name="Arc 28"/>
          <p:cNvSpPr>
            <a:spLocks/>
          </p:cNvSpPr>
          <p:nvPr/>
        </p:nvSpPr>
        <p:spPr bwMode="auto">
          <a:xfrm>
            <a:off x="1779588" y="2652713"/>
            <a:ext cx="152400" cy="152400"/>
          </a:xfrm>
          <a:custGeom>
            <a:avLst/>
            <a:gdLst>
              <a:gd name="T0" fmla="*/ 2147483647 w 21600"/>
              <a:gd name="T1" fmla="*/ 2147483647 h 29067"/>
              <a:gd name="T2" fmla="*/ 2147483647 w 21600"/>
              <a:gd name="T3" fmla="*/ 0 h 29067"/>
              <a:gd name="T4" fmla="*/ 2147483647 w 21600"/>
              <a:gd name="T5" fmla="*/ 2147483647 h 29067"/>
              <a:gd name="T6" fmla="*/ 0 60000 65536"/>
              <a:gd name="T7" fmla="*/ 0 60000 65536"/>
              <a:gd name="T8" fmla="*/ 0 60000 65536"/>
              <a:gd name="T9" fmla="*/ 0 w 21600"/>
              <a:gd name="T10" fmla="*/ 0 h 29067"/>
              <a:gd name="T11" fmla="*/ 21600 w 21600"/>
              <a:gd name="T12" fmla="*/ 29067 h 290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067" fill="none" extrusionOk="0">
                <a:moveTo>
                  <a:pt x="21600" y="29067"/>
                </a:moveTo>
                <a:cubicBezTo>
                  <a:pt x="9670" y="29067"/>
                  <a:pt x="0" y="19396"/>
                  <a:pt x="0" y="7467"/>
                </a:cubicBezTo>
                <a:cubicBezTo>
                  <a:pt x="-1" y="4918"/>
                  <a:pt x="450" y="2390"/>
                  <a:pt x="1331" y="-1"/>
                </a:cubicBezTo>
              </a:path>
              <a:path w="21600" h="29067" stroke="0" extrusionOk="0">
                <a:moveTo>
                  <a:pt x="21600" y="29067"/>
                </a:moveTo>
                <a:cubicBezTo>
                  <a:pt x="9670" y="29067"/>
                  <a:pt x="0" y="19396"/>
                  <a:pt x="0" y="7467"/>
                </a:cubicBezTo>
                <a:cubicBezTo>
                  <a:pt x="-1" y="4918"/>
                  <a:pt x="450" y="2390"/>
                  <a:pt x="1331" y="-1"/>
                </a:cubicBezTo>
                <a:lnTo>
                  <a:pt x="21600" y="746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13" name="Arc 29"/>
          <p:cNvSpPr>
            <a:spLocks/>
          </p:cNvSpPr>
          <p:nvPr/>
        </p:nvSpPr>
        <p:spPr bwMode="auto">
          <a:xfrm>
            <a:off x="1939925" y="2693988"/>
            <a:ext cx="215900" cy="152400"/>
          </a:xfrm>
          <a:custGeom>
            <a:avLst/>
            <a:gdLst>
              <a:gd name="T0" fmla="*/ 2147483647 w 31650"/>
              <a:gd name="T1" fmla="*/ 2147483647 h 21600"/>
              <a:gd name="T2" fmla="*/ 0 w 31650"/>
              <a:gd name="T3" fmla="*/ 2147483647 h 21600"/>
              <a:gd name="T4" fmla="*/ 2147483647 w 31650"/>
              <a:gd name="T5" fmla="*/ 0 h 21600"/>
              <a:gd name="T6" fmla="*/ 0 60000 65536"/>
              <a:gd name="T7" fmla="*/ 0 60000 65536"/>
              <a:gd name="T8" fmla="*/ 0 60000 65536"/>
              <a:gd name="T9" fmla="*/ 0 w 31650"/>
              <a:gd name="T10" fmla="*/ 0 h 21600"/>
              <a:gd name="T11" fmla="*/ 31650 w 31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50" h="21600" fill="none" extrusionOk="0">
                <a:moveTo>
                  <a:pt x="31650" y="9150"/>
                </a:moveTo>
                <a:cubicBezTo>
                  <a:pt x="28097" y="16746"/>
                  <a:pt x="20469" y="21599"/>
                  <a:pt x="12084" y="21600"/>
                </a:cubicBezTo>
                <a:cubicBezTo>
                  <a:pt x="7777" y="21600"/>
                  <a:pt x="3569" y="20312"/>
                  <a:pt x="0" y="17903"/>
                </a:cubicBezTo>
              </a:path>
              <a:path w="31650" h="21600" stroke="0" extrusionOk="0">
                <a:moveTo>
                  <a:pt x="31650" y="9150"/>
                </a:moveTo>
                <a:cubicBezTo>
                  <a:pt x="28097" y="16746"/>
                  <a:pt x="20469" y="21599"/>
                  <a:pt x="12084" y="21600"/>
                </a:cubicBezTo>
                <a:cubicBezTo>
                  <a:pt x="7777" y="21600"/>
                  <a:pt x="3569" y="20312"/>
                  <a:pt x="0" y="17903"/>
                </a:cubicBezTo>
                <a:lnTo>
                  <a:pt x="1208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14" name="Arc 30"/>
          <p:cNvSpPr>
            <a:spLocks/>
          </p:cNvSpPr>
          <p:nvPr/>
        </p:nvSpPr>
        <p:spPr bwMode="auto">
          <a:xfrm>
            <a:off x="714375" y="2643188"/>
            <a:ext cx="185738" cy="188912"/>
          </a:xfrm>
          <a:custGeom>
            <a:avLst/>
            <a:gdLst>
              <a:gd name="T0" fmla="*/ 2147483647 w 21600"/>
              <a:gd name="T1" fmla="*/ 0 h 22036"/>
              <a:gd name="T2" fmla="*/ 2147483647 w 21600"/>
              <a:gd name="T3" fmla="*/ 2147483647 h 22036"/>
              <a:gd name="T4" fmla="*/ 0 w 21600"/>
              <a:gd name="T5" fmla="*/ 2147483647 h 22036"/>
              <a:gd name="T6" fmla="*/ 0 60000 65536"/>
              <a:gd name="T7" fmla="*/ 0 60000 65536"/>
              <a:gd name="T8" fmla="*/ 0 60000 65536"/>
              <a:gd name="T9" fmla="*/ 0 w 21600"/>
              <a:gd name="T10" fmla="*/ 0 h 22036"/>
              <a:gd name="T11" fmla="*/ 21600 w 21600"/>
              <a:gd name="T12" fmla="*/ 22036 h 220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036" fill="none" extrusionOk="0">
                <a:moveTo>
                  <a:pt x="21536" y="-1"/>
                </a:moveTo>
                <a:cubicBezTo>
                  <a:pt x="21578" y="551"/>
                  <a:pt x="21600" y="1104"/>
                  <a:pt x="21600" y="1657"/>
                </a:cubicBezTo>
                <a:cubicBezTo>
                  <a:pt x="21600" y="10826"/>
                  <a:pt x="15810" y="18996"/>
                  <a:pt x="7159" y="22035"/>
                </a:cubicBezTo>
              </a:path>
              <a:path w="21600" h="22036" stroke="0" extrusionOk="0">
                <a:moveTo>
                  <a:pt x="21536" y="-1"/>
                </a:moveTo>
                <a:cubicBezTo>
                  <a:pt x="21578" y="551"/>
                  <a:pt x="21600" y="1104"/>
                  <a:pt x="21600" y="1657"/>
                </a:cubicBezTo>
                <a:cubicBezTo>
                  <a:pt x="21600" y="10826"/>
                  <a:pt x="15810" y="18996"/>
                  <a:pt x="7159" y="22035"/>
                </a:cubicBezTo>
                <a:lnTo>
                  <a:pt x="0" y="1657"/>
                </a:lnTo>
                <a:close/>
              </a:path>
            </a:pathLst>
          </a:cu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15" name="Arc 31"/>
          <p:cNvSpPr>
            <a:spLocks/>
          </p:cNvSpPr>
          <p:nvPr/>
        </p:nvSpPr>
        <p:spPr bwMode="auto">
          <a:xfrm>
            <a:off x="517525" y="2743200"/>
            <a:ext cx="273050" cy="204788"/>
          </a:xfrm>
          <a:custGeom>
            <a:avLst/>
            <a:gdLst>
              <a:gd name="T0" fmla="*/ 2147483647 w 28780"/>
              <a:gd name="T1" fmla="*/ 2147483647 h 21600"/>
              <a:gd name="T2" fmla="*/ 0 w 28780"/>
              <a:gd name="T3" fmla="*/ 2147483647 h 21600"/>
              <a:gd name="T4" fmla="*/ 2147483647 w 28780"/>
              <a:gd name="T5" fmla="*/ 0 h 21600"/>
              <a:gd name="T6" fmla="*/ 0 60000 65536"/>
              <a:gd name="T7" fmla="*/ 0 60000 65536"/>
              <a:gd name="T8" fmla="*/ 0 60000 65536"/>
              <a:gd name="T9" fmla="*/ 0 w 28780"/>
              <a:gd name="T10" fmla="*/ 0 h 21600"/>
              <a:gd name="T11" fmla="*/ 28780 w 287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80" h="21600" fill="none" extrusionOk="0">
                <a:moveTo>
                  <a:pt x="28780" y="14258"/>
                </a:moveTo>
                <a:cubicBezTo>
                  <a:pt x="24679" y="18925"/>
                  <a:pt x="18767" y="21599"/>
                  <a:pt x="12555" y="21600"/>
                </a:cubicBezTo>
                <a:cubicBezTo>
                  <a:pt x="8053" y="21600"/>
                  <a:pt x="3663" y="20193"/>
                  <a:pt x="0" y="17576"/>
                </a:cubicBezTo>
              </a:path>
              <a:path w="28780" h="21600" stroke="0" extrusionOk="0">
                <a:moveTo>
                  <a:pt x="28780" y="14258"/>
                </a:moveTo>
                <a:cubicBezTo>
                  <a:pt x="24679" y="18925"/>
                  <a:pt x="18767" y="21599"/>
                  <a:pt x="12555" y="21600"/>
                </a:cubicBezTo>
                <a:cubicBezTo>
                  <a:pt x="8053" y="21600"/>
                  <a:pt x="3663" y="20193"/>
                  <a:pt x="0" y="17576"/>
                </a:cubicBezTo>
                <a:lnTo>
                  <a:pt x="12555" y="0"/>
                </a:lnTo>
                <a:close/>
              </a:path>
            </a:pathLst>
          </a:cu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16" name="Text Box 32"/>
          <p:cNvSpPr txBox="1">
            <a:spLocks noChangeArrowheads="1"/>
          </p:cNvSpPr>
          <p:nvPr/>
        </p:nvSpPr>
        <p:spPr bwMode="auto">
          <a:xfrm>
            <a:off x="1301750" y="39227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</a:rPr>
              <a:t>M</a:t>
            </a:r>
          </a:p>
        </p:txBody>
      </p:sp>
      <p:sp>
        <p:nvSpPr>
          <p:cNvPr id="246817" name="Arc 33"/>
          <p:cNvSpPr>
            <a:spLocks/>
          </p:cNvSpPr>
          <p:nvPr/>
        </p:nvSpPr>
        <p:spPr bwMode="auto">
          <a:xfrm>
            <a:off x="852488" y="1919288"/>
            <a:ext cx="195262" cy="152400"/>
          </a:xfrm>
          <a:custGeom>
            <a:avLst/>
            <a:gdLst>
              <a:gd name="T0" fmla="*/ 477567820 w 27766"/>
              <a:gd name="T1" fmla="*/ 299353567 h 21600"/>
              <a:gd name="T2" fmla="*/ 0 w 27766"/>
              <a:gd name="T3" fmla="*/ 278408170 h 21600"/>
              <a:gd name="T4" fmla="*/ 251047086 w 27766"/>
              <a:gd name="T5" fmla="*/ 0 h 21600"/>
              <a:gd name="T6" fmla="*/ 0 60000 65536"/>
              <a:gd name="T7" fmla="*/ 0 60000 65536"/>
              <a:gd name="T8" fmla="*/ 0 60000 65536"/>
              <a:gd name="T9" fmla="*/ 0 w 27766"/>
              <a:gd name="T10" fmla="*/ 0 h 21600"/>
              <a:gd name="T11" fmla="*/ 27766 w 2776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766" h="21600" fill="none" extrusionOk="0">
                <a:moveTo>
                  <a:pt x="27765" y="17120"/>
                </a:moveTo>
                <a:cubicBezTo>
                  <a:pt x="23989" y="20025"/>
                  <a:pt x="19359" y="21599"/>
                  <a:pt x="14596" y="21600"/>
                </a:cubicBezTo>
                <a:cubicBezTo>
                  <a:pt x="9191" y="21600"/>
                  <a:pt x="3984" y="19574"/>
                  <a:pt x="0" y="15922"/>
                </a:cubicBezTo>
              </a:path>
              <a:path w="27766" h="21600" stroke="0" extrusionOk="0">
                <a:moveTo>
                  <a:pt x="27765" y="17120"/>
                </a:moveTo>
                <a:cubicBezTo>
                  <a:pt x="23989" y="20025"/>
                  <a:pt x="19359" y="21599"/>
                  <a:pt x="14596" y="21600"/>
                </a:cubicBezTo>
                <a:cubicBezTo>
                  <a:pt x="9191" y="21600"/>
                  <a:pt x="3984" y="19574"/>
                  <a:pt x="0" y="15922"/>
                </a:cubicBezTo>
                <a:lnTo>
                  <a:pt x="14596" y="0"/>
                </a:lnTo>
                <a:close/>
              </a:path>
            </a:pathLst>
          </a:custGeom>
          <a:ln>
            <a:solidFill>
              <a:srgbClr val="0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6818" name="Arc 34"/>
          <p:cNvSpPr>
            <a:spLocks/>
          </p:cNvSpPr>
          <p:nvPr/>
        </p:nvSpPr>
        <p:spPr bwMode="auto">
          <a:xfrm>
            <a:off x="1046163" y="1884363"/>
            <a:ext cx="128587" cy="100012"/>
          </a:xfrm>
          <a:custGeom>
            <a:avLst/>
            <a:gdLst>
              <a:gd name="T0" fmla="*/ 58486897 w 27844"/>
              <a:gd name="T1" fmla="*/ 10646926 h 21600"/>
              <a:gd name="T2" fmla="*/ 0 w 27844"/>
              <a:gd name="T3" fmla="*/ 43609050 h 21600"/>
              <a:gd name="T4" fmla="*/ 14348461 w 27844"/>
              <a:gd name="T5" fmla="*/ 0 h 21600"/>
              <a:gd name="T6" fmla="*/ 0 60000 65536"/>
              <a:gd name="T7" fmla="*/ 0 60000 65536"/>
              <a:gd name="T8" fmla="*/ 0 60000 65536"/>
              <a:gd name="T9" fmla="*/ 0 w 27844"/>
              <a:gd name="T10" fmla="*/ 0 h 21600"/>
              <a:gd name="T11" fmla="*/ 27844 w 278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44" h="21600" fill="none" extrusionOk="0">
                <a:moveTo>
                  <a:pt x="27843" y="5002"/>
                </a:moveTo>
                <a:cubicBezTo>
                  <a:pt x="25526" y="14733"/>
                  <a:pt x="16833" y="21599"/>
                  <a:pt x="6831" y="21600"/>
                </a:cubicBezTo>
                <a:cubicBezTo>
                  <a:pt x="4509" y="21600"/>
                  <a:pt x="2202" y="21225"/>
                  <a:pt x="0" y="20491"/>
                </a:cubicBezTo>
              </a:path>
              <a:path w="27844" h="21600" stroke="0" extrusionOk="0">
                <a:moveTo>
                  <a:pt x="27843" y="5002"/>
                </a:moveTo>
                <a:cubicBezTo>
                  <a:pt x="25526" y="14733"/>
                  <a:pt x="16833" y="21599"/>
                  <a:pt x="6831" y="21600"/>
                </a:cubicBezTo>
                <a:cubicBezTo>
                  <a:pt x="4509" y="21600"/>
                  <a:pt x="2202" y="21225"/>
                  <a:pt x="0" y="20491"/>
                </a:cubicBezTo>
                <a:lnTo>
                  <a:pt x="6831" y="0"/>
                </a:lnTo>
                <a:close/>
              </a:path>
            </a:pathLst>
          </a:custGeom>
          <a:ln>
            <a:solidFill>
              <a:srgbClr val="0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46" name="Text Box 48"/>
          <p:cNvSpPr txBox="1">
            <a:spLocks noChangeArrowheads="1"/>
          </p:cNvSpPr>
          <p:nvPr/>
        </p:nvSpPr>
        <p:spPr bwMode="auto">
          <a:xfrm>
            <a:off x="4648200" y="32004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>
              <a:latin typeface="Calibri" pitchFamily="34" charset="0"/>
            </a:endParaRPr>
          </a:p>
        </p:txBody>
      </p:sp>
      <p:sp>
        <p:nvSpPr>
          <p:cNvPr id="38947" name="Text Box 49"/>
          <p:cNvSpPr txBox="1">
            <a:spLocks noChangeArrowheads="1"/>
          </p:cNvSpPr>
          <p:nvPr/>
        </p:nvSpPr>
        <p:spPr bwMode="auto">
          <a:xfrm>
            <a:off x="6019800" y="34290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</a:rPr>
              <a:t>.</a:t>
            </a:r>
          </a:p>
        </p:txBody>
      </p:sp>
      <p:sp>
        <p:nvSpPr>
          <p:cNvPr id="38948" name="Text Box 50"/>
          <p:cNvSpPr txBox="1">
            <a:spLocks noChangeArrowheads="1"/>
          </p:cNvSpPr>
          <p:nvPr/>
        </p:nvSpPr>
        <p:spPr bwMode="auto">
          <a:xfrm>
            <a:off x="6934200" y="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ĐÀI QUAN SÁT</a:t>
            </a:r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 flipH="1" flipV="1">
            <a:off x="304800" y="3554413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 flipV="1">
            <a:off x="1524000" y="2667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39" name="Freeform 55"/>
          <p:cNvSpPr>
            <a:spLocks/>
          </p:cNvSpPr>
          <p:nvPr/>
        </p:nvSpPr>
        <p:spPr bwMode="auto">
          <a:xfrm>
            <a:off x="1524000" y="3060700"/>
            <a:ext cx="941388" cy="901700"/>
          </a:xfrm>
          <a:custGeom>
            <a:avLst/>
            <a:gdLst>
              <a:gd name="T0" fmla="*/ 0 w 593"/>
              <a:gd name="T1" fmla="*/ 2147483647 h 568"/>
              <a:gd name="T2" fmla="*/ 2147483647 w 593"/>
              <a:gd name="T3" fmla="*/ 0 h 568"/>
              <a:gd name="T4" fmla="*/ 0 60000 65536"/>
              <a:gd name="T5" fmla="*/ 0 60000 65536"/>
              <a:gd name="T6" fmla="*/ 0 w 593"/>
              <a:gd name="T7" fmla="*/ 0 h 568"/>
              <a:gd name="T8" fmla="*/ 593 w 593"/>
              <a:gd name="T9" fmla="*/ 568 h 5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3" h="568">
                <a:moveTo>
                  <a:pt x="0" y="568"/>
                </a:moveTo>
                <a:lnTo>
                  <a:pt x="593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40" name="Freeform 56"/>
          <p:cNvSpPr>
            <a:spLocks/>
          </p:cNvSpPr>
          <p:nvPr/>
        </p:nvSpPr>
        <p:spPr bwMode="auto">
          <a:xfrm>
            <a:off x="752475" y="3609975"/>
            <a:ext cx="80963" cy="203200"/>
          </a:xfrm>
          <a:custGeom>
            <a:avLst/>
            <a:gdLst>
              <a:gd name="T0" fmla="*/ 2147483647 w 51"/>
              <a:gd name="T1" fmla="*/ 0 h 128"/>
              <a:gd name="T2" fmla="*/ 0 w 51"/>
              <a:gd name="T3" fmla="*/ 2147483647 h 128"/>
              <a:gd name="T4" fmla="*/ 0 60000 65536"/>
              <a:gd name="T5" fmla="*/ 0 60000 65536"/>
              <a:gd name="T6" fmla="*/ 0 w 51"/>
              <a:gd name="T7" fmla="*/ 0 h 128"/>
              <a:gd name="T8" fmla="*/ 51 w 51"/>
              <a:gd name="T9" fmla="*/ 128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" h="128">
                <a:moveTo>
                  <a:pt x="51" y="0"/>
                </a:moveTo>
                <a:lnTo>
                  <a:pt x="0" y="1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41" name="Line 57"/>
          <p:cNvSpPr>
            <a:spLocks noChangeShapeType="1"/>
          </p:cNvSpPr>
          <p:nvPr/>
        </p:nvSpPr>
        <p:spPr bwMode="auto">
          <a:xfrm>
            <a:off x="14478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42" name="Freeform 58"/>
          <p:cNvSpPr>
            <a:spLocks/>
          </p:cNvSpPr>
          <p:nvPr/>
        </p:nvSpPr>
        <p:spPr bwMode="auto">
          <a:xfrm>
            <a:off x="2011363" y="3373438"/>
            <a:ext cx="122237" cy="131762"/>
          </a:xfrm>
          <a:custGeom>
            <a:avLst/>
            <a:gdLst>
              <a:gd name="T0" fmla="*/ 0 w 77"/>
              <a:gd name="T1" fmla="*/ 0 h 83"/>
              <a:gd name="T2" fmla="*/ 2147483647 w 77"/>
              <a:gd name="T3" fmla="*/ 2147483647 h 83"/>
              <a:gd name="T4" fmla="*/ 0 60000 65536"/>
              <a:gd name="T5" fmla="*/ 0 60000 65536"/>
              <a:gd name="T6" fmla="*/ 0 w 77"/>
              <a:gd name="T7" fmla="*/ 0 h 83"/>
              <a:gd name="T8" fmla="*/ 77 w 77"/>
              <a:gd name="T9" fmla="*/ 83 h 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" h="83">
                <a:moveTo>
                  <a:pt x="0" y="0"/>
                </a:moveTo>
                <a:lnTo>
                  <a:pt x="77" y="8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43" name="Freeform 59"/>
          <p:cNvSpPr>
            <a:spLocks/>
          </p:cNvSpPr>
          <p:nvPr/>
        </p:nvSpPr>
        <p:spPr bwMode="auto">
          <a:xfrm>
            <a:off x="1392238" y="2643188"/>
            <a:ext cx="119062" cy="120650"/>
          </a:xfrm>
          <a:custGeom>
            <a:avLst/>
            <a:gdLst>
              <a:gd name="T0" fmla="*/ 0 w 75"/>
              <a:gd name="T1" fmla="*/ 0 h 76"/>
              <a:gd name="T2" fmla="*/ 0 w 75"/>
              <a:gd name="T3" fmla="*/ 2147483647 h 76"/>
              <a:gd name="T4" fmla="*/ 2147483647 w 75"/>
              <a:gd name="T5" fmla="*/ 2147483647 h 76"/>
              <a:gd name="T6" fmla="*/ 0 60000 65536"/>
              <a:gd name="T7" fmla="*/ 0 60000 65536"/>
              <a:gd name="T8" fmla="*/ 0 60000 65536"/>
              <a:gd name="T9" fmla="*/ 0 w 75"/>
              <a:gd name="T10" fmla="*/ 0 h 76"/>
              <a:gd name="T11" fmla="*/ 75 w 75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" h="76">
                <a:moveTo>
                  <a:pt x="0" y="0"/>
                </a:moveTo>
                <a:lnTo>
                  <a:pt x="0" y="76"/>
                </a:lnTo>
                <a:lnTo>
                  <a:pt x="75" y="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44" name="Freeform 60"/>
          <p:cNvSpPr>
            <a:spLocks/>
          </p:cNvSpPr>
          <p:nvPr/>
        </p:nvSpPr>
        <p:spPr bwMode="auto">
          <a:xfrm>
            <a:off x="2286000" y="2962275"/>
            <a:ext cx="100013" cy="177800"/>
          </a:xfrm>
          <a:custGeom>
            <a:avLst/>
            <a:gdLst>
              <a:gd name="T0" fmla="*/ 2147483647 w 63"/>
              <a:gd name="T1" fmla="*/ 0 h 112"/>
              <a:gd name="T2" fmla="*/ 0 w 63"/>
              <a:gd name="T3" fmla="*/ 2147483647 h 112"/>
              <a:gd name="T4" fmla="*/ 2147483647 w 63"/>
              <a:gd name="T5" fmla="*/ 2147483647 h 112"/>
              <a:gd name="T6" fmla="*/ 0 60000 65536"/>
              <a:gd name="T7" fmla="*/ 0 60000 65536"/>
              <a:gd name="T8" fmla="*/ 0 60000 65536"/>
              <a:gd name="T9" fmla="*/ 0 w 63"/>
              <a:gd name="T10" fmla="*/ 0 h 112"/>
              <a:gd name="T11" fmla="*/ 63 w 63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" h="112">
                <a:moveTo>
                  <a:pt x="50" y="0"/>
                </a:moveTo>
                <a:lnTo>
                  <a:pt x="0" y="50"/>
                </a:lnTo>
                <a:lnTo>
                  <a:pt x="63" y="1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45" name="Freeform 61"/>
          <p:cNvSpPr>
            <a:spLocks/>
          </p:cNvSpPr>
          <p:nvPr/>
        </p:nvSpPr>
        <p:spPr bwMode="auto">
          <a:xfrm>
            <a:off x="346075" y="3454400"/>
            <a:ext cx="141288" cy="161925"/>
          </a:xfrm>
          <a:custGeom>
            <a:avLst/>
            <a:gdLst>
              <a:gd name="T0" fmla="*/ 0 w 89"/>
              <a:gd name="T1" fmla="*/ 0 h 102"/>
              <a:gd name="T2" fmla="*/ 2147483647 w 89"/>
              <a:gd name="T3" fmla="*/ 2147483647 h 102"/>
              <a:gd name="T4" fmla="*/ 2147483647 w 89"/>
              <a:gd name="T5" fmla="*/ 2147483647 h 102"/>
              <a:gd name="T6" fmla="*/ 0 60000 65536"/>
              <a:gd name="T7" fmla="*/ 0 60000 65536"/>
              <a:gd name="T8" fmla="*/ 0 60000 65536"/>
              <a:gd name="T9" fmla="*/ 0 w 89"/>
              <a:gd name="T10" fmla="*/ 0 h 102"/>
              <a:gd name="T11" fmla="*/ 89 w 89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102">
                <a:moveTo>
                  <a:pt x="0" y="0"/>
                </a:moveTo>
                <a:lnTo>
                  <a:pt x="89" y="26"/>
                </a:lnTo>
                <a:lnTo>
                  <a:pt x="64" y="10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47" name="Text Box 63"/>
          <p:cNvSpPr txBox="1">
            <a:spLocks noChangeArrowheads="1"/>
          </p:cNvSpPr>
          <p:nvPr/>
        </p:nvSpPr>
        <p:spPr bwMode="auto">
          <a:xfrm>
            <a:off x="304800" y="4751388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800" b="1">
                <a:solidFill>
                  <a:srgbClr val="000099"/>
                </a:solidFill>
                <a:latin typeface=".VnTime" pitchFamily="34" charset="0"/>
              </a:rPr>
              <a:t>   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Có còn vị trí nào ngoài tam giác cách đều hai con đường và bờ sông không?</a:t>
            </a:r>
            <a:endParaRPr lang="en-US" sz="2800" b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38959" name="Freeform 65"/>
          <p:cNvSpPr>
            <a:spLocks/>
          </p:cNvSpPr>
          <p:nvPr/>
        </p:nvSpPr>
        <p:spPr bwMode="auto">
          <a:xfrm>
            <a:off x="6110288" y="1411288"/>
            <a:ext cx="576262" cy="280987"/>
          </a:xfrm>
          <a:custGeom>
            <a:avLst/>
            <a:gdLst>
              <a:gd name="T0" fmla="*/ 0 w 363"/>
              <a:gd name="T1" fmla="*/ 2147483647 h 177"/>
              <a:gd name="T2" fmla="*/ 2147483647 w 363"/>
              <a:gd name="T3" fmla="*/ 0 h 177"/>
              <a:gd name="T4" fmla="*/ 0 60000 65536"/>
              <a:gd name="T5" fmla="*/ 0 60000 65536"/>
              <a:gd name="T6" fmla="*/ 0 w 363"/>
              <a:gd name="T7" fmla="*/ 0 h 177"/>
              <a:gd name="T8" fmla="*/ 363 w 363"/>
              <a:gd name="T9" fmla="*/ 177 h 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3" h="177">
                <a:moveTo>
                  <a:pt x="0" y="177"/>
                </a:moveTo>
                <a:lnTo>
                  <a:pt x="363" y="0"/>
                </a:ln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0" name="Freeform 66"/>
          <p:cNvSpPr>
            <a:spLocks/>
          </p:cNvSpPr>
          <p:nvPr/>
        </p:nvSpPr>
        <p:spPr bwMode="auto">
          <a:xfrm>
            <a:off x="5619750" y="1487488"/>
            <a:ext cx="490538" cy="204787"/>
          </a:xfrm>
          <a:custGeom>
            <a:avLst/>
            <a:gdLst>
              <a:gd name="T0" fmla="*/ 2147483647 w 309"/>
              <a:gd name="T1" fmla="*/ 2147483647 h 129"/>
              <a:gd name="T2" fmla="*/ 0 w 309"/>
              <a:gd name="T3" fmla="*/ 0 h 129"/>
              <a:gd name="T4" fmla="*/ 0 60000 65536"/>
              <a:gd name="T5" fmla="*/ 0 60000 65536"/>
              <a:gd name="T6" fmla="*/ 0 w 309"/>
              <a:gd name="T7" fmla="*/ 0 h 129"/>
              <a:gd name="T8" fmla="*/ 309 w 309"/>
              <a:gd name="T9" fmla="*/ 129 h 1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9" h="129">
                <a:moveTo>
                  <a:pt x="309" y="129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1" name="Freeform 67"/>
          <p:cNvSpPr>
            <a:spLocks/>
          </p:cNvSpPr>
          <p:nvPr/>
        </p:nvSpPr>
        <p:spPr bwMode="auto">
          <a:xfrm>
            <a:off x="6110288" y="1692275"/>
            <a:ext cx="79375" cy="438150"/>
          </a:xfrm>
          <a:custGeom>
            <a:avLst/>
            <a:gdLst>
              <a:gd name="T0" fmla="*/ 0 w 50"/>
              <a:gd name="T1" fmla="*/ 0 h 276"/>
              <a:gd name="T2" fmla="*/ 2147483647 w 50"/>
              <a:gd name="T3" fmla="*/ 2147483647 h 276"/>
              <a:gd name="T4" fmla="*/ 0 60000 65536"/>
              <a:gd name="T5" fmla="*/ 0 60000 65536"/>
              <a:gd name="T6" fmla="*/ 0 w 50"/>
              <a:gd name="T7" fmla="*/ 0 h 276"/>
              <a:gd name="T8" fmla="*/ 50 w 50"/>
              <a:gd name="T9" fmla="*/ 276 h 2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" h="276">
                <a:moveTo>
                  <a:pt x="0" y="0"/>
                </a:moveTo>
                <a:lnTo>
                  <a:pt x="50" y="276"/>
                </a:ln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2" name="Line 68"/>
          <p:cNvSpPr>
            <a:spLocks noChangeShapeType="1"/>
          </p:cNvSpPr>
          <p:nvPr/>
        </p:nvSpPr>
        <p:spPr bwMode="auto">
          <a:xfrm>
            <a:off x="6076950" y="1944688"/>
            <a:ext cx="152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3" name="Freeform 69"/>
          <p:cNvSpPr>
            <a:spLocks/>
          </p:cNvSpPr>
          <p:nvPr/>
        </p:nvSpPr>
        <p:spPr bwMode="auto">
          <a:xfrm>
            <a:off x="5811838" y="1474788"/>
            <a:ext cx="39687" cy="158750"/>
          </a:xfrm>
          <a:custGeom>
            <a:avLst/>
            <a:gdLst>
              <a:gd name="T0" fmla="*/ 0 w 25"/>
              <a:gd name="T1" fmla="*/ 2147483647 h 100"/>
              <a:gd name="T2" fmla="*/ 2147483647 w 25"/>
              <a:gd name="T3" fmla="*/ 0 h 100"/>
              <a:gd name="T4" fmla="*/ 0 60000 65536"/>
              <a:gd name="T5" fmla="*/ 0 60000 65536"/>
              <a:gd name="T6" fmla="*/ 0 w 25"/>
              <a:gd name="T7" fmla="*/ 0 h 100"/>
              <a:gd name="T8" fmla="*/ 25 w 25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" h="100">
                <a:moveTo>
                  <a:pt x="0" y="100"/>
                </a:moveTo>
                <a:lnTo>
                  <a:pt x="25" y="0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4" name="Freeform 70"/>
          <p:cNvSpPr>
            <a:spLocks/>
          </p:cNvSpPr>
          <p:nvPr/>
        </p:nvSpPr>
        <p:spPr bwMode="auto">
          <a:xfrm>
            <a:off x="6408738" y="1435100"/>
            <a:ext cx="79375" cy="158750"/>
          </a:xfrm>
          <a:custGeom>
            <a:avLst/>
            <a:gdLst>
              <a:gd name="T0" fmla="*/ 2147483647 w 50"/>
              <a:gd name="T1" fmla="*/ 2147483647 h 100"/>
              <a:gd name="T2" fmla="*/ 0 w 50"/>
              <a:gd name="T3" fmla="*/ 0 h 100"/>
              <a:gd name="T4" fmla="*/ 0 60000 65536"/>
              <a:gd name="T5" fmla="*/ 0 60000 65536"/>
              <a:gd name="T6" fmla="*/ 0 w 50"/>
              <a:gd name="T7" fmla="*/ 0 h 100"/>
              <a:gd name="T8" fmla="*/ 50 w 50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" h="100">
                <a:moveTo>
                  <a:pt x="50" y="10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58"/>
          <p:cNvSpPr>
            <a:spLocks/>
          </p:cNvSpPr>
          <p:nvPr/>
        </p:nvSpPr>
        <p:spPr bwMode="auto">
          <a:xfrm>
            <a:off x="1066800" y="1905000"/>
            <a:ext cx="122238" cy="131763"/>
          </a:xfrm>
          <a:custGeom>
            <a:avLst/>
            <a:gdLst>
              <a:gd name="T0" fmla="*/ 0 w 77"/>
              <a:gd name="T1" fmla="*/ 0 h 83"/>
              <a:gd name="T2" fmla="*/ 2147483647 w 77"/>
              <a:gd name="T3" fmla="*/ 2147483647 h 83"/>
              <a:gd name="T4" fmla="*/ 0 60000 65536"/>
              <a:gd name="T5" fmla="*/ 0 60000 65536"/>
              <a:gd name="T6" fmla="*/ 0 w 77"/>
              <a:gd name="T7" fmla="*/ 0 h 83"/>
              <a:gd name="T8" fmla="*/ 77 w 77"/>
              <a:gd name="T9" fmla="*/ 83 h 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" h="83">
                <a:moveTo>
                  <a:pt x="0" y="0"/>
                </a:moveTo>
                <a:lnTo>
                  <a:pt x="77" y="83"/>
                </a:lnTo>
              </a:path>
            </a:pathLst>
          </a:custGeom>
          <a:ln>
            <a:solidFill>
              <a:srgbClr val="00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 flipH="1">
            <a:off x="914400" y="1981200"/>
            <a:ext cx="46038" cy="152400"/>
          </a:xfrm>
          <a:custGeom>
            <a:avLst/>
            <a:gdLst>
              <a:gd name="T0" fmla="*/ 0 w 77"/>
              <a:gd name="T1" fmla="*/ 0 h 83"/>
              <a:gd name="T2" fmla="*/ 2147483647 w 77"/>
              <a:gd name="T3" fmla="*/ 2147483647 h 83"/>
              <a:gd name="T4" fmla="*/ 0 60000 65536"/>
              <a:gd name="T5" fmla="*/ 0 60000 65536"/>
              <a:gd name="T6" fmla="*/ 0 w 77"/>
              <a:gd name="T7" fmla="*/ 0 h 83"/>
              <a:gd name="T8" fmla="*/ 77 w 77"/>
              <a:gd name="T9" fmla="*/ 83 h 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" h="83">
                <a:moveTo>
                  <a:pt x="0" y="0"/>
                </a:moveTo>
                <a:lnTo>
                  <a:pt x="77" y="83"/>
                </a:lnTo>
              </a:path>
            </a:pathLst>
          </a:custGeom>
          <a:ln>
            <a:solidFill>
              <a:srgbClr val="00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67" name="Text Box 28"/>
          <p:cNvSpPr txBox="1">
            <a:spLocks noChangeArrowheads="1"/>
          </p:cNvSpPr>
          <p:nvPr/>
        </p:nvSpPr>
        <p:spPr bwMode="auto">
          <a:xfrm>
            <a:off x="5927725" y="1112838"/>
            <a:ext cx="3746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60" name="Line 25"/>
          <p:cNvSpPr>
            <a:spLocks noChangeShapeType="1"/>
          </p:cNvSpPr>
          <p:nvPr/>
        </p:nvSpPr>
        <p:spPr bwMode="auto">
          <a:xfrm flipH="1">
            <a:off x="6172200" y="457200"/>
            <a:ext cx="1447800" cy="1143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4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4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24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4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4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4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4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4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4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4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4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4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3" grpId="0" animBg="1"/>
      <p:bldP spid="246794" grpId="0" animBg="1"/>
      <p:bldP spid="246795" grpId="0" animBg="1"/>
      <p:bldP spid="246796" grpId="0" animBg="1"/>
      <p:bldP spid="246797" grpId="0" animBg="1"/>
      <p:bldP spid="246798" grpId="0" animBg="1"/>
      <p:bldP spid="246799" grpId="0" animBg="1"/>
      <p:bldP spid="246800" grpId="0" animBg="1"/>
      <p:bldP spid="246801" grpId="0" animBg="1"/>
      <p:bldP spid="246802" grpId="0" animBg="1"/>
      <p:bldP spid="246803" grpId="0" animBg="1"/>
      <p:bldP spid="246804" grpId="0" animBg="1"/>
      <p:bldP spid="246805" grpId="0" animBg="1"/>
      <p:bldP spid="246806" grpId="0" animBg="1"/>
      <p:bldP spid="246807" grpId="0" animBg="1"/>
      <p:bldP spid="246808" grpId="0"/>
      <p:bldP spid="246809" grpId="0"/>
      <p:bldP spid="246810" grpId="0"/>
      <p:bldP spid="246811" grpId="0"/>
      <p:bldP spid="246812" grpId="0" animBg="1"/>
      <p:bldP spid="246813" grpId="0" animBg="1"/>
      <p:bldP spid="246814" grpId="0" animBg="1"/>
      <p:bldP spid="246815" grpId="0" animBg="1"/>
      <p:bldP spid="246816" grpId="0"/>
      <p:bldP spid="246837" grpId="0" animBg="1"/>
      <p:bldP spid="246838" grpId="0" animBg="1"/>
      <p:bldP spid="246839" grpId="0" animBg="1"/>
      <p:bldP spid="246840" grpId="0" animBg="1"/>
      <p:bldP spid="246841" grpId="0" animBg="1"/>
      <p:bldP spid="246842" grpId="0" animBg="1"/>
      <p:bldP spid="246843" grpId="0" animBg="1"/>
      <p:bldP spid="246844" grpId="0" animBg="1"/>
      <p:bldP spid="246845" grpId="0" animBg="1"/>
      <p:bldP spid="246847" grpId="0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HP\Pictures\5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9101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S010_350As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638300" y="711200"/>
            <a:ext cx="5505450" cy="914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000000"/>
                </a:solidFill>
                <a:latin typeface="Times New Roman" pitchFamily="18" charset="0"/>
              </a:rPr>
              <a:t>Hướng dẫn về nhà:</a:t>
            </a:r>
          </a:p>
        </p:txBody>
      </p:sp>
      <p:pic>
        <p:nvPicPr>
          <p:cNvPr id="98308" name="Picture 4" descr="B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" y="70579"/>
            <a:ext cx="9220200" cy="723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 Box 4"/>
          <p:cNvSpPr txBox="1">
            <a:spLocks noChangeArrowheads="1"/>
          </p:cNvSpPr>
          <p:nvPr/>
        </p:nvSpPr>
        <p:spPr bwMode="auto">
          <a:xfrm>
            <a:off x="2628900" y="1327150"/>
            <a:ext cx="5613400" cy="27761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</a:rPr>
              <a:t>HƯỚNG DẪN VỀ </a:t>
            </a:r>
            <a:r>
              <a:rPr lang="en-US" sz="2800" b="1" u="sng" smtClean="0">
                <a:solidFill>
                  <a:srgbClr val="000000"/>
                </a:solidFill>
                <a:latin typeface="Times New Roman" pitchFamily="18" charset="0"/>
              </a:rPr>
              <a:t>NHÀ</a:t>
            </a:r>
          </a:p>
          <a:p>
            <a:pPr algn="ctr" eaLnBrk="1" hangingPunct="1">
              <a:spcBef>
                <a:spcPct val="20000"/>
              </a:spcBef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-Học thuộc định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lý,tính chất(SGK-72)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  <a:p>
            <a:pPr lvl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Tập vẽ ba đường phân giác trong tam giác.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Làm bài tập 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36, 37, 38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SGK-Tr72-73) 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5" descr="hoath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311504"/>
            <a:ext cx="609600" cy="47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oath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8630" y="2928495"/>
            <a:ext cx="609600" cy="47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oath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629231"/>
            <a:ext cx="609600" cy="47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6034388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phao ho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025"/>
            <a:ext cx="9296400" cy="718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3" name="AutoShape 5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4" name="AutoShape 6"/>
          <p:cNvSpPr>
            <a:spLocks noChangeArrowheads="1"/>
          </p:cNvSpPr>
          <p:nvPr/>
        </p:nvSpPr>
        <p:spPr bwMode="auto">
          <a:xfrm>
            <a:off x="3810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55" name="AutoShape 7"/>
          <p:cNvSpPr>
            <a:spLocks noChangeArrowheads="1"/>
          </p:cNvSpPr>
          <p:nvPr/>
        </p:nvSpPr>
        <p:spPr bwMode="auto">
          <a:xfrm>
            <a:off x="1828800" y="4267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56" name="AutoShape 8"/>
          <p:cNvSpPr>
            <a:spLocks noChangeArrowheads="1"/>
          </p:cNvSpPr>
          <p:nvPr/>
        </p:nvSpPr>
        <p:spPr bwMode="auto">
          <a:xfrm>
            <a:off x="5562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7" name="AutoShape 9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8" name="AutoShape 10"/>
          <p:cNvSpPr>
            <a:spLocks noChangeArrowheads="1"/>
          </p:cNvSpPr>
          <p:nvPr/>
        </p:nvSpPr>
        <p:spPr bwMode="auto">
          <a:xfrm>
            <a:off x="7467600" y="46482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9" name="AutoShape 11"/>
          <p:cNvSpPr>
            <a:spLocks noChangeArrowheads="1"/>
          </p:cNvSpPr>
          <p:nvPr/>
        </p:nvSpPr>
        <p:spPr bwMode="auto">
          <a:xfrm>
            <a:off x="4495800" y="-19685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60" name="AutoShape 12"/>
          <p:cNvSpPr>
            <a:spLocks noChangeArrowheads="1"/>
          </p:cNvSpPr>
          <p:nvPr/>
        </p:nvSpPr>
        <p:spPr bwMode="auto">
          <a:xfrm>
            <a:off x="8305800" y="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61" name="AutoShape 13"/>
          <p:cNvSpPr>
            <a:spLocks noChangeArrowheads="1"/>
          </p:cNvSpPr>
          <p:nvPr/>
        </p:nvSpPr>
        <p:spPr bwMode="auto">
          <a:xfrm>
            <a:off x="3581400" y="61722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2" name="AutoShape 14"/>
          <p:cNvSpPr>
            <a:spLocks noChangeArrowheads="1"/>
          </p:cNvSpPr>
          <p:nvPr/>
        </p:nvSpPr>
        <p:spPr bwMode="auto"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3" name="AutoShape 15"/>
          <p:cNvSpPr>
            <a:spLocks noChangeArrowheads="1"/>
          </p:cNvSpPr>
          <p:nvPr/>
        </p:nvSpPr>
        <p:spPr bwMode="auto">
          <a:xfrm>
            <a:off x="4800600" y="3962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4864" name="Picture 16" descr="DAIS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4578350"/>
            <a:ext cx="18129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92087" y="3724274"/>
            <a:ext cx="3200400" cy="31051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7" name="AutoShape 19"/>
          <p:cNvSpPr>
            <a:spLocks noChangeArrowheads="1"/>
          </p:cNvSpPr>
          <p:nvPr/>
        </p:nvSpPr>
        <p:spPr bwMode="auto">
          <a:xfrm>
            <a:off x="609600" y="57912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369" name="Picture 8" descr="MA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5957888"/>
            <a:ext cx="10588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13"/>
          <p:cNvSpPr>
            <a:spLocks noChangeArrowheads="1" noChangeShapeType="1" noTextEdit="1"/>
          </p:cNvSpPr>
          <p:nvPr/>
        </p:nvSpPr>
        <p:spPr bwMode="auto">
          <a:xfrm>
            <a:off x="1444626" y="2616200"/>
            <a:ext cx="596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55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kern="10" dirty="0" err="1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dirty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kern="10" dirty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kern="10" dirty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dirty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dirty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kern="10" dirty="0">
              <a:ln w="1143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Bụi Phấ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63" y="6276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DAIS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4600575"/>
            <a:ext cx="18129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3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3463" y="3775075"/>
            <a:ext cx="3200400" cy="310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208703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348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4853" grpId="0" animBg="1"/>
      <p:bldP spid="334856" grpId="0" animBg="1"/>
      <p:bldP spid="334857" grpId="0" animBg="1"/>
      <p:bldP spid="334858" grpId="0" animBg="1"/>
      <p:bldP spid="334861" grpId="0" animBg="1"/>
      <p:bldP spid="334862" grpId="0" animBg="1"/>
      <p:bldP spid="334863" grpId="0" animBg="1"/>
      <p:bldP spid="3348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524000" y="5105400"/>
            <a:ext cx="145891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638800" y="4968875"/>
            <a:ext cx="990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2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5100" y="2590800"/>
            <a:ext cx="1206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book_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33400"/>
            <a:ext cx="1524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original_pencil_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8958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5" name="Group 10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14359" name="Group 11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14369" name="Picture 12" descr="ttrtrtr1151380670"/>
              <p:cNvPicPr>
                <a:picLocks noChangeAspect="1" noChangeArrowheads="1" noCrop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0" name="Picture 13" descr="ttrtrtr1151380670"/>
              <p:cNvPicPr>
                <a:picLocks noChangeAspect="1" noChangeArrowheads="1" noCrop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1" name="Picture 14" descr="ttrtrtr1151380670"/>
              <p:cNvPicPr>
                <a:picLocks noChangeAspect="1" noChangeArrowheads="1" noCrop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2" name="Picture 15" descr="ttrtrtr1151380670"/>
              <p:cNvPicPr>
                <a:picLocks noChangeAspect="1" noChangeArrowheads="1" noCrop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360" name="Group 16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14361" name="Picture 17" descr="flower[1][1][1][1]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2" name="Picture 18" descr="flower[1][1][1][1]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3" name="Picture 19" descr="flower[1][1][1][1]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4" name="Picture 20" descr="flower[1][1][1][1]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5" name="Picture 21" descr="012"/>
              <p:cNvPicPr>
                <a:picLocks noChangeAspect="1" noChangeArrowheads="1" noCrop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6" name="Picture 22" descr="012"/>
              <p:cNvPicPr>
                <a:picLocks noChangeAspect="1" noChangeArrowheads="1" noCrop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7" name="Picture 23" descr="012"/>
              <p:cNvPicPr>
                <a:picLocks noChangeAspect="1" noChangeArrowheads="1" noCrop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8" name="Picture 24" descr="012"/>
              <p:cNvPicPr>
                <a:picLocks noChangeAspect="1" noChangeArrowheads="1" noCrop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348" name="Picture 29" descr="17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8208665" flipH="1" flipV="1">
            <a:off x="1219200" y="30480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30" descr="th_5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77938" y="-152400"/>
            <a:ext cx="22272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WordArt 32"/>
          <p:cNvSpPr>
            <a:spLocks noChangeArrowheads="1" noChangeShapeType="1" noTextEdit="1"/>
          </p:cNvSpPr>
          <p:nvPr/>
        </p:nvSpPr>
        <p:spPr bwMode="auto">
          <a:xfrm>
            <a:off x="3733800" y="1447800"/>
            <a:ext cx="1066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CooperH"/>
              </a:rPr>
              <a:t>7</a:t>
            </a:r>
          </a:p>
        </p:txBody>
      </p:sp>
      <p:sp>
        <p:nvSpPr>
          <p:cNvPr id="14351" name="WordArt 33"/>
          <p:cNvSpPr>
            <a:spLocks noChangeArrowheads="1" noChangeShapeType="1" noTextEdit="1"/>
          </p:cNvSpPr>
          <p:nvPr/>
        </p:nvSpPr>
        <p:spPr bwMode="auto">
          <a:xfrm>
            <a:off x="3505199" y="885825"/>
            <a:ext cx="2133599" cy="4239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MÔN </a:t>
            </a:r>
            <a:r>
              <a:rPr lang="en-US" sz="3600" b="1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HÌNH HỌC</a:t>
            </a:r>
            <a:endParaRPr lang="en-US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066800" y="3733800"/>
            <a:ext cx="69437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100" kern="10" dirty="0" err="1" smtClean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1100" kern="10" dirty="0" smtClean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1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11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1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11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1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sinh</a:t>
            </a:r>
            <a:endParaRPr lang="en-US" sz="1100" kern="10" dirty="0">
              <a:ln w="19050">
                <a:solidFill>
                  <a:srgbClr val="FB200F"/>
                </a:solidFill>
                <a:round/>
                <a:headEnd/>
                <a:tailEnd/>
              </a:ln>
              <a:solidFill>
                <a:srgbClr val="FF993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219200" y="2667000"/>
            <a:ext cx="65436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100" b="1" kern="10" dirty="0" err="1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1100" b="1" kern="10" dirty="0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100" b="1" kern="10" dirty="0" err="1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endParaRPr lang="en-US" sz="1100" b="1" kern="10" dirty="0">
              <a:ln w="12700" cap="sq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>
            <a:off x="304800" y="5943600"/>
            <a:ext cx="8610600" cy="685800"/>
          </a:xfrm>
          <a:prstGeom prst="flowChartAlternateProcess">
            <a:avLst/>
          </a:prstGeom>
          <a:solidFill>
            <a:srgbClr val="0000FF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  Giáo viên: TRƯƠNG THẮNG PHƯƠNG ĐỒNG</a:t>
            </a:r>
            <a:endParaRPr lang="en-US" sz="28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39"/>
          <p:cNvSpPr>
            <a:spLocks noChangeArrowheads="1"/>
          </p:cNvSpPr>
          <p:nvPr/>
        </p:nvSpPr>
        <p:spPr bwMode="auto">
          <a:xfrm>
            <a:off x="-27482" y="61818"/>
            <a:ext cx="9144000" cy="685800"/>
          </a:xfrm>
          <a:prstGeom prst="flowChartAlternateProcess">
            <a:avLst/>
          </a:prstGeom>
          <a:solidFill>
            <a:srgbClr val="0000FF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28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8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ng THCS </a:t>
            </a:r>
            <a:r>
              <a:rPr lang="en-US" sz="28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CHI LĂNG</a:t>
            </a:r>
            <a:endParaRPr lang="en-US" sz="28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4" grpId="0" animBg="1"/>
      <p:bldP spid="7205" grpId="0" animBg="1"/>
      <p:bldP spid="7207" grpId="0" animBg="1"/>
      <p:bldP spid="7207" grpId="1" animBg="1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KIỂM TRA BÀI CŨ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solidFill>
            <a:srgbClr val="66FFFF"/>
          </a:solidFill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tia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xOy?Có</a:t>
            </a:r>
            <a:r>
              <a:rPr lang="en-US" dirty="0" smtClean="0"/>
              <a:t> </a:t>
            </a:r>
            <a:r>
              <a:rPr lang="en-US" dirty="0" err="1" smtClean="0"/>
              <a:t>mấy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tia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xOy</a:t>
            </a:r>
            <a:r>
              <a:rPr lang="en-US" dirty="0" smtClean="0"/>
              <a:t>? 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970246" y="1695717"/>
            <a:ext cx="1104900" cy="873125"/>
            <a:chOff x="2057" y="862"/>
            <a:chExt cx="1549" cy="135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>
              <a:off x="2068" y="884"/>
              <a:ext cx="1538" cy="1329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1435" tIns="25718" rIns="51435" bIns="25718" anchor="ctr"/>
            <a:lstStyle>
              <a:lvl1pPr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17513" indent="-160338"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642938" indent="-128588"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900113" indent="-128588"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157288" indent="-128588"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614488" indent="-128588"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071688" indent="-128588"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528888" indent="-128588"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986088" indent="-128588"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8" cy="1329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51435" tIns="25718" rIns="51435" bIns="25718" anchor="ctr"/>
            <a:lstStyle>
              <a:lvl1pPr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17513" indent="-160338"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642938" indent="-128588"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900113" indent="-128588"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157288" indent="-128588" defTabSz="514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614488" indent="-128588"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071688" indent="-128588"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528888" indent="-128588"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986088" indent="-128588"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gray">
            <a:xfrm>
              <a:off x="2148" y="941"/>
              <a:ext cx="1349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1435" tIns="25718" rIns="51435" bIns="25718" anchor="ctr"/>
            <a:lstStyle>
              <a:lvl1pPr defTabSz="5143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17513" indent="-160338" defTabSz="5143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642938" indent="-128588" defTabSz="51435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900113" indent="-128588" defTabSz="514350">
                <a:spcBef>
                  <a:spcPct val="20000"/>
                </a:spcBef>
                <a:buChar char="–"/>
                <a:defRPr sz="1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157288" indent="-128588" defTabSz="514350">
                <a:spcBef>
                  <a:spcPct val="20000"/>
                </a:spcBef>
                <a:buChar char="»"/>
                <a:defRPr sz="1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614488" indent="-128588" defTabSz="514350" fontAlgn="base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071688" indent="-128588" defTabSz="514350" fontAlgn="base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528888" indent="-128588" defTabSz="514350" fontAlgn="base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986088" indent="-128588" defTabSz="514350" fontAlgn="base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54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?</a:t>
              </a:r>
              <a:endPara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7" descr="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948622">
            <a:off x="5549900" y="1822450"/>
            <a:ext cx="1790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9" name="Straight Connector 138"/>
          <p:cNvCxnSpPr>
            <a:stCxn id="60" idx="0"/>
          </p:cNvCxnSpPr>
          <p:nvPr/>
        </p:nvCxnSpPr>
        <p:spPr>
          <a:xfrm rot="16200000" flipH="1">
            <a:off x="4772025" y="2181225"/>
            <a:ext cx="438150" cy="419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165"/>
          <p:cNvGrpSpPr>
            <a:grpSpLocks/>
          </p:cNvGrpSpPr>
          <p:nvPr/>
        </p:nvGrpSpPr>
        <p:grpSpPr bwMode="auto">
          <a:xfrm rot="6327519">
            <a:off x="1207294" y="2909094"/>
            <a:ext cx="6091238" cy="3187700"/>
            <a:chOff x="1200" y="761"/>
            <a:chExt cx="3840" cy="1999"/>
          </a:xfrm>
        </p:grpSpPr>
        <p:sp>
          <p:nvSpPr>
            <p:cNvPr id="17427" name="AutoShape 166"/>
            <p:cNvSpPr>
              <a:spLocks noChangeAspect="1" noChangeArrowheads="1" noTextEdit="1"/>
            </p:cNvSpPr>
            <p:nvPr/>
          </p:nvSpPr>
          <p:spPr bwMode="auto">
            <a:xfrm>
              <a:off x="1200" y="761"/>
              <a:ext cx="3840" cy="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Arc 167"/>
            <p:cNvSpPr>
              <a:spLocks/>
            </p:cNvSpPr>
            <p:nvPr/>
          </p:nvSpPr>
          <p:spPr bwMode="auto">
            <a:xfrm>
              <a:off x="1296" y="856"/>
              <a:ext cx="3555" cy="1801"/>
            </a:xfrm>
            <a:custGeom>
              <a:avLst/>
              <a:gdLst>
                <a:gd name="T0" fmla="*/ 0 w 43199"/>
                <a:gd name="T1" fmla="*/ 12 h 21892"/>
                <a:gd name="T2" fmla="*/ 24 w 43199"/>
                <a:gd name="T3" fmla="*/ 12 h 21892"/>
                <a:gd name="T4" fmla="*/ 12 w 43199"/>
                <a:gd name="T5" fmla="*/ 12 h 21892"/>
                <a:gd name="T6" fmla="*/ 0 60000 65536"/>
                <a:gd name="T7" fmla="*/ 0 60000 65536"/>
                <a:gd name="T8" fmla="*/ 0 60000 65536"/>
                <a:gd name="T9" fmla="*/ 0 w 43199"/>
                <a:gd name="T10" fmla="*/ 0 h 21892"/>
                <a:gd name="T11" fmla="*/ 43199 w 43199"/>
                <a:gd name="T12" fmla="*/ 21892 h 218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9" h="21892" fill="none" extrusionOk="0">
                  <a:moveTo>
                    <a:pt x="-1" y="21405"/>
                  </a:moveTo>
                  <a:cubicBezTo>
                    <a:pt x="106" y="9552"/>
                    <a:pt x="974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21697"/>
                    <a:pt x="43198" y="21794"/>
                    <a:pt x="43197" y="21892"/>
                  </a:cubicBezTo>
                </a:path>
                <a:path w="43199" h="21892" stroke="0" extrusionOk="0">
                  <a:moveTo>
                    <a:pt x="-1" y="21405"/>
                  </a:moveTo>
                  <a:cubicBezTo>
                    <a:pt x="106" y="9552"/>
                    <a:pt x="974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21697"/>
                    <a:pt x="43198" y="21794"/>
                    <a:pt x="43197" y="21892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168"/>
            <p:cNvSpPr>
              <a:spLocks noChangeShapeType="1"/>
            </p:cNvSpPr>
            <p:nvPr/>
          </p:nvSpPr>
          <p:spPr bwMode="auto">
            <a:xfrm>
              <a:off x="1295" y="2617"/>
              <a:ext cx="3555" cy="4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Rectangle 169"/>
            <p:cNvSpPr>
              <a:spLocks noChangeArrowheads="1"/>
            </p:cNvSpPr>
            <p:nvPr/>
          </p:nvSpPr>
          <p:spPr bwMode="auto">
            <a:xfrm>
              <a:off x="4945" y="2491"/>
              <a:ext cx="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lIns="0" tIns="0" rIns="0" bIns="0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1" name="Line 170"/>
            <p:cNvSpPr>
              <a:spLocks noChangeShapeType="1"/>
            </p:cNvSpPr>
            <p:nvPr/>
          </p:nvSpPr>
          <p:spPr bwMode="auto">
            <a:xfrm>
              <a:off x="1295" y="2617"/>
              <a:ext cx="222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171"/>
            <p:cNvSpPr>
              <a:spLocks noChangeShapeType="1"/>
            </p:cNvSpPr>
            <p:nvPr/>
          </p:nvSpPr>
          <p:spPr bwMode="auto">
            <a:xfrm>
              <a:off x="1327" y="2308"/>
              <a:ext cx="214" cy="4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172"/>
            <p:cNvSpPr>
              <a:spLocks noChangeShapeType="1"/>
            </p:cNvSpPr>
            <p:nvPr/>
          </p:nvSpPr>
          <p:spPr bwMode="auto">
            <a:xfrm>
              <a:off x="1406" y="2006"/>
              <a:ext cx="207" cy="8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173"/>
            <p:cNvSpPr>
              <a:spLocks noChangeShapeType="1"/>
            </p:cNvSpPr>
            <p:nvPr/>
          </p:nvSpPr>
          <p:spPr bwMode="auto">
            <a:xfrm>
              <a:off x="1541" y="1729"/>
              <a:ext cx="191" cy="11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174"/>
            <p:cNvSpPr>
              <a:spLocks noChangeShapeType="1"/>
            </p:cNvSpPr>
            <p:nvPr/>
          </p:nvSpPr>
          <p:spPr bwMode="auto">
            <a:xfrm>
              <a:off x="1724" y="1475"/>
              <a:ext cx="166" cy="15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175"/>
            <p:cNvSpPr>
              <a:spLocks noChangeShapeType="1"/>
            </p:cNvSpPr>
            <p:nvPr/>
          </p:nvSpPr>
          <p:spPr bwMode="auto">
            <a:xfrm>
              <a:off x="1938" y="1261"/>
              <a:ext cx="143" cy="174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176"/>
            <p:cNvSpPr>
              <a:spLocks noChangeShapeType="1"/>
            </p:cNvSpPr>
            <p:nvPr/>
          </p:nvSpPr>
          <p:spPr bwMode="auto">
            <a:xfrm>
              <a:off x="2200" y="1086"/>
              <a:ext cx="103" cy="19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177"/>
            <p:cNvSpPr>
              <a:spLocks noChangeShapeType="1"/>
            </p:cNvSpPr>
            <p:nvPr/>
          </p:nvSpPr>
          <p:spPr bwMode="auto">
            <a:xfrm>
              <a:off x="2477" y="959"/>
              <a:ext cx="80" cy="207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178"/>
            <p:cNvSpPr>
              <a:spLocks noChangeShapeType="1"/>
            </p:cNvSpPr>
            <p:nvPr/>
          </p:nvSpPr>
          <p:spPr bwMode="auto">
            <a:xfrm>
              <a:off x="2779" y="880"/>
              <a:ext cx="40" cy="22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179"/>
            <p:cNvSpPr>
              <a:spLocks noChangeShapeType="1"/>
            </p:cNvSpPr>
            <p:nvPr/>
          </p:nvSpPr>
          <p:spPr bwMode="auto">
            <a:xfrm>
              <a:off x="3088" y="856"/>
              <a:ext cx="1" cy="22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180"/>
            <p:cNvSpPr>
              <a:spLocks noChangeShapeType="1"/>
            </p:cNvSpPr>
            <p:nvPr/>
          </p:nvSpPr>
          <p:spPr bwMode="auto">
            <a:xfrm flipH="1">
              <a:off x="3358" y="888"/>
              <a:ext cx="40" cy="214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181"/>
            <p:cNvSpPr>
              <a:spLocks noChangeShapeType="1"/>
            </p:cNvSpPr>
            <p:nvPr/>
          </p:nvSpPr>
          <p:spPr bwMode="auto">
            <a:xfrm flipH="1">
              <a:off x="3620" y="967"/>
              <a:ext cx="79" cy="20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Line 182"/>
            <p:cNvSpPr>
              <a:spLocks noChangeShapeType="1"/>
            </p:cNvSpPr>
            <p:nvPr/>
          </p:nvSpPr>
          <p:spPr bwMode="auto">
            <a:xfrm flipH="1">
              <a:off x="3858" y="1102"/>
              <a:ext cx="119" cy="19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Rectangle 183"/>
            <p:cNvSpPr>
              <a:spLocks noChangeArrowheads="1"/>
            </p:cNvSpPr>
            <p:nvPr/>
          </p:nvSpPr>
          <p:spPr bwMode="auto">
            <a:xfrm>
              <a:off x="4041" y="942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lIns="0" tIns="0" rIns="0" bIns="0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45" name="Line 184"/>
            <p:cNvSpPr>
              <a:spLocks noChangeShapeType="1"/>
            </p:cNvSpPr>
            <p:nvPr/>
          </p:nvSpPr>
          <p:spPr bwMode="auto">
            <a:xfrm flipH="1">
              <a:off x="4080" y="1285"/>
              <a:ext cx="151" cy="16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185"/>
            <p:cNvSpPr>
              <a:spLocks noChangeShapeType="1"/>
            </p:cNvSpPr>
            <p:nvPr/>
          </p:nvSpPr>
          <p:spPr bwMode="auto">
            <a:xfrm flipH="1">
              <a:off x="4270" y="1499"/>
              <a:ext cx="175" cy="143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186"/>
            <p:cNvSpPr>
              <a:spLocks noChangeShapeType="1"/>
            </p:cNvSpPr>
            <p:nvPr/>
          </p:nvSpPr>
          <p:spPr bwMode="auto">
            <a:xfrm flipH="1">
              <a:off x="4429" y="1761"/>
              <a:ext cx="191" cy="103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187"/>
            <p:cNvSpPr>
              <a:spLocks noChangeShapeType="1"/>
            </p:cNvSpPr>
            <p:nvPr/>
          </p:nvSpPr>
          <p:spPr bwMode="auto">
            <a:xfrm flipH="1">
              <a:off x="4540" y="2038"/>
              <a:ext cx="206" cy="7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188"/>
            <p:cNvSpPr>
              <a:spLocks noChangeShapeType="1"/>
            </p:cNvSpPr>
            <p:nvPr/>
          </p:nvSpPr>
          <p:spPr bwMode="auto">
            <a:xfrm flipH="1">
              <a:off x="4604" y="2340"/>
              <a:ext cx="222" cy="3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189"/>
            <p:cNvSpPr>
              <a:spLocks noChangeShapeType="1"/>
            </p:cNvSpPr>
            <p:nvPr/>
          </p:nvSpPr>
          <p:spPr bwMode="auto">
            <a:xfrm>
              <a:off x="1295" y="2617"/>
              <a:ext cx="2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190"/>
            <p:cNvSpPr>
              <a:spLocks noChangeShapeType="1"/>
            </p:cNvSpPr>
            <p:nvPr/>
          </p:nvSpPr>
          <p:spPr bwMode="auto">
            <a:xfrm>
              <a:off x="4493" y="2649"/>
              <a:ext cx="357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191"/>
            <p:cNvSpPr>
              <a:spLocks noChangeShapeType="1"/>
            </p:cNvSpPr>
            <p:nvPr/>
          </p:nvSpPr>
          <p:spPr bwMode="auto">
            <a:xfrm>
              <a:off x="1295" y="2617"/>
              <a:ext cx="10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192"/>
            <p:cNvSpPr>
              <a:spLocks noChangeShapeType="1"/>
            </p:cNvSpPr>
            <p:nvPr/>
          </p:nvSpPr>
          <p:spPr bwMode="auto">
            <a:xfrm>
              <a:off x="1406" y="2006"/>
              <a:ext cx="95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193"/>
            <p:cNvSpPr>
              <a:spLocks noChangeShapeType="1"/>
            </p:cNvSpPr>
            <p:nvPr/>
          </p:nvSpPr>
          <p:spPr bwMode="auto">
            <a:xfrm>
              <a:off x="1724" y="1475"/>
              <a:ext cx="79" cy="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194"/>
            <p:cNvSpPr>
              <a:spLocks noChangeShapeType="1"/>
            </p:cNvSpPr>
            <p:nvPr/>
          </p:nvSpPr>
          <p:spPr bwMode="auto">
            <a:xfrm>
              <a:off x="1946" y="1261"/>
              <a:ext cx="63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Rectangle 195"/>
            <p:cNvSpPr>
              <a:spLocks noChangeArrowheads="1"/>
            </p:cNvSpPr>
            <p:nvPr/>
          </p:nvSpPr>
          <p:spPr bwMode="auto">
            <a:xfrm>
              <a:off x="4326" y="253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57" name="Rectangle 196"/>
            <p:cNvSpPr>
              <a:spLocks noChangeArrowheads="1"/>
            </p:cNvSpPr>
            <p:nvPr/>
          </p:nvSpPr>
          <p:spPr bwMode="auto">
            <a:xfrm>
              <a:off x="4302" y="234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58" name="Rectangle 197"/>
            <p:cNvSpPr>
              <a:spLocks noChangeArrowheads="1"/>
            </p:cNvSpPr>
            <p:nvPr/>
          </p:nvSpPr>
          <p:spPr bwMode="auto">
            <a:xfrm>
              <a:off x="4257" y="2101"/>
              <a:ext cx="10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20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59" name="Rectangle 198"/>
            <p:cNvSpPr>
              <a:spLocks noChangeArrowheads="1"/>
            </p:cNvSpPr>
            <p:nvPr/>
          </p:nvSpPr>
          <p:spPr bwMode="auto">
            <a:xfrm>
              <a:off x="4128" y="1895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30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0" name="Rectangle 199"/>
            <p:cNvSpPr>
              <a:spLocks noChangeArrowheads="1"/>
            </p:cNvSpPr>
            <p:nvPr/>
          </p:nvSpPr>
          <p:spPr bwMode="auto">
            <a:xfrm>
              <a:off x="4040" y="1673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40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1" name="Rectangle 200"/>
            <p:cNvSpPr>
              <a:spLocks noChangeArrowheads="1"/>
            </p:cNvSpPr>
            <p:nvPr/>
          </p:nvSpPr>
          <p:spPr bwMode="auto">
            <a:xfrm>
              <a:off x="3893" y="1522"/>
              <a:ext cx="10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50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2" name="Rectangle 201"/>
            <p:cNvSpPr>
              <a:spLocks noChangeArrowheads="1"/>
            </p:cNvSpPr>
            <p:nvPr/>
          </p:nvSpPr>
          <p:spPr bwMode="auto">
            <a:xfrm>
              <a:off x="3711" y="1363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60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3" name="Rectangle 202"/>
            <p:cNvSpPr>
              <a:spLocks noChangeArrowheads="1"/>
            </p:cNvSpPr>
            <p:nvPr/>
          </p:nvSpPr>
          <p:spPr bwMode="auto">
            <a:xfrm>
              <a:off x="3493" y="1269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70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4" name="Rectangle 203"/>
            <p:cNvSpPr>
              <a:spLocks noChangeArrowheads="1"/>
            </p:cNvSpPr>
            <p:nvPr/>
          </p:nvSpPr>
          <p:spPr bwMode="auto">
            <a:xfrm>
              <a:off x="3258" y="1172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80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5" name="Rectangle 204"/>
            <p:cNvSpPr>
              <a:spLocks noChangeArrowheads="1"/>
            </p:cNvSpPr>
            <p:nvPr/>
          </p:nvSpPr>
          <p:spPr bwMode="auto">
            <a:xfrm>
              <a:off x="3017" y="1158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90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6" name="Rectangle 205"/>
            <p:cNvSpPr>
              <a:spLocks noChangeArrowheads="1"/>
            </p:cNvSpPr>
            <p:nvPr/>
          </p:nvSpPr>
          <p:spPr bwMode="auto">
            <a:xfrm>
              <a:off x="2764" y="1172"/>
              <a:ext cx="1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100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7" name="Rectangle 206"/>
            <p:cNvSpPr>
              <a:spLocks noChangeArrowheads="1"/>
            </p:cNvSpPr>
            <p:nvPr/>
          </p:nvSpPr>
          <p:spPr bwMode="auto">
            <a:xfrm>
              <a:off x="2557" y="1235"/>
              <a:ext cx="15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110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8" name="Rectangle 207"/>
            <p:cNvSpPr>
              <a:spLocks noChangeArrowheads="1"/>
            </p:cNvSpPr>
            <p:nvPr/>
          </p:nvSpPr>
          <p:spPr bwMode="auto">
            <a:xfrm>
              <a:off x="2328" y="1347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120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9" name="Rectangle 208"/>
            <p:cNvSpPr>
              <a:spLocks noChangeArrowheads="1"/>
            </p:cNvSpPr>
            <p:nvPr/>
          </p:nvSpPr>
          <p:spPr bwMode="auto">
            <a:xfrm>
              <a:off x="2137" y="1489"/>
              <a:ext cx="15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130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0" name="Rectangle 209"/>
            <p:cNvSpPr>
              <a:spLocks noChangeArrowheads="1"/>
            </p:cNvSpPr>
            <p:nvPr/>
          </p:nvSpPr>
          <p:spPr bwMode="auto">
            <a:xfrm>
              <a:off x="1945" y="1663"/>
              <a:ext cx="15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140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1" name="Rectangle 210"/>
            <p:cNvSpPr>
              <a:spLocks noChangeArrowheads="1"/>
            </p:cNvSpPr>
            <p:nvPr/>
          </p:nvSpPr>
          <p:spPr bwMode="auto">
            <a:xfrm>
              <a:off x="1819" y="1871"/>
              <a:ext cx="1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150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2" name="Rectangle 211"/>
            <p:cNvSpPr>
              <a:spLocks noChangeArrowheads="1"/>
            </p:cNvSpPr>
            <p:nvPr/>
          </p:nvSpPr>
          <p:spPr bwMode="auto">
            <a:xfrm>
              <a:off x="1692" y="2085"/>
              <a:ext cx="1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160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3" name="Rectangle 212"/>
            <p:cNvSpPr>
              <a:spLocks noChangeArrowheads="1"/>
            </p:cNvSpPr>
            <p:nvPr/>
          </p:nvSpPr>
          <p:spPr bwMode="auto">
            <a:xfrm>
              <a:off x="1660" y="2323"/>
              <a:ext cx="15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170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4" name="Rectangle 213"/>
            <p:cNvSpPr>
              <a:spLocks noChangeArrowheads="1"/>
            </p:cNvSpPr>
            <p:nvPr/>
          </p:nvSpPr>
          <p:spPr bwMode="auto">
            <a:xfrm>
              <a:off x="1628" y="2514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180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5" name="Rectangle 214"/>
            <p:cNvSpPr>
              <a:spLocks noChangeArrowheads="1"/>
            </p:cNvSpPr>
            <p:nvPr/>
          </p:nvSpPr>
          <p:spPr bwMode="auto">
            <a:xfrm>
              <a:off x="1525" y="2514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6" name="Rectangle 215"/>
            <p:cNvSpPr>
              <a:spLocks noChangeArrowheads="1"/>
            </p:cNvSpPr>
            <p:nvPr/>
          </p:nvSpPr>
          <p:spPr bwMode="auto">
            <a:xfrm>
              <a:off x="4438" y="2544"/>
              <a:ext cx="15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180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7" name="Rectangle 216"/>
            <p:cNvSpPr>
              <a:spLocks noChangeArrowheads="1"/>
            </p:cNvSpPr>
            <p:nvPr/>
          </p:nvSpPr>
          <p:spPr bwMode="auto">
            <a:xfrm>
              <a:off x="4430" y="2306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170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8" name="Rectangle 217"/>
            <p:cNvSpPr>
              <a:spLocks noChangeArrowheads="1"/>
            </p:cNvSpPr>
            <p:nvPr/>
          </p:nvSpPr>
          <p:spPr bwMode="auto">
            <a:xfrm>
              <a:off x="4366" y="2062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160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9" name="Rectangle 218"/>
            <p:cNvSpPr>
              <a:spLocks noChangeArrowheads="1"/>
            </p:cNvSpPr>
            <p:nvPr/>
          </p:nvSpPr>
          <p:spPr bwMode="auto">
            <a:xfrm>
              <a:off x="4240" y="1831"/>
              <a:ext cx="1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150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0" name="Rectangle 219"/>
            <p:cNvSpPr>
              <a:spLocks noChangeArrowheads="1"/>
            </p:cNvSpPr>
            <p:nvPr/>
          </p:nvSpPr>
          <p:spPr bwMode="auto">
            <a:xfrm>
              <a:off x="4129" y="1608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140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1" name="Rectangle 220"/>
            <p:cNvSpPr>
              <a:spLocks noChangeArrowheads="1"/>
            </p:cNvSpPr>
            <p:nvPr/>
          </p:nvSpPr>
          <p:spPr bwMode="auto">
            <a:xfrm>
              <a:off x="3969" y="1449"/>
              <a:ext cx="15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130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2" name="Rectangle 221"/>
            <p:cNvSpPr>
              <a:spLocks noChangeArrowheads="1"/>
            </p:cNvSpPr>
            <p:nvPr/>
          </p:nvSpPr>
          <p:spPr bwMode="auto">
            <a:xfrm>
              <a:off x="3731" y="126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120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3" name="Rectangle 222"/>
            <p:cNvSpPr>
              <a:spLocks noChangeArrowheads="1"/>
            </p:cNvSpPr>
            <p:nvPr/>
          </p:nvSpPr>
          <p:spPr bwMode="auto">
            <a:xfrm>
              <a:off x="3494" y="1149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110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4" name="Rectangle 223"/>
            <p:cNvSpPr>
              <a:spLocks noChangeArrowheads="1"/>
            </p:cNvSpPr>
            <p:nvPr/>
          </p:nvSpPr>
          <p:spPr bwMode="auto">
            <a:xfrm>
              <a:off x="3247" y="1068"/>
              <a:ext cx="15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5" name="Rectangle 224"/>
            <p:cNvSpPr>
              <a:spLocks noChangeArrowheads="1"/>
            </p:cNvSpPr>
            <p:nvPr/>
          </p:nvSpPr>
          <p:spPr bwMode="auto">
            <a:xfrm>
              <a:off x="3017" y="1039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90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6" name="Rectangle 225"/>
            <p:cNvSpPr>
              <a:spLocks noChangeArrowheads="1"/>
            </p:cNvSpPr>
            <p:nvPr/>
          </p:nvSpPr>
          <p:spPr bwMode="auto">
            <a:xfrm>
              <a:off x="2771" y="1062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80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7" name="Rectangle 226"/>
            <p:cNvSpPr>
              <a:spLocks noChangeArrowheads="1"/>
            </p:cNvSpPr>
            <p:nvPr/>
          </p:nvSpPr>
          <p:spPr bwMode="auto">
            <a:xfrm>
              <a:off x="2501" y="115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70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8" name="Rectangle 227"/>
            <p:cNvSpPr>
              <a:spLocks noChangeArrowheads="1"/>
            </p:cNvSpPr>
            <p:nvPr/>
          </p:nvSpPr>
          <p:spPr bwMode="auto">
            <a:xfrm>
              <a:off x="2263" y="126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60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9" name="Rectangle 228"/>
            <p:cNvSpPr>
              <a:spLocks noChangeArrowheads="1"/>
            </p:cNvSpPr>
            <p:nvPr/>
          </p:nvSpPr>
          <p:spPr bwMode="auto">
            <a:xfrm>
              <a:off x="2025" y="141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50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90" name="Rectangle 229"/>
            <p:cNvSpPr>
              <a:spLocks noChangeArrowheads="1"/>
            </p:cNvSpPr>
            <p:nvPr/>
          </p:nvSpPr>
          <p:spPr bwMode="auto">
            <a:xfrm>
              <a:off x="1851" y="161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40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91" name="Rectangle 230"/>
            <p:cNvSpPr>
              <a:spLocks noChangeArrowheads="1"/>
            </p:cNvSpPr>
            <p:nvPr/>
          </p:nvSpPr>
          <p:spPr bwMode="auto">
            <a:xfrm>
              <a:off x="1708" y="181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30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92" name="Rectangle 231"/>
            <p:cNvSpPr>
              <a:spLocks noChangeArrowheads="1"/>
            </p:cNvSpPr>
            <p:nvPr/>
          </p:nvSpPr>
          <p:spPr bwMode="auto">
            <a:xfrm>
              <a:off x="1573" y="2054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20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93" name="Rectangle 232"/>
            <p:cNvSpPr>
              <a:spLocks noChangeArrowheads="1"/>
            </p:cNvSpPr>
            <p:nvPr/>
          </p:nvSpPr>
          <p:spPr bwMode="auto">
            <a:xfrm>
              <a:off x="1541" y="231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94" name="Oval 233"/>
            <p:cNvSpPr>
              <a:spLocks noChangeArrowheads="1"/>
            </p:cNvSpPr>
            <p:nvPr/>
          </p:nvSpPr>
          <p:spPr bwMode="auto">
            <a:xfrm>
              <a:off x="3057" y="2617"/>
              <a:ext cx="39" cy="4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95" name="Rectangle 234"/>
            <p:cNvSpPr>
              <a:spLocks noChangeArrowheads="1"/>
            </p:cNvSpPr>
            <p:nvPr/>
          </p:nvSpPr>
          <p:spPr bwMode="auto">
            <a:xfrm>
              <a:off x="3049" y="2474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808080"/>
                  </a:solidFill>
                  <a:latin typeface="Calibri" pitchFamily="34" charset="0"/>
                </a:rPr>
                <a:t>O</a:t>
              </a:r>
              <a:endParaRPr lang="en-US">
                <a:latin typeface="Calibri" pitchFamily="34" charset="0"/>
              </a:endParaRPr>
            </a:p>
          </p:txBody>
        </p:sp>
      </p:grpSp>
      <p:sp>
        <p:nvSpPr>
          <p:cNvPr id="60" name="Line 28"/>
          <p:cNvSpPr>
            <a:spLocks noChangeShapeType="1"/>
          </p:cNvSpPr>
          <p:nvPr/>
        </p:nvSpPr>
        <p:spPr bwMode="auto">
          <a:xfrm flipV="1">
            <a:off x="2895600" y="1524000"/>
            <a:ext cx="3810000" cy="2533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Oval 116"/>
          <p:cNvSpPr>
            <a:spLocks noChangeArrowheads="1"/>
          </p:cNvSpPr>
          <p:nvPr/>
        </p:nvSpPr>
        <p:spPr bwMode="auto">
          <a:xfrm flipH="1">
            <a:off x="5264150" y="2427288"/>
            <a:ext cx="9525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Text Box 129"/>
          <p:cNvSpPr txBox="1">
            <a:spLocks noChangeArrowheads="1"/>
          </p:cNvSpPr>
          <p:nvPr/>
        </p:nvSpPr>
        <p:spPr bwMode="auto">
          <a:xfrm>
            <a:off x="3276600" y="3698875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62" name="Text Box 130"/>
          <p:cNvSpPr txBox="1">
            <a:spLocks noChangeArrowheads="1"/>
          </p:cNvSpPr>
          <p:nvPr/>
        </p:nvSpPr>
        <p:spPr bwMode="auto">
          <a:xfrm>
            <a:off x="3048000" y="3455988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63" name="Arc 62"/>
          <p:cNvSpPr/>
          <p:nvPr/>
        </p:nvSpPr>
        <p:spPr>
          <a:xfrm rot="10800000" flipH="1" flipV="1">
            <a:off x="2854325" y="3840163"/>
            <a:ext cx="431800" cy="320675"/>
          </a:xfrm>
          <a:prstGeom prst="arc">
            <a:avLst>
              <a:gd name="adj1" fmla="val 18553698"/>
              <a:gd name="adj2" fmla="val 1898105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Arc 63"/>
          <p:cNvSpPr/>
          <p:nvPr/>
        </p:nvSpPr>
        <p:spPr>
          <a:xfrm rot="7024864" flipH="1">
            <a:off x="2813050" y="3760788"/>
            <a:ext cx="431800" cy="336550"/>
          </a:xfrm>
          <a:prstGeom prst="arc">
            <a:avLst>
              <a:gd name="adj1" fmla="val 18553698"/>
              <a:gd name="adj2" fmla="val 1898105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1371600" y="1524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Vẽ tia phân giác bằng góc đo độ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7" name="Straight Connector 136"/>
          <p:cNvCxnSpPr>
            <a:stCxn id="17494" idx="3"/>
          </p:cNvCxnSpPr>
          <p:nvPr/>
        </p:nvCxnSpPr>
        <p:spPr>
          <a:xfrm rot="10800000" flipH="1">
            <a:off x="2908300" y="685800"/>
            <a:ext cx="977900" cy="33512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TextBox 139"/>
          <p:cNvSpPr txBox="1">
            <a:spLocks noChangeArrowheads="1"/>
          </p:cNvSpPr>
          <p:nvPr/>
        </p:nvSpPr>
        <p:spPr bwMode="auto">
          <a:xfrm>
            <a:off x="6858000" y="4460875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Y</a:t>
            </a:r>
          </a:p>
        </p:txBody>
      </p:sp>
      <p:sp>
        <p:nvSpPr>
          <p:cNvPr id="17421" name="TextBox 140"/>
          <p:cNvSpPr txBox="1">
            <a:spLocks noChangeArrowheads="1"/>
          </p:cNvSpPr>
          <p:nvPr/>
        </p:nvSpPr>
        <p:spPr bwMode="auto">
          <a:xfrm>
            <a:off x="3836988" y="623888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</a:p>
        </p:txBody>
      </p:sp>
      <p:sp>
        <p:nvSpPr>
          <p:cNvPr id="17422" name="TextBox 141"/>
          <p:cNvSpPr txBox="1">
            <a:spLocks noChangeArrowheads="1"/>
          </p:cNvSpPr>
          <p:nvPr/>
        </p:nvSpPr>
        <p:spPr bwMode="auto">
          <a:xfrm>
            <a:off x="2563813" y="3803650"/>
            <a:ext cx="304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O</a:t>
            </a:r>
          </a:p>
        </p:txBody>
      </p:sp>
      <p:pic>
        <p:nvPicPr>
          <p:cNvPr id="17423" name="Picture 36" descr="DAIS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486400"/>
            <a:ext cx="1304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36" descr="DAIS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400"/>
            <a:ext cx="1362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36" descr="DAIS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36" descr="DAIS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9075" y="0"/>
            <a:ext cx="1304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398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61" grpId="0"/>
      <p:bldP spid="62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7" descr="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948622">
            <a:off x="4816475" y="2479675"/>
            <a:ext cx="1790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1" descr="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687">
            <a:off x="3367088" y="2752725"/>
            <a:ext cx="17145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514600" y="1954213"/>
            <a:ext cx="4103688" cy="3671887"/>
            <a:chOff x="2472" y="1162"/>
            <a:chExt cx="2585" cy="2313"/>
          </a:xfrm>
        </p:grpSpPr>
        <p:sp>
          <p:nvSpPr>
            <p:cNvPr id="16445" name="Line 36"/>
            <p:cNvSpPr>
              <a:spLocks noChangeShapeType="1"/>
            </p:cNvSpPr>
            <p:nvPr/>
          </p:nvSpPr>
          <p:spPr bwMode="auto">
            <a:xfrm>
              <a:off x="2699" y="3338"/>
              <a:ext cx="231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Text Box 37"/>
            <p:cNvSpPr txBox="1">
              <a:spLocks noChangeArrowheads="1"/>
            </p:cNvSpPr>
            <p:nvPr/>
          </p:nvSpPr>
          <p:spPr bwMode="auto">
            <a:xfrm>
              <a:off x="4876" y="3154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16447" name="Text Box 38"/>
            <p:cNvSpPr txBox="1">
              <a:spLocks noChangeArrowheads="1"/>
            </p:cNvSpPr>
            <p:nvPr/>
          </p:nvSpPr>
          <p:spPr bwMode="auto">
            <a:xfrm>
              <a:off x="2472" y="3244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16448" name="Line 39"/>
            <p:cNvSpPr>
              <a:spLocks noChangeShapeType="1"/>
            </p:cNvSpPr>
            <p:nvPr/>
          </p:nvSpPr>
          <p:spPr bwMode="auto">
            <a:xfrm flipV="1">
              <a:off x="2699" y="1253"/>
              <a:ext cx="589" cy="20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Text Box 40"/>
            <p:cNvSpPr txBox="1">
              <a:spLocks noChangeArrowheads="1"/>
            </p:cNvSpPr>
            <p:nvPr/>
          </p:nvSpPr>
          <p:spPr bwMode="auto">
            <a:xfrm>
              <a:off x="3107" y="1162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y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1828800" y="4394200"/>
            <a:ext cx="5811838" cy="1004888"/>
            <a:chOff x="1440" y="3168"/>
            <a:chExt cx="3661" cy="297"/>
          </a:xfrm>
        </p:grpSpPr>
        <p:sp>
          <p:nvSpPr>
            <p:cNvPr id="16424" name="Line 42"/>
            <p:cNvSpPr>
              <a:spLocks noChangeShapeType="1"/>
            </p:cNvSpPr>
            <p:nvPr/>
          </p:nvSpPr>
          <p:spPr bwMode="auto">
            <a:xfrm>
              <a:off x="2112" y="340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43"/>
            <p:cNvSpPr>
              <a:spLocks noChangeShapeType="1"/>
            </p:cNvSpPr>
            <p:nvPr/>
          </p:nvSpPr>
          <p:spPr bwMode="auto">
            <a:xfrm>
              <a:off x="2160" y="345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26" name="Group 44"/>
            <p:cNvGrpSpPr>
              <a:grpSpLocks/>
            </p:cNvGrpSpPr>
            <p:nvPr/>
          </p:nvGrpSpPr>
          <p:grpSpPr bwMode="auto">
            <a:xfrm>
              <a:off x="1440" y="3168"/>
              <a:ext cx="3648" cy="297"/>
              <a:chOff x="960" y="986"/>
              <a:chExt cx="3648" cy="297"/>
            </a:xfrm>
          </p:grpSpPr>
          <p:sp>
            <p:nvSpPr>
              <p:cNvPr id="16433" name="Rectangle 45"/>
              <p:cNvSpPr>
                <a:spLocks noChangeArrowheads="1"/>
              </p:cNvSpPr>
              <p:nvPr/>
            </p:nvSpPr>
            <p:spPr bwMode="auto">
              <a:xfrm>
                <a:off x="960" y="995"/>
                <a:ext cx="364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34" name="Line 46"/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Line 47"/>
              <p:cNvSpPr>
                <a:spLocks noChangeShapeType="1"/>
              </p:cNvSpPr>
              <p:nvPr/>
            </p:nvSpPr>
            <p:spPr bwMode="auto">
              <a:xfrm>
                <a:off x="1261" y="10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Line 48"/>
              <p:cNvSpPr>
                <a:spLocks noChangeShapeType="1"/>
              </p:cNvSpPr>
              <p:nvPr/>
            </p:nvSpPr>
            <p:spPr bwMode="auto">
              <a:xfrm>
                <a:off x="1571" y="10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Line 49"/>
              <p:cNvSpPr>
                <a:spLocks noChangeShapeType="1"/>
              </p:cNvSpPr>
              <p:nvPr/>
            </p:nvSpPr>
            <p:spPr bwMode="auto">
              <a:xfrm>
                <a:off x="1876" y="9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Line 50"/>
              <p:cNvSpPr>
                <a:spLocks noChangeShapeType="1"/>
              </p:cNvSpPr>
              <p:nvPr/>
            </p:nvSpPr>
            <p:spPr bwMode="auto">
              <a:xfrm>
                <a:off x="2186" y="98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Line 51"/>
              <p:cNvSpPr>
                <a:spLocks noChangeShapeType="1"/>
              </p:cNvSpPr>
              <p:nvPr/>
            </p:nvSpPr>
            <p:spPr bwMode="auto">
              <a:xfrm>
                <a:off x="2487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Line 52"/>
              <p:cNvSpPr>
                <a:spLocks noChangeShapeType="1"/>
              </p:cNvSpPr>
              <p:nvPr/>
            </p:nvSpPr>
            <p:spPr bwMode="auto">
              <a:xfrm>
                <a:off x="2797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Line 53"/>
              <p:cNvSpPr>
                <a:spLocks noChangeShapeType="1"/>
              </p:cNvSpPr>
              <p:nvPr/>
            </p:nvSpPr>
            <p:spPr bwMode="auto">
              <a:xfrm>
                <a:off x="3098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Line 54"/>
              <p:cNvSpPr>
                <a:spLocks noChangeShapeType="1"/>
              </p:cNvSpPr>
              <p:nvPr/>
            </p:nvSpPr>
            <p:spPr bwMode="auto">
              <a:xfrm>
                <a:off x="3408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Line 55"/>
              <p:cNvSpPr>
                <a:spLocks noChangeShapeType="1"/>
              </p:cNvSpPr>
              <p:nvPr/>
            </p:nvSpPr>
            <p:spPr bwMode="auto">
              <a:xfrm>
                <a:off x="3722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56"/>
              <p:cNvSpPr>
                <a:spLocks noChangeShapeType="1"/>
              </p:cNvSpPr>
              <p:nvPr/>
            </p:nvSpPr>
            <p:spPr bwMode="auto">
              <a:xfrm>
                <a:off x="4032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27" name="Text Box 57"/>
            <p:cNvSpPr txBox="1">
              <a:spLocks noChangeArrowheads="1"/>
            </p:cNvSpPr>
            <p:nvPr/>
          </p:nvSpPr>
          <p:spPr bwMode="auto">
            <a:xfrm>
              <a:off x="4909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6428" name="Text Box 58"/>
            <p:cNvSpPr txBox="1">
              <a:spLocks noChangeArrowheads="1"/>
            </p:cNvSpPr>
            <p:nvPr/>
          </p:nvSpPr>
          <p:spPr bwMode="auto">
            <a:xfrm>
              <a:off x="4342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16429" name="Text Box 59"/>
            <p:cNvSpPr txBox="1">
              <a:spLocks noChangeArrowheads="1"/>
            </p:cNvSpPr>
            <p:nvPr/>
          </p:nvSpPr>
          <p:spPr bwMode="auto">
            <a:xfrm>
              <a:off x="3718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6430" name="Text Box 60"/>
            <p:cNvSpPr txBox="1">
              <a:spLocks noChangeArrowheads="1"/>
            </p:cNvSpPr>
            <p:nvPr/>
          </p:nvSpPr>
          <p:spPr bwMode="auto">
            <a:xfrm>
              <a:off x="3098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6431" name="Text Box 61"/>
            <p:cNvSpPr txBox="1">
              <a:spLocks noChangeArrowheads="1"/>
            </p:cNvSpPr>
            <p:nvPr/>
          </p:nvSpPr>
          <p:spPr bwMode="auto">
            <a:xfrm>
              <a:off x="2496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32" name="Text Box 62"/>
            <p:cNvSpPr txBox="1">
              <a:spLocks noChangeArrowheads="1"/>
            </p:cNvSpPr>
            <p:nvPr/>
          </p:nvSpPr>
          <p:spPr bwMode="auto">
            <a:xfrm>
              <a:off x="1894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grpSp>
        <p:nvGrpSpPr>
          <p:cNvPr id="34" name="Group 93"/>
          <p:cNvGrpSpPr>
            <a:grpSpLocks/>
          </p:cNvGrpSpPr>
          <p:nvPr/>
        </p:nvGrpSpPr>
        <p:grpSpPr bwMode="auto">
          <a:xfrm rot="-4444442">
            <a:off x="1699419" y="3302794"/>
            <a:ext cx="4267200" cy="1004888"/>
            <a:chOff x="1440" y="3168"/>
            <a:chExt cx="3661" cy="297"/>
          </a:xfrm>
        </p:grpSpPr>
        <p:sp>
          <p:nvSpPr>
            <p:cNvPr id="16403" name="Line 94"/>
            <p:cNvSpPr>
              <a:spLocks noChangeShapeType="1"/>
            </p:cNvSpPr>
            <p:nvPr/>
          </p:nvSpPr>
          <p:spPr bwMode="auto">
            <a:xfrm>
              <a:off x="2112" y="340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95"/>
            <p:cNvSpPr>
              <a:spLocks noChangeShapeType="1"/>
            </p:cNvSpPr>
            <p:nvPr/>
          </p:nvSpPr>
          <p:spPr bwMode="auto">
            <a:xfrm>
              <a:off x="2160" y="345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05" name="Group 96"/>
            <p:cNvGrpSpPr>
              <a:grpSpLocks/>
            </p:cNvGrpSpPr>
            <p:nvPr/>
          </p:nvGrpSpPr>
          <p:grpSpPr bwMode="auto">
            <a:xfrm>
              <a:off x="1440" y="3168"/>
              <a:ext cx="3648" cy="297"/>
              <a:chOff x="960" y="986"/>
              <a:chExt cx="3648" cy="297"/>
            </a:xfrm>
          </p:grpSpPr>
          <p:sp>
            <p:nvSpPr>
              <p:cNvPr id="16412" name="Rectangle 97"/>
              <p:cNvSpPr>
                <a:spLocks noChangeArrowheads="1"/>
              </p:cNvSpPr>
              <p:nvPr/>
            </p:nvSpPr>
            <p:spPr bwMode="auto">
              <a:xfrm>
                <a:off x="960" y="995"/>
                <a:ext cx="364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13" name="Line 98"/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99"/>
              <p:cNvSpPr>
                <a:spLocks noChangeShapeType="1"/>
              </p:cNvSpPr>
              <p:nvPr/>
            </p:nvSpPr>
            <p:spPr bwMode="auto">
              <a:xfrm>
                <a:off x="1261" y="10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100"/>
              <p:cNvSpPr>
                <a:spLocks noChangeShapeType="1"/>
              </p:cNvSpPr>
              <p:nvPr/>
            </p:nvSpPr>
            <p:spPr bwMode="auto">
              <a:xfrm>
                <a:off x="1571" y="10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Line 101"/>
              <p:cNvSpPr>
                <a:spLocks noChangeShapeType="1"/>
              </p:cNvSpPr>
              <p:nvPr/>
            </p:nvSpPr>
            <p:spPr bwMode="auto">
              <a:xfrm>
                <a:off x="1876" y="9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Line 102"/>
              <p:cNvSpPr>
                <a:spLocks noChangeShapeType="1"/>
              </p:cNvSpPr>
              <p:nvPr/>
            </p:nvSpPr>
            <p:spPr bwMode="auto">
              <a:xfrm>
                <a:off x="2186" y="98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Line 103"/>
              <p:cNvSpPr>
                <a:spLocks noChangeShapeType="1"/>
              </p:cNvSpPr>
              <p:nvPr/>
            </p:nvSpPr>
            <p:spPr bwMode="auto">
              <a:xfrm>
                <a:off x="2487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Line 104"/>
              <p:cNvSpPr>
                <a:spLocks noChangeShapeType="1"/>
              </p:cNvSpPr>
              <p:nvPr/>
            </p:nvSpPr>
            <p:spPr bwMode="auto">
              <a:xfrm>
                <a:off x="2797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105"/>
              <p:cNvSpPr>
                <a:spLocks noChangeShapeType="1"/>
              </p:cNvSpPr>
              <p:nvPr/>
            </p:nvSpPr>
            <p:spPr bwMode="auto">
              <a:xfrm>
                <a:off x="3098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106"/>
              <p:cNvSpPr>
                <a:spLocks noChangeShapeType="1"/>
              </p:cNvSpPr>
              <p:nvPr/>
            </p:nvSpPr>
            <p:spPr bwMode="auto">
              <a:xfrm>
                <a:off x="3408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Line 107"/>
              <p:cNvSpPr>
                <a:spLocks noChangeShapeType="1"/>
              </p:cNvSpPr>
              <p:nvPr/>
            </p:nvSpPr>
            <p:spPr bwMode="auto">
              <a:xfrm>
                <a:off x="3722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Line 108"/>
              <p:cNvSpPr>
                <a:spLocks noChangeShapeType="1"/>
              </p:cNvSpPr>
              <p:nvPr/>
            </p:nvSpPr>
            <p:spPr bwMode="auto">
              <a:xfrm>
                <a:off x="4032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06" name="Text Box 109"/>
            <p:cNvSpPr txBox="1">
              <a:spLocks noChangeArrowheads="1"/>
            </p:cNvSpPr>
            <p:nvPr/>
          </p:nvSpPr>
          <p:spPr bwMode="auto">
            <a:xfrm>
              <a:off x="4909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6407" name="Text Box 110"/>
            <p:cNvSpPr txBox="1">
              <a:spLocks noChangeArrowheads="1"/>
            </p:cNvSpPr>
            <p:nvPr/>
          </p:nvSpPr>
          <p:spPr bwMode="auto">
            <a:xfrm>
              <a:off x="4342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16408" name="Text Box 111"/>
            <p:cNvSpPr txBox="1">
              <a:spLocks noChangeArrowheads="1"/>
            </p:cNvSpPr>
            <p:nvPr/>
          </p:nvSpPr>
          <p:spPr bwMode="auto">
            <a:xfrm>
              <a:off x="3718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6409" name="Text Box 112"/>
            <p:cNvSpPr txBox="1">
              <a:spLocks noChangeArrowheads="1"/>
            </p:cNvSpPr>
            <p:nvPr/>
          </p:nvSpPr>
          <p:spPr bwMode="auto">
            <a:xfrm>
              <a:off x="3098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6410" name="Text Box 113"/>
            <p:cNvSpPr txBox="1">
              <a:spLocks noChangeArrowheads="1"/>
            </p:cNvSpPr>
            <p:nvPr/>
          </p:nvSpPr>
          <p:spPr bwMode="auto">
            <a:xfrm>
              <a:off x="2496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11" name="Text Box 114"/>
            <p:cNvSpPr txBox="1">
              <a:spLocks noChangeArrowheads="1"/>
            </p:cNvSpPr>
            <p:nvPr/>
          </p:nvSpPr>
          <p:spPr bwMode="auto">
            <a:xfrm>
              <a:off x="1894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sp>
        <p:nvSpPr>
          <p:cNvPr id="58" name="Line 115"/>
          <p:cNvSpPr>
            <a:spLocks noChangeShapeType="1"/>
          </p:cNvSpPr>
          <p:nvPr/>
        </p:nvSpPr>
        <p:spPr bwMode="auto">
          <a:xfrm flipH="1">
            <a:off x="4132263" y="3543300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Oval 116"/>
          <p:cNvSpPr>
            <a:spLocks noChangeArrowheads="1"/>
          </p:cNvSpPr>
          <p:nvPr/>
        </p:nvSpPr>
        <p:spPr bwMode="auto">
          <a:xfrm>
            <a:off x="4140200" y="43815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V="1">
            <a:off x="2884488" y="2665413"/>
            <a:ext cx="3644900" cy="272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Text Box 129"/>
          <p:cNvSpPr txBox="1">
            <a:spLocks noChangeArrowheads="1"/>
          </p:cNvSpPr>
          <p:nvPr/>
        </p:nvSpPr>
        <p:spPr bwMode="auto">
          <a:xfrm>
            <a:off x="3276600" y="5029200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62" name="Text Box 130"/>
          <p:cNvSpPr txBox="1">
            <a:spLocks noChangeArrowheads="1"/>
          </p:cNvSpPr>
          <p:nvPr/>
        </p:nvSpPr>
        <p:spPr bwMode="auto">
          <a:xfrm>
            <a:off x="3048000" y="4648200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63" name="Arc 62"/>
          <p:cNvSpPr/>
          <p:nvPr/>
        </p:nvSpPr>
        <p:spPr>
          <a:xfrm rot="10800000" flipH="1" flipV="1">
            <a:off x="2854325" y="5141913"/>
            <a:ext cx="431800" cy="320675"/>
          </a:xfrm>
          <a:prstGeom prst="arc">
            <a:avLst>
              <a:gd name="adj1" fmla="val 18553698"/>
              <a:gd name="adj2" fmla="val 1898105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Arc 63"/>
          <p:cNvSpPr/>
          <p:nvPr/>
        </p:nvSpPr>
        <p:spPr>
          <a:xfrm rot="7024864" flipH="1">
            <a:off x="2813050" y="5021263"/>
            <a:ext cx="431800" cy="336550"/>
          </a:xfrm>
          <a:prstGeom prst="arc">
            <a:avLst>
              <a:gd name="adj1" fmla="val 18553698"/>
              <a:gd name="adj2" fmla="val 1898105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1219200" y="68580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latin typeface="Calibri" pitchFamily="34" charset="0"/>
              </a:rPr>
              <a:t>*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Vẽ tia phân giác bằng thước 2 lề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8" name="Picture 36" descr="DAIS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486400"/>
            <a:ext cx="1304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36" descr="DAIS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6400"/>
            <a:ext cx="1362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36" descr="DAIS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36" descr="DAIS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9075" y="0"/>
            <a:ext cx="1304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" name="Straight Connector 70"/>
          <p:cNvCxnSpPr/>
          <p:nvPr/>
        </p:nvCxnSpPr>
        <p:spPr>
          <a:xfrm>
            <a:off x="3581400" y="4419600"/>
            <a:ext cx="175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20231E-7 L 0.22969 0.0013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1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56069E-6 L -0.04965 0.21318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60" grpId="0" animBg="1"/>
      <p:bldP spid="61" grpId="0"/>
      <p:bldP spid="62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82" name="Arc 90"/>
          <p:cNvSpPr>
            <a:spLocks/>
          </p:cNvSpPr>
          <p:nvPr/>
        </p:nvSpPr>
        <p:spPr bwMode="auto">
          <a:xfrm rot="8476317" flipH="1">
            <a:off x="2222742" y="2423484"/>
            <a:ext cx="1381125" cy="1946275"/>
          </a:xfrm>
          <a:custGeom>
            <a:avLst/>
            <a:gdLst>
              <a:gd name="T0" fmla="*/ 2147483647 w 16217"/>
              <a:gd name="T1" fmla="*/ 0 h 21577"/>
              <a:gd name="T2" fmla="*/ 2147483647 w 16217"/>
              <a:gd name="T3" fmla="*/ 2147483647 h 21577"/>
              <a:gd name="T4" fmla="*/ 0 w 16217"/>
              <a:gd name="T5" fmla="*/ 2147483647 h 21577"/>
              <a:gd name="T6" fmla="*/ 0 60000 65536"/>
              <a:gd name="T7" fmla="*/ 0 60000 65536"/>
              <a:gd name="T8" fmla="*/ 0 60000 65536"/>
              <a:gd name="T9" fmla="*/ 0 w 16217"/>
              <a:gd name="T10" fmla="*/ 0 h 21577"/>
              <a:gd name="T11" fmla="*/ 16217 w 16217"/>
              <a:gd name="T12" fmla="*/ 21577 h 21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17" h="21577" fill="none" extrusionOk="0">
                <a:moveTo>
                  <a:pt x="1005" y="0"/>
                </a:moveTo>
                <a:cubicBezTo>
                  <a:pt x="6857" y="273"/>
                  <a:pt x="12347" y="2911"/>
                  <a:pt x="16216" y="7309"/>
                </a:cubicBezTo>
              </a:path>
              <a:path w="16217" h="21577" stroke="0" extrusionOk="0">
                <a:moveTo>
                  <a:pt x="1005" y="0"/>
                </a:moveTo>
                <a:cubicBezTo>
                  <a:pt x="6857" y="273"/>
                  <a:pt x="12347" y="2911"/>
                  <a:pt x="16216" y="7309"/>
                </a:cubicBezTo>
                <a:lnTo>
                  <a:pt x="0" y="21577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 rot="2910789">
            <a:off x="-196815" y="1173240"/>
            <a:ext cx="3810000" cy="3810001"/>
            <a:chOff x="336" y="1056"/>
            <a:chExt cx="2400" cy="2400"/>
          </a:xfrm>
        </p:grpSpPr>
        <p:grpSp>
          <p:nvGrpSpPr>
            <p:cNvPr id="18454" name="Group 79"/>
            <p:cNvGrpSpPr>
              <a:grpSpLocks/>
            </p:cNvGrpSpPr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18461" name="Oval 80"/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462" name="Line 81"/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Line 82"/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Oval 83"/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8455" name="Group 84"/>
            <p:cNvGrpSpPr>
              <a:grpSpLocks/>
            </p:cNvGrpSpPr>
            <p:nvPr/>
          </p:nvGrpSpPr>
          <p:grpSpPr bwMode="auto">
            <a:xfrm rot="5383564" flipV="1">
              <a:off x="1405" y="1248"/>
              <a:ext cx="1008" cy="1008"/>
              <a:chOff x="2535" y="2125"/>
              <a:chExt cx="1008" cy="1008"/>
            </a:xfrm>
          </p:grpSpPr>
          <p:grpSp>
            <p:nvGrpSpPr>
              <p:cNvPr id="18457" name="Group 85"/>
              <p:cNvGrpSpPr>
                <a:grpSpLocks/>
              </p:cNvGrpSpPr>
              <p:nvPr/>
            </p:nvGrpSpPr>
            <p:grpSpPr bwMode="auto">
              <a:xfrm>
                <a:off x="2535" y="2125"/>
                <a:ext cx="1008" cy="1008"/>
                <a:chOff x="2544" y="2064"/>
                <a:chExt cx="1008" cy="1008"/>
              </a:xfrm>
            </p:grpSpPr>
            <p:sp>
              <p:nvSpPr>
                <p:cNvPr id="18459" name="AutoShape 86"/>
                <p:cNvSpPr>
                  <a:spLocks noChangeArrowheads="1"/>
                </p:cNvSpPr>
                <p:nvPr/>
              </p:nvSpPr>
              <p:spPr bwMode="auto">
                <a:xfrm rot="21198384" flipV="1">
                  <a:off x="2640" y="2064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460" name="AutoShape 87"/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0" y="1656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8458" name="Oval 88"/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8456" name="Oval 89"/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36283" name="Oval 91"/>
          <p:cNvSpPr>
            <a:spLocks noChangeArrowheads="1"/>
          </p:cNvSpPr>
          <p:nvPr/>
        </p:nvSpPr>
        <p:spPr bwMode="auto">
          <a:xfrm>
            <a:off x="3594100" y="33655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8" name="Group 100"/>
          <p:cNvGrpSpPr>
            <a:grpSpLocks/>
          </p:cNvGrpSpPr>
          <p:nvPr/>
        </p:nvGrpSpPr>
        <p:grpSpPr bwMode="auto">
          <a:xfrm rot="2550101">
            <a:off x="1265238" y="2525179"/>
            <a:ext cx="3810000" cy="3810000"/>
            <a:chOff x="336" y="1056"/>
            <a:chExt cx="2400" cy="2400"/>
          </a:xfrm>
        </p:grpSpPr>
        <p:grpSp>
          <p:nvGrpSpPr>
            <p:cNvPr id="18482" name="Group 101"/>
            <p:cNvGrpSpPr>
              <a:grpSpLocks/>
            </p:cNvGrpSpPr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18489" name="Oval 102"/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490" name="Line 103"/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Line 104"/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Oval 105"/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8483" name="Group 106"/>
            <p:cNvGrpSpPr>
              <a:grpSpLocks/>
            </p:cNvGrpSpPr>
            <p:nvPr/>
          </p:nvGrpSpPr>
          <p:grpSpPr bwMode="auto">
            <a:xfrm rot="5383564" flipV="1">
              <a:off x="1405" y="1248"/>
              <a:ext cx="1008" cy="1008"/>
              <a:chOff x="2535" y="2125"/>
              <a:chExt cx="1008" cy="1008"/>
            </a:xfrm>
          </p:grpSpPr>
          <p:grpSp>
            <p:nvGrpSpPr>
              <p:cNvPr id="18485" name="Group 107"/>
              <p:cNvGrpSpPr>
                <a:grpSpLocks/>
              </p:cNvGrpSpPr>
              <p:nvPr/>
            </p:nvGrpSpPr>
            <p:grpSpPr bwMode="auto">
              <a:xfrm>
                <a:off x="2535" y="2125"/>
                <a:ext cx="1008" cy="1008"/>
                <a:chOff x="2544" y="2064"/>
                <a:chExt cx="1008" cy="1008"/>
              </a:xfrm>
            </p:grpSpPr>
            <p:sp>
              <p:nvSpPr>
                <p:cNvPr id="18487" name="AutoShape 108"/>
                <p:cNvSpPr>
                  <a:spLocks noChangeArrowheads="1"/>
                </p:cNvSpPr>
                <p:nvPr/>
              </p:nvSpPr>
              <p:spPr bwMode="auto">
                <a:xfrm rot="21198384" flipV="1">
                  <a:off x="2640" y="2064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488" name="AutoShape 109"/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0" y="1656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8486" name="Oval 110"/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8484" name="Oval 111"/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1214437" y="2807820"/>
            <a:ext cx="6624638" cy="3873500"/>
            <a:chOff x="708" y="1213"/>
            <a:chExt cx="4173" cy="2440"/>
          </a:xfrm>
        </p:grpSpPr>
        <p:grpSp>
          <p:nvGrpSpPr>
            <p:cNvPr id="18476" name="Group 94"/>
            <p:cNvGrpSpPr>
              <a:grpSpLocks/>
            </p:cNvGrpSpPr>
            <p:nvPr/>
          </p:nvGrpSpPr>
          <p:grpSpPr bwMode="auto">
            <a:xfrm>
              <a:off x="1026" y="1386"/>
              <a:ext cx="3764" cy="2229"/>
              <a:chOff x="924" y="1292"/>
              <a:chExt cx="3764" cy="2229"/>
            </a:xfrm>
          </p:grpSpPr>
          <p:sp>
            <p:nvSpPr>
              <p:cNvPr id="18480" name="Line 95"/>
              <p:cNvSpPr>
                <a:spLocks noChangeShapeType="1"/>
              </p:cNvSpPr>
              <p:nvPr/>
            </p:nvSpPr>
            <p:spPr bwMode="auto">
              <a:xfrm>
                <a:off x="924" y="1292"/>
                <a:ext cx="3764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Line 96"/>
              <p:cNvSpPr>
                <a:spLocks noChangeShapeType="1"/>
              </p:cNvSpPr>
              <p:nvPr/>
            </p:nvSpPr>
            <p:spPr bwMode="auto">
              <a:xfrm>
                <a:off x="930" y="1298"/>
                <a:ext cx="2358" cy="22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77" name="Text Box 97"/>
            <p:cNvSpPr txBox="1">
              <a:spLocks noChangeArrowheads="1"/>
            </p:cNvSpPr>
            <p:nvPr/>
          </p:nvSpPr>
          <p:spPr bwMode="auto">
            <a:xfrm>
              <a:off x="708" y="1213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/>
                <a:t>O</a:t>
              </a:r>
            </a:p>
          </p:txBody>
        </p:sp>
        <p:sp>
          <p:nvSpPr>
            <p:cNvPr id="18478" name="Text Box 98"/>
            <p:cNvSpPr txBox="1">
              <a:spLocks noChangeArrowheads="1"/>
            </p:cNvSpPr>
            <p:nvPr/>
          </p:nvSpPr>
          <p:spPr bwMode="auto">
            <a:xfrm>
              <a:off x="3384" y="3345"/>
              <a:ext cx="22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/>
                <a:t>x</a:t>
              </a:r>
            </a:p>
          </p:txBody>
        </p:sp>
        <p:sp>
          <p:nvSpPr>
            <p:cNvPr id="18479" name="Text Box 99"/>
            <p:cNvSpPr txBox="1">
              <a:spLocks noChangeArrowheads="1"/>
            </p:cNvSpPr>
            <p:nvPr/>
          </p:nvSpPr>
          <p:spPr bwMode="auto">
            <a:xfrm>
              <a:off x="4654" y="1666"/>
              <a:ext cx="22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/>
                <a:t>y</a:t>
              </a:r>
            </a:p>
          </p:txBody>
        </p:sp>
      </p:grpSp>
      <p:grpSp>
        <p:nvGrpSpPr>
          <p:cNvPr id="12" name="Group 113"/>
          <p:cNvGrpSpPr>
            <a:grpSpLocks/>
          </p:cNvGrpSpPr>
          <p:nvPr/>
        </p:nvGrpSpPr>
        <p:grpSpPr bwMode="auto">
          <a:xfrm rot="2550101">
            <a:off x="1727199" y="1506474"/>
            <a:ext cx="3810000" cy="3810000"/>
            <a:chOff x="336" y="1056"/>
            <a:chExt cx="2400" cy="2400"/>
          </a:xfrm>
        </p:grpSpPr>
        <p:grpSp>
          <p:nvGrpSpPr>
            <p:cNvPr id="18465" name="Group 114"/>
            <p:cNvGrpSpPr>
              <a:grpSpLocks/>
            </p:cNvGrpSpPr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18472" name="Oval 115"/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473" name="Line 116"/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Line 117"/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Oval 118"/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8466" name="Group 119"/>
            <p:cNvGrpSpPr>
              <a:grpSpLocks/>
            </p:cNvGrpSpPr>
            <p:nvPr/>
          </p:nvGrpSpPr>
          <p:grpSpPr bwMode="auto">
            <a:xfrm rot="5383564" flipV="1">
              <a:off x="1405" y="1248"/>
              <a:ext cx="1008" cy="1008"/>
              <a:chOff x="2535" y="2125"/>
              <a:chExt cx="1008" cy="1008"/>
            </a:xfrm>
          </p:grpSpPr>
          <p:grpSp>
            <p:nvGrpSpPr>
              <p:cNvPr id="18468" name="Group 120"/>
              <p:cNvGrpSpPr>
                <a:grpSpLocks/>
              </p:cNvGrpSpPr>
              <p:nvPr/>
            </p:nvGrpSpPr>
            <p:grpSpPr bwMode="auto">
              <a:xfrm>
                <a:off x="2535" y="2125"/>
                <a:ext cx="1008" cy="1008"/>
                <a:chOff x="2544" y="2064"/>
                <a:chExt cx="1008" cy="1008"/>
              </a:xfrm>
            </p:grpSpPr>
            <p:sp>
              <p:nvSpPr>
                <p:cNvPr id="18470" name="AutoShape 121"/>
                <p:cNvSpPr>
                  <a:spLocks noChangeArrowheads="1"/>
                </p:cNvSpPr>
                <p:nvPr/>
              </p:nvSpPr>
              <p:spPr bwMode="auto">
                <a:xfrm rot="21198384" flipV="1">
                  <a:off x="2640" y="2064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471" name="AutoShape 122"/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0" y="1656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8469" name="Oval 123"/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8467" name="Oval 124"/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36284" name="Oval 92"/>
          <p:cNvSpPr>
            <a:spLocks noChangeArrowheads="1"/>
          </p:cNvSpPr>
          <p:nvPr/>
        </p:nvSpPr>
        <p:spPr bwMode="auto">
          <a:xfrm>
            <a:off x="3132138" y="439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304" name="Arc 112"/>
          <p:cNvSpPr>
            <a:spLocks/>
          </p:cNvSpPr>
          <p:nvPr/>
        </p:nvSpPr>
        <p:spPr bwMode="auto">
          <a:xfrm rot="8476317" flipH="1">
            <a:off x="3228975" y="3740150"/>
            <a:ext cx="1782763" cy="1947863"/>
          </a:xfrm>
          <a:custGeom>
            <a:avLst/>
            <a:gdLst>
              <a:gd name="T0" fmla="*/ 0 w 20924"/>
              <a:gd name="T1" fmla="*/ 2147483647 h 21600"/>
              <a:gd name="T2" fmla="*/ 2147483647 w 20924"/>
              <a:gd name="T3" fmla="*/ 2147483647 h 21600"/>
              <a:gd name="T4" fmla="*/ 2147483647 w 20924"/>
              <a:gd name="T5" fmla="*/ 2147483647 h 21600"/>
              <a:gd name="T6" fmla="*/ 0 60000 65536"/>
              <a:gd name="T7" fmla="*/ 0 60000 65536"/>
              <a:gd name="T8" fmla="*/ 0 60000 65536"/>
              <a:gd name="T9" fmla="*/ 0 w 20924"/>
              <a:gd name="T10" fmla="*/ 0 h 21600"/>
              <a:gd name="T11" fmla="*/ 20924 w 209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24" h="21600" fill="none" extrusionOk="0">
                <a:moveTo>
                  <a:pt x="0" y="519"/>
                </a:moveTo>
                <a:cubicBezTo>
                  <a:pt x="1545" y="174"/>
                  <a:pt x="3123" y="-1"/>
                  <a:pt x="4707" y="0"/>
                </a:cubicBezTo>
                <a:cubicBezTo>
                  <a:pt x="10915" y="0"/>
                  <a:pt x="16823" y="2671"/>
                  <a:pt x="20923" y="7332"/>
                </a:cubicBezTo>
              </a:path>
              <a:path w="20924" h="21600" stroke="0" extrusionOk="0">
                <a:moveTo>
                  <a:pt x="0" y="519"/>
                </a:moveTo>
                <a:cubicBezTo>
                  <a:pt x="1545" y="174"/>
                  <a:pt x="3123" y="-1"/>
                  <a:pt x="4707" y="0"/>
                </a:cubicBezTo>
                <a:cubicBezTo>
                  <a:pt x="10915" y="0"/>
                  <a:pt x="16823" y="2671"/>
                  <a:pt x="20923" y="7332"/>
                </a:cubicBezTo>
                <a:lnTo>
                  <a:pt x="4707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317" name="Arc 125"/>
          <p:cNvSpPr>
            <a:spLocks/>
          </p:cNvSpPr>
          <p:nvPr/>
        </p:nvSpPr>
        <p:spPr bwMode="auto">
          <a:xfrm rot="7959265" flipH="1">
            <a:off x="3868738" y="2479675"/>
            <a:ext cx="1716087" cy="1947863"/>
          </a:xfrm>
          <a:custGeom>
            <a:avLst/>
            <a:gdLst>
              <a:gd name="T0" fmla="*/ 0 w 20138"/>
              <a:gd name="T1" fmla="*/ 2147483647 h 21600"/>
              <a:gd name="T2" fmla="*/ 2147483647 w 20138"/>
              <a:gd name="T3" fmla="*/ 2147483647 h 21600"/>
              <a:gd name="T4" fmla="*/ 2147483647 w 2013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38"/>
              <a:gd name="T10" fmla="*/ 0 h 21600"/>
              <a:gd name="T11" fmla="*/ 20138 w 20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8" h="21600" fill="none" extrusionOk="0">
                <a:moveTo>
                  <a:pt x="0" y="519"/>
                </a:moveTo>
                <a:cubicBezTo>
                  <a:pt x="1545" y="174"/>
                  <a:pt x="3123" y="-1"/>
                  <a:pt x="4707" y="0"/>
                </a:cubicBezTo>
                <a:cubicBezTo>
                  <a:pt x="10513" y="0"/>
                  <a:pt x="16075" y="2337"/>
                  <a:pt x="20138" y="6485"/>
                </a:cubicBezTo>
              </a:path>
              <a:path w="20138" h="21600" stroke="0" extrusionOk="0">
                <a:moveTo>
                  <a:pt x="0" y="519"/>
                </a:moveTo>
                <a:cubicBezTo>
                  <a:pt x="1545" y="174"/>
                  <a:pt x="3123" y="-1"/>
                  <a:pt x="4707" y="0"/>
                </a:cubicBezTo>
                <a:cubicBezTo>
                  <a:pt x="10513" y="0"/>
                  <a:pt x="16075" y="2337"/>
                  <a:pt x="20138" y="6485"/>
                </a:cubicBezTo>
                <a:lnTo>
                  <a:pt x="4707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318" name="Oval 126"/>
          <p:cNvSpPr>
            <a:spLocks noChangeArrowheads="1"/>
          </p:cNvSpPr>
          <p:nvPr/>
        </p:nvSpPr>
        <p:spPr bwMode="auto">
          <a:xfrm>
            <a:off x="4945063" y="45466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319" name="Line 127"/>
          <p:cNvSpPr>
            <a:spLocks noChangeShapeType="1"/>
          </p:cNvSpPr>
          <p:nvPr/>
        </p:nvSpPr>
        <p:spPr bwMode="auto">
          <a:xfrm>
            <a:off x="1719262" y="3071572"/>
            <a:ext cx="5752970" cy="26456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320" name="Text Box 128"/>
          <p:cNvSpPr txBox="1">
            <a:spLocks noChangeArrowheads="1"/>
          </p:cNvSpPr>
          <p:nvPr/>
        </p:nvSpPr>
        <p:spPr bwMode="auto">
          <a:xfrm>
            <a:off x="7162800" y="5149850"/>
            <a:ext cx="3603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/>
              <a:t>z</a:t>
            </a:r>
          </a:p>
        </p:txBody>
      </p:sp>
      <p:sp>
        <p:nvSpPr>
          <p:cNvPr id="136321" name="Text Box 129"/>
          <p:cNvSpPr txBox="1">
            <a:spLocks noChangeArrowheads="1"/>
          </p:cNvSpPr>
          <p:nvPr/>
        </p:nvSpPr>
        <p:spPr bwMode="auto">
          <a:xfrm>
            <a:off x="2470150" y="3536950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136322" name="Text Box 130"/>
          <p:cNvSpPr txBox="1">
            <a:spLocks noChangeArrowheads="1"/>
          </p:cNvSpPr>
          <p:nvPr/>
        </p:nvSpPr>
        <p:spPr bwMode="auto">
          <a:xfrm>
            <a:off x="2622550" y="3232150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36326" name="Text Box 134"/>
          <p:cNvSpPr txBox="1">
            <a:spLocks noChangeArrowheads="1"/>
          </p:cNvSpPr>
          <p:nvPr/>
        </p:nvSpPr>
        <p:spPr bwMode="auto">
          <a:xfrm>
            <a:off x="762000" y="9906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Vẽ tia phân giác 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bằng 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COMPA:</a:t>
            </a:r>
          </a:p>
        </p:txBody>
      </p:sp>
      <p:sp>
        <p:nvSpPr>
          <p:cNvPr id="56" name="Arc 55"/>
          <p:cNvSpPr/>
          <p:nvPr/>
        </p:nvSpPr>
        <p:spPr>
          <a:xfrm rot="12528276" flipH="1">
            <a:off x="1946362" y="3210745"/>
            <a:ext cx="431800" cy="282575"/>
          </a:xfrm>
          <a:prstGeom prst="arc">
            <a:avLst>
              <a:gd name="adj1" fmla="val 18553698"/>
              <a:gd name="adj2" fmla="val 189810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Arc 56"/>
          <p:cNvSpPr/>
          <p:nvPr/>
        </p:nvSpPr>
        <p:spPr>
          <a:xfrm rot="10621377" flipH="1">
            <a:off x="2063581" y="3135245"/>
            <a:ext cx="431800" cy="249237"/>
          </a:xfrm>
          <a:prstGeom prst="arc">
            <a:avLst>
              <a:gd name="adj1" fmla="val 18553698"/>
              <a:gd name="adj2" fmla="val 189810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50" name="Picture 36" descr="DAIS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486400"/>
            <a:ext cx="1304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36" descr="DAIS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1362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36" descr="DAIS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36" descr="DAIS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9075" y="0"/>
            <a:ext cx="1304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128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3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3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13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3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36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136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136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500"/>
                                        <p:tgtEl>
                                          <p:spTgt spid="13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500"/>
                                        <p:tgtEl>
                                          <p:spTgt spid="13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500"/>
                                        <p:tgtEl>
                                          <p:spTgt spid="13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13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82" grpId="0" animBg="1"/>
      <p:bldP spid="136282" grpId="1" animBg="1"/>
      <p:bldP spid="136283" grpId="0" animBg="1"/>
      <p:bldP spid="136284" grpId="0" animBg="1"/>
      <p:bldP spid="136304" grpId="0" animBg="1"/>
      <p:bldP spid="136304" grpId="1" animBg="1"/>
      <p:bldP spid="136317" grpId="0" animBg="1"/>
      <p:bldP spid="136317" grpId="1" animBg="1"/>
      <p:bldP spid="136318" grpId="0" animBg="1"/>
      <p:bldP spid="136319" grpId="0" animBg="1"/>
      <p:bldP spid="136320" grpId="0"/>
      <p:bldP spid="136321" grpId="0"/>
      <p:bldP spid="136322" grpId="0"/>
      <p:bldP spid="1363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Tiết</a:t>
            </a:r>
            <a:r>
              <a:rPr lang="en-US" dirty="0" smtClean="0"/>
              <a:t> 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2"/>
                </a:solidFill>
              </a:rPr>
              <a:t>BÀI 6.Tính chất 3 đường phân giác của tam giác</a:t>
            </a:r>
            <a:endParaRPr lang="en-US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6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1327</Words>
  <Application>Microsoft Office PowerPoint</Application>
  <PresentationFormat>On-screen Show (4:3)</PresentationFormat>
  <Paragraphs>346</Paragraphs>
  <Slides>31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Slide 1</vt:lpstr>
      <vt:lpstr>Slide 2</vt:lpstr>
      <vt:lpstr>Slide 3</vt:lpstr>
      <vt:lpstr>Slide 4</vt:lpstr>
      <vt:lpstr>KIỂM TRA BÀI CŨ</vt:lpstr>
      <vt:lpstr>Slide 6</vt:lpstr>
      <vt:lpstr>Slide 7</vt:lpstr>
      <vt:lpstr>Slide 8</vt:lpstr>
      <vt:lpstr>Tiết 60</vt:lpstr>
      <vt:lpstr>Slide 10</vt:lpstr>
      <vt:lpstr>Slide 11</vt:lpstr>
      <vt:lpstr>Slide 12</vt:lpstr>
      <vt:lpstr>Slide 13</vt:lpstr>
      <vt:lpstr>Slide 14</vt:lpstr>
      <vt:lpstr>TÍNH CHẤT:(SGK-71)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Bài 36 (T 72 SGK ): Cho tam giác DEF, điểm I nằm trong tam giác và cách đều ba cạnh của nó. Chứng minh I là điểm chung của ba đường phân giác của tam giác DEF.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Tram</dc:creator>
  <cp:lastModifiedBy>User</cp:lastModifiedBy>
  <cp:revision>310</cp:revision>
  <cp:lastPrinted>2018-03-19T15:21:24Z</cp:lastPrinted>
  <dcterms:created xsi:type="dcterms:W3CDTF">2006-08-16T00:00:00Z</dcterms:created>
  <dcterms:modified xsi:type="dcterms:W3CDTF">2021-05-12T17:08:43Z</dcterms:modified>
</cp:coreProperties>
</file>