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67" r:id="rId2"/>
    <p:sldId id="268" r:id="rId3"/>
    <p:sldId id="269" r:id="rId4"/>
    <p:sldId id="270" r:id="rId5"/>
    <p:sldId id="324" r:id="rId6"/>
    <p:sldId id="271" r:id="rId7"/>
    <p:sldId id="272" r:id="rId8"/>
    <p:sldId id="260" r:id="rId9"/>
    <p:sldId id="322" r:id="rId10"/>
    <p:sldId id="264" r:id="rId11"/>
    <p:sldId id="320" r:id="rId12"/>
    <p:sldId id="321" r:id="rId13"/>
    <p:sldId id="265" r:id="rId14"/>
    <p:sldId id="327" r:id="rId15"/>
    <p:sldId id="273" r:id="rId16"/>
    <p:sldId id="329" r:id="rId17"/>
    <p:sldId id="274" r:id="rId18"/>
    <p:sldId id="325" r:id="rId19"/>
    <p:sldId id="326" r:id="rId20"/>
    <p:sldId id="275" r:id="rId21"/>
    <p:sldId id="26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12" r:id="rId30"/>
    <p:sldId id="286" r:id="rId31"/>
    <p:sldId id="288" r:id="rId32"/>
    <p:sldId id="291" r:id="rId33"/>
    <p:sldId id="290" r:id="rId34"/>
    <p:sldId id="292" r:id="rId35"/>
    <p:sldId id="294" r:id="rId36"/>
    <p:sldId id="313" r:id="rId37"/>
    <p:sldId id="304" r:id="rId38"/>
    <p:sldId id="309" r:id="rId39"/>
    <p:sldId id="310" r:id="rId40"/>
    <p:sldId id="305" r:id="rId41"/>
    <p:sldId id="311" r:id="rId42"/>
    <p:sldId id="303" r:id="rId43"/>
    <p:sldId id="306" r:id="rId44"/>
    <p:sldId id="302" r:id="rId45"/>
    <p:sldId id="316" r:id="rId46"/>
    <p:sldId id="319" r:id="rId47"/>
    <p:sldId id="317" r:id="rId48"/>
    <p:sldId id="314" r:id="rId49"/>
    <p:sldId id="315" r:id="rId50"/>
    <p:sldId id="323" r:id="rId51"/>
    <p:sldId id="31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Trước TĐ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Rất thích</c:v>
                </c:pt>
                <c:pt idx="1">
                  <c:v>Thích</c:v>
                </c:pt>
                <c:pt idx="2">
                  <c:v>Bình Thường</c:v>
                </c:pt>
                <c:pt idx="3">
                  <c:v>Chưa Thích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0.111</c:v>
                </c:pt>
                <c:pt idx="1">
                  <c:v>0.17799999999999999</c:v>
                </c:pt>
                <c:pt idx="2">
                  <c:v>0.48899999999999999</c:v>
                </c:pt>
                <c:pt idx="3">
                  <c:v>0.222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306816"/>
        <c:axId val="22308352"/>
      </c:barChart>
      <c:catAx>
        <c:axId val="22306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2308352"/>
        <c:crosses val="autoZero"/>
        <c:auto val="1"/>
        <c:lblAlgn val="ctr"/>
        <c:lblOffset val="100"/>
        <c:noMultiLvlLbl val="0"/>
      </c:catAx>
      <c:valAx>
        <c:axId val="223083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2306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Trước TĐ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Rất thích</c:v>
                </c:pt>
                <c:pt idx="1">
                  <c:v>Thích</c:v>
                </c:pt>
                <c:pt idx="2">
                  <c:v>Bình Thường</c:v>
                </c:pt>
                <c:pt idx="3">
                  <c:v>Chưa Thích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0.111</c:v>
                </c:pt>
                <c:pt idx="1">
                  <c:v>0.17799999999999999</c:v>
                </c:pt>
                <c:pt idx="2">
                  <c:v>0.48899999999999999</c:v>
                </c:pt>
                <c:pt idx="3">
                  <c:v>0.222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Sau TĐ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Rất thích</c:v>
                </c:pt>
                <c:pt idx="1">
                  <c:v>Thích</c:v>
                </c:pt>
                <c:pt idx="2">
                  <c:v>Bình Thường</c:v>
                </c:pt>
                <c:pt idx="3">
                  <c:v>Chưa Thích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 formatCode="0%">
                  <c:v>0.2</c:v>
                </c:pt>
                <c:pt idx="1">
                  <c:v>0.46700000000000003</c:v>
                </c:pt>
                <c:pt idx="2">
                  <c:v>0.28899999999999998</c:v>
                </c:pt>
                <c:pt idx="3">
                  <c:v>4.3999999999999997E-2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500736"/>
        <c:axId val="96502528"/>
      </c:barChart>
      <c:catAx>
        <c:axId val="96500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6502528"/>
        <c:crosses val="autoZero"/>
        <c:auto val="1"/>
        <c:lblAlgn val="ctr"/>
        <c:lblOffset val="100"/>
        <c:noMultiLvlLbl val="0"/>
      </c:catAx>
      <c:valAx>
        <c:axId val="965025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965007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0.10899</cdr:x>
      <cdr:y>0</cdr:y>
    </cdr:from>
    <cdr:to>
      <cdr:x>0.89817</cdr:x>
      <cdr:y>0.20757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2463" y="-1538287"/>
          <a:ext cx="472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đồ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hứng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thú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môn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Toán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năm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học</a:t>
          </a:r>
          <a:endParaRPr lang="en-US" sz="1600" dirty="0" smtClean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0.10899</cdr:x>
      <cdr:y>0</cdr:y>
    </cdr:from>
    <cdr:to>
      <cdr:x>0.89817</cdr:x>
      <cdr:y>0.20757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2463" y="-1538287"/>
          <a:ext cx="472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đồ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so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sánh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hứng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thú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môn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Toán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/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trước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tác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1BFC4-83CA-4D88-B8A0-44D27A636C56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1281E-01B1-4EF3-893C-9CB8C0F4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0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0AC10-5D6D-41B3-92DA-3B323230C4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1281E-01B1-4EF3-893C-9CB8C0F48E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5FEF3-6EC6-46AB-B2FB-7550E691BFBE}" type="slidenum">
              <a:rPr lang="en-US"/>
              <a:pPr/>
              <a:t>44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4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1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4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B23-142C-47C5-BDF4-447BEFD9115C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A824-84E4-4338-979E-35569BE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ú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1295400"/>
            <a:ext cx="579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BÁO CÁO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133600"/>
            <a:ext cx="8001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BIỆN PHÁP:  DẠY HỌC TOÁN 6 THEO ĐỊNH HƯỚNG STEM, NÂNG CAO CHẤT LƯỢNG HỌC TẬP VÀ PHÁT TRIỂN NĂNG LỰC CHO HỌC SINH.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867" y="4572000"/>
            <a:ext cx="5782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61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1"/>
            <a:ext cx="5867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115"/>
            <a:ext cx="8610600" cy="3373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8610600" cy="3143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35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8" y="605425"/>
            <a:ext cx="9338196" cy="58465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1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371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248233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kê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mẫu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phiếu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962" y="4862762"/>
            <a:ext cx="4191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30521"/>
              </p:ext>
            </p:extLst>
          </p:nvPr>
        </p:nvGraphicFramePr>
        <p:xfrm>
          <a:off x="1420488" y="2971800"/>
          <a:ext cx="6400800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778"/>
                <a:gridCol w="797835"/>
                <a:gridCol w="789533"/>
                <a:gridCol w="815196"/>
                <a:gridCol w="789533"/>
                <a:gridCol w="815196"/>
                <a:gridCol w="789533"/>
                <a:gridCol w="815196"/>
              </a:tblGrid>
              <a:tr h="584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17.8%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48.9%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8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52671663"/>
              </p:ext>
            </p:extLst>
          </p:nvPr>
        </p:nvGraphicFramePr>
        <p:xfrm>
          <a:off x="1785937" y="1538287"/>
          <a:ext cx="5986463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9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9144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62088" y="2297668"/>
            <a:ext cx="6268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kê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môn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2019 - 2020)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0407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2019-2020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24588"/>
              </p:ext>
            </p:extLst>
          </p:nvPr>
        </p:nvGraphicFramePr>
        <p:xfrm>
          <a:off x="1143000" y="2971800"/>
          <a:ext cx="6623685" cy="1722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307"/>
                <a:gridCol w="728322"/>
                <a:gridCol w="611656"/>
                <a:gridCol w="728322"/>
                <a:gridCol w="610307"/>
                <a:gridCol w="728322"/>
                <a:gridCol w="610307"/>
                <a:gridCol w="728322"/>
                <a:gridCol w="610307"/>
                <a:gridCol w="657513"/>
              </a:tblGrid>
              <a:tr h="74189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TB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8,0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TB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6,5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7,9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TB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5,0 đến 6,4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Điểm TB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từ 3,5 đến 4,9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TB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 3,5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17,7%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0.00%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399268"/>
              </p:ext>
            </p:extLst>
          </p:nvPr>
        </p:nvGraphicFramePr>
        <p:xfrm>
          <a:off x="1531938" y="1304925"/>
          <a:ext cx="6689725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Worksheet" r:id="rId3" imgW="5486278" imgH="3190885" progId="Excel.Sheet.8">
                  <p:embed/>
                </p:oleObj>
              </mc:Choice>
              <mc:Fallback>
                <p:oleObj name="Worksheet" r:id="rId3" imgW="5486278" imgH="31908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04925"/>
                        <a:ext cx="6689725" cy="4538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966" name="Rectangle 25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67" name="Text Box 25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15969" name="Rectangle 25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3429000" y="1851025"/>
            <a:ext cx="43188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1" name="Text Box 25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15979" name="Rectangle 26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80" name="Text Box 26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15981" name="Text Box 269"/>
          <p:cNvSpPr txBox="1">
            <a:spLocks noChangeArrowheads="1"/>
          </p:cNvSpPr>
          <p:nvPr/>
        </p:nvSpPr>
        <p:spPr bwMode="gray">
          <a:xfrm>
            <a:off x="3429000" y="2713038"/>
            <a:ext cx="5610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3429000" y="3552825"/>
            <a:ext cx="31454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3" name="Text Box 271"/>
          <p:cNvSpPr txBox="1">
            <a:spLocks noChangeArrowheads="1"/>
          </p:cNvSpPr>
          <p:nvPr/>
        </p:nvSpPr>
        <p:spPr bwMode="gray">
          <a:xfrm>
            <a:off x="3429000" y="4394200"/>
            <a:ext cx="13211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4" name="Text Box 272"/>
          <p:cNvSpPr txBox="1">
            <a:spLocks noChangeArrowheads="1"/>
          </p:cNvSpPr>
          <p:nvPr/>
        </p:nvSpPr>
        <p:spPr bwMode="gray">
          <a:xfrm>
            <a:off x="3429000" y="5245100"/>
            <a:ext cx="25955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gray">
          <a:xfrm>
            <a:off x="1447800" y="381000"/>
            <a:ext cx="59436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ĐỀ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1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5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15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15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15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5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5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15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15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15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5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5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66" grpId="0" animBg="1"/>
      <p:bldP spid="115967" grpId="0"/>
      <p:bldP spid="115969" grpId="0" animBg="1"/>
      <p:bldP spid="115970" grpId="0"/>
      <p:bldP spid="115971" grpId="0"/>
      <p:bldP spid="115976" grpId="0" animBg="1"/>
      <p:bldP spid="115977" grpId="0"/>
      <p:bldP spid="115979" grpId="0" animBg="1"/>
      <p:bldP spid="115980" grpId="0"/>
      <p:bldP spid="115982" grpId="0"/>
      <p:bldP spid="115983" grpId="0"/>
      <p:bldP spid="1159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8001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0718" y="565666"/>
            <a:ext cx="449834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57400"/>
            <a:ext cx="74676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874734"/>
            <a:ext cx="5814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STEM</a:t>
            </a:r>
          </a:p>
        </p:txBody>
      </p:sp>
    </p:spTree>
    <p:extLst>
      <p:ext uri="{BB962C8B-B14F-4D97-AF65-F5344CB8AC3E}">
        <p14:creationId xmlns:p14="http://schemas.microsoft.com/office/powerpoint/2010/main" val="14650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292350" y="16002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16150" y="42672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673350" y="1600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673350" y="45720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597150" y="2438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673350" y="33528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1752600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 rot="16200000"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BÁO CÁO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276600" y="1371600"/>
            <a:ext cx="5334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679950" y="1447800"/>
            <a:ext cx="2251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I. ĐẶT VẤN ĐỀ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276600" y="2178050"/>
            <a:ext cx="54102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679950" y="2252246"/>
            <a:ext cx="30962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ĐÊ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273424" y="3168650"/>
            <a:ext cx="556577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053909" y="3276600"/>
            <a:ext cx="3413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III. TÀI LIỆU THAM KHẢO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187700" y="14890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00400" y="2286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00400" y="32766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52800" y="4343400"/>
            <a:ext cx="5715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352800" y="4419600"/>
            <a:ext cx="56437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IV. MINH CHỨNG VỀ HIỆU QUẢ CỦA BIỆN PHÁP.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00400" y="4495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3352800" y="5181600"/>
            <a:ext cx="52578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gray">
          <a:xfrm>
            <a:off x="3124200" y="5334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1981200" y="4495800"/>
            <a:ext cx="533400" cy="838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2514600" y="5334000"/>
            <a:ext cx="609600" cy="76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4620260" y="5257800"/>
            <a:ext cx="2009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V. CAM KẾT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5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1" grpId="1" animBg="1"/>
      <p:bldP spid="7172" grpId="0" animBg="1"/>
      <p:bldP spid="7173" grpId="0" animBg="1"/>
      <p:bldP spid="7173" grpId="1" animBg="1"/>
      <p:bldP spid="7174" grpId="0" animBg="1"/>
      <p:bldP spid="7174" grpId="1" animBg="1"/>
      <p:bldP spid="7175" grpId="0" animBg="1"/>
      <p:bldP spid="7175" grpId="1" animBg="1"/>
      <p:bldP spid="7188" grpId="0" animBg="1"/>
      <p:bldP spid="7189" grpId="0"/>
      <p:bldP spid="7190" grpId="0" animBg="1"/>
      <p:bldP spid="7190" grpId="1" animBg="1"/>
      <p:bldP spid="7191" grpId="0"/>
      <p:bldP spid="7191" grpId="1"/>
      <p:bldP spid="7192" grpId="0" animBg="1"/>
      <p:bldP spid="7192" grpId="1" animBg="1"/>
      <p:bldP spid="7193" grpId="0"/>
      <p:bldP spid="7193" grpId="1"/>
      <p:bldP spid="7194" grpId="0" animBg="1"/>
      <p:bldP spid="7195" grpId="0" animBg="1"/>
      <p:bldP spid="7195" grpId="1" animBg="1"/>
      <p:bldP spid="7196" grpId="0" animBg="1"/>
      <p:bldP spid="7196" grpId="1" animBg="1"/>
      <p:bldP spid="7197" grpId="0" animBg="1"/>
      <p:bldP spid="7197" grpId="1" animBg="1"/>
      <p:bldP spid="7198" grpId="0"/>
      <p:bldP spid="7198" grpId="1"/>
      <p:bldP spid="7202" grpId="0" animBg="1"/>
      <p:bldP spid="7202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66" name="Rectangle 254"/>
          <p:cNvSpPr>
            <a:spLocks noChangeArrowheads="1"/>
          </p:cNvSpPr>
          <p:nvPr/>
        </p:nvSpPr>
        <p:spPr bwMode="gray">
          <a:xfrm rot="3419336">
            <a:off x="1116094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67" name="Text Box 255"/>
          <p:cNvSpPr txBox="1">
            <a:spLocks noChangeArrowheads="1"/>
          </p:cNvSpPr>
          <p:nvPr/>
        </p:nvSpPr>
        <p:spPr bwMode="gray">
          <a:xfrm>
            <a:off x="1171657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15969" name="Rectangle 257"/>
          <p:cNvSpPr>
            <a:spLocks noChangeArrowheads="1"/>
          </p:cNvSpPr>
          <p:nvPr/>
        </p:nvSpPr>
        <p:spPr bwMode="gray">
          <a:xfrm rot="3419336">
            <a:off x="1116094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2467057" y="1851025"/>
            <a:ext cx="65245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1" name="Text Box 259"/>
          <p:cNvSpPr txBox="1">
            <a:spLocks noChangeArrowheads="1"/>
          </p:cNvSpPr>
          <p:nvPr/>
        </p:nvSpPr>
        <p:spPr bwMode="gray">
          <a:xfrm>
            <a:off x="117165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1116094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1171657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1116094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117165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15979" name="Rectangle 267"/>
          <p:cNvSpPr>
            <a:spLocks noChangeArrowheads="1"/>
          </p:cNvSpPr>
          <p:nvPr/>
        </p:nvSpPr>
        <p:spPr bwMode="ltGray">
          <a:xfrm rot="3419336">
            <a:off x="1116094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80" name="Text Box 268"/>
          <p:cNvSpPr txBox="1">
            <a:spLocks noChangeArrowheads="1"/>
          </p:cNvSpPr>
          <p:nvPr/>
        </p:nvSpPr>
        <p:spPr bwMode="gray">
          <a:xfrm>
            <a:off x="117165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15981" name="Text Box 269"/>
          <p:cNvSpPr txBox="1">
            <a:spLocks noChangeArrowheads="1"/>
          </p:cNvSpPr>
          <p:nvPr/>
        </p:nvSpPr>
        <p:spPr bwMode="gray">
          <a:xfrm>
            <a:off x="2467057" y="2713038"/>
            <a:ext cx="5610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2467057" y="3552825"/>
            <a:ext cx="31454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3" name="Text Box 271"/>
          <p:cNvSpPr txBox="1">
            <a:spLocks noChangeArrowheads="1"/>
          </p:cNvSpPr>
          <p:nvPr/>
        </p:nvSpPr>
        <p:spPr bwMode="gray">
          <a:xfrm>
            <a:off x="2467057" y="4394200"/>
            <a:ext cx="13211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4" name="Text Box 272"/>
          <p:cNvSpPr txBox="1">
            <a:spLocks noChangeArrowheads="1"/>
          </p:cNvSpPr>
          <p:nvPr/>
        </p:nvSpPr>
        <p:spPr bwMode="gray">
          <a:xfrm>
            <a:off x="2467057" y="5245100"/>
            <a:ext cx="25955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gray">
          <a:xfrm>
            <a:off x="1447800" y="381000"/>
            <a:ext cx="59436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ĐỀ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1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5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5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5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15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15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5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15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5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5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5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5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5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66" grpId="0" animBg="1"/>
      <p:bldP spid="115967" grpId="0"/>
      <p:bldP spid="115969" grpId="0" animBg="1"/>
      <p:bldP spid="115970" grpId="0"/>
      <p:bldP spid="115971" grpId="0"/>
      <p:bldP spid="115973" grpId="0" animBg="1"/>
      <p:bldP spid="115974" grpId="0"/>
      <p:bldP spid="115979" grpId="0" animBg="1"/>
      <p:bldP spid="115980" grpId="0"/>
      <p:bldP spid="115981" grpId="0"/>
      <p:bldP spid="115983" grpId="0"/>
      <p:bldP spid="1159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821744"/>
            <a:ext cx="4392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97839"/>
            <a:ext cx="80010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STEM”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046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2714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BO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 ĐỘ 1: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B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785138" y="1151731"/>
            <a:ext cx="7563481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5000"/>
              </a:lnSpc>
            </a:pP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</a:t>
            </a:r>
            <a:r>
              <a:rPr lang="vi-VN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SGK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vi-VN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5000"/>
              </a:lnSpc>
            </a:pPr>
            <a:endParaRPr lang="en-US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5000"/>
              </a:lnSpc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ình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gô đại cáo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năm nào 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5000"/>
              </a:lnSpc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,  Nguyễn Trãi viết </a:t>
            </a: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Bình Ngô đại cáo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tổng kết thắng lợi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5000"/>
              </a:lnSpc>
            </a:pP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của cuộc kháng chiến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Minh. </a:t>
            </a:r>
          </a:p>
          <a:p>
            <a:pPr>
              <a:lnSpc>
                <a:spcPct val="155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. </a:t>
            </a:r>
          </a:p>
          <a:p>
            <a:pPr>
              <a:lnSpc>
                <a:spcPct val="155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là năm nào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16200"/>
            <a:ext cx="762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1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7301"/>
            <a:ext cx="41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25380"/>
            <a:ext cx="487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6511"/>
            <a:ext cx="762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686181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40 ( SGK Toán 6- Trang 20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Vì  là tổng số ngày trong hai tuần =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.2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= 14 gấp đôi  nên = 14.2= 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Vậy năm  = 1428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Vậy năm Nguyễn Trãi viết Bình Ngô đại cáo năm 1428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9" descr="binh_ngo_ai_cao_-_nguyen_trai_20120901_1631752043_R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4868"/>
            <a:ext cx="6008647" cy="34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0"/>
            <a:ext cx="76161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82 ( SGK -33):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20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157470"/>
              </p:ext>
            </p:extLst>
          </p:nvPr>
        </p:nvGraphicFramePr>
        <p:xfrm>
          <a:off x="3917804" y="1371600"/>
          <a:ext cx="9906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3" imgW="482391" imgH="228501" progId="Equation.DSMT4">
                  <p:embed/>
                </p:oleObj>
              </mc:Choice>
              <mc:Fallback>
                <p:oleObj name="Equation" r:id="rId3" imgW="48239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804" y="1371600"/>
                        <a:ext cx="9906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52600" y="2819400"/>
            <a:ext cx="5321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Cộng đồng các dân tộc Việt Nam có 54 dân tộc.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07921"/>
              </p:ext>
            </p:extLst>
          </p:nvPr>
        </p:nvGraphicFramePr>
        <p:xfrm>
          <a:off x="3200400" y="2286000"/>
          <a:ext cx="2971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5" imgW="1498600" imgH="228600" progId="Equation.DSMT4">
                  <p:embed/>
                </p:oleObj>
              </mc:Choice>
              <mc:Fallback>
                <p:oleObj name="Equation" r:id="rId5" imgW="149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0"/>
                        <a:ext cx="29718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38200" y="2209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27" name="Picture 11" descr="baotangDThoc"/>
          <p:cNvPicPr>
            <a:picLocks noChangeAspect="1" noChangeArrowheads="1"/>
          </p:cNvPicPr>
          <p:nvPr/>
        </p:nvPicPr>
        <p:blipFill>
          <a:blip r:embed="rId7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71170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13" name="Group 1273"/>
          <p:cNvGraphicFramePr>
            <a:graphicFrameLocks noGrp="1"/>
          </p:cNvGraphicFramePr>
          <p:nvPr/>
        </p:nvGraphicFramePr>
        <p:xfrm>
          <a:off x="533400" y="990600"/>
          <a:ext cx="8305800" cy="5019041"/>
        </p:xfrm>
        <a:graphic>
          <a:graphicData uri="http://schemas.openxmlformats.org/drawingml/2006/table">
            <a:tbl>
              <a:tblPr/>
              <a:tblGrid>
                <a:gridCol w="523875"/>
                <a:gridCol w="822325"/>
                <a:gridCol w="523875"/>
                <a:gridCol w="823913"/>
                <a:gridCol w="523875"/>
                <a:gridCol w="973137"/>
                <a:gridCol w="457200"/>
                <a:gridCol w="665163"/>
                <a:gridCol w="447675"/>
                <a:gridCol w="898525"/>
                <a:gridCol w="747712"/>
                <a:gridCol w="8985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Dân tộc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Dân tộc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Dân tộc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Dân tộc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Dân tộc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Dân tộc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 rai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 Glai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 Ôi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Chí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Cờ Lao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Tày</a:t>
                      </a:r>
                      <a:endParaRPr kumimoji="0" lang="vi-V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Ê- Đê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Mnông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 Lá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Bố Y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 Na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Xtiêng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Hủ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Xơ Đăng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Bru-Vân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Kiều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Chơ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Ha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Ngái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Khơ Me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 Chay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Thổ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Xinh Mun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Pà Thẻn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 La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HMông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Ho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Khơ Mú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 Nhì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Chứt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 Péo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Nùng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Tu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 Ru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Rơ măm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 Dìu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Giáy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Lô Lô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Brâu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Dao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Hrê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Giẻ-Triêng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Mảng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 Đu</a:t>
                      </a: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Thành phần khác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48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85989"/>
              </p:ext>
            </p:extLst>
          </p:nvPr>
        </p:nvGraphicFramePr>
        <p:xfrm>
          <a:off x="533400" y="152400"/>
          <a:ext cx="403860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600"/>
              </a:tblGrid>
              <a:tr h="3810000">
                <a:tc>
                  <a:txBody>
                    <a:bodyPr/>
                    <a:lstStyle/>
                    <a:p>
                      <a:pPr marL="136525" indent="-136525" algn="just">
                        <a:lnSpc>
                          <a:spcPct val="115000"/>
                        </a:lnSpc>
                        <a:spcBef>
                          <a:spcPts val="310"/>
                        </a:spcBef>
                        <a:spcAft>
                          <a:spcPts val="1000"/>
                        </a:spcAft>
                        <a:tabLst>
                          <a:tab pos="779145" algn="l"/>
                        </a:tabLs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Núi Fansipan là ngọn núi cao nhất của bán đảo Đông Dương (3143 m), nằm ở trung tâm dãy Hoàng Liên Sơn. Nơi sâu nhất của biển Đông là 5559 m. Hãy tính sự chênh lệch ở hai địa điểm này là bao nhiêu mét bằng hai cách: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  <a:tabLst>
                          <a:tab pos="316230" algn="l"/>
                          <a:tab pos="779145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a. 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Dùng phép tính trong tập hợp số tự nhiên</a:t>
                      </a:r>
                      <a:r>
                        <a:rPr lang="vi-VN" sz="1600" spc="5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N.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5"/>
                        </a:spcBef>
                        <a:spcAft>
                          <a:spcPts val="1000"/>
                        </a:spcAft>
                        <a:tabLst>
                          <a:tab pos="328295" algn="l"/>
                          <a:tab pos="779145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b. 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Dùng phép tính trong tập hợp số nguyên</a:t>
                      </a:r>
                      <a:r>
                        <a:rPr lang="vi-VN" sz="1600" spc="4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Z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 indent="-1365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79145" algn="l"/>
                        </a:tabLs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  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với quy ước mực nước biển ở vạch số 0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45720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tập hợp 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3143 + 5559 = 8702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tập hợp Z (tìm hiệu ta lấy số lớn trừ số nhỏ)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+3143 – (– 5559) = 8702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 ĐỘ 2: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644169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s-B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BO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s-BO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Dạy học STEM </a:t>
            </a:r>
            <a:r>
              <a:rPr lang="nb-NO" sz="2800" dirty="0" smtClean="0">
                <a:latin typeface="Times New Roman" pitchFamily="18" charset="0"/>
                <a:cs typeface="Times New Roman" pitchFamily="18" charset="0"/>
              </a:rPr>
              <a:t>chủ đề: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ĐIỂM ĐOẠN THẲNG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98212"/>
            <a:ext cx="3561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Tiến hành dạy học: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23069"/>
              </p:ext>
            </p:extLst>
          </p:nvPr>
        </p:nvGraphicFramePr>
        <p:xfrm>
          <a:off x="304800" y="1935617"/>
          <a:ext cx="8686800" cy="293354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867400"/>
                <a:gridCol w="2819400"/>
              </a:tblGrid>
              <a:tr h="4190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vi-VN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ượng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907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 1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381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(HS tự học ở nhà theo nhóm).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907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907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907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0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Thanh Phat\Desktop\7713.jpg_wh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700088"/>
            <a:ext cx="8191500" cy="54578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2286000"/>
            <a:ext cx="4449103" cy="1219200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Toán</a:t>
            </a:r>
            <a:r>
              <a:rPr lang="en-US" sz="5400" dirty="0" smtClean="0">
                <a:solidFill>
                  <a:schemeClr val="tx1"/>
                </a:solidFill>
              </a:rPr>
              <a:t> -</a:t>
            </a:r>
            <a:r>
              <a:rPr lang="en-US" sz="5400" dirty="0" err="1" smtClean="0">
                <a:solidFill>
                  <a:schemeClr val="tx1"/>
                </a:solidFill>
              </a:rPr>
              <a:t>văn</a:t>
            </a:r>
            <a:r>
              <a:rPr lang="en-US" sz="5400" dirty="0" smtClean="0">
                <a:solidFill>
                  <a:schemeClr val="tx1"/>
                </a:solidFill>
              </a:rPr>
              <a:t> - </a:t>
            </a:r>
            <a:r>
              <a:rPr lang="en-US" sz="5400" dirty="0" err="1" smtClean="0">
                <a:solidFill>
                  <a:schemeClr val="tx1"/>
                </a:solidFill>
              </a:rPr>
              <a:t>anh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0574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Hoạt động 1:Xác định yêu cầu thiết kế cầu bập bênh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(tiết 1 – kết hợp trong bài dạy lý thuyết)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7800" y="1628746"/>
            <a:ext cx="609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đánh giá số 1: Đánh giá sản phẩm cầu bập bênh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01260"/>
              </p:ext>
            </p:extLst>
          </p:nvPr>
        </p:nvGraphicFramePr>
        <p:xfrm>
          <a:off x="914400" y="2362200"/>
          <a:ext cx="7620000" cy="3282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8512"/>
                <a:gridCol w="2461488"/>
              </a:tblGrid>
              <a:tr h="291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                                    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endParaRPr lang="en-US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95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          3</a:t>
                      </a:r>
                      <a:endParaRPr lang="en-US" sz="2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khớp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          3</a:t>
                      </a:r>
                      <a:endParaRPr lang="en-US" sz="2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bền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10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9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0574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790545"/>
            <a:ext cx="57663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2:Đánh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64482"/>
              </p:ext>
            </p:extLst>
          </p:nvPr>
        </p:nvGraphicFramePr>
        <p:xfrm>
          <a:off x="793683" y="1752600"/>
          <a:ext cx="7696200" cy="2372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200"/>
                <a:gridCol w="1905000"/>
              </a:tblGrid>
              <a:tr h="460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endParaRPr lang="en-US" sz="2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98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4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07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4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07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 bày rõ ràng, logic, sinh động.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07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10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43064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Hoạt động 3: Trình bày và bảo vệ phương án thiết kế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bênh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133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Hoạt động 4: Chế tạo và thử cầu bập bênh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4839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Hoạt động 5: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67cc574602f2f3acaa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-4175"/>
            <a:ext cx="4190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039c1bb940f65513c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190997" cy="32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a5d595de96e183041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5" y="0"/>
            <a:ext cx="3733800" cy="327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6c9f601635a2c4fc9d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352800"/>
            <a:ext cx="3733800" cy="32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767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3b9992d0b99fac7a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6576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99118d9a1f2eee70b7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38290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oc_sinh_ngu_gat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40188" cy="3381651"/>
          </a:xfrm>
        </p:spPr>
      </p:pic>
      <p:pic>
        <p:nvPicPr>
          <p:cNvPr id="8" name="Content Placeholder 7" descr="be-ngu-gat-bi-co-chup-trom-anh-che-bai-loi-dap-tra-cua-ong-bo-khien-co-giao-nguong-mat-cogiaoguianhtrengugattronglop-2-1571211970-776-width640height427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041775" cy="3352800"/>
          </a:xfrm>
        </p:spPr>
      </p:pic>
    </p:spTree>
    <p:extLst>
      <p:ext uri="{BB962C8B-B14F-4D97-AF65-F5344CB8AC3E}">
        <p14:creationId xmlns:p14="http://schemas.microsoft.com/office/powerpoint/2010/main" val="1674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b6450fec94a381461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9003"/>
            <a:ext cx="422752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f12ef0bc6a089b56c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497"/>
            <a:ext cx="4343400" cy="48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b070f8e5a3aab64f2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7992"/>
            <a:ext cx="830072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" name="Text Box 25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" name="Rectangle 25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3429000" y="1851025"/>
            <a:ext cx="43188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5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7" name="Rectangle 26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Text Box 26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9" name="Rectangle 26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Text Box 26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1" name="Rectangle 26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" name="Text Box 26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3" name="Text Box 269"/>
          <p:cNvSpPr txBox="1">
            <a:spLocks noChangeArrowheads="1"/>
          </p:cNvSpPr>
          <p:nvPr/>
        </p:nvSpPr>
        <p:spPr bwMode="gray">
          <a:xfrm>
            <a:off x="3429000" y="2713038"/>
            <a:ext cx="5610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70"/>
          <p:cNvSpPr txBox="1">
            <a:spLocks noChangeArrowheads="1"/>
          </p:cNvSpPr>
          <p:nvPr/>
        </p:nvSpPr>
        <p:spPr bwMode="gray">
          <a:xfrm>
            <a:off x="3429000" y="3552825"/>
            <a:ext cx="31454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71"/>
          <p:cNvSpPr txBox="1">
            <a:spLocks noChangeArrowheads="1"/>
          </p:cNvSpPr>
          <p:nvPr/>
        </p:nvSpPr>
        <p:spPr bwMode="gray">
          <a:xfrm>
            <a:off x="3429000" y="4394200"/>
            <a:ext cx="13211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72"/>
          <p:cNvSpPr txBox="1">
            <a:spLocks noChangeArrowheads="1"/>
          </p:cNvSpPr>
          <p:nvPr/>
        </p:nvSpPr>
        <p:spPr bwMode="gray">
          <a:xfrm>
            <a:off x="3429000" y="5245100"/>
            <a:ext cx="25955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gray">
          <a:xfrm>
            <a:off x="1447800" y="381000"/>
            <a:ext cx="59436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ĐỀ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5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" name="Text Box 25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0" name="Rectangle 25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Text Box 258"/>
          <p:cNvSpPr txBox="1">
            <a:spLocks noChangeArrowheads="1"/>
          </p:cNvSpPr>
          <p:nvPr/>
        </p:nvSpPr>
        <p:spPr bwMode="gray">
          <a:xfrm>
            <a:off x="3429000" y="1851025"/>
            <a:ext cx="43188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5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3" name="Rectangle 26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" name="Text Box 26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5" name="Rectangle 26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" name="Text Box 26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7" name="Rectangle 26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8" name="Text Box 26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9" name="Text Box 269"/>
          <p:cNvSpPr txBox="1">
            <a:spLocks noChangeArrowheads="1"/>
          </p:cNvSpPr>
          <p:nvPr/>
        </p:nvSpPr>
        <p:spPr bwMode="gray">
          <a:xfrm>
            <a:off x="3429000" y="2713038"/>
            <a:ext cx="5610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70"/>
          <p:cNvSpPr txBox="1">
            <a:spLocks noChangeArrowheads="1"/>
          </p:cNvSpPr>
          <p:nvPr/>
        </p:nvSpPr>
        <p:spPr bwMode="gray">
          <a:xfrm>
            <a:off x="3429000" y="3552825"/>
            <a:ext cx="31454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71"/>
          <p:cNvSpPr txBox="1">
            <a:spLocks noChangeArrowheads="1"/>
          </p:cNvSpPr>
          <p:nvPr/>
        </p:nvSpPr>
        <p:spPr bwMode="gray">
          <a:xfrm>
            <a:off x="3429000" y="4394200"/>
            <a:ext cx="13211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72"/>
          <p:cNvSpPr txBox="1">
            <a:spLocks noChangeArrowheads="1"/>
          </p:cNvSpPr>
          <p:nvPr/>
        </p:nvSpPr>
        <p:spPr bwMode="gray">
          <a:xfrm>
            <a:off x="3429000" y="5245100"/>
            <a:ext cx="25955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gray">
          <a:xfrm>
            <a:off x="1447800" y="381000"/>
            <a:ext cx="59436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ĐỀ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9" grpId="0"/>
      <p:bldP spid="30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gray">
          <a:xfrm flipV="1">
            <a:off x="3352800" y="4191000"/>
            <a:ext cx="1698625" cy="2168525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 flipV="1">
            <a:off x="5260975" y="3538538"/>
            <a:ext cx="1687513" cy="2938462"/>
          </a:xfrm>
          <a:prstGeom prst="can">
            <a:avLst>
              <a:gd name="adj" fmla="val 23314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7196138" y="2787650"/>
            <a:ext cx="1687512" cy="3689350"/>
          </a:xfrm>
          <a:prstGeom prst="can">
            <a:avLst>
              <a:gd name="adj" fmla="val 22946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60975" y="3514725"/>
            <a:ext cx="1687513" cy="520700"/>
            <a:chOff x="1003" y="2400"/>
            <a:chExt cx="1089" cy="336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725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28627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94550" y="2770188"/>
            <a:ext cx="1687513" cy="520700"/>
            <a:chOff x="1003" y="2400"/>
            <a:chExt cx="1089" cy="336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shade val="57255"/>
                    <a:invGamma/>
                  </a:srgbClr>
                </a:gs>
                <a:gs pos="50000">
                  <a:srgbClr val="669900"/>
                </a:gs>
                <a:gs pos="100000">
                  <a:srgbClr val="66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669900">
                    <a:gamma/>
                    <a:tint val="28627"/>
                    <a:invGamma/>
                  </a:srgbClr>
                </a:gs>
                <a:gs pos="100000">
                  <a:srgbClr val="66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27400" y="4257675"/>
            <a:ext cx="1687513" cy="520700"/>
            <a:chOff x="1003" y="2400"/>
            <a:chExt cx="1089" cy="336"/>
          </a:xfrm>
        </p:grpSpPr>
        <p:sp>
          <p:nvSpPr>
            <p:cNvPr id="14353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429000" y="4953000"/>
            <a:ext cx="1636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600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600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1600" b="1" dirty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334000" y="4191000"/>
            <a:ext cx="1636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1600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600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1600" b="1" dirty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315200" y="3352800"/>
            <a:ext cx="163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dirty="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b="1" dirty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60" name="Picture 24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gray">
          <a:xfrm>
            <a:off x="7394575" y="2906713"/>
            <a:ext cx="1190625" cy="223837"/>
          </a:xfrm>
          <a:prstGeom prst="rect">
            <a:avLst/>
          </a:prstGeom>
          <a:noFill/>
        </p:spPr>
      </p:pic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373938" y="1830388"/>
            <a:ext cx="1258887" cy="1217612"/>
            <a:chOff x="887" y="2040"/>
            <a:chExt cx="433" cy="422"/>
          </a:xfrm>
        </p:grpSpPr>
        <p:pic>
          <p:nvPicPr>
            <p:cNvPr id="14362" name="Picture 26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4363" name="Oval 27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55000"/>
                  </a:srgbClr>
                </a:gs>
                <a:gs pos="50000">
                  <a:srgbClr val="99CC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99CC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64" name="Picture 28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pic>
        <p:nvPicPr>
          <p:cNvPr id="14366" name="Picture 30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gray">
          <a:xfrm>
            <a:off x="5487988" y="3621088"/>
            <a:ext cx="1189037" cy="223837"/>
          </a:xfrm>
          <a:prstGeom prst="rect">
            <a:avLst/>
          </a:prstGeom>
          <a:noFill/>
        </p:spPr>
      </p:pic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467350" y="2544763"/>
            <a:ext cx="1257300" cy="1217612"/>
            <a:chOff x="887" y="2040"/>
            <a:chExt cx="433" cy="422"/>
          </a:xfrm>
        </p:grpSpPr>
        <p:pic>
          <p:nvPicPr>
            <p:cNvPr id="14368" name="Picture 32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4369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0" name="Picture 34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pic>
        <p:nvPicPr>
          <p:cNvPr id="14372" name="Picture 36" descr="shadow_1_m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gray">
          <a:xfrm>
            <a:off x="3568700" y="4389438"/>
            <a:ext cx="1190625" cy="223837"/>
          </a:xfrm>
          <a:prstGeom prst="rect">
            <a:avLst/>
          </a:prstGeom>
          <a:noFill/>
        </p:spPr>
      </p:pic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505200" y="3276600"/>
            <a:ext cx="1257300" cy="1217612"/>
            <a:chOff x="887" y="2040"/>
            <a:chExt cx="433" cy="422"/>
          </a:xfrm>
        </p:grpSpPr>
        <p:pic>
          <p:nvPicPr>
            <p:cNvPr id="14374" name="Picture 38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4375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4376" name="Picture 40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3" name="Rectangle 42"/>
          <p:cNvSpPr/>
          <p:nvPr/>
        </p:nvSpPr>
        <p:spPr>
          <a:xfrm>
            <a:off x="1371601" y="1143000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59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2292350" y="16002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216150" y="42672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673350" y="1600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673350" y="45720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97150" y="2438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673350" y="33528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28600" y="1752600"/>
            <a:ext cx="2673350" cy="2671762"/>
            <a:chOff x="140" y="1419"/>
            <a:chExt cx="1684" cy="1683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 rot="16200000"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BÁO CÁO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3276600" y="1371600"/>
            <a:ext cx="5334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79950" y="1447800"/>
            <a:ext cx="2251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I. ĐẶT VẤN ĐỀ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3276600" y="2178050"/>
            <a:ext cx="54102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679950" y="2252246"/>
            <a:ext cx="30962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ĐÊ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gray">
          <a:xfrm>
            <a:off x="3273424" y="3168650"/>
            <a:ext cx="556577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053909" y="3276600"/>
            <a:ext cx="3413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III. TÀI LIỆU THAM KHẢO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gray">
          <a:xfrm>
            <a:off x="3187700" y="14890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gray">
          <a:xfrm>
            <a:off x="3200400" y="2286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gray">
          <a:xfrm>
            <a:off x="3200400" y="32766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gray">
          <a:xfrm>
            <a:off x="3352800" y="4343400"/>
            <a:ext cx="5715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3352800" y="4419600"/>
            <a:ext cx="56437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IV. MINH CHỨNG VỀ HIỆU QUẢ CỦA BIỆN PHÁP.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gray">
          <a:xfrm>
            <a:off x="3200400" y="4495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3352800" y="5181600"/>
            <a:ext cx="52578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gray">
          <a:xfrm>
            <a:off x="3124200" y="5334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1981200" y="4495800"/>
            <a:ext cx="533400" cy="838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2514600" y="5334000"/>
            <a:ext cx="609600" cy="76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20260" y="5257800"/>
            <a:ext cx="2009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V. CAM KẾT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 animBg="1"/>
      <p:bldP spid="18" grpId="0"/>
      <p:bldP spid="19" grpId="0" animBg="1"/>
      <p:bldP spid="20" grpId="0"/>
      <p:bldP spid="23" grpId="0" animBg="1"/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252"/>
            <a:ext cx="2200631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2481085" cy="433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10" y="1295400"/>
            <a:ext cx="265660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14" y="1752600"/>
            <a:ext cx="4422186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97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2292350" y="16002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216150" y="42672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736850" y="1600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673350" y="45720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660650" y="2438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736850" y="33528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28600" y="1752600"/>
            <a:ext cx="2673350" cy="2671762"/>
            <a:chOff x="140" y="1419"/>
            <a:chExt cx="1684" cy="1683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 rot="16200000"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BÁO CÁO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3340100" y="1371600"/>
            <a:ext cx="5334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743450" y="1447800"/>
            <a:ext cx="2251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I. ĐẶT VẤN ĐỀ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3340100" y="2178050"/>
            <a:ext cx="54102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743450" y="2252246"/>
            <a:ext cx="30962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ĐÊ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gray">
          <a:xfrm>
            <a:off x="3336924" y="3168650"/>
            <a:ext cx="556577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117409" y="3276600"/>
            <a:ext cx="3413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III. TÀI LIỆU THAM KHẢO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gray">
          <a:xfrm>
            <a:off x="3251200" y="14890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gray">
          <a:xfrm>
            <a:off x="3263900" y="2286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gray">
          <a:xfrm>
            <a:off x="3263900" y="32766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gray">
          <a:xfrm>
            <a:off x="3352800" y="4343400"/>
            <a:ext cx="5715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3352800" y="4419600"/>
            <a:ext cx="56437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IV. MINH CHỨNG VỀ HIỆU QUẢ CỦA BIỆN PHÁP.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gray">
          <a:xfrm>
            <a:off x="3200400" y="4495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3416300" y="5181600"/>
            <a:ext cx="52578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gray">
          <a:xfrm>
            <a:off x="3187700" y="5334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1981200" y="4495800"/>
            <a:ext cx="533400" cy="838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2514600" y="5334000"/>
            <a:ext cx="609600" cy="76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83760" y="5257800"/>
            <a:ext cx="2009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V. CAM KẾT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36101140"/>
              </p:ext>
            </p:extLst>
          </p:nvPr>
        </p:nvGraphicFramePr>
        <p:xfrm>
          <a:off x="1785937" y="1538287"/>
          <a:ext cx="5986463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3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719658"/>
              </p:ext>
            </p:extLst>
          </p:nvPr>
        </p:nvGraphicFramePr>
        <p:xfrm>
          <a:off x="1531938" y="1304925"/>
          <a:ext cx="6689725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Worksheet" r:id="rId3" imgW="5486278" imgH="3200333" progId="Excel.Sheet.8">
                  <p:embed/>
                </p:oleObj>
              </mc:Choice>
              <mc:Fallback>
                <p:oleObj name="Worksheet" r:id="rId3" imgW="5486278" imgH="3200333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04925"/>
                        <a:ext cx="6689725" cy="455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19200"/>
            <a:ext cx="518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DẠY HỌC TOÁN 6 THEO ĐỊNH HƯỚNG STEM, NÂNG CAO CHẤT LƯỢNG HỌC TẬP VÀ PHÁT TRIỂN NĂNG LỰC CHO HỌC SINH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Thanh Phat\Desktop\chia-khoa-thanh-c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050" y="3783140"/>
            <a:ext cx="38735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4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167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7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  <a:r>
              <a:rPr lang="en-US" sz="7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7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7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7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7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b="1" dirty="0" err="1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at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16" y="1200282"/>
            <a:ext cx="1316567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new05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5534025"/>
            <a:ext cx="114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new05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5534023"/>
            <a:ext cx="115146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2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2292350" y="16002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216150" y="42672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673350" y="1600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673350" y="45720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97150" y="2438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673350" y="33528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28600" y="1752600"/>
            <a:ext cx="2673350" cy="2671762"/>
            <a:chOff x="140" y="1419"/>
            <a:chExt cx="1684" cy="1683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 rot="16200000"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BÁO CÁO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3276600" y="1371600"/>
            <a:ext cx="5334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79950" y="1447800"/>
            <a:ext cx="2251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I. ĐẶT VẤN ĐỀ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3276600" y="2178050"/>
            <a:ext cx="54102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679950" y="2252246"/>
            <a:ext cx="30962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ĐÊ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gray">
          <a:xfrm>
            <a:off x="3273424" y="3168650"/>
            <a:ext cx="556577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4053909" y="3276600"/>
            <a:ext cx="3413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III. TÀI LIỆU THAM KHẢO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gray">
          <a:xfrm>
            <a:off x="3187700" y="14890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gray">
          <a:xfrm>
            <a:off x="3200400" y="2286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gray">
          <a:xfrm>
            <a:off x="3200400" y="32766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gray">
          <a:xfrm>
            <a:off x="3352800" y="4343400"/>
            <a:ext cx="5715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3352800" y="4419600"/>
            <a:ext cx="56437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IV. MINH CHỨNG VỀ HIỆU QUẢ CỦA BIỆN PHÁP.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gray">
          <a:xfrm>
            <a:off x="3200400" y="4495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3352800" y="5181600"/>
            <a:ext cx="52578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gray">
          <a:xfrm>
            <a:off x="3124200" y="5334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1981200" y="4495800"/>
            <a:ext cx="533400" cy="838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2514600" y="5334000"/>
            <a:ext cx="609600" cy="76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620260" y="5257800"/>
            <a:ext cx="2009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V. CAM KẾT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12192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38862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121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49550" y="41910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057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29718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1371600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 rot="16200000"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BÁO CÁO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990600"/>
            <a:ext cx="5334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756150" y="1066800"/>
            <a:ext cx="2251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I. ĐẶT VẤN ĐỀ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2800" y="1797050"/>
            <a:ext cx="54102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756150" y="1871246"/>
            <a:ext cx="30962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ĐÊ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4" y="2787650"/>
            <a:ext cx="5565776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130109" y="2895600"/>
            <a:ext cx="3413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III. TÀI LIỆU THAM KHẢO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1080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1905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28956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429000" y="3962400"/>
            <a:ext cx="57150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429000" y="4038600"/>
            <a:ext cx="56437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IV. MINH CHỨNG VỀ HIỆU QUẢ CỦA BIỆN PHÁP.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114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3429000" y="4800600"/>
            <a:ext cx="52578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4"/>
          <p:cNvSpPr>
            <a:spLocks noChangeArrowheads="1"/>
          </p:cNvSpPr>
          <p:nvPr/>
        </p:nvSpPr>
        <p:spPr bwMode="gray">
          <a:xfrm>
            <a:off x="3200400" y="495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2057400" y="4114800"/>
            <a:ext cx="533400" cy="838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2590800" y="4953000"/>
            <a:ext cx="609600" cy="762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4696460" y="4876800"/>
            <a:ext cx="2009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V. CAM KẾT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79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5" grpId="0" animBg="1"/>
      <p:bldP spid="7188" grpId="0" animBg="1"/>
      <p:bldP spid="7189" grpId="0"/>
      <p:bldP spid="7192" grpId="0" animBg="1"/>
      <p:bldP spid="7193" grpId="0"/>
      <p:bldP spid="7194" grpId="0" animBg="1"/>
      <p:bldP spid="7196" grpId="0" animBg="1"/>
      <p:bldP spid="7197" grpId="0" animBg="1"/>
      <p:bldP spid="7198" grpId="0"/>
      <p:bldP spid="7202" grpId="0" animBg="1"/>
      <p:bldP spid="29" grpId="0" animBg="1"/>
      <p:bldP spid="30" grpId="0" animBg="1"/>
      <p:bldP spid="32" grpId="0" animBg="1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5967" y="6356350"/>
            <a:ext cx="2895600" cy="365125"/>
          </a:xfrm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966" name="Rectangle 254"/>
          <p:cNvSpPr>
            <a:spLocks noChangeArrowheads="1"/>
          </p:cNvSpPr>
          <p:nvPr/>
        </p:nvSpPr>
        <p:spPr bwMode="gray">
          <a:xfrm rot="3419336">
            <a:off x="1099804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67" name="Text Box 255"/>
          <p:cNvSpPr txBox="1">
            <a:spLocks noChangeArrowheads="1"/>
          </p:cNvSpPr>
          <p:nvPr/>
        </p:nvSpPr>
        <p:spPr bwMode="gray">
          <a:xfrm>
            <a:off x="1155367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15969" name="Rectangle 257"/>
          <p:cNvSpPr>
            <a:spLocks noChangeArrowheads="1"/>
          </p:cNvSpPr>
          <p:nvPr/>
        </p:nvSpPr>
        <p:spPr bwMode="gray">
          <a:xfrm rot="3419336">
            <a:off x="1099804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2450767" y="1851025"/>
            <a:ext cx="65245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1" name="Text Box 259"/>
          <p:cNvSpPr txBox="1">
            <a:spLocks noChangeArrowheads="1"/>
          </p:cNvSpPr>
          <p:nvPr/>
        </p:nvSpPr>
        <p:spPr bwMode="gray">
          <a:xfrm>
            <a:off x="1155367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1099804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1155367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1099804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1155367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15979" name="Rectangle 267"/>
          <p:cNvSpPr>
            <a:spLocks noChangeArrowheads="1"/>
          </p:cNvSpPr>
          <p:nvPr/>
        </p:nvSpPr>
        <p:spPr bwMode="ltGray">
          <a:xfrm rot="3419336">
            <a:off x="1099804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5980" name="Text Box 268"/>
          <p:cNvSpPr txBox="1">
            <a:spLocks noChangeArrowheads="1"/>
          </p:cNvSpPr>
          <p:nvPr/>
        </p:nvSpPr>
        <p:spPr bwMode="gray">
          <a:xfrm>
            <a:off x="1155367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15981" name="Text Box 269"/>
          <p:cNvSpPr txBox="1">
            <a:spLocks noChangeArrowheads="1"/>
          </p:cNvSpPr>
          <p:nvPr/>
        </p:nvSpPr>
        <p:spPr bwMode="gray">
          <a:xfrm>
            <a:off x="2450767" y="2713038"/>
            <a:ext cx="56108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2450767" y="3552825"/>
            <a:ext cx="31454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3" name="Text Box 271"/>
          <p:cNvSpPr txBox="1">
            <a:spLocks noChangeArrowheads="1"/>
          </p:cNvSpPr>
          <p:nvPr/>
        </p:nvSpPr>
        <p:spPr bwMode="gray">
          <a:xfrm>
            <a:off x="2450767" y="4394200"/>
            <a:ext cx="13211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4" name="Text Box 272"/>
          <p:cNvSpPr txBox="1">
            <a:spLocks noChangeArrowheads="1"/>
          </p:cNvSpPr>
          <p:nvPr/>
        </p:nvSpPr>
        <p:spPr bwMode="gray">
          <a:xfrm>
            <a:off x="2450767" y="5245100"/>
            <a:ext cx="25955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gray">
          <a:xfrm>
            <a:off x="1447800" y="381000"/>
            <a:ext cx="59436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 II.GIẢI QUYẾT VẤN ĐỀ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1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5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5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5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5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5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5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5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5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5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15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15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66" grpId="0" animBg="1"/>
      <p:bldP spid="115967" grpId="0"/>
      <p:bldP spid="115973" grpId="0" animBg="1"/>
      <p:bldP spid="115974" grpId="0"/>
      <p:bldP spid="115976" grpId="0" animBg="1"/>
      <p:bldP spid="115977" grpId="0"/>
      <p:bldP spid="115979" grpId="0" animBg="1"/>
      <p:bldP spid="115980" grpId="0"/>
      <p:bldP spid="115981" grpId="0"/>
      <p:bldP spid="115982" grpId="0"/>
      <p:bldP spid="115983" grpId="0"/>
      <p:bldP spid="1159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41087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1126"/>
            <a:ext cx="8332312" cy="6019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6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18650</TotalTime>
  <Words>1616</Words>
  <Application>Microsoft Office PowerPoint</Application>
  <PresentationFormat>On-screen Show (4:3)</PresentationFormat>
  <Paragraphs>373</Paragraphs>
  <Slides>51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Worksheet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46</cp:revision>
  <dcterms:created xsi:type="dcterms:W3CDTF">2020-11-25T00:48:44Z</dcterms:created>
  <dcterms:modified xsi:type="dcterms:W3CDTF">2021-01-27T01:39:46Z</dcterms:modified>
</cp:coreProperties>
</file>