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76" r:id="rId3"/>
    <p:sldId id="278" r:id="rId4"/>
    <p:sldId id="279" r:id="rId5"/>
    <p:sldId id="324" r:id="rId6"/>
    <p:sldId id="331" r:id="rId7"/>
    <p:sldId id="332" r:id="rId8"/>
    <p:sldId id="335" r:id="rId9"/>
    <p:sldId id="334" r:id="rId10"/>
    <p:sldId id="333" r:id="rId11"/>
    <p:sldId id="320" r:id="rId12"/>
    <p:sldId id="337" r:id="rId13"/>
    <p:sldId id="339" r:id="rId14"/>
    <p:sldId id="341" r:id="rId15"/>
    <p:sldId id="319" r:id="rId16"/>
    <p:sldId id="318" r:id="rId17"/>
    <p:sldId id="274" r:id="rId18"/>
    <p:sldId id="292" r:id="rId19"/>
    <p:sldId id="29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A3DBE1"/>
    <a:srgbClr val="F26532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8071" autoAdjust="0"/>
    <p:restoredTop sz="86422" autoAdjust="0"/>
  </p:normalViewPr>
  <p:slideViewPr>
    <p:cSldViewPr snapToGrid="0" showGuides="1">
      <p:cViewPr varScale="1">
        <p:scale>
          <a:sx n="92" d="100"/>
          <a:sy n="92" d="100"/>
        </p:scale>
        <p:origin x="103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0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5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4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7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0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12.wdp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microsoft.com/office/2007/relationships/hdphoto" Target="../media/hdphoto11.wdp"/><Relationship Id="rId19" Type="http://schemas.openxmlformats.org/officeDocument/2006/relationships/image" Target="../media/image15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12.jpe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6.jpeg"/><Relationship Id="rId9" Type="http://schemas.microsoft.com/office/2007/relationships/hdphoto" Target="../media/hdphoto6.wdp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12.wdp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microsoft.com/office/2007/relationships/hdphoto" Target="../media/hdphoto11.wdp"/><Relationship Id="rId19" Type="http://schemas.openxmlformats.org/officeDocument/2006/relationships/image" Target="../media/image15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811621"/>
            <a:ext cx="10961914" cy="604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35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350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843648"/>
            <a:ext cx="6400800" cy="60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35000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153232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3500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6" y="843649"/>
            <a:ext cx="7260415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958411"/>
            <a:ext cx="7192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Tigers are endangered animals and there are not more than </a:t>
            </a:r>
            <a:r>
              <a:rPr lang="is-IS" sz="3600" dirty="0"/>
              <a:t>….........</a:t>
            </a:r>
            <a:r>
              <a:rPr lang="en-US" sz="3600" dirty="0"/>
              <a:t>tigers in the wild now.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6" y="1487837"/>
            <a:ext cx="1028782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67018" y="928914"/>
            <a:ext cx="990382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57" y="1711753"/>
            <a:ext cx="835884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12221" y="1696246"/>
            <a:ext cx="11805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13566" y="2432646"/>
            <a:ext cx="11805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10602" y="2952360"/>
            <a:ext cx="11805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40868" y="2120190"/>
            <a:ext cx="11805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23457" y="2083102"/>
            <a:ext cx="88685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2225075" y="3916898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42137" y="89567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1609900" y="327790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138686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80309" y="88484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866318" y="83754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12384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0883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11971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PRE-LISTENING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07584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6673"/>
                </a:solidFill>
              </a:rPr>
              <a:t>Pairwork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683" y="1984578"/>
            <a:ext cx="514347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Answer the question: </a:t>
            </a:r>
          </a:p>
          <a:p>
            <a:r>
              <a:rPr lang="en-US" dirty="0"/>
              <a:t>       </a:t>
            </a:r>
            <a:r>
              <a:rPr lang="en-US" sz="3000" b="1" i="1" dirty="0"/>
              <a:t>What is happening to the animals in the picture?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3555" y="3776098"/>
            <a:ext cx="52768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Answer:</a:t>
            </a:r>
          </a:p>
          <a:p>
            <a:r>
              <a:rPr lang="en-US" sz="3000" dirty="0">
                <a:solidFill>
                  <a:srgbClr val="FF0000"/>
                </a:solidFill>
              </a:rPr>
              <a:t>- Picture a: The rhino is being hunted.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- Picture b: The wild tiger is being kept in a cage. / The wild tiger is being held in captivity.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70" y="1861579"/>
            <a:ext cx="4842379" cy="499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suffering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4929" y="5567983"/>
            <a:ext cx="5165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 physical or mental pain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189582" y="2771761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dirty="0"/>
              <a:t>ˈ</a:t>
            </a:r>
            <a:r>
              <a:rPr lang="en-US" sz="2800" dirty="0" err="1"/>
              <a:t>sʌfərɪŋ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1935"/>
            <a:ext cx="5791200" cy="3229128"/>
          </a:xfrm>
          <a:prstGeom prst="rect">
            <a:avLst/>
          </a:prstGeom>
        </p:spPr>
      </p:pic>
      <p:pic>
        <p:nvPicPr>
          <p:cNvPr id="4" name="suffering__gb_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5350" y="370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ban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to decide or say officially that something is not allowed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9613" y="2771761"/>
            <a:ext cx="1148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dirty="0" err="1"/>
              <a:t>bæn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87" y="880278"/>
            <a:ext cx="5039713" cy="5039713"/>
          </a:xfrm>
          <a:prstGeom prst="rect">
            <a:avLst/>
          </a:prstGeom>
        </p:spPr>
      </p:pic>
      <p:pic>
        <p:nvPicPr>
          <p:cNvPr id="3" name="ban__gb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3663" y="3614712"/>
            <a:ext cx="609600" cy="6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34712"/>
              </p:ext>
            </p:extLst>
          </p:nvPr>
        </p:nvGraphicFramePr>
        <p:xfrm>
          <a:off x="2261938" y="1583700"/>
          <a:ext cx="7940841" cy="31755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4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91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</a:rPr>
                        <a:t>suffering</a:t>
                      </a:r>
                    </a:p>
                    <a:p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333333"/>
                          </a:solidFill>
                          <a:latin typeface="+mn-lt"/>
                        </a:rPr>
                        <a:t>/</a:t>
                      </a:r>
                      <a:r>
                        <a:rPr lang="en-US" sz="2000" dirty="0"/>
                        <a:t>ˈ</a:t>
                      </a:r>
                      <a:r>
                        <a:rPr lang="en-US" sz="2000" dirty="0" err="1"/>
                        <a:t>sʌfərɪŋ</a:t>
                      </a:r>
                      <a:r>
                        <a:rPr lang="en-US" sz="2000" b="0" dirty="0">
                          <a:solidFill>
                            <a:srgbClr val="333333"/>
                          </a:solidFill>
                          <a:latin typeface="+mn-lt"/>
                        </a:rPr>
                        <a:t>/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physical or mental pain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</a:rPr>
                        <a:t>ban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n-lt"/>
                        </a:rPr>
                        <a:t>/</a:t>
                      </a:r>
                      <a:r>
                        <a:rPr lang="en-US" sz="2000" dirty="0" err="1"/>
                        <a:t>bæn</a:t>
                      </a:r>
                      <a:r>
                        <a:rPr lang="en-US" sz="2000" b="0" dirty="0">
                          <a:latin typeface="+mn-lt"/>
                        </a:rPr>
                        <a:t>/</a:t>
                      </a:r>
                    </a:p>
                    <a:p>
                      <a:endParaRPr lang="en-US" sz="20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decide or say officially that something is not allowed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5362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223464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While 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12318" y="1179592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 Individual 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720" y="2142340"/>
            <a:ext cx="102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Nam and Mai  are talking about  Mai’s project on ways to save  endangered animals. Listen to the conversation and decide whether the statements are (T) or false(F).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1619"/>
              </p:ext>
            </p:extLst>
          </p:nvPr>
        </p:nvGraphicFramePr>
        <p:xfrm>
          <a:off x="1457720" y="2994010"/>
          <a:ext cx="9019927" cy="394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15">
                <a:tc>
                  <a:txBody>
                    <a:bodyPr/>
                    <a:lstStyle/>
                    <a:p>
                      <a:r>
                        <a:rPr lang="en-US" dirty="0"/>
                        <a:t>1.Mai will complete her mid-term project in two weeks.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162">
                <a:tc>
                  <a:txBody>
                    <a:bodyPr/>
                    <a:lstStyle/>
                    <a:p>
                      <a:r>
                        <a:rPr lang="en-US" dirty="0"/>
                        <a:t>2. Nam believe</a:t>
                      </a:r>
                      <a:r>
                        <a:rPr lang="vi-VN" dirty="0"/>
                        <a:t>s</a:t>
                      </a:r>
                      <a:r>
                        <a:rPr lang="en-US" dirty="0"/>
                        <a:t> that people should first be made aware of the importance</a:t>
                      </a:r>
                      <a:r>
                        <a:rPr lang="en-US" baseline="0" dirty="0"/>
                        <a:t> of the problem.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162">
                <a:tc>
                  <a:txBody>
                    <a:bodyPr/>
                    <a:lstStyle/>
                    <a:p>
                      <a:r>
                        <a:rPr lang="en-US" dirty="0"/>
                        <a:t>3.  Mai think</a:t>
                      </a:r>
                      <a:r>
                        <a:rPr lang="vi-VN" dirty="0"/>
                        <a:t>s</a:t>
                      </a:r>
                      <a:r>
                        <a:rPr lang="en-US" dirty="0"/>
                        <a:t> that illegal hunting may not destroy wild animals’ natural habitats.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162">
                <a:tc>
                  <a:txBody>
                    <a:bodyPr/>
                    <a:lstStyle/>
                    <a:p>
                      <a:r>
                        <a:rPr lang="en-US" dirty="0"/>
                        <a:t>4. Nam believe</a:t>
                      </a:r>
                      <a:r>
                        <a:rPr lang="vi-VN" dirty="0"/>
                        <a:t>s</a:t>
                      </a:r>
                      <a:r>
                        <a:rPr lang="en-US" dirty="0"/>
                        <a:t> that illegal hunting can be prevented by banning wildlife trade.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86862" y="3961546"/>
            <a:ext cx="30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86862" y="4813217"/>
            <a:ext cx="30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58388" y="5459549"/>
            <a:ext cx="22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12579" y="6291795"/>
            <a:ext cx="5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6" name="0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078" y="1122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4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While listening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Individual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8291" y="2730843"/>
            <a:ext cx="83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Listen to the conversation again  and complete the notes. Use ONE word for each gap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997074"/>
              </p:ext>
            </p:extLst>
          </p:nvPr>
        </p:nvGraphicFramePr>
        <p:xfrm>
          <a:off x="2032000" y="3299253"/>
          <a:ext cx="8128000" cy="2630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99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Ways to save endangered animals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125">
                <a:tc>
                  <a:txBody>
                    <a:bodyPr/>
                    <a:lstStyle/>
                    <a:p>
                      <a:r>
                        <a:rPr lang="en-US" dirty="0"/>
                        <a:t>Helping people understand the (1)……………………………….of the problem.</a:t>
                      </a:r>
                    </a:p>
                    <a:p>
                      <a:r>
                        <a:rPr lang="en-US" dirty="0"/>
                        <a:t>Introducing strict (2)………………………………….to prevent  people</a:t>
                      </a:r>
                      <a:r>
                        <a:rPr lang="en-US" baseline="0" dirty="0"/>
                        <a:t> from illegal hunting.</a:t>
                      </a:r>
                    </a:p>
                    <a:p>
                      <a:r>
                        <a:rPr lang="en-US" baseline="0" dirty="0"/>
                        <a:t>Banning wildlife (3)……………………………………</a:t>
                      </a:r>
                    </a:p>
                    <a:p>
                      <a:r>
                        <a:rPr lang="en-US" baseline="0" dirty="0"/>
                        <a:t>Avoiding products made from endangered(4) …………………..parts.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1338560" y="66054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 flipV="1">
            <a:off x="868680" y="4272170"/>
            <a:ext cx="14642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949" y="4422860"/>
            <a:ext cx="140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MyriadPro-Regular"/>
              </a:rPr>
              <a:t>       </a:t>
            </a:r>
            <a:r>
              <a:rPr lang="en-US" b="1" dirty="0">
                <a:solidFill>
                  <a:srgbClr val="FF0000"/>
                </a:solidFill>
                <a:latin typeface="MyriadPro-Regular"/>
              </a:rPr>
              <a:t>laws</a:t>
            </a:r>
            <a:r>
              <a:rPr lang="en-US" dirty="0">
                <a:solidFill>
                  <a:srgbClr val="242021"/>
                </a:solidFill>
                <a:latin typeface="MyriadPro-Regular"/>
              </a:rPr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6036" y="4746473"/>
            <a:ext cx="112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MyriadPro-Regular"/>
              </a:rPr>
              <a:t>trade</a:t>
            </a:r>
            <a:r>
              <a:rPr lang="en-US" dirty="0">
                <a:solidFill>
                  <a:srgbClr val="242021"/>
                </a:solidFill>
                <a:latin typeface="MyriadPro-Regular"/>
              </a:rPr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6602" y="5009386"/>
            <a:ext cx="256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MyriadPro-Regular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MyriadPro-Regular"/>
              </a:rPr>
              <a:t>animal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80307" y="4149265"/>
            <a:ext cx="156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MyriadPro-Regular"/>
              </a:rPr>
              <a:t>importance</a:t>
            </a:r>
            <a:r>
              <a:rPr lang="en-US" dirty="0">
                <a:solidFill>
                  <a:srgbClr val="242021"/>
                </a:solidFill>
                <a:latin typeface="MyriadPro-Regular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34482" y="4198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9728" y="1592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GROUP</a:t>
            </a:r>
            <a:r>
              <a:rPr lang="vi-VN" sz="4000" b="1" dirty="0">
                <a:solidFill>
                  <a:srgbClr val="0FB7BD"/>
                </a:solidFill>
                <a:latin typeface="Calibri" charset="0"/>
                <a:ea typeface="Calibri" charset="0"/>
                <a:cs typeface="Calibri" charset="0"/>
              </a:rPr>
              <a:t>WORK</a:t>
            </a:r>
            <a:endParaRPr lang="en-US" sz="4000" b="1" dirty="0">
              <a:solidFill>
                <a:srgbClr val="0FB7B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 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094" y="1959775"/>
            <a:ext cx="103009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- Groups of 5, answer the questions:</a:t>
            </a:r>
          </a:p>
          <a:p>
            <a:r>
              <a:rPr lang="en-US" sz="3600" b="1" i="1" dirty="0"/>
              <a:t>Which is the most effective way to save endangered animals? Why?</a:t>
            </a:r>
          </a:p>
          <a:p>
            <a:r>
              <a:rPr lang="en-US" sz="3600" b="1" i="1" dirty="0"/>
              <a:t>- </a:t>
            </a:r>
            <a:r>
              <a:rPr lang="en-US" sz="3600" b="1" dirty="0"/>
              <a:t>Each group </a:t>
            </a:r>
            <a:r>
              <a:rPr lang="vi-VN" sz="3600" b="1" dirty="0"/>
              <a:t>prepares a 3-min summary on the most effective way to save endangered animals.</a:t>
            </a:r>
          </a:p>
          <a:p>
            <a:r>
              <a:rPr lang="en-US" sz="3600" b="1" dirty="0"/>
              <a:t>- Take turns presenting the summary of their discussions to the whole class.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77298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600" dirty="0"/>
              <a:t>Li</a:t>
            </a:r>
            <a:r>
              <a:rPr lang="en-US" sz="3600" dirty="0" err="1"/>
              <a:t>sten</a:t>
            </a:r>
            <a:r>
              <a:rPr lang="en-US" sz="3600" dirty="0"/>
              <a:t> for main idea and specific information in a conversation about ways to protect endangered animals.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103419" y="3992556"/>
            <a:ext cx="6628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Saving endangered animals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          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920834" y="2524837"/>
            <a:ext cx="8154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vi-VN" sz="2800" dirty="0"/>
              <a:t>Li</a:t>
            </a:r>
            <a:r>
              <a:rPr lang="en-US" sz="2800" dirty="0" err="1"/>
              <a:t>sten</a:t>
            </a:r>
            <a:r>
              <a:rPr lang="en-US" sz="2800" dirty="0"/>
              <a:t> for specific information in a conversation about ways to protect endangered animals.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 game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Work in pairs and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523960"/>
            <a:ext cx="396533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conversation and tick (✔)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to the conversation again and complete the notes.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456356" y="28685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301262" y="6048311"/>
            <a:ext cx="2071447" cy="6103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6048311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1262" y="64594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37538" y="5416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706729" y="529552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2317" y="5295528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Work in groups and  answer the question</a:t>
            </a:r>
          </a:p>
        </p:txBody>
      </p:sp>
      <p:cxnSp>
        <p:nvCxnSpPr>
          <p:cNvPr id="37" name="Curved Connector 36"/>
          <p:cNvCxnSpPr>
            <a:endCxn id="33" idx="0"/>
          </p:cNvCxnSpPr>
          <p:nvPr/>
        </p:nvCxnSpPr>
        <p:spPr>
          <a:xfrm>
            <a:off x="3372709" y="4215924"/>
            <a:ext cx="1309387" cy="10796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3" idx="1"/>
            <a:endCxn id="31" idx="0"/>
          </p:cNvCxnSpPr>
          <p:nvPr/>
        </p:nvCxnSpPr>
        <p:spPr>
          <a:xfrm rot="10800000" flipV="1">
            <a:off x="2336987" y="5650631"/>
            <a:ext cx="1369743" cy="39768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725400" y="6045200"/>
            <a:ext cx="6096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024617"/>
            <a:ext cx="10825843" cy="58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93" y="1024617"/>
            <a:ext cx="4523014" cy="18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1011" y="1377412"/>
            <a:ext cx="3515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OCEAN RESCUE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00449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2137" y="17121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570242" y="524200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220331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0309" y="170129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6318" y="16539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8424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9" y="898094"/>
            <a:ext cx="10923813" cy="59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2" y="5624715"/>
            <a:ext cx="1159877" cy="9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144333" y="4788462"/>
            <a:ext cx="2106689" cy="18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30" y="0"/>
            <a:ext cx="8252918" cy="68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16" y="974297"/>
            <a:ext cx="8098601" cy="154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99759" y="896566"/>
            <a:ext cx="740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It is a large heavy animal with very thick skin and either one or two horns on its nose</a:t>
            </a: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399" y="3904971"/>
            <a:ext cx="2035989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A. An elephant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64789" y="3904971"/>
            <a:ext cx="2155013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B. A crocodile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31525" y="3920695"/>
            <a:ext cx="2074277" cy="9120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C. A hippo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3904971"/>
            <a:ext cx="1981200" cy="9277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D.</a:t>
            </a:r>
            <a:r>
              <a:rPr lang="en-US" altLang="en-US" sz="2800" dirty="0">
                <a:solidFill>
                  <a:schemeClr val="tx1"/>
                </a:solidFill>
              </a:rPr>
              <a:t> A rhino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79" y="5544250"/>
            <a:ext cx="1361507" cy="13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5" y="1633503"/>
            <a:ext cx="993112" cy="11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061897" y="1074580"/>
            <a:ext cx="946888" cy="47663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5" y="1857420"/>
            <a:ext cx="806903" cy="8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7100" y="1841912"/>
            <a:ext cx="112869" cy="96999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8445" y="2578312"/>
            <a:ext cx="112869" cy="96999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05481" y="2232605"/>
            <a:ext cx="112869" cy="96999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35747" y="2265856"/>
            <a:ext cx="112869" cy="96999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418337" y="2228768"/>
            <a:ext cx="84790" cy="7299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895600" y="5359813"/>
            <a:ext cx="2207242" cy="112519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42137" y="17121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1570242" y="409897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220331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580309" y="170129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866318" y="16539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16851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811621"/>
            <a:ext cx="10891157" cy="60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95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1545287" y="2462858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3797304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" y="811620"/>
            <a:ext cx="7151917" cy="60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13" y="871471"/>
            <a:ext cx="7179243" cy="139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734429" y="905713"/>
            <a:ext cx="596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large animals found</a:t>
            </a:r>
          </a:p>
          <a:p>
            <a:r>
              <a:rPr lang="en-US" sz="3600" dirty="0"/>
              <a:t>in rivers and lakes in </a:t>
            </a:r>
            <a:r>
              <a:rPr lang="is-IS" sz="3600" dirty="0"/>
              <a:t>…...........</a:t>
            </a:r>
            <a:r>
              <a:rPr lang="en-US" sz="3600" dirty="0"/>
              <a:t>.</a:t>
            </a:r>
            <a:endParaRPr lang="en-US" alt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76400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America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58202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Australia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722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Europe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86200" y="313750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South Africa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7" y="1504173"/>
            <a:ext cx="1096629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34359" y="945250"/>
            <a:ext cx="1055697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9" y="1728089"/>
            <a:ext cx="89101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79563" y="1712582"/>
            <a:ext cx="125839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80908" y="2448982"/>
            <a:ext cx="125839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77944" y="2103275"/>
            <a:ext cx="125839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08210" y="2136526"/>
            <a:ext cx="125839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390800" y="2099438"/>
            <a:ext cx="9453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2714171" y="4290388"/>
            <a:ext cx="2362200" cy="153891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42137" y="17121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609900" y="344119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220331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580309" y="170129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866318" y="16539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14038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945134"/>
            <a:ext cx="11054442" cy="591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6800851" y="3543542"/>
            <a:ext cx="2413802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023416" y="2824377"/>
            <a:ext cx="3444803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7135" y="996042"/>
            <a:ext cx="4358463" cy="79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river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93125" y="2946400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water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60589" y="2930676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ocean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44512" y="2920491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habitat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996042"/>
            <a:ext cx="7086601" cy="142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086100" y="1294756"/>
            <a:ext cx="708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threatened by</a:t>
            </a:r>
          </a:p>
          <a:p>
            <a:r>
              <a:rPr lang="en-US" sz="3600" dirty="0"/>
              <a:t>illegal hunting and loss of </a:t>
            </a:r>
            <a:r>
              <a:rPr lang="is-IS" sz="3600" dirty="0"/>
              <a:t>…...........</a:t>
            </a:r>
            <a:r>
              <a:rPr lang="en-US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116750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16" y="1520499"/>
            <a:ext cx="101182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01699" y="961576"/>
            <a:ext cx="974058" cy="500085"/>
            <a:chOff x="2989747" y="438150"/>
            <a:chExt cx="1572031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9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37" y="1744415"/>
            <a:ext cx="822105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6902" y="1728908"/>
            <a:ext cx="116107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8247" y="2465308"/>
            <a:ext cx="116107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5283" y="2119601"/>
            <a:ext cx="116107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5549" y="2152852"/>
            <a:ext cx="116107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58138" y="2115764"/>
            <a:ext cx="8722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2518270" y="4056901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742137" y="17121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609900" y="458422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220331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580309" y="170129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866318" y="16539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3317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0" y="811621"/>
            <a:ext cx="11043558" cy="60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202824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panda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218548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lion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0587" y="811621"/>
            <a:ext cx="6400800" cy="60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202824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pangolin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21854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cat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7" y="859973"/>
            <a:ext cx="7102570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1219669"/>
            <a:ext cx="719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tiger is the largest living </a:t>
            </a:r>
            <a:r>
              <a:rPr lang="is-IS" sz="3600" dirty="0"/>
              <a:t>….........</a:t>
            </a:r>
            <a:r>
              <a:rPr lang="en-US" sz="3600" dirty="0"/>
              <a:t>, and lives in forest habitats.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" y="1520493"/>
            <a:ext cx="99523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50689" y="961570"/>
            <a:ext cx="958086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28" y="1744409"/>
            <a:ext cx="808626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5892" y="1728902"/>
            <a:ext cx="11420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7237" y="2661250"/>
            <a:ext cx="11420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94273" y="2119595"/>
            <a:ext cx="11420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4539" y="2152846"/>
            <a:ext cx="11420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07128" y="2115758"/>
            <a:ext cx="857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2225075" y="3998540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42137" y="89567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1609900" y="327790"/>
            <a:ext cx="1883767" cy="4522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138686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80309" y="88484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866318" y="83754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       LISTENING</a:t>
            </a:r>
          </a:p>
        </p:txBody>
      </p:sp>
    </p:spTree>
    <p:extLst>
      <p:ext uri="{BB962C8B-B14F-4D97-AF65-F5344CB8AC3E}">
        <p14:creationId xmlns:p14="http://schemas.microsoft.com/office/powerpoint/2010/main" val="6991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2527</TotalTime>
  <Words>720</Words>
  <PresentationFormat>Widescreen</PresentationFormat>
  <Paragraphs>176</Paragraphs>
  <Slides>20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Courier New</vt:lpstr>
      <vt:lpstr>Myriad Pro</vt:lpstr>
      <vt:lpstr>MyriadPro-Regular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2022-05-03T08:19:53Z</dcterms:modified>
</cp:coreProperties>
</file>