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72" r:id="rId4"/>
    <p:sldId id="328" r:id="rId5"/>
    <p:sldId id="373" r:id="rId6"/>
    <p:sldId id="312" r:id="rId7"/>
    <p:sldId id="385" r:id="rId8"/>
    <p:sldId id="374" r:id="rId9"/>
    <p:sldId id="343" r:id="rId10"/>
    <p:sldId id="375" r:id="rId11"/>
    <p:sldId id="376" r:id="rId12"/>
    <p:sldId id="377" r:id="rId13"/>
    <p:sldId id="378" r:id="rId14"/>
    <p:sldId id="379" r:id="rId15"/>
    <p:sldId id="380" r:id="rId16"/>
    <p:sldId id="381" r:id="rId17"/>
    <p:sldId id="329" r:id="rId18"/>
    <p:sldId id="347" r:id="rId19"/>
    <p:sldId id="384" r:id="rId20"/>
    <p:sldId id="358" r:id="rId21"/>
    <p:sldId id="357" r:id="rId22"/>
    <p:sldId id="382" r:id="rId23"/>
    <p:sldId id="383" r:id="rId24"/>
    <p:sldId id="361" r:id="rId25"/>
    <p:sldId id="386" r:id="rId26"/>
    <p:sldId id="387" r:id="rId27"/>
    <p:sldId id="390" r:id="rId28"/>
    <p:sldId id="388" r:id="rId29"/>
    <p:sldId id="389" r:id="rId30"/>
    <p:sldId id="391" r:id="rId31"/>
    <p:sldId id="392" r:id="rId32"/>
    <p:sldId id="393" r:id="rId33"/>
    <p:sldId id="394" r:id="rId34"/>
    <p:sldId id="395" r:id="rId35"/>
    <p:sldId id="271" r:id="rId36"/>
    <p:sldId id="396" r:id="rId37"/>
    <p:sldId id="340" r:id="rId38"/>
    <p:sldId id="397" r:id="rId39"/>
    <p:sldId id="398" r:id="rId40"/>
    <p:sldId id="399" r:id="rId41"/>
    <p:sldId id="276" r:id="rId42"/>
    <p:sldId id="40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9" d="100"/>
          <a:sy n="99" d="100"/>
        </p:scale>
        <p:origin x="4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10/11/2024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76" y="842962"/>
            <a:ext cx="10785231" cy="5865569"/>
          </a:xfrm>
          <a:prstGeom prst="rect">
            <a:avLst/>
          </a:prstGeom>
        </p:spPr>
      </p:pic>
    </p:spTree>
    <p:extLst>
      <p:ext uri="{BB962C8B-B14F-4D97-AF65-F5344CB8AC3E}">
        <p14:creationId xmlns:p14="http://schemas.microsoft.com/office/powerpoint/2010/main" val="7705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569332" y="426490"/>
            <a:ext cx="5990743"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Đồng hồ vạn năng </a:t>
            </a:r>
            <a:r>
              <a:rPr lang="vi-VN" sz="2400" b="1">
                <a:solidFill>
                  <a:srgbClr val="0000FF"/>
                </a:solidFill>
                <a:latin typeface="Times New Roman" panose="02020603050405020304" pitchFamily="18" charset="0"/>
                <a:ea typeface="Times New Roman" panose="02020603050405020304" pitchFamily="18" charset="0"/>
              </a:rPr>
              <a:t>dùng để đo đại lượng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7116146" y="888155"/>
            <a:ext cx="4304522" cy="1938992"/>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Đồng hồ vạn năng dùng để đo các thông số điện như điện áp xoay chiều, điện áp một chiều, cường độ dòng điện một chiều, điện trở...</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02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382554" y="127910"/>
            <a:ext cx="1156243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2.3. Mô tả cấu tạo của đồng hồ vạn năng và chức năng tương ứng của các bộ phận đó?</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42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382554" y="127910"/>
            <a:ext cx="1156243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2.3. Mô tả cấu tạo của đồng hồ vạn năng và chức năng tương ứng của các bộ phận đó?</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13510" y="1153022"/>
            <a:ext cx="4799045" cy="4893647"/>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Đồng hồ vạn năng gồm một số bộ phận sau: </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Vỏ đồng hồ vạn năng</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Màn hình hiển thị: hiển thị chỉ số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Núm xoay chọn thang đo: Để lựa chọn giá trị cần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Thang đo: là giá trị giới hạn tối đa mà phép đo có thể thực hiện được</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Các giắc cắm que đo: để cắm đầu cắm que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Que đo: đưa tín hiệu vào đồng hồ đo để xác định giá trị cần đo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36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415498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2. Đồng hồ vạn năng(VOM)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2.1. Các bộ phận chính của đồng hồ vạn năng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Đồng hồ vạn năng dùng để đo các thông số điện như điện áp xoay chiều, điện áp một chiều, cường độ dòng điện một chiều, điện trở...</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Đồng hồ vạn năng gồm một số bộ phận sau: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Vỏ đồng hồ vạn năng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Màn hình hiển thị: hiển thị chỉ số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Núm xoay chọn thang đo: Để lựa chọn giá trị cần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Thang đo: là giá trị giới hạn tối đa mà phép đo có thể thực hiện được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Các giắc cắm que đo: để cắm đầu cắm que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Que đo: đưa tín hiệu vào đồng hồ đo để xác định giá trị cần đo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1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3293" y="1451601"/>
            <a:ext cx="6458014" cy="4277394"/>
          </a:xfrm>
          <a:prstGeom prst="rect">
            <a:avLst/>
          </a:prstGeom>
        </p:spPr>
      </p:pic>
      <p:sp>
        <p:nvSpPr>
          <p:cNvPr id="4" name="Rectangle 3"/>
          <p:cNvSpPr/>
          <p:nvPr/>
        </p:nvSpPr>
        <p:spPr>
          <a:xfrm>
            <a:off x="569332" y="426490"/>
            <a:ext cx="11197296" cy="830997"/>
          </a:xfrm>
          <a:prstGeom prst="rect">
            <a:avLst/>
          </a:prstGeom>
        </p:spPr>
        <p:txBody>
          <a:bodyPr wrap="none">
            <a:spAutoFit/>
          </a:bodyPr>
          <a:lstStyle/>
          <a:p>
            <a:r>
              <a:rPr lang="vi-VN" sz="2400" b="1">
                <a:solidFill>
                  <a:srgbClr val="0000FF"/>
                </a:solidFill>
                <a:latin typeface="Times New Roman" panose="02020603050405020304" pitchFamily="18" charset="0"/>
                <a:cs typeface="Times New Roman" panose="02020603050405020304" pitchFamily="18" charset="0"/>
              </a:rPr>
              <a:t>Khi đo đại lượng điện bằng đồng hồ vạn năng tiến hành theo các bước như thế nào?</a:t>
            </a:r>
          </a:p>
          <a:p>
            <a:r>
              <a:rPr lang="en-US" sz="2400" b="1">
                <a:solidFill>
                  <a:srgbClr val="0000FF"/>
                </a:solidFill>
                <a:latin typeface="Times New Roman" panose="02020603050405020304" pitchFamily="18" charset="0"/>
                <a:cs typeface="Times New Roman" panose="02020603050405020304" pitchFamily="18" charset="0"/>
              </a:rPr>
              <a:t>Để đo điện áp 220 V xoay chiều, núm xoay chọn thang đo cần đặt tại vị trí nào?</a:t>
            </a:r>
          </a:p>
        </p:txBody>
      </p:sp>
    </p:spTree>
    <p:extLst>
      <p:ext uri="{BB962C8B-B14F-4D97-AF65-F5344CB8AC3E}">
        <p14:creationId xmlns:p14="http://schemas.microsoft.com/office/powerpoint/2010/main" val="33726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3293" y="1451601"/>
            <a:ext cx="6458014" cy="4277394"/>
          </a:xfrm>
          <a:prstGeom prst="rect">
            <a:avLst/>
          </a:prstGeom>
        </p:spPr>
      </p:pic>
      <p:sp>
        <p:nvSpPr>
          <p:cNvPr id="4" name="Rectangle 3"/>
          <p:cNvSpPr/>
          <p:nvPr/>
        </p:nvSpPr>
        <p:spPr>
          <a:xfrm>
            <a:off x="569332" y="426490"/>
            <a:ext cx="11197296" cy="830997"/>
          </a:xfrm>
          <a:prstGeom prst="rect">
            <a:avLst/>
          </a:prstGeom>
        </p:spPr>
        <p:txBody>
          <a:bodyPr wrap="none">
            <a:spAutoFit/>
          </a:bodyPr>
          <a:lstStyle/>
          <a:p>
            <a:r>
              <a:rPr lang="vi-VN" sz="2400" b="1">
                <a:solidFill>
                  <a:srgbClr val="0000FF"/>
                </a:solidFill>
                <a:latin typeface="Times New Roman" panose="02020603050405020304" pitchFamily="18" charset="0"/>
                <a:cs typeface="Times New Roman" panose="02020603050405020304" pitchFamily="18" charset="0"/>
              </a:rPr>
              <a:t>Khi đo đại lượng điện bằng đồng hồ vạn năng tiến hành theo các bước như thế nào?</a:t>
            </a:r>
          </a:p>
          <a:p>
            <a:r>
              <a:rPr lang="en-US" sz="2400" b="1">
                <a:solidFill>
                  <a:srgbClr val="0000FF"/>
                </a:solidFill>
                <a:latin typeface="Times New Roman" panose="02020603050405020304" pitchFamily="18" charset="0"/>
                <a:cs typeface="Times New Roman" panose="02020603050405020304" pitchFamily="18" charset="0"/>
              </a:rPr>
              <a:t>Để đo điện áp 220 V xoay chiều, núm xoay chọn thang đo cần đặt tại vị trí nào?</a:t>
            </a:r>
          </a:p>
        </p:txBody>
      </p:sp>
      <p:sp>
        <p:nvSpPr>
          <p:cNvPr id="2" name="Rectangle 1"/>
          <p:cNvSpPr/>
          <p:nvPr/>
        </p:nvSpPr>
        <p:spPr>
          <a:xfrm>
            <a:off x="7322147" y="1451601"/>
            <a:ext cx="4388498" cy="3046988"/>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*Quy trình sử dụng VOM</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1. Chọn đại lượng điện và thang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2. Tiến hành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3. Đọc kết quả </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a:t>
            </a:r>
            <a:r>
              <a:rPr lang="en-US" sz="2400">
                <a:solidFill>
                  <a:srgbClr val="FF0000"/>
                </a:solidFill>
                <a:latin typeface="Times New Roman" panose="02020603050405020304" pitchFamily="18" charset="0"/>
                <a:ea typeface="Times New Roman" panose="02020603050405020304" pitchFamily="18" charset="0"/>
              </a:rPr>
              <a:t>Để đo điện áp 220 V xoay chiều, núm xoay chọn thang đo cần đặt tại vị trí ACV 750V.</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3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2. Đồng hồ vạn năng(VOM)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2.2. Quy trình sử dụng VOM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9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240" y="176174"/>
            <a:ext cx="11625943" cy="4023709"/>
          </a:xfrm>
          <a:prstGeom prst="rect">
            <a:avLst/>
          </a:prstGeom>
        </p:spPr>
      </p:pic>
    </p:spTree>
    <p:extLst>
      <p:ext uri="{BB962C8B-B14F-4D97-AF65-F5344CB8AC3E}">
        <p14:creationId xmlns:p14="http://schemas.microsoft.com/office/powerpoint/2010/main" val="33417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572" y="197865"/>
            <a:ext cx="11560508" cy="4092295"/>
          </a:xfrm>
          <a:prstGeom prst="rect">
            <a:avLst/>
          </a:prstGeom>
        </p:spPr>
      </p:pic>
    </p:spTree>
    <p:extLst>
      <p:ext uri="{BB962C8B-B14F-4D97-AF65-F5344CB8AC3E}">
        <p14:creationId xmlns:p14="http://schemas.microsoft.com/office/powerpoint/2010/main" val="24899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519" y="361174"/>
            <a:ext cx="102353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Em hãy tìm hiểu ampe kìm như minh hoạ ở Hình 2.4 và cho biết ampe kìm có thể sử dụng để đo, kiểm tra những đại lượng điện nào của mạng điện trong nhà.</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45519" y="1670179"/>
            <a:ext cx="5770296" cy="4058818"/>
          </a:xfrm>
          <a:prstGeom prst="rect">
            <a:avLst/>
          </a:prstGeom>
        </p:spPr>
      </p:pic>
    </p:spTree>
    <p:extLst>
      <p:ext uri="{BB962C8B-B14F-4D97-AF65-F5344CB8AC3E}">
        <p14:creationId xmlns:p14="http://schemas.microsoft.com/office/powerpoint/2010/main" val="26820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74" y="132781"/>
            <a:ext cx="1163527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Dụng cụ đo điện minh hoạ ở Hình 2.1 đo được những đại lượng điện nào?</a:t>
            </a:r>
          </a:p>
        </p:txBody>
      </p:sp>
      <p:pic>
        <p:nvPicPr>
          <p:cNvPr id="4" name="Picture 3" descr="C:\Users\DELL\Desktop\video\image_287.png"/>
          <p:cNvPicPr/>
          <p:nvPr/>
        </p:nvPicPr>
        <p:blipFill>
          <a:blip r:embed="rId2">
            <a:extLst>
              <a:ext uri="{28A0092B-C50C-407E-A947-70E740481C1C}">
                <a14:useLocalDpi xmlns:a14="http://schemas.microsoft.com/office/drawing/2010/main" val="0"/>
              </a:ext>
            </a:extLst>
          </a:blip>
          <a:srcRect/>
          <a:stretch>
            <a:fillRect/>
          </a:stretch>
        </p:blipFill>
        <p:spPr bwMode="auto">
          <a:xfrm>
            <a:off x="889854" y="916647"/>
            <a:ext cx="6442930" cy="4191684"/>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519" y="361174"/>
            <a:ext cx="102353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Em hãy tìm hiểu ampe kìm như minh hoạ ở Hình 2.4 và cho biết ampe kìm có thể sử dụng để đo, kiểm tra những đại lượng điện nào của mạng điện trong nhà.</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45519" y="1670179"/>
            <a:ext cx="5770296" cy="4058818"/>
          </a:xfrm>
          <a:prstGeom prst="rect">
            <a:avLst/>
          </a:prstGeom>
        </p:spPr>
      </p:pic>
      <p:sp>
        <p:nvSpPr>
          <p:cNvPr id="3" name="Rectangle 2"/>
          <p:cNvSpPr/>
          <p:nvPr/>
        </p:nvSpPr>
        <p:spPr>
          <a:xfrm>
            <a:off x="6313714" y="1806849"/>
            <a:ext cx="4985657" cy="3046988"/>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Hình 2.4, ta có thể xác định các chức năng đo lường chính của ampe kìm như sau: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tần số</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Kiểm tra thông mạch</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78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593" y="155901"/>
            <a:ext cx="3163688" cy="461665"/>
          </a:xfrm>
          <a:prstGeom prst="rect">
            <a:avLst/>
          </a:prstGeom>
        </p:spPr>
        <p:txBody>
          <a:bodyPr wrap="none">
            <a:spAutoFit/>
          </a:bodyPr>
          <a:lstStyle/>
          <a:p>
            <a:pPr algn="ctr">
              <a:spcAft>
                <a:spcPts val="0"/>
              </a:spcAft>
            </a:pPr>
            <a:r>
              <a:rPr lang="vi-VN" sz="2400">
                <a:solidFill>
                  <a:srgbClr val="000000"/>
                </a:solidFill>
                <a:latin typeface="Times New Roman" panose="02020603050405020304" pitchFamily="18" charset="0"/>
                <a:ea typeface="Times New Roman" panose="02020603050405020304" pitchFamily="18" charset="0"/>
              </a:rPr>
              <a:t>PHIẾU HỌC TẬP SỐ 1</a:t>
            </a:r>
            <a:endParaRPr lang="en-US" sz="24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3778296"/>
              </p:ext>
            </p:extLst>
          </p:nvPr>
        </p:nvGraphicFramePr>
        <p:xfrm>
          <a:off x="710695" y="759106"/>
          <a:ext cx="11045876" cy="6094308"/>
        </p:xfrm>
        <a:graphic>
          <a:graphicData uri="http://schemas.openxmlformats.org/drawingml/2006/table">
            <a:tbl>
              <a:tblPr firstRow="1" firstCol="1" bandRow="1"/>
              <a:tblGrid>
                <a:gridCol w="6995965">
                  <a:extLst>
                    <a:ext uri="{9D8B030D-6E8A-4147-A177-3AD203B41FA5}">
                      <a16:colId xmlns:a16="http://schemas.microsoft.com/office/drawing/2014/main" val="807243372"/>
                    </a:ext>
                  </a:extLst>
                </a:gridCol>
                <a:gridCol w="4049911">
                  <a:extLst>
                    <a:ext uri="{9D8B030D-6E8A-4147-A177-3AD203B41FA5}">
                      <a16:colId xmlns:a16="http://schemas.microsoft.com/office/drawing/2014/main" val="1552981103"/>
                    </a:ext>
                  </a:extLst>
                </a:gridCol>
              </a:tblGrid>
              <a:tr h="347998">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0530308"/>
                  </a:ext>
                </a:extLst>
              </a:tr>
              <a:tr h="2969022">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thông tin trong SGK , quan sát hình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hoàn thành bảng dưới đây để được chức năng, cấu tạo và cách sử dụng của Ampe kìm</a:t>
                      </a: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937423"/>
                  </a:ext>
                </a:extLst>
              </a:tr>
              <a:tr h="669714">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919430"/>
                  </a:ext>
                </a:extLst>
              </a:tr>
              <a:tr h="347998">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385297"/>
                  </a:ext>
                </a:extLst>
              </a:tr>
              <a:tr h="347998">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 tạo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615210"/>
                  </a:ext>
                </a:extLst>
              </a:tr>
              <a:tr h="66971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504607"/>
                  </a:ext>
                </a:extLst>
              </a:tr>
            </a:tbl>
          </a:graphicData>
        </a:graphic>
      </p:graphicFrame>
      <p:pic>
        <p:nvPicPr>
          <p:cNvPr id="4" name="Picture 3"/>
          <p:cNvPicPr>
            <a:picLocks noChangeAspect="1"/>
          </p:cNvPicPr>
          <p:nvPr/>
        </p:nvPicPr>
        <p:blipFill>
          <a:blip r:embed="rId2"/>
          <a:stretch>
            <a:fillRect/>
          </a:stretch>
        </p:blipFill>
        <p:spPr>
          <a:xfrm>
            <a:off x="1097034" y="1931435"/>
            <a:ext cx="7319178" cy="2659225"/>
          </a:xfrm>
          <a:prstGeom prst="rect">
            <a:avLst/>
          </a:prstGeom>
        </p:spPr>
      </p:pic>
    </p:spTree>
    <p:extLst>
      <p:ext uri="{BB962C8B-B14F-4D97-AF65-F5344CB8AC3E}">
        <p14:creationId xmlns:p14="http://schemas.microsoft.com/office/powerpoint/2010/main" val="14463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3650" y="314521"/>
            <a:ext cx="5427320" cy="830997"/>
          </a:xfrm>
          <a:prstGeom prst="rect">
            <a:avLst/>
          </a:prstGeom>
        </p:spPr>
        <p:txBody>
          <a:bodyPr wrap="none">
            <a:spAutoFit/>
          </a:bodyPr>
          <a:lstStyle/>
          <a:p>
            <a:pPr algn="ctr"/>
            <a:r>
              <a:rPr lang="vi-VN" sz="2400">
                <a:latin typeface="Times New Roman" panose="02020603050405020304" pitchFamily="18" charset="0"/>
                <a:cs typeface="Times New Roman" panose="02020603050405020304" pitchFamily="18" charset="0"/>
              </a:rPr>
              <a:t>HƯỚNG DẪN CHẤM PHIẾU HỌC TẬP</a:t>
            </a:r>
            <a:endParaRPr lang="en-US"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PHIẾU HỌC TẬP SỐ 1</a:t>
            </a:r>
            <a:endParaRPr lang="en-US" sz="240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716574"/>
              </p:ext>
            </p:extLst>
          </p:nvPr>
        </p:nvGraphicFramePr>
        <p:xfrm>
          <a:off x="664042" y="1281619"/>
          <a:ext cx="11045876" cy="4537536"/>
        </p:xfrm>
        <a:graphic>
          <a:graphicData uri="http://schemas.openxmlformats.org/drawingml/2006/table">
            <a:tbl>
              <a:tblPr firstRow="1" firstCol="1" bandRow="1"/>
              <a:tblGrid>
                <a:gridCol w="3189501">
                  <a:extLst>
                    <a:ext uri="{9D8B030D-6E8A-4147-A177-3AD203B41FA5}">
                      <a16:colId xmlns:a16="http://schemas.microsoft.com/office/drawing/2014/main" val="807243372"/>
                    </a:ext>
                  </a:extLst>
                </a:gridCol>
                <a:gridCol w="7856375">
                  <a:extLst>
                    <a:ext uri="{9D8B030D-6E8A-4147-A177-3AD203B41FA5}">
                      <a16:colId xmlns:a16="http://schemas.microsoft.com/office/drawing/2014/main" val="1552981103"/>
                    </a:ext>
                  </a:extLst>
                </a:gridCol>
              </a:tblGrid>
              <a:tr h="195481">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0530308"/>
                  </a:ext>
                </a:extLst>
              </a:tr>
              <a:tr h="738144">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thông tin trong SGK , quan sát hình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hoàn thành bảng dưới đây để được chức năng, cấu tạo và cách sử dụng của 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937423"/>
                  </a:ext>
                </a:extLst>
              </a:tr>
              <a:tr h="738144">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919430"/>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đo cường độ dòng điện xoay chiều, điện áp xoay chiều, điện trở</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385297"/>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 tạo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Hàm kẹp; lẫy mở hàm kẹp; vỏ ampe kìm; que đo; thang đo; màn hình hiển thị; núm xoay chọn thang đo; giắc cắm que đo.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615210"/>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giá trị lớn nhất của cường độ dòng điện xoay chiều cần đo và chọn thang đo cường độ dòng điện xoay chiều phù hợp trên đồng hồ</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2: Kẹp một dây điện cấp nguồn cho tải tiêu thụ điện vào hàm kẹp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3: Đọc kết quả đo trên màn hình hiển thị.</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504607"/>
                  </a:ext>
                </a:extLst>
              </a:tr>
            </a:tbl>
          </a:graphicData>
        </a:graphic>
      </p:graphicFrame>
    </p:spTree>
    <p:extLst>
      <p:ext uri="{BB962C8B-B14F-4D97-AF65-F5344CB8AC3E}">
        <p14:creationId xmlns:p14="http://schemas.microsoft.com/office/powerpoint/2010/main" val="37445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378565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3. Ampe kìm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3.1. Các bộ phận chính của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Dùng để đo cường độ dòng điện xoay chiều, điện áp xoay chiều, điện trở</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Ampe kìm gồm các bộ phận chính sau: Hàm kẹp; lẫy mở hàm kẹp; vỏ ampe kìm; que đo; thang đo; màn hình hiển thị; núm xoay chọn thang đo; giắc cắm que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3.2. Quy trình sử dụng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Xác định giá trị lớn nhất của cường độ dòng điện xoay chiều cần đo và chọn thang đo cường độ dòng điện xoay chiều phù hợp trên đồng hồ</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Kẹp một dây điện cấp nguồn cho tải tiêu thụ điện vào hàm kẹp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 đo trên màn hình hiển thị.</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2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1200329"/>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a. Mục tiêu</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Sử dụng VOM chỉ thị số đo được điện áp xoay chiều trong gia đình</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7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2308324"/>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Nguồn điện xoay chiều 220V</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VOM chỉ thị số</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Aptomat cấp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0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195" y="631879"/>
            <a:ext cx="4435151"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c. Quy trình đo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2.1</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926562" y="692127"/>
            <a:ext cx="7147250" cy="2592249"/>
          </a:xfrm>
          <a:prstGeom prst="rect">
            <a:avLst/>
          </a:prstGeom>
        </p:spPr>
      </p:pic>
      <p:pic>
        <p:nvPicPr>
          <p:cNvPr id="4" name="Picture 3"/>
          <p:cNvPicPr>
            <a:picLocks noChangeAspect="1"/>
          </p:cNvPicPr>
          <p:nvPr/>
        </p:nvPicPr>
        <p:blipFill>
          <a:blip r:embed="rId3"/>
          <a:stretch>
            <a:fillRect/>
          </a:stretch>
        </p:blipFill>
        <p:spPr>
          <a:xfrm>
            <a:off x="4926562" y="3284376"/>
            <a:ext cx="7072605" cy="3452326"/>
          </a:xfrm>
          <a:prstGeom prst="rect">
            <a:avLst/>
          </a:prstGeom>
        </p:spPr>
      </p:pic>
      <p:sp>
        <p:nvSpPr>
          <p:cNvPr id="5" name="Rectangle 4"/>
          <p:cNvSpPr/>
          <p:nvPr/>
        </p:nvSpPr>
        <p:spPr>
          <a:xfrm>
            <a:off x="309195" y="46654"/>
            <a:ext cx="5949899" cy="461665"/>
          </a:xfrm>
          <a:prstGeom prst="rect">
            <a:avLst/>
          </a:prstGeom>
        </p:spPr>
        <p:txBody>
          <a:bodyPr wrap="non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9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pPr marL="342900" indent="-342900">
              <a:buFontTx/>
              <a:buChar char="-"/>
            </a:pPr>
            <a:r>
              <a:rPr lang="vi-VN" sz="2400">
                <a:latin typeface="Times New Roman" panose="02020603050405020304" pitchFamily="18" charset="0"/>
                <a:cs typeface="Times New Roman" panose="02020603050405020304" pitchFamily="18" charset="0"/>
              </a:rPr>
              <a:t>Thực hiện đo điện áp xoay chiều trong gia đình bằng VOM theo các bước trong bảng 2.1</a:t>
            </a:r>
          </a:p>
          <a:p>
            <a:pPr marL="342900" indent="-342900">
              <a:buFontTx/>
              <a:buChar char="-"/>
            </a:pPr>
            <a:r>
              <a:rPr lang="vi-VN" sz="2400">
                <a:latin typeface="Times New Roman" panose="02020603050405020304" pitchFamily="18" charset="0"/>
                <a:cs typeface="Times New Roman" panose="02020603050405020304" pitchFamily="18" charset="0"/>
              </a:rPr>
              <a:t>Đọc, ghi lại kết quả đo và báp cáo giá trị điện áp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5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pPr marL="342900" indent="-342900">
              <a:buFontTx/>
              <a:buChar char="-"/>
            </a:pPr>
            <a:r>
              <a:rPr lang="vi-VN" sz="2400">
                <a:latin typeface="Times New Roman" panose="02020603050405020304" pitchFamily="18" charset="0"/>
                <a:cs typeface="Times New Roman" panose="02020603050405020304" pitchFamily="18" charset="0"/>
              </a:rPr>
              <a:t>Thực hiện đo điện áp xoay chiều trong gia đình bằng VOM theo các bước trong bảng 2.1</a:t>
            </a:r>
          </a:p>
          <a:p>
            <a:pPr marL="342900" indent="-342900">
              <a:buFontTx/>
              <a:buChar char="-"/>
            </a:pPr>
            <a:r>
              <a:rPr lang="vi-VN" sz="2400">
                <a:latin typeface="Times New Roman" panose="02020603050405020304" pitchFamily="18" charset="0"/>
                <a:cs typeface="Times New Roman" panose="02020603050405020304" pitchFamily="18" charset="0"/>
              </a:rPr>
              <a:t>Đọc, ghi lại kết quả đo và báp cáo giá trị điện áp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3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Điện trở</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VOM chỉ thị số</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Bảng thí nghiệm điện tử Testboard</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35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74" y="132781"/>
            <a:ext cx="1163527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Dụng cụ đo điện minh hoạ ở Hình 2.1 đo được những đại lượng điện nào?</a:t>
            </a:r>
          </a:p>
        </p:txBody>
      </p:sp>
      <p:pic>
        <p:nvPicPr>
          <p:cNvPr id="4" name="Picture 3" descr="C:\Users\DELL\Desktop\video\image_287.png"/>
          <p:cNvPicPr/>
          <p:nvPr/>
        </p:nvPicPr>
        <p:blipFill>
          <a:blip r:embed="rId2">
            <a:extLst>
              <a:ext uri="{28A0092B-C50C-407E-A947-70E740481C1C}">
                <a14:useLocalDpi xmlns:a14="http://schemas.microsoft.com/office/drawing/2010/main" val="0"/>
              </a:ext>
            </a:extLst>
          </a:blip>
          <a:srcRect/>
          <a:stretch>
            <a:fillRect/>
          </a:stretch>
        </p:blipFill>
        <p:spPr bwMode="auto">
          <a:xfrm>
            <a:off x="889854" y="916647"/>
            <a:ext cx="6442930" cy="4191684"/>
          </a:xfrm>
          <a:prstGeom prst="rect">
            <a:avLst/>
          </a:prstGeom>
          <a:noFill/>
          <a:ln>
            <a:noFill/>
          </a:ln>
        </p:spPr>
      </p:pic>
      <p:sp>
        <p:nvSpPr>
          <p:cNvPr id="2" name="Rectangle 1"/>
          <p:cNvSpPr/>
          <p:nvPr/>
        </p:nvSpPr>
        <p:spPr>
          <a:xfrm>
            <a:off x="7890588" y="1258163"/>
            <a:ext cx="3819331" cy="230832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Cường độ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Dung lượng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Điện cảm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Tần số</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49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4" y="122959"/>
            <a:ext cx="5340220"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 Quy trình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2.1</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98366" y="122959"/>
            <a:ext cx="6461215" cy="2610910"/>
          </a:xfrm>
          <a:prstGeom prst="rect">
            <a:avLst/>
          </a:prstGeom>
        </p:spPr>
      </p:pic>
      <p:pic>
        <p:nvPicPr>
          <p:cNvPr id="4" name="Picture 3"/>
          <p:cNvPicPr>
            <a:picLocks noChangeAspect="1"/>
          </p:cNvPicPr>
          <p:nvPr/>
        </p:nvPicPr>
        <p:blipFill>
          <a:blip r:embed="rId3"/>
          <a:stretch>
            <a:fillRect/>
          </a:stretch>
        </p:blipFill>
        <p:spPr>
          <a:xfrm>
            <a:off x="5626359" y="2733869"/>
            <a:ext cx="6433222" cy="3883731"/>
          </a:xfrm>
          <a:prstGeom prst="rect">
            <a:avLst/>
          </a:prstGeom>
        </p:spPr>
      </p:pic>
    </p:spTree>
    <p:extLst>
      <p:ext uri="{BB962C8B-B14F-4D97-AF65-F5344CB8AC3E}">
        <p14:creationId xmlns:p14="http://schemas.microsoft.com/office/powerpoint/2010/main" val="336379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156966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r>
              <a:rPr lang="vi-VN" sz="2400">
                <a:latin typeface="Times New Roman" panose="02020603050405020304" pitchFamily="18" charset="0"/>
                <a:cs typeface="Times New Roman" panose="02020603050405020304" pitchFamily="18" charset="0"/>
              </a:rPr>
              <a:t>- Thực hiện đo điện trở bằng VOM theo các bước trong bảng 2.2</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Đọc, ghi lại kết quả đo và báp cáo giá trị điện trở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35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200329"/>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a. Mục tiêu</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Sử dụng ampe kìm để đo được cường độ dòng điện xoay chiều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5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267765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Mạch điện xoay chiều gồm: nguồn điện 220V, bóng đèn sợi đốt 220V-100W hoặc phụ tải khác tương đương.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Tua vít 4 cạnh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46166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p:txBody>
      </p:sp>
      <p:sp>
        <p:nvSpPr>
          <p:cNvPr id="2" name="Rectangle 1"/>
          <p:cNvSpPr/>
          <p:nvPr/>
        </p:nvSpPr>
        <p:spPr>
          <a:xfrm>
            <a:off x="230155" y="584624"/>
            <a:ext cx="3082212"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c. Quy trình đo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2.3</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85591" y="584624"/>
            <a:ext cx="8332237" cy="2522470"/>
          </a:xfrm>
          <a:prstGeom prst="rect">
            <a:avLst/>
          </a:prstGeom>
        </p:spPr>
      </p:pic>
      <p:pic>
        <p:nvPicPr>
          <p:cNvPr id="6" name="Picture 5"/>
          <p:cNvPicPr>
            <a:picLocks noChangeAspect="1"/>
          </p:cNvPicPr>
          <p:nvPr/>
        </p:nvPicPr>
        <p:blipFill>
          <a:blip r:embed="rId3"/>
          <a:stretch>
            <a:fillRect/>
          </a:stretch>
        </p:blipFill>
        <p:spPr>
          <a:xfrm>
            <a:off x="3685591" y="3107094"/>
            <a:ext cx="8332237" cy="3690362"/>
          </a:xfrm>
          <a:prstGeom prst="rect">
            <a:avLst/>
          </a:prstGeom>
        </p:spPr>
      </p:pic>
    </p:spTree>
    <p:extLst>
      <p:ext uri="{BB962C8B-B14F-4D97-AF65-F5344CB8AC3E}">
        <p14:creationId xmlns:p14="http://schemas.microsoft.com/office/powerpoint/2010/main" val="14349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295470" y="584775"/>
            <a:ext cx="8680579"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công dụng của công tơ điện.</a:t>
            </a:r>
            <a:r>
              <a:rPr lang="en-US" sz="2400" b="1" i="1">
                <a:solidFill>
                  <a:srgbClr val="0000FF"/>
                </a:solidFill>
                <a:latin typeface="Times New Roman" panose="02020603050405020304" pitchFamily="18" charset="0"/>
                <a:cs typeface="Times New Roman" panose="02020603050405020304" pitchFamily="18" charset="0"/>
              </a:rPr>
              <a:t> </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295470" y="584775"/>
            <a:ext cx="8680579"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công dụng của công tơ điện.</a:t>
            </a:r>
            <a:r>
              <a:rPr lang="en-US" sz="2400" b="1" i="1">
                <a:solidFill>
                  <a:srgbClr val="0000FF"/>
                </a:solidFill>
                <a:latin typeface="Times New Roman" panose="02020603050405020304" pitchFamily="18" charset="0"/>
                <a:cs typeface="Times New Roman" panose="02020603050405020304" pitchFamily="18" charset="0"/>
              </a:rPr>
              <a:t> </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49625" y="1213007"/>
            <a:ext cx="7756848" cy="2308324"/>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Công dụng của công tơ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lường điện năng tiêu thụ</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Căn cứ để tính tiền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Giúp người sử dụng theo dõi và quản lý điện năng tiêu thụ</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Giúp ngành điện quản lý và vận hành hệ thống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Phát hiện các sự cố về điện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48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694275" y="678416"/>
            <a:ext cx="7894662"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Hãy nêu các bước đo điện áp xoay chiều 220 V bằng VOM.</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60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694275" y="678416"/>
            <a:ext cx="7894662"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Hãy nêu các bước đo điện áp xoay chiều 220 V bằng VOM.</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422849" y="1406518"/>
            <a:ext cx="9144000" cy="4524315"/>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bước đo điện áp xoay chiều 220 V bằng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Chuẩn bị:</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VOM (đồng hồ vạn năng)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Dây đo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Chọn thang đo: Chuyển núm xoay chọn thang đo đến vị trí ACV 750V.</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Kết nối dây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Cắm que đo màu đỏ vào cổng V hoặc A trên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Cắm que đo màu đen vào cổng COM trên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Đặt que đo màu đỏ vào điểm cần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Đặt que đo màu đen vào điểm so sánh điện áp (thường là dây nguội).</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Đọc giá trị điện áp hiển thị trên màn hình VOM.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02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428553" y="584775"/>
            <a:ext cx="10721529"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các bộ phận chính của ampe kìm và các bước sử dụng ampe kìm để đo cường độ dòng điện xoay chiều.</a:t>
            </a:r>
          </a:p>
          <a:p>
            <a:pPr>
              <a:spcAft>
                <a:spcPts val="0"/>
              </a:spcAft>
            </a:pP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979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8744" y="295860"/>
            <a:ext cx="1108448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Công tơ điện một pha như minh hoạ ở Hình 2.2 được sử dụng để đo đại lượng điện nào của mạng điện trong nhà?</a:t>
            </a:r>
          </a:p>
        </p:txBody>
      </p:sp>
      <p:pic>
        <p:nvPicPr>
          <p:cNvPr id="2" name="Picture 1"/>
          <p:cNvPicPr>
            <a:picLocks noChangeAspect="1"/>
          </p:cNvPicPr>
          <p:nvPr/>
        </p:nvPicPr>
        <p:blipFill>
          <a:blip r:embed="rId2"/>
          <a:stretch>
            <a:fillRect/>
          </a:stretch>
        </p:blipFill>
        <p:spPr>
          <a:xfrm>
            <a:off x="718744" y="1436914"/>
            <a:ext cx="5827622" cy="4441372"/>
          </a:xfrm>
          <a:prstGeom prst="rect">
            <a:avLst/>
          </a:prstGeom>
        </p:spPr>
      </p:pic>
    </p:spTree>
    <p:extLst>
      <p:ext uri="{BB962C8B-B14F-4D97-AF65-F5344CB8AC3E}">
        <p14:creationId xmlns:p14="http://schemas.microsoft.com/office/powerpoint/2010/main" val="164527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428553" y="584775"/>
            <a:ext cx="10721529"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các bộ phận chính của ampe kìm và các bước sử dụng ampe kìm để đo cường độ dòng điện xoay chiều.</a:t>
            </a:r>
          </a:p>
          <a:p>
            <a:pPr>
              <a:spcAft>
                <a:spcPts val="0"/>
              </a:spcAft>
            </a:pP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802432" y="1582338"/>
            <a:ext cx="10870163" cy="4893647"/>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bộ phận chính của ampe kìm: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Hàm kẹp: Dùng để kẹp vào dây dẫn cần đo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Núm xoay chọn chức năng: Dùng để chọn chức năng đo (dòng điện, điện áp,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Núm xoay chọn thang đo: Dùng để chọn thang đo phù hợp với đại lượng cần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Màn hình hiển thị: Dùng để hiển thị giá trị đo được.</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Nút bấm: Dùng để thực hiện các chức năng khác như lưu trữ dữ liệu, reset,...</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bước sử dụng ampe kìm để đo cường độ dòng điện xoay chiều: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Chọn thang đo: Chuyển núm xoay chọn thang đo đến vị trí AC A và chọn thang đo phù hợp với cường độ dòng điện cần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Kẹp ampe kìm vào dây dẫn: Mở hàm kẹp và kẹp vào dây dẫn cần đo dòng điện. Lưu ý kẹp đúng vị trí của dây dẫn trong hàm kẹp.</a:t>
            </a:r>
          </a:p>
          <a:p>
            <a:r>
              <a:rPr lang="en-US" sz="2400">
                <a:solidFill>
                  <a:srgbClr val="FF0000"/>
                </a:solidFill>
                <a:latin typeface="Times New Roman" panose="02020603050405020304" pitchFamily="18" charset="0"/>
                <a:ea typeface="Times New Roman" panose="02020603050405020304" pitchFamily="18" charset="0"/>
              </a:rPr>
              <a:t>+ Đọc giá trị đo được: Giá trị đo được hiển thị trên màn hình ampe kìm.</a:t>
            </a:r>
            <a:endParaRPr lang="en-US" sz="2400">
              <a:solidFill>
                <a:srgbClr val="FF0000"/>
              </a:solidFill>
            </a:endParaRPr>
          </a:p>
        </p:txBody>
      </p:sp>
    </p:spTree>
    <p:extLst>
      <p:ext uri="{BB962C8B-B14F-4D97-AF65-F5344CB8AC3E}">
        <p14:creationId xmlns:p14="http://schemas.microsoft.com/office/powerpoint/2010/main" val="25496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Chọn nguồn điện một chiều (pin hoặc ắc quy) để đo kiểm tra điện áp bằng VOM.</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Sử dụng VOM để kiểm tra thông mạch và hở mạch của tiếp điểm aptomat (CB) một pha.</a:t>
            </a:r>
          </a:p>
        </p:txBody>
      </p:sp>
      <p:sp>
        <p:nvSpPr>
          <p:cNvPr id="4" name="TextBox 3">
            <a:extLst>
              <a:ext uri="{FF2B5EF4-FFF2-40B4-BE49-F238E27FC236}">
                <a16:creationId xmlns:a16="http://schemas.microsoft.com/office/drawing/2014/main" id="{7D4CEF9B-E3FA-A363-892D-844604B47BF3}"/>
              </a:ext>
            </a:extLst>
          </p:cNvPr>
          <p:cNvSpPr txBox="1"/>
          <p:nvPr/>
        </p:nvSpPr>
        <p:spPr>
          <a:xfrm>
            <a:off x="313386" y="6146322"/>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236364" y="281639"/>
            <a:ext cx="115377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Chọn nguồn điện một chiều (pin hoặc ắc quy) để đo kiểm tra điện áp bằng VOM.</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Sử dụng VOM để kiểm tra thông mạch và hở mạch của tiếp điểm aptomat (CB) một pha.</a:t>
            </a:r>
          </a:p>
        </p:txBody>
      </p:sp>
      <p:sp>
        <p:nvSpPr>
          <p:cNvPr id="2" name="Rectangle 1"/>
          <p:cNvSpPr/>
          <p:nvPr/>
        </p:nvSpPr>
        <p:spPr>
          <a:xfrm>
            <a:off x="1206747" y="1091633"/>
            <a:ext cx="11719249" cy="5693866"/>
          </a:xfrm>
          <a:prstGeom prst="rect">
            <a:avLst/>
          </a:prstGeom>
        </p:spPr>
        <p:txBody>
          <a:bodyPr wrap="square">
            <a:spAutoFit/>
          </a:bodyPr>
          <a:lstStyle/>
          <a:p>
            <a:pPr>
              <a:spcAft>
                <a:spcPts val="0"/>
              </a:spcAft>
            </a:pPr>
            <a:r>
              <a:rPr lang="vi-VN" sz="1300">
                <a:solidFill>
                  <a:srgbClr val="FF0000"/>
                </a:solidFill>
                <a:latin typeface="Times New Roman" panose="02020603050405020304" pitchFamily="18" charset="0"/>
                <a:ea typeface="Times New Roman" panose="02020603050405020304" pitchFamily="18" charset="0"/>
              </a:rPr>
              <a:t>1.</a:t>
            </a:r>
            <a:r>
              <a:rPr lang="en-US" sz="1300">
                <a:solidFill>
                  <a:srgbClr val="FF0000"/>
                </a:solidFill>
                <a:latin typeface="Times New Roman" panose="02020603050405020304" pitchFamily="18" charset="0"/>
                <a:ea typeface="Times New Roman" panose="02020603050405020304" pitchFamily="18" charset="0"/>
              </a:rPr>
              <a:t>- Để chọn nguồn điện một chiều (pin hoặc ắc quy) phù hợp để đo kiểm tra điện áp bằng VOM, bạn cần cân nhắc các yếu tố sau:</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Điện áp:</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Điện áp của nguồn điện một chiều cần phù hợp với thang đo điện áp của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Nên chọn nguồn điện có điện áp cao hơn một chút so với điện áp cần đo. Ví dụ, nếu bạn cần đo điện áp 12V, hãy chọn nguồn điện 15V hoặc 18V.</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 của nguồn điện một chiều không cần quá cao.</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 vừa đủ để cung cấp cho VOM hoạt động là được.</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Loại pin hoặc ắc quy:</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Có thể sử dụng pin hoặc ắc quy để làm nguồn điện một chiều.</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Nên chọn pin hoặc ắc quy có chất lượng tốt và còn mới.</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Sử dụng VOM để kiểm tra thông mạch và hở mạch của tiếp điểm aptomat (CB) một pha:</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Dụng cụ cần thiết:</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VOM (đồng hồ vạn năng)</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Actomat (CB) một pha</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Cách thực hiện:</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Kiểm tra thông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Chuyển núm xoay chọn chức năng của VOM đến vị trí Ω (điện trở).</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Cắm que đo màu đỏ vào cổng VΩ trên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Cắm que đo màu đen vào cổng COM trên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Bật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đỏ vào đầu vào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đen vào đầu ra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Nếu VOM hiển thị giá trị điện trở nhỏ (thường dưới 1 ohm), nghĩa là tiếp điểm aptomat (CB) đã thông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Kiểm tra hở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Bật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đỏ vào đầu vào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đen vào đầu ra của aptomat (CB).</a:t>
            </a:r>
          </a:p>
          <a:p>
            <a:r>
              <a:rPr lang="en-US" sz="1300">
                <a:solidFill>
                  <a:srgbClr val="FF0000"/>
                </a:solidFill>
                <a:latin typeface="Times New Roman" panose="02020603050405020304" pitchFamily="18" charset="0"/>
                <a:ea typeface="Times New Roman" panose="02020603050405020304" pitchFamily="18" charset="0"/>
              </a:rPr>
              <a:t>+ Nếu VOM hiển thị giá trị điện trở vô cùng (∞), nghĩa là tiếp điểm aptomat (CB) đã hở mạch.</a:t>
            </a:r>
            <a:endParaRPr lang="en-US" sz="1300">
              <a:solidFill>
                <a:srgbClr val="FF0000"/>
              </a:solidFill>
            </a:endParaRPr>
          </a:p>
        </p:txBody>
      </p:sp>
    </p:spTree>
    <p:extLst>
      <p:ext uri="{BB962C8B-B14F-4D97-AF65-F5344CB8AC3E}">
        <p14:creationId xmlns:p14="http://schemas.microsoft.com/office/powerpoint/2010/main" val="33925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8744" y="295860"/>
            <a:ext cx="1108448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Công tơ điện một pha như minh hoạ ở Hình 2.2 được sử dụng để đo đại lượng điện nào của mạng điện trong nhà?</a:t>
            </a:r>
          </a:p>
        </p:txBody>
      </p:sp>
      <p:sp>
        <p:nvSpPr>
          <p:cNvPr id="2" name="Rectangle 1"/>
          <p:cNvSpPr/>
          <p:nvPr/>
        </p:nvSpPr>
        <p:spPr>
          <a:xfrm>
            <a:off x="6490996" y="1883525"/>
            <a:ext cx="4593772" cy="1569660"/>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Công tơ điện một pha như minh họa ở Hình 2.2 được sử dụng để đo điện năng tiêu thụ của mạng điện trong nhà</a:t>
            </a:r>
            <a:endParaRPr lang="en-US" sz="240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33362" y="1334277"/>
            <a:ext cx="5827622" cy="4441372"/>
          </a:xfrm>
          <a:prstGeom prst="rect">
            <a:avLst/>
          </a:prstGeom>
        </p:spPr>
      </p:pic>
    </p:spTree>
    <p:extLst>
      <p:ext uri="{BB962C8B-B14F-4D97-AF65-F5344CB8AC3E}">
        <p14:creationId xmlns:p14="http://schemas.microsoft.com/office/powerpoint/2010/main" val="3121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91" y="205473"/>
            <a:ext cx="11479764"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Hình 2.3a và Hình 2.3b lần lượt là hình ảnh công tơ điện của một hộ gia đình vào 1/7/2023 và 1/8/2023. Tính lượng điện năng tiêu thụ của hộ gia đình đó trong tháng 7. </a:t>
            </a:r>
            <a:endParaRPr lang="en-US" sz="2400" b="1">
              <a:solidFill>
                <a:srgbClr val="0000FF"/>
              </a:solidFill>
            </a:endParaRPr>
          </a:p>
        </p:txBody>
      </p:sp>
      <p:pic>
        <p:nvPicPr>
          <p:cNvPr id="6" name="Picture 5" descr="C:\Users\DELL\Desktop\image_27385.png"/>
          <p:cNvPicPr/>
          <p:nvPr/>
        </p:nvPicPr>
        <p:blipFill>
          <a:blip r:embed="rId2">
            <a:extLst>
              <a:ext uri="{28A0092B-C50C-407E-A947-70E740481C1C}">
                <a14:useLocalDpi xmlns:a14="http://schemas.microsoft.com/office/drawing/2010/main" val="0"/>
              </a:ext>
            </a:extLst>
          </a:blip>
          <a:srcRect/>
          <a:stretch>
            <a:fillRect/>
          </a:stretch>
        </p:blipFill>
        <p:spPr bwMode="auto">
          <a:xfrm>
            <a:off x="951546" y="1224032"/>
            <a:ext cx="5943775" cy="4803543"/>
          </a:xfrm>
          <a:prstGeom prst="rect">
            <a:avLst/>
          </a:prstGeom>
          <a:noFill/>
          <a:ln>
            <a:noFill/>
          </a:ln>
        </p:spPr>
      </p:pic>
    </p:spTree>
    <p:extLst>
      <p:ext uri="{BB962C8B-B14F-4D97-AF65-F5344CB8AC3E}">
        <p14:creationId xmlns:p14="http://schemas.microsoft.com/office/powerpoint/2010/main" val="35057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91" y="205473"/>
            <a:ext cx="11479764"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Hình 2.3a và Hình 2.3b lần lượt là hình ảnh công tơ điện của một hộ gia đình vào 1/7/2023 và 1/8/2023. Tính lượng điện năng tiêu thụ của hộ gia đình đó trong tháng 7. </a:t>
            </a:r>
            <a:endParaRPr lang="en-US" sz="2400" b="1">
              <a:solidFill>
                <a:srgbClr val="0000FF"/>
              </a:solidFill>
            </a:endParaRPr>
          </a:p>
        </p:txBody>
      </p:sp>
      <p:pic>
        <p:nvPicPr>
          <p:cNvPr id="6" name="Picture 5" descr="C:\Users\DELL\Desktop\image_27385.png"/>
          <p:cNvPicPr/>
          <p:nvPr/>
        </p:nvPicPr>
        <p:blipFill>
          <a:blip r:embed="rId2">
            <a:extLst>
              <a:ext uri="{28A0092B-C50C-407E-A947-70E740481C1C}">
                <a14:useLocalDpi xmlns:a14="http://schemas.microsoft.com/office/drawing/2010/main" val="0"/>
              </a:ext>
            </a:extLst>
          </a:blip>
          <a:srcRect/>
          <a:stretch>
            <a:fillRect/>
          </a:stretch>
        </p:blipFill>
        <p:spPr bwMode="auto">
          <a:xfrm>
            <a:off x="951546" y="1224032"/>
            <a:ext cx="5943775" cy="4803543"/>
          </a:xfrm>
          <a:prstGeom prst="rect">
            <a:avLst/>
          </a:prstGeom>
          <a:noFill/>
          <a:ln>
            <a:noFill/>
          </a:ln>
        </p:spPr>
      </p:pic>
      <p:sp>
        <p:nvSpPr>
          <p:cNvPr id="3" name="Rectangle 2"/>
          <p:cNvSpPr/>
          <p:nvPr/>
        </p:nvSpPr>
        <p:spPr>
          <a:xfrm>
            <a:off x="7312091" y="1500970"/>
            <a:ext cx="4061926" cy="1200329"/>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Lượng điện năng tiêu thụ của hộ gia đình đó trong tháng 7 là: 497 kWh (497 số điện)</a:t>
            </a:r>
            <a:r>
              <a:rPr lang="en-US" sz="2400" b="1">
                <a:solidFill>
                  <a:srgbClr val="FF0000"/>
                </a:solidFill>
                <a:latin typeface="Times New Roman" panose="02020603050405020304" pitchFamily="18" charset="0"/>
                <a:ea typeface="Times New Roman" panose="02020603050405020304" pitchFamily="18" charset="0"/>
              </a:rPr>
              <a:t>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96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1. Công tơ điện một pha</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Công tơ điện  một pha dùng để đo điện năng tiêu thụ của đồ dùng điện trong gia đình</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Công tơ điện một pha gồm một số bộ phận chính: Vỏ công tơ điện, màn hình hiển thị, các cực nối điện.</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52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569332" y="426490"/>
            <a:ext cx="5990743"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Đồng hồ vạn năng </a:t>
            </a:r>
            <a:r>
              <a:rPr lang="vi-VN" sz="2400" b="1">
                <a:solidFill>
                  <a:srgbClr val="0000FF"/>
                </a:solidFill>
                <a:latin typeface="Times New Roman" panose="02020603050405020304" pitchFamily="18" charset="0"/>
                <a:ea typeface="Times New Roman" panose="02020603050405020304" pitchFamily="18" charset="0"/>
              </a:rPr>
              <a:t>dùng để đo đại lượng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78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375</TotalTime>
  <Words>2804</Words>
  <Application>Microsoft Office PowerPoint</Application>
  <PresentationFormat>Widescreen</PresentationFormat>
  <Paragraphs>235</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2023-06-21T22:05:51Z</dcterms:created>
  <dcterms:modified xsi:type="dcterms:W3CDTF">2024-10-11T02:13:49Z</dcterms:modified>
</cp:coreProperties>
</file>