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2"/>
  </p:notesMasterIdLst>
  <p:sldIdLst>
    <p:sldId id="330" r:id="rId2"/>
    <p:sldId id="1237" r:id="rId3"/>
    <p:sldId id="1238" r:id="rId4"/>
    <p:sldId id="1239" r:id="rId5"/>
    <p:sldId id="1240" r:id="rId6"/>
    <p:sldId id="1241" r:id="rId7"/>
    <p:sldId id="1404" r:id="rId8"/>
    <p:sldId id="1243" r:id="rId9"/>
    <p:sldId id="1244" r:id="rId10"/>
    <p:sldId id="1245" r:id="rId11"/>
    <p:sldId id="1246" r:id="rId12"/>
    <p:sldId id="1248" r:id="rId13"/>
    <p:sldId id="1225" r:id="rId14"/>
    <p:sldId id="1233" r:id="rId15"/>
    <p:sldId id="1260" r:id="rId16"/>
    <p:sldId id="1185" r:id="rId17"/>
    <p:sldId id="1227" r:id="rId18"/>
    <p:sldId id="1249" r:id="rId19"/>
    <p:sldId id="1236" r:id="rId20"/>
    <p:sldId id="1232" r:id="rId21"/>
    <p:sldId id="1228" r:id="rId22"/>
    <p:sldId id="1250" r:id="rId23"/>
    <p:sldId id="1251" r:id="rId24"/>
    <p:sldId id="1252" r:id="rId25"/>
    <p:sldId id="1253" r:id="rId26"/>
    <p:sldId id="1254" r:id="rId27"/>
    <p:sldId id="1259" r:id="rId28"/>
    <p:sldId id="1255" r:id="rId29"/>
    <p:sldId id="1257" r:id="rId30"/>
    <p:sldId id="12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1" autoAdjust="0"/>
    <p:restoredTop sz="94049" autoAdjust="0"/>
  </p:normalViewPr>
  <p:slideViewPr>
    <p:cSldViewPr>
      <p:cViewPr varScale="1">
        <p:scale>
          <a:sx n="66" d="100"/>
          <a:sy n="66" d="100"/>
        </p:scale>
        <p:origin x="584" y="52"/>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7/1/2022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10.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5.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7.png"/><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18.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8.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8.png"/><Relationship Id="rId1" Type="http://schemas.openxmlformats.org/officeDocument/2006/relationships/slideLayout" Target="../slideLayouts/slideLayout2.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3.jpg"/><Relationship Id="rId7"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4.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D0345-E758-464F-90D9-A451228D5F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F797DC-F39C-4F0F-BA55-62C0E5FA0131}"/>
              </a:ext>
            </a:extLst>
          </p:cNvPr>
          <p:cNvSpPr>
            <a:spLocks noGrp="1"/>
          </p:cNvSpPr>
          <p:nvPr>
            <p:ph idx="1"/>
          </p:nvPr>
        </p:nvSpPr>
        <p:spPr/>
        <p:txBody>
          <a:bodyPr/>
          <a:lstStyle/>
          <a:p>
            <a:endParaRPr lang="en-US"/>
          </a:p>
        </p:txBody>
      </p:sp>
      <p:pic>
        <p:nvPicPr>
          <p:cNvPr id="4" name="Content Placeholder 4" descr="A picture containing device, caliper&#10;&#10;Description automatically generated">
            <a:extLst>
              <a:ext uri="{FF2B5EF4-FFF2-40B4-BE49-F238E27FC236}">
                <a16:creationId xmlns:a16="http://schemas.microsoft.com/office/drawing/2014/main" id="{56F34CB3-E0EB-4880-8536-B3D296957886}"/>
              </a:ext>
            </a:extLst>
          </p:cNvPr>
          <p:cNvPicPr>
            <a:picLocks noChangeAspect="1"/>
          </p:cNvPicPr>
          <p:nvPr/>
        </p:nvPicPr>
        <p:blipFill rotWithShape="1">
          <a:blip r:embed="rId4">
            <a:extLst>
              <a:ext uri="{28A0092B-C50C-407E-A947-70E740481C1C}">
                <a14:useLocalDpi xmlns:a14="http://schemas.microsoft.com/office/drawing/2010/main" val="0"/>
              </a:ext>
            </a:extLst>
          </a:blip>
          <a:srcRect l="637" t="-211" r="477" b="15661"/>
          <a:stretch/>
        </p:blipFill>
        <p:spPr bwMode="auto">
          <a:xfrm>
            <a:off x="-76200" y="-36685"/>
            <a:ext cx="12268200" cy="68946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4146A422-1F31-4DA1-863D-64EC5B946873}"/>
              </a:ext>
            </a:extLst>
          </p:cNvPr>
          <p:cNvSpPr>
            <a:spLocks noChangeArrowheads="1"/>
          </p:cNvSpPr>
          <p:nvPr/>
        </p:nvSpPr>
        <p:spPr bwMode="auto">
          <a:xfrm>
            <a:off x="0" y="2667000"/>
            <a:ext cx="12192000" cy="914897"/>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0588" tIns="36706" rIns="70588" bIns="36706"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sz="1569"/>
          </a:p>
        </p:txBody>
      </p:sp>
      <p:sp>
        <p:nvSpPr>
          <p:cNvPr id="8" name="TextBox 10">
            <a:extLst>
              <a:ext uri="{FF2B5EF4-FFF2-40B4-BE49-F238E27FC236}">
                <a16:creationId xmlns:a16="http://schemas.microsoft.com/office/drawing/2014/main" id="{9B96A31E-29E2-4C77-B66E-6E2D7CA8F16F}"/>
              </a:ext>
            </a:extLst>
          </p:cNvPr>
          <p:cNvSpPr>
            <a:spLocks noChangeArrowheads="1"/>
          </p:cNvSpPr>
          <p:nvPr>
            <p:custDataLst>
              <p:tags r:id="rId1"/>
            </p:custDataLst>
          </p:nvPr>
        </p:nvSpPr>
        <p:spPr bwMode="auto">
          <a:xfrm>
            <a:off x="880426" y="2773304"/>
            <a:ext cx="10431147" cy="78319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000" b="1">
                <a:solidFill>
                  <a:srgbClr val="C00000"/>
                </a:solidFill>
                <a:ea typeface="ＭＳ Ｐゴシック" panose="020B0600070205080204" pitchFamily="50" charset="-128"/>
              </a:rPr>
              <a:t>Đơn vị và sai số trong vật lí</a:t>
            </a:r>
            <a:endParaRPr lang="en-US" altLang="en-US" sz="4000" b="1">
              <a:solidFill>
                <a:srgbClr val="C00000"/>
              </a:solidFill>
            </a:endParaRPr>
          </a:p>
        </p:txBody>
      </p:sp>
      <p:sp>
        <p:nvSpPr>
          <p:cNvPr id="9" name="TextBox 11">
            <a:extLst>
              <a:ext uri="{FF2B5EF4-FFF2-40B4-BE49-F238E27FC236}">
                <a16:creationId xmlns:a16="http://schemas.microsoft.com/office/drawing/2014/main" id="{25054FBB-68C0-4FEB-B118-C8A409DCED94}"/>
              </a:ext>
            </a:extLst>
          </p:cNvPr>
          <p:cNvSpPr>
            <a:spLocks noChangeArrowheads="1"/>
          </p:cNvSpPr>
          <p:nvPr>
            <p:custDataLst>
              <p:tags r:id="rId2"/>
            </p:custDataLst>
          </p:nvPr>
        </p:nvSpPr>
        <p:spPr bwMode="auto">
          <a:xfrm>
            <a:off x="165171" y="2652765"/>
            <a:ext cx="1816029" cy="6129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i="1">
                <a:latin typeface="Times New Roman" panose="02020603050405020304" pitchFamily="18" charset="0"/>
                <a:cs typeface="Times New Roman" panose="02020603050405020304" pitchFamily="18" charset="0"/>
              </a:rPr>
              <a:t>Bài 3:</a:t>
            </a:r>
          </a:p>
        </p:txBody>
      </p:sp>
    </p:spTree>
    <p:extLst>
      <p:ext uri="{BB962C8B-B14F-4D97-AF65-F5344CB8AC3E}">
        <p14:creationId xmlns:p14="http://schemas.microsoft.com/office/powerpoint/2010/main" val="1689811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43199C5-CD51-5077-F002-15DC76D866B5}"/>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C4D638C1-4A78-71DC-A93D-95543F743075}"/>
                </a:ext>
              </a:extLst>
            </p:cNvPr>
            <p:cNvGrpSpPr>
              <a:grpSpLocks/>
            </p:cNvGrpSpPr>
            <p:nvPr/>
          </p:nvGrpSpPr>
          <p:grpSpPr bwMode="auto">
            <a:xfrm>
              <a:off x="286112" y="2280388"/>
              <a:ext cx="7162842" cy="708275"/>
              <a:chOff x="564749" y="3403329"/>
              <a:chExt cx="3688529" cy="1364238"/>
            </a:xfrm>
          </p:grpSpPr>
          <p:pic>
            <p:nvPicPr>
              <p:cNvPr id="8" name="Picture 8" descr="empty-green-rectangle">
                <a:extLst>
                  <a:ext uri="{FF2B5EF4-FFF2-40B4-BE49-F238E27FC236}">
                    <a16:creationId xmlns:a16="http://schemas.microsoft.com/office/drawing/2014/main" id="{B635DEE6-F0F9-6126-A1C3-1D071CD8A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9" y="3403329"/>
                <a:ext cx="368852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4ADA9753-DBC6-7132-EF4C-88DD7612B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D94CDC7A-5CBD-4ACA-3BDD-C48A79DA342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E1593C75-1AA2-F220-DDAA-165A33ADF888}"/>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Đơn vị và thứ nguyên trong vật lí</a:t>
              </a:r>
              <a:endParaRPr lang="en-US" sz="2800" dirty="0">
                <a:cs typeface="Arial" panose="020B0604020202020204" pitchFamily="34" charset="0"/>
              </a:endParaRPr>
            </a:p>
          </p:txBody>
        </p:sp>
      </p:grpSp>
      <p:grpSp>
        <p:nvGrpSpPr>
          <p:cNvPr id="10" name="Group 9">
            <a:extLst>
              <a:ext uri="{FF2B5EF4-FFF2-40B4-BE49-F238E27FC236}">
                <a16:creationId xmlns:a16="http://schemas.microsoft.com/office/drawing/2014/main" id="{DEC6ACB9-98FE-B0ED-E11C-CCAD75C85FCC}"/>
              </a:ext>
            </a:extLst>
          </p:cNvPr>
          <p:cNvGrpSpPr/>
          <p:nvPr/>
        </p:nvGrpSpPr>
        <p:grpSpPr>
          <a:xfrm>
            <a:off x="338942" y="731676"/>
            <a:ext cx="785094" cy="325264"/>
            <a:chOff x="5867400" y="402866"/>
            <a:chExt cx="785094" cy="406303"/>
          </a:xfrm>
        </p:grpSpPr>
        <p:sp>
          <p:nvSpPr>
            <p:cNvPr id="11" name="Arrow: Pentagon 10">
              <a:extLst>
                <a:ext uri="{FF2B5EF4-FFF2-40B4-BE49-F238E27FC236}">
                  <a16:creationId xmlns:a16="http://schemas.microsoft.com/office/drawing/2014/main" id="{775006C7-2980-9C91-4D2B-195DA478D79B}"/>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hevron 11">
              <a:extLst>
                <a:ext uri="{FF2B5EF4-FFF2-40B4-BE49-F238E27FC236}">
                  <a16:creationId xmlns:a16="http://schemas.microsoft.com/office/drawing/2014/main" id="{A4C42774-34F0-37B4-B44A-0E4ABE9DDF0F}"/>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 Box 13">
            <a:extLst>
              <a:ext uri="{FF2B5EF4-FFF2-40B4-BE49-F238E27FC236}">
                <a16:creationId xmlns:a16="http://schemas.microsoft.com/office/drawing/2014/main" id="{684FF835-8D4D-0BE1-7F7A-E9B05A928799}"/>
              </a:ext>
            </a:extLst>
          </p:cNvPr>
          <p:cNvSpPr txBox="1">
            <a:spLocks noChangeArrowheads="1"/>
          </p:cNvSpPr>
          <p:nvPr/>
        </p:nvSpPr>
        <p:spPr bwMode="auto">
          <a:xfrm>
            <a:off x="1129682" y="666498"/>
            <a:ext cx="70999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Thứ nguyên</a:t>
            </a:r>
            <a:endParaRPr lang="en-US" sz="2500" dirty="0">
              <a:solidFill>
                <a:srgbClr val="0070C0"/>
              </a:solidFill>
              <a:cs typeface="Arial" panose="020B0604020202020204" pitchFamily="34" charset="0"/>
            </a:endParaRPr>
          </a:p>
        </p:txBody>
      </p:sp>
      <p:sp>
        <p:nvSpPr>
          <p:cNvPr id="23" name="TextBox 22">
            <a:extLst>
              <a:ext uri="{FF2B5EF4-FFF2-40B4-BE49-F238E27FC236}">
                <a16:creationId xmlns:a16="http://schemas.microsoft.com/office/drawing/2014/main" id="{235696E0-E26F-4BF6-BD23-F9F06EFC406D}"/>
              </a:ext>
            </a:extLst>
          </p:cNvPr>
          <p:cNvSpPr txBox="1"/>
          <p:nvPr/>
        </p:nvSpPr>
        <p:spPr>
          <a:xfrm>
            <a:off x="983637" y="2801532"/>
            <a:ext cx="9980621" cy="2013756"/>
          </a:xfrm>
          <a:prstGeom prst="rect">
            <a:avLst/>
          </a:prstGeom>
          <a:noFill/>
        </p:spPr>
        <p:txBody>
          <a:bodyPr wrap="square">
            <a:spAutoFit/>
          </a:bodyPr>
          <a:lstStyle/>
          <a:p>
            <a:pPr marL="0" marR="0">
              <a:lnSpc>
                <a:spcPct val="107000"/>
              </a:lnSpc>
              <a:spcBef>
                <a:spcPts val="0"/>
              </a:spcBef>
              <a:spcAft>
                <a:spcPts val="500"/>
              </a:spcAft>
            </a:pPr>
            <a:r>
              <a:rPr lang="en-US" sz="2200" i="1">
                <a:effectLst/>
                <a:latin typeface="Arial" panose="020B0604020202020204" pitchFamily="34" charset="0"/>
                <a:ea typeface="Times New Roman" panose="02020603050405020304" pitchFamily="18" charset="0"/>
                <a:cs typeface="Times New Roman" panose="02020603050405020304" pitchFamily="18" charset="0"/>
              </a:rPr>
              <a:t>Ví dụ:</a:t>
            </a:r>
          </a:p>
          <a:p>
            <a:pPr marL="0" marR="0">
              <a:lnSpc>
                <a:spcPct val="107000"/>
              </a:lnSpc>
              <a:spcBef>
                <a:spcPts val="0"/>
              </a:spcBef>
              <a:spcAft>
                <a:spcPts val="500"/>
              </a:spcAft>
            </a:pPr>
            <a:r>
              <a:rPr lang="en-US" sz="2200" i="1">
                <a:effectLst/>
                <a:latin typeface="Arial" panose="020B0604020202020204" pitchFamily="34" charset="0"/>
                <a:ea typeface="Times New Roman" panose="02020603050405020304" pitchFamily="18" charset="0"/>
                <a:cs typeface="Times New Roman" panose="02020603050405020304" pitchFamily="18" charset="0"/>
              </a:rPr>
              <a:t>- Toạ độ, quãng đường đi được có thể được biểu diễn bằng đơn vị mét, cây số, hải lý, feet, dặm,... nhưng chỉ có một thứ nguyên L.</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a:p>
            <a:pPr marL="0" marR="0">
              <a:lnSpc>
                <a:spcPct val="107000"/>
              </a:lnSpc>
              <a:spcBef>
                <a:spcPts val="0"/>
              </a:spcBef>
              <a:spcAft>
                <a:spcPts val="500"/>
              </a:spcAft>
            </a:pPr>
            <a:r>
              <a:rPr lang="en-US" sz="2200" i="1">
                <a:effectLst/>
                <a:latin typeface="Arial" panose="020B0604020202020204" pitchFamily="34" charset="0"/>
                <a:ea typeface="Times New Roman" panose="02020603050405020304" pitchFamily="18" charset="0"/>
                <a:cs typeface="Times New Roman" panose="02020603050405020304" pitchFamily="18" charset="0"/>
              </a:rPr>
              <a:t>- Tốc độ, vận tốc có thể được biểu diễn bằng đơn vị m/s, km/h, dặm/giờ nhưng chỉ có một thứ nguyện,</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24" name="Picture 5" descr="empty-blue-rectangle">
            <a:extLst>
              <a:ext uri="{FF2B5EF4-FFF2-40B4-BE49-F238E27FC236}">
                <a16:creationId xmlns:a16="http://schemas.microsoft.com/office/drawing/2014/main" id="{81DA7CD7-82C8-7103-20BA-E88626FAFD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23" y="5181600"/>
            <a:ext cx="11150600" cy="148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AF88B8A3-02B7-C2FA-5226-9C0C29C41114}"/>
              </a:ext>
            </a:extLst>
          </p:cNvPr>
          <p:cNvSpPr txBox="1"/>
          <p:nvPr/>
        </p:nvSpPr>
        <p:spPr>
          <a:xfrm>
            <a:off x="1435100" y="5334000"/>
            <a:ext cx="10095877" cy="1246495"/>
          </a:xfrm>
          <a:prstGeom prst="rect">
            <a:avLst/>
          </a:prstGeom>
          <a:noFill/>
        </p:spPr>
        <p:txBody>
          <a:bodyPr wrap="square">
            <a:spAutoFit/>
          </a:bodyPr>
          <a:lstStyle/>
          <a:p>
            <a:pPr marL="0" marR="0">
              <a:spcBef>
                <a:spcPts val="0"/>
              </a:spcBef>
            </a:pPr>
            <a:r>
              <a:rPr lang="en-US" sz="2500" b="1">
                <a:effectLst/>
                <a:latin typeface="Arial" panose="020B0604020202020204" pitchFamily="34" charset="0"/>
                <a:ea typeface="Times New Roman" panose="02020603050405020304" pitchFamily="18" charset="0"/>
                <a:cs typeface="Times New Roman" panose="02020603050405020304" pitchFamily="18" charset="0"/>
              </a:rPr>
              <a:t>Lưu ý:</a:t>
            </a:r>
          </a:p>
          <a:p>
            <a:pPr marL="0" marR="0">
              <a:spcBef>
                <a:spcPts val="0"/>
              </a:spcBef>
            </a:pPr>
            <a:r>
              <a:rPr lang="en-US" sz="2500">
                <a:effectLst/>
                <a:latin typeface="Arial" panose="020B0604020202020204" pitchFamily="34" charset="0"/>
                <a:ea typeface="Times New Roman" panose="02020603050405020304" pitchFamily="18" charset="0"/>
                <a:cs typeface="Times New Roman" panose="02020603050405020304" pitchFamily="18" charset="0"/>
              </a:rPr>
              <a:t>- Các số hạng trong phép cộng (hoặc trừ) phải có cùng thứ nguyên.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a:p>
            <a:pPr marL="0" marR="0">
              <a:spcBef>
                <a:spcPts val="0"/>
              </a:spcBef>
            </a:pPr>
            <a:r>
              <a:rPr lang="en-US" sz="2500">
                <a:effectLst/>
                <a:latin typeface="Arial" panose="020B0604020202020204" pitchFamily="34" charset="0"/>
                <a:ea typeface="Times New Roman" panose="02020603050405020304" pitchFamily="18" charset="0"/>
                <a:cs typeface="Times New Roman" panose="02020603050405020304" pitchFamily="18" charset="0"/>
              </a:rPr>
              <a:t>- Hai vế của một biểu thức vật lí phải có cùng thứ nguyên.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27" name="Picture 26" descr="empty-red-rectangle">
            <a:extLst>
              <a:ext uri="{FF2B5EF4-FFF2-40B4-BE49-F238E27FC236}">
                <a16:creationId xmlns:a16="http://schemas.microsoft.com/office/drawing/2014/main" id="{D5911331-BD0E-5EE8-3137-8C092D43AB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151" y="1369444"/>
            <a:ext cx="11150601" cy="111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07169EB2-0051-C6F6-619C-D235942E7045}"/>
              </a:ext>
            </a:extLst>
          </p:cNvPr>
          <p:cNvSpPr txBox="1"/>
          <p:nvPr/>
        </p:nvSpPr>
        <p:spPr>
          <a:xfrm>
            <a:off x="1592281" y="1464665"/>
            <a:ext cx="9333877" cy="861774"/>
          </a:xfrm>
          <a:prstGeom prst="rect">
            <a:avLst/>
          </a:prstGeom>
          <a:noFill/>
        </p:spPr>
        <p:txBody>
          <a:bodyPr wrap="square">
            <a:spAutoFit/>
          </a:bodyPr>
          <a:lstStyle/>
          <a:p>
            <a:pPr marR="0" algn="ctr">
              <a:spcBef>
                <a:spcPts val="0"/>
              </a:spcBef>
            </a:pPr>
            <a:r>
              <a:rPr lang="en-US" sz="2500">
                <a:effectLst/>
                <a:latin typeface="Arial" panose="020B0604020202020204" pitchFamily="34" charset="0"/>
                <a:ea typeface="Times New Roman" panose="02020603050405020304" pitchFamily="18" charset="0"/>
              </a:rPr>
              <a:t>Một đại lượng vật lí có thể được biểu diễn bằng nhiều đơn vị khác nhau nhưng chỉ có một thứ nguyên duy nhất</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98021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Luyện tập</a:t>
              </a:r>
            </a:p>
          </p:txBody>
        </p:sp>
      </p:grpSp>
      <p:sp>
        <p:nvSpPr>
          <p:cNvPr id="15" name="Text Box 29">
            <a:extLst>
              <a:ext uri="{FF2B5EF4-FFF2-40B4-BE49-F238E27FC236}">
                <a16:creationId xmlns:a16="http://schemas.microsoft.com/office/drawing/2014/main" id="{199011EE-48CA-4436-B957-94D6D4E911B4}"/>
              </a:ext>
            </a:extLst>
          </p:cNvPr>
          <p:cNvSpPr txBox="1">
            <a:spLocks noChangeArrowheads="1"/>
          </p:cNvSpPr>
          <p:nvPr/>
        </p:nvSpPr>
        <p:spPr bwMode="auto">
          <a:xfrm>
            <a:off x="841807" y="834370"/>
            <a:ext cx="11230196" cy="124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500"/>
              </a:spcAft>
            </a:pPr>
            <a:r>
              <a:rPr lang="en-US" sz="2400" dirty="0" err="1">
                <a:effectLst/>
                <a:latin typeface="Arial" panose="020B0604020202020204" pitchFamily="34" charset="0"/>
                <a:ea typeface="Times New Roman" panose="02020603050405020304" pitchFamily="18" charset="0"/>
                <a:cs typeface="Arial" panose="020B0604020202020204" pitchFamily="34" charset="0"/>
              </a:rPr>
              <a:t>Hiện</a:t>
            </a:r>
            <a:r>
              <a:rPr lang="en-US" sz="2400" dirty="0">
                <a:effectLst/>
                <a:latin typeface="Arial" panose="020B0604020202020204" pitchFamily="34" charset="0"/>
                <a:ea typeface="Times New Roman" panose="02020603050405020304" pitchFamily="18" charset="0"/>
                <a:cs typeface="Arial" panose="020B0604020202020204" pitchFamily="34" charset="0"/>
              </a:rPr>
              <a:t> nay </a:t>
            </a:r>
            <a:r>
              <a:rPr lang="en-US" sz="2400" dirty="0" err="1">
                <a:effectLst/>
                <a:latin typeface="Arial" panose="020B0604020202020204" pitchFamily="34" charset="0"/>
                <a:ea typeface="Times New Roman" panose="02020603050405020304" pitchFamily="18" charset="0"/>
                <a:cs typeface="Arial" panose="020B0604020202020204" pitchFamily="34" charset="0"/>
              </a:rPr>
              <a:t>có</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đơn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vị</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thường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dùng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đời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sống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như</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picômét</a:t>
            </a:r>
            <a:r>
              <a:rPr lang="en-US" sz="2400" dirty="0">
                <a:effectLst/>
                <a:latin typeface="Arial" panose="020B0604020202020204" pitchFamily="34" charset="0"/>
                <a:ea typeface="Times New Roman" panose="02020603050405020304" pitchFamily="18" charset="0"/>
                <a:cs typeface="Arial" panose="020B0604020202020204" pitchFamily="34" charset="0"/>
              </a:rPr>
              <a:t> (pm), </a:t>
            </a:r>
            <a:r>
              <a:rPr lang="en-US" sz="2400" dirty="0" err="1">
                <a:effectLst/>
                <a:latin typeface="Arial" panose="020B0604020202020204" pitchFamily="34" charset="0"/>
                <a:ea typeface="Times New Roman" panose="02020603050405020304" pitchFamily="18" charset="0"/>
                <a:cs typeface="Arial" panose="020B0604020202020204" pitchFamily="34" charset="0"/>
              </a:rPr>
              <a:t>miliampe</a:t>
            </a:r>
            <a:r>
              <a:rPr lang="en-US" sz="2400" dirty="0">
                <a:effectLst/>
                <a:latin typeface="Arial" panose="020B0604020202020204" pitchFamily="34" charset="0"/>
                <a:ea typeface="Times New Roman" panose="02020603050405020304" pitchFamily="18" charset="0"/>
                <a:cs typeface="Arial" panose="020B0604020202020204" pitchFamily="34" charset="0"/>
              </a:rPr>
              <a:t> (mA) (</a:t>
            </a:r>
            <a:r>
              <a:rPr lang="en-US" sz="2400" dirty="0" err="1">
                <a:effectLst/>
                <a:latin typeface="Arial" panose="020B0604020202020204" pitchFamily="34" charset="0"/>
                <a:ea typeface="Times New Roman" panose="02020603050405020304" pitchFamily="18" charset="0"/>
                <a:cs typeface="Arial" panose="020B0604020202020204" pitchFamily="34" charset="0"/>
              </a:rPr>
              <a:t>ví</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dụ</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như</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cường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dòng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điện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dùng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châm</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cứu</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là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khoảng</a:t>
            </a:r>
            <a:r>
              <a:rPr lang="en-US" sz="2400" dirty="0">
                <a:effectLst/>
                <a:latin typeface="Arial" panose="020B0604020202020204" pitchFamily="34" charset="0"/>
                <a:ea typeface="Times New Roman" panose="02020603050405020304" pitchFamily="18" charset="0"/>
                <a:cs typeface="Arial" panose="020B0604020202020204" pitchFamily="34" charset="0"/>
              </a:rPr>
              <a:t> 2 mA).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Hãy</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xác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định</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các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đơn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vị</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cơ</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bản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và</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các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tiếp</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đầu</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ngữ</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của</a:t>
            </a:r>
            <a:r>
              <a:rPr lang="en-US" sz="2400" b="1" dirty="0">
                <a:effectLst/>
                <a:latin typeface="Arial" panose="020B0604020202020204" pitchFamily="34" charset="0"/>
                <a:ea typeface="Times New Roman" panose="02020603050405020304" pitchFamily="18" charset="0"/>
                <a:cs typeface="Arial" panose="020B0604020202020204" pitchFamily="34" charset="0"/>
              </a:rPr>
              <a:t> 2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đơn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vị</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trên</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endParaRPr lang="en-US" sz="2400" b="1" dirty="0">
              <a:effectLst/>
              <a:latin typeface="Arial" panose="020B0604020202020204" pitchFamily="34" charset="0"/>
              <a:ea typeface="游明朝" panose="02020400000000000000" pitchFamily="18" charset="-128"/>
              <a:cs typeface="Arial" panose="020B0604020202020204" pitchFamily="34" charset="0"/>
            </a:endParaRPr>
          </a:p>
        </p:txBody>
      </p:sp>
      <p:sp>
        <p:nvSpPr>
          <p:cNvPr id="20" name="Rectangle: Rounded Corners 19">
            <a:extLst>
              <a:ext uri="{FF2B5EF4-FFF2-40B4-BE49-F238E27FC236}">
                <a16:creationId xmlns:a16="http://schemas.microsoft.com/office/drawing/2014/main" id="{7A4827EE-06FC-4275-8C55-18B3A295874A}"/>
              </a:ext>
            </a:extLst>
          </p:cNvPr>
          <p:cNvSpPr/>
          <p:nvPr/>
        </p:nvSpPr>
        <p:spPr>
          <a:xfrm>
            <a:off x="721182" y="762036"/>
            <a:ext cx="11230196" cy="1447764"/>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21" name="Picture 20">
            <a:extLst>
              <a:ext uri="{FF2B5EF4-FFF2-40B4-BE49-F238E27FC236}">
                <a16:creationId xmlns:a16="http://schemas.microsoft.com/office/drawing/2014/main" id="{8F70F385-8948-4E9D-9D43-B08215A9415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60494" y1="10383" x2="60494" y2="10383"/>
                        <a14:foregroundMark x1="29630" y1="10383" x2="29630" y2="10383"/>
                        <a14:foregroundMark x1="10494" y1="43716" x2="10494" y2="43716"/>
                      </a14:backgroundRemoval>
                    </a14:imgEffect>
                  </a14:imgLayer>
                </a14:imgProps>
              </a:ext>
            </a:extLst>
          </a:blip>
          <a:stretch>
            <a:fillRect/>
          </a:stretch>
        </p:blipFill>
        <p:spPr>
          <a:xfrm>
            <a:off x="397434" y="449540"/>
            <a:ext cx="681338" cy="769660"/>
          </a:xfrm>
          <a:prstGeom prst="rect">
            <a:avLst/>
          </a:prstGeom>
        </p:spPr>
      </p:pic>
      <p:grpSp>
        <p:nvGrpSpPr>
          <p:cNvPr id="22" name="Group 21">
            <a:extLst>
              <a:ext uri="{FF2B5EF4-FFF2-40B4-BE49-F238E27FC236}">
                <a16:creationId xmlns:a16="http://schemas.microsoft.com/office/drawing/2014/main" id="{E5BCE0FB-1D5E-21D8-551D-91BB31A31A44}"/>
              </a:ext>
            </a:extLst>
          </p:cNvPr>
          <p:cNvGrpSpPr/>
          <p:nvPr/>
        </p:nvGrpSpPr>
        <p:grpSpPr>
          <a:xfrm>
            <a:off x="551625" y="2564831"/>
            <a:ext cx="8001000" cy="4169281"/>
            <a:chOff x="990600" y="2590800"/>
            <a:chExt cx="8001000" cy="4169281"/>
          </a:xfrm>
        </p:grpSpPr>
        <p:pic>
          <p:nvPicPr>
            <p:cNvPr id="9" name="Picture 8" descr="Diagram&#10;&#10;Description automatically generated">
              <a:extLst>
                <a:ext uri="{FF2B5EF4-FFF2-40B4-BE49-F238E27FC236}">
                  <a16:creationId xmlns:a16="http://schemas.microsoft.com/office/drawing/2014/main" id="{FC76C8DF-C95F-6A1D-B886-7F6E64A24C77}"/>
                </a:ext>
              </a:extLst>
            </p:cNvPr>
            <p:cNvPicPr>
              <a:picLocks noChangeAspect="1"/>
            </p:cNvPicPr>
            <p:nvPr/>
          </p:nvPicPr>
          <p:blipFill rotWithShape="1">
            <a:blip r:embed="rId4">
              <a:extLst>
                <a:ext uri="{28A0092B-C50C-407E-A947-70E740481C1C}">
                  <a14:useLocalDpi xmlns:a14="http://schemas.microsoft.com/office/drawing/2010/main" val="0"/>
                </a:ext>
              </a:extLst>
            </a:blip>
            <a:srcRect l="3393" r="25362" b="-3180"/>
            <a:stretch/>
          </p:blipFill>
          <p:spPr>
            <a:xfrm>
              <a:off x="990600" y="2711334"/>
              <a:ext cx="8001000" cy="4048747"/>
            </a:xfrm>
            <a:prstGeom prst="rect">
              <a:avLst/>
            </a:prstGeom>
          </p:spPr>
        </p:pic>
        <p:sp>
          <p:nvSpPr>
            <p:cNvPr id="13" name="Oval 12">
              <a:extLst>
                <a:ext uri="{FF2B5EF4-FFF2-40B4-BE49-F238E27FC236}">
                  <a16:creationId xmlns:a16="http://schemas.microsoft.com/office/drawing/2014/main" id="{D3D49486-8B51-A5CE-7C14-93AA03A2674B}"/>
                </a:ext>
              </a:extLst>
            </p:cNvPr>
            <p:cNvSpPr/>
            <p:nvPr/>
          </p:nvSpPr>
          <p:spPr>
            <a:xfrm>
              <a:off x="1078772" y="2590800"/>
              <a:ext cx="2426428"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descr="A picture containing device, gauge&#10;&#10;Description automatically generated">
            <a:extLst>
              <a:ext uri="{FF2B5EF4-FFF2-40B4-BE49-F238E27FC236}">
                <a16:creationId xmlns:a16="http://schemas.microsoft.com/office/drawing/2014/main" id="{B3FEBE26-DE77-7F41-3D34-D13E152AD9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2625" y="2852627"/>
            <a:ext cx="3561525" cy="3881485"/>
          </a:xfrm>
          <a:prstGeom prst="rect">
            <a:avLst/>
          </a:prstGeom>
        </p:spPr>
      </p:pic>
    </p:spTree>
    <p:extLst>
      <p:ext uri="{BB962C8B-B14F-4D97-AF65-F5344CB8AC3E}">
        <p14:creationId xmlns:p14="http://schemas.microsoft.com/office/powerpoint/2010/main" val="15415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Mở rộng</a:t>
              </a:r>
            </a:p>
          </p:txBody>
        </p:sp>
      </p:grpSp>
      <p:sp>
        <p:nvSpPr>
          <p:cNvPr id="20" name="Rectangle: Rounded Corners 19">
            <a:extLst>
              <a:ext uri="{FF2B5EF4-FFF2-40B4-BE49-F238E27FC236}">
                <a16:creationId xmlns:a16="http://schemas.microsoft.com/office/drawing/2014/main" id="{7A4827EE-06FC-4275-8C55-18B3A295874A}"/>
              </a:ext>
            </a:extLst>
          </p:cNvPr>
          <p:cNvSpPr/>
          <p:nvPr/>
        </p:nvSpPr>
        <p:spPr>
          <a:xfrm>
            <a:off x="721182" y="829846"/>
            <a:ext cx="11230196" cy="2344121"/>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4" name="Picture 3" descr="A picture containing text, transport, satellite&#10;&#10;Description automatically generated">
            <a:extLst>
              <a:ext uri="{FF2B5EF4-FFF2-40B4-BE49-F238E27FC236}">
                <a16:creationId xmlns:a16="http://schemas.microsoft.com/office/drawing/2014/main" id="{5143712A-D492-5035-F24D-B1D1529FA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2285" y="3276600"/>
            <a:ext cx="3603134" cy="3276600"/>
          </a:xfrm>
          <a:prstGeom prst="rect">
            <a:avLst/>
          </a:prstGeom>
          <a:ln>
            <a:noFill/>
          </a:ln>
          <a:effectLst>
            <a:softEdge rad="112500"/>
          </a:effectLst>
        </p:spPr>
      </p:pic>
      <p:pic>
        <p:nvPicPr>
          <p:cNvPr id="6" name="Picture 5" descr="A picture containing smoke, train, sky, weapon&#10;&#10;Description automatically generated">
            <a:extLst>
              <a:ext uri="{FF2B5EF4-FFF2-40B4-BE49-F238E27FC236}">
                <a16:creationId xmlns:a16="http://schemas.microsoft.com/office/drawing/2014/main" id="{A9F2913E-AC25-8F81-D618-6A78AE539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3302000"/>
            <a:ext cx="4719625" cy="3179192"/>
          </a:xfrm>
          <a:prstGeom prst="rect">
            <a:avLst/>
          </a:prstGeom>
          <a:ln>
            <a:noFill/>
          </a:ln>
          <a:effectLst>
            <a:softEdge rad="112500"/>
          </a:effectLst>
        </p:spPr>
      </p:pic>
      <p:pic>
        <p:nvPicPr>
          <p:cNvPr id="17" name="Content Placeholder 4">
            <a:extLst>
              <a:ext uri="{FF2B5EF4-FFF2-40B4-BE49-F238E27FC236}">
                <a16:creationId xmlns:a16="http://schemas.microsoft.com/office/drawing/2014/main" id="{E2B83A78-4B43-A8CA-B5FB-3448E63C6EB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4400" y="3302000"/>
            <a:ext cx="2451601" cy="3204592"/>
          </a:xfrm>
          <a:prstGeom prst="rect">
            <a:avLst/>
          </a:prstGeom>
          <a:ln>
            <a:noFill/>
          </a:ln>
          <a:effectLst>
            <a:softEdge rad="112500"/>
          </a:effectLst>
        </p:spPr>
      </p:pic>
      <p:sp>
        <p:nvSpPr>
          <p:cNvPr id="24" name="Text Box 29">
            <a:extLst>
              <a:ext uri="{FF2B5EF4-FFF2-40B4-BE49-F238E27FC236}">
                <a16:creationId xmlns:a16="http://schemas.microsoft.com/office/drawing/2014/main" id="{9386F4E5-BC71-2108-CE86-1ABFC4CBAF26}"/>
              </a:ext>
            </a:extLst>
          </p:cNvPr>
          <p:cNvSpPr txBox="1">
            <a:spLocks noChangeArrowheads="1"/>
          </p:cNvSpPr>
          <p:nvPr/>
        </p:nvSpPr>
        <p:spPr bwMode="auto">
          <a:xfrm>
            <a:off x="1078772" y="828581"/>
            <a:ext cx="10653052" cy="234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just">
              <a:lnSpc>
                <a:spcPct val="107000"/>
              </a:lnSpc>
              <a:spcBef>
                <a:spcPts val="0"/>
              </a:spcBef>
              <a:spcAft>
                <a:spcPts val="500"/>
              </a:spcAft>
            </a:pPr>
            <a:r>
              <a:rPr lang="en-US" sz="2300">
                <a:effectLst/>
                <a:latin typeface="Arial" panose="020B0604020202020204" pitchFamily="34" charset="0"/>
                <a:ea typeface="Times New Roman" panose="02020603050405020304" pitchFamily="18" charset="0"/>
                <a:cs typeface="Times New Roman" panose="02020603050405020304" pitchFamily="18" charset="0"/>
              </a:rPr>
              <a:t>Ngày 23/9/1999, tàu quỹ đạo thăm dò khí hậu của Hoả tinh của NASA đã bị phá huỷ hoàn toàn khi không đáp ứng được độ cao cần thiết so với bề mặt Hoả tinh. Nguyên nhân tai nạn chính là sự thiếu thống nhất trong việc chuyển đổi giữa hệ đơn vị SI và hệ đơn vị của Anh đối với nhóm thiết kế và nhóm thực hiện nhiệm vụ phóng tàu. Đây là ví dụ cho thấy tầm quan trọng của việc xác định chính xác đơn vị khi tiến hành tính toán và đo đạc</a:t>
            </a:r>
            <a:endParaRPr lang="en-US" sz="23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5" name="TextBox 24">
            <a:extLst>
              <a:ext uri="{FF2B5EF4-FFF2-40B4-BE49-F238E27FC236}">
                <a16:creationId xmlns:a16="http://schemas.microsoft.com/office/drawing/2014/main" id="{0CBCB0CB-874D-DA6C-9719-F3AEF19C548C}"/>
              </a:ext>
            </a:extLst>
          </p:cNvPr>
          <p:cNvSpPr txBox="1"/>
          <p:nvPr/>
        </p:nvSpPr>
        <p:spPr>
          <a:xfrm>
            <a:off x="1752600" y="6477000"/>
            <a:ext cx="9552381" cy="369332"/>
          </a:xfrm>
          <a:prstGeom prst="rect">
            <a:avLst/>
          </a:prstGeom>
          <a:noFill/>
        </p:spPr>
        <p:txBody>
          <a:bodyPr wrap="square">
            <a:spAutoFit/>
          </a:bodyPr>
          <a:lstStyle/>
          <a:p>
            <a:pPr algn="ctr"/>
            <a:r>
              <a:rPr lang="en-US">
                <a:latin typeface="Arial" panose="020B0604020202020204" pitchFamily="34" charset="0"/>
                <a:ea typeface="Times New Roman" panose="02020603050405020304" pitchFamily="18" charset="0"/>
              </a:rPr>
              <a:t>T</a:t>
            </a:r>
            <a:r>
              <a:rPr lang="en-US" sz="1800">
                <a:effectLst/>
                <a:latin typeface="Arial" panose="020B0604020202020204" pitchFamily="34" charset="0"/>
                <a:ea typeface="Times New Roman" panose="02020603050405020304" pitchFamily="18" charset="0"/>
              </a:rPr>
              <a:t>àu quỹ đạo thăm dò khí hậu của Hoả tinh có trị giá 125 triệu USD của NASA </a:t>
            </a:r>
            <a:endParaRPr lang="en-US"/>
          </a:p>
        </p:txBody>
      </p:sp>
      <p:pic>
        <p:nvPicPr>
          <p:cNvPr id="16" name="Picture 15">
            <a:extLst>
              <a:ext uri="{FF2B5EF4-FFF2-40B4-BE49-F238E27FC236}">
                <a16:creationId xmlns:a16="http://schemas.microsoft.com/office/drawing/2014/main" id="{F7C0B250-4399-4ADC-16DA-3D7A5CD033C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2448" y1="63530" x2="42448" y2="63530"/>
                        <a14:foregroundMark x1="36771" y1="62217" x2="36771" y2="62217"/>
                        <a14:foregroundMark x1="45260" y1="48505" x2="45260" y2="48505"/>
                        <a14:foregroundMark x1="57292" y1="58133" x2="56719" y2="58716"/>
                        <a14:foregroundMark x1="50781" y1="67980" x2="50781" y2="67980"/>
                        <a14:foregroundMark x1="65365" y1="63166" x2="65365" y2="63166"/>
                        <a14:foregroundMark x1="56354" y1="42743" x2="56354" y2="42743"/>
                        <a14:foregroundMark x1="43802" y1="43910" x2="43802" y2="43910"/>
                      </a14:backgroundRemoval>
                    </a14:imgEffect>
                  </a14:imgLayer>
                </a14:imgProps>
              </a:ext>
              <a:ext uri="{28A0092B-C50C-407E-A947-70E740481C1C}">
                <a14:useLocalDpi xmlns:a14="http://schemas.microsoft.com/office/drawing/2010/main" val="0"/>
              </a:ext>
            </a:extLst>
          </a:blip>
          <a:srcRect l="31752" t="20000" r="32083" b="20000"/>
          <a:stretch/>
        </p:blipFill>
        <p:spPr>
          <a:xfrm>
            <a:off x="431022" y="351408"/>
            <a:ext cx="647750" cy="767373"/>
          </a:xfrm>
          <a:prstGeom prst="rect">
            <a:avLst/>
          </a:prstGeom>
        </p:spPr>
      </p:pic>
    </p:spTree>
    <p:extLst>
      <p:ext uri="{BB962C8B-B14F-4D97-AF65-F5344CB8AC3E}">
        <p14:creationId xmlns:p14="http://schemas.microsoft.com/office/powerpoint/2010/main" val="44505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10" y="2280389"/>
              <a:ext cx="7844395" cy="708275"/>
              <a:chOff x="564748" y="3403331"/>
              <a:chExt cx="4039497"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33" name="Group 32">
            <a:extLst>
              <a:ext uri="{FF2B5EF4-FFF2-40B4-BE49-F238E27FC236}">
                <a16:creationId xmlns:a16="http://schemas.microsoft.com/office/drawing/2014/main" id="{C151FE9B-0895-466E-9117-7F2B6F0B4BFD}"/>
              </a:ext>
            </a:extLst>
          </p:cNvPr>
          <p:cNvGrpSpPr/>
          <p:nvPr/>
        </p:nvGrpSpPr>
        <p:grpSpPr>
          <a:xfrm>
            <a:off x="338942" y="731676"/>
            <a:ext cx="785094" cy="325264"/>
            <a:chOff x="5867400" y="402866"/>
            <a:chExt cx="785094" cy="406303"/>
          </a:xfrm>
        </p:grpSpPr>
        <p:sp>
          <p:nvSpPr>
            <p:cNvPr id="31" name="Arrow: Pentagon 30">
              <a:extLst>
                <a:ext uri="{FF2B5EF4-FFF2-40B4-BE49-F238E27FC236}">
                  <a16:creationId xmlns:a16="http://schemas.microsoft.com/office/drawing/2014/main" id="{D5EADA87-43CE-4572-B488-9DFD4F4C4C9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EEE783C9-EE19-4A1F-A583-1D3E5B3BB353}"/>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13">
            <a:extLst>
              <a:ext uri="{FF2B5EF4-FFF2-40B4-BE49-F238E27FC236}">
                <a16:creationId xmlns:a16="http://schemas.microsoft.com/office/drawing/2014/main" id="{BDCB75E4-AC0F-4128-8976-F1571F7F1788}"/>
              </a:ext>
            </a:extLst>
          </p:cNvPr>
          <p:cNvSpPr txBox="1">
            <a:spLocks noChangeArrowheads="1"/>
          </p:cNvSpPr>
          <p:nvPr/>
        </p:nvSpPr>
        <p:spPr bwMode="auto">
          <a:xfrm>
            <a:off x="1129682" y="666498"/>
            <a:ext cx="39757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 phép đo trong Vật lí</a:t>
            </a:r>
          </a:p>
        </p:txBody>
      </p:sp>
      <p:grpSp>
        <p:nvGrpSpPr>
          <p:cNvPr id="3" name="Group 2">
            <a:extLst>
              <a:ext uri="{FF2B5EF4-FFF2-40B4-BE49-F238E27FC236}">
                <a16:creationId xmlns:a16="http://schemas.microsoft.com/office/drawing/2014/main" id="{1A770EB8-D78E-4FD1-9B02-287413E6ABDB}"/>
              </a:ext>
            </a:extLst>
          </p:cNvPr>
          <p:cNvGrpSpPr/>
          <p:nvPr/>
        </p:nvGrpSpPr>
        <p:grpSpPr>
          <a:xfrm>
            <a:off x="304800" y="1066800"/>
            <a:ext cx="11834534" cy="969773"/>
            <a:chOff x="834244" y="1897873"/>
            <a:chExt cx="10363510" cy="253050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44" y="1897873"/>
              <a:ext cx="10363510" cy="25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82005080-8100-4A7D-8DFA-70510769E294}"/>
                </a:ext>
              </a:extLst>
            </p:cNvPr>
            <p:cNvSpPr txBox="1"/>
            <p:nvPr/>
          </p:nvSpPr>
          <p:spPr>
            <a:xfrm>
              <a:off x="1417525" y="2017192"/>
              <a:ext cx="9312981" cy="2201412"/>
            </a:xfrm>
            <a:prstGeom prst="rect">
              <a:avLst/>
            </a:prstGeom>
            <a:noFill/>
          </p:spPr>
          <p:txBody>
            <a:bodyPr wrap="square">
              <a:spAutoFit/>
            </a:bodyPr>
            <a:lstStyle/>
            <a:p>
              <a:pPr marL="0" marR="0" algn="ctr">
                <a:spcBef>
                  <a:spcPts val="0"/>
                </a:spcBef>
              </a:pPr>
              <a:r>
                <a:rPr lang="en-US" sz="25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Phép đo các đại lượng vật lí</a:t>
              </a:r>
            </a:p>
            <a:p>
              <a:pPr marL="0" marR="0" algn="ctr">
                <a:spcBef>
                  <a:spcPts val="0"/>
                </a:spcBef>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phép so sánh chúng với đại lượng cùng loại được quy ước làm đơn vị. </a:t>
              </a:r>
            </a:p>
          </p:txBody>
        </p:sp>
      </p:grpSp>
      <p:sp>
        <p:nvSpPr>
          <p:cNvPr id="18" name="TextBox 17">
            <a:extLst>
              <a:ext uri="{FF2B5EF4-FFF2-40B4-BE49-F238E27FC236}">
                <a16:creationId xmlns:a16="http://schemas.microsoft.com/office/drawing/2014/main" id="{C1DD29D5-E052-4243-BD1B-9DD01FCDAA57}"/>
              </a:ext>
            </a:extLst>
          </p:cNvPr>
          <p:cNvSpPr txBox="1"/>
          <p:nvPr/>
        </p:nvSpPr>
        <p:spPr>
          <a:xfrm>
            <a:off x="351642" y="2864380"/>
            <a:ext cx="4787900" cy="769441"/>
          </a:xfrm>
          <a:prstGeom prst="rect">
            <a:avLst/>
          </a:prstGeom>
          <a:noFill/>
        </p:spPr>
        <p:txBody>
          <a:bodyPr wrap="square">
            <a:spAutoFit/>
          </a:bodyPr>
          <a:lstStyle/>
          <a:p>
            <a:pPr marR="0" algn="ctr">
              <a:spcBef>
                <a:spcPts val="0"/>
              </a:spcBef>
            </a:pPr>
            <a:r>
              <a:rPr lang="en-US" sz="2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của đại lượng cần đo được đọc trực tiếp trên dụng cụ đo</a:t>
            </a:r>
          </a:p>
        </p:txBody>
      </p:sp>
      <p:sp>
        <p:nvSpPr>
          <p:cNvPr id="19" name="TextBox 18">
            <a:extLst>
              <a:ext uri="{FF2B5EF4-FFF2-40B4-BE49-F238E27FC236}">
                <a16:creationId xmlns:a16="http://schemas.microsoft.com/office/drawing/2014/main" id="{C33C16F8-127E-479F-9D87-6DB8BF651BB0}"/>
              </a:ext>
            </a:extLst>
          </p:cNvPr>
          <p:cNvSpPr txBox="1"/>
          <p:nvPr/>
        </p:nvSpPr>
        <p:spPr>
          <a:xfrm>
            <a:off x="6567005" y="2812861"/>
            <a:ext cx="5624995" cy="769441"/>
          </a:xfrm>
          <a:prstGeom prst="rect">
            <a:avLst/>
          </a:prstGeom>
          <a:noFill/>
        </p:spPr>
        <p:txBody>
          <a:bodyPr wrap="square">
            <a:spAutoFit/>
          </a:bodyPr>
          <a:lstStyle/>
          <a:p>
            <a:pPr marR="0">
              <a:spcBef>
                <a:spcPts val="0"/>
              </a:spcBef>
            </a:pPr>
            <a:r>
              <a:rPr lang="en-US" sz="2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của đại lượng cần đo được xác định thông qua các đại lượng được đo trực tiếp</a:t>
            </a:r>
            <a:endParaRPr lang="en-US" sz="2200" i="1">
              <a:effectLst/>
              <a:latin typeface="Arial" panose="020B0604020202020204" pitchFamily="34" charset="0"/>
              <a:ea typeface="游明朝" panose="02020400000000000000" pitchFamily="18" charset="-128"/>
              <a:cs typeface="Arial" panose="020B0604020202020204" pitchFamily="34" charset="0"/>
            </a:endParaRPr>
          </a:p>
        </p:txBody>
      </p:sp>
      <p:sp>
        <p:nvSpPr>
          <p:cNvPr id="25" name="TextBox 24">
            <a:extLst>
              <a:ext uri="{FF2B5EF4-FFF2-40B4-BE49-F238E27FC236}">
                <a16:creationId xmlns:a16="http://schemas.microsoft.com/office/drawing/2014/main" id="{1D2C85BC-8CD4-44E0-818E-3CC12031436E}"/>
              </a:ext>
            </a:extLst>
          </p:cNvPr>
          <p:cNvSpPr txBox="1"/>
          <p:nvPr/>
        </p:nvSpPr>
        <p:spPr>
          <a:xfrm>
            <a:off x="25400" y="6423069"/>
            <a:ext cx="2870200" cy="366184"/>
          </a:xfrm>
          <a:prstGeom prst="rect">
            <a:avLst/>
          </a:prstGeom>
          <a:noFill/>
        </p:spPr>
        <p:txBody>
          <a:bodyPr wrap="square">
            <a:spAutoFit/>
          </a:bodyPr>
          <a:lstStyle/>
          <a:p>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khối lượng bằng cân</a:t>
            </a:r>
            <a:endParaRPr lang="en-US"/>
          </a:p>
        </p:txBody>
      </p:sp>
      <p:grpSp>
        <p:nvGrpSpPr>
          <p:cNvPr id="49" name="Group 48">
            <a:extLst>
              <a:ext uri="{FF2B5EF4-FFF2-40B4-BE49-F238E27FC236}">
                <a16:creationId xmlns:a16="http://schemas.microsoft.com/office/drawing/2014/main" id="{F4472934-4071-47A9-8F74-5B96458F33D4}"/>
              </a:ext>
            </a:extLst>
          </p:cNvPr>
          <p:cNvGrpSpPr/>
          <p:nvPr/>
        </p:nvGrpSpPr>
        <p:grpSpPr>
          <a:xfrm>
            <a:off x="834244" y="1905001"/>
            <a:ext cx="10298530" cy="914400"/>
            <a:chOff x="834244" y="1905001"/>
            <a:chExt cx="10298530" cy="914400"/>
          </a:xfrm>
        </p:grpSpPr>
        <p:sp>
          <p:nvSpPr>
            <p:cNvPr id="20" name="Rectangle 19">
              <a:extLst>
                <a:ext uri="{FF2B5EF4-FFF2-40B4-BE49-F238E27FC236}">
                  <a16:creationId xmlns:a16="http://schemas.microsoft.com/office/drawing/2014/main" id="{D5D66C70-A381-49F0-99F7-4C04AB8A7FB5}"/>
                </a:ext>
              </a:extLst>
            </p:cNvPr>
            <p:cNvSpPr/>
            <p:nvPr/>
          </p:nvSpPr>
          <p:spPr>
            <a:xfrm>
              <a:off x="83424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Phép đo trực tiếp</a:t>
              </a:r>
            </a:p>
          </p:txBody>
        </p:sp>
        <p:sp>
          <p:nvSpPr>
            <p:cNvPr id="21" name="Rectangle 20">
              <a:extLst>
                <a:ext uri="{FF2B5EF4-FFF2-40B4-BE49-F238E27FC236}">
                  <a16:creationId xmlns:a16="http://schemas.microsoft.com/office/drawing/2014/main" id="{6F7E379A-C59D-45E5-ACB6-C3C42DC46095}"/>
                </a:ext>
              </a:extLst>
            </p:cNvPr>
            <p:cNvSpPr/>
            <p:nvPr/>
          </p:nvSpPr>
          <p:spPr>
            <a:xfrm>
              <a:off x="766068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Phép đo gián tiếp</a:t>
              </a:r>
            </a:p>
          </p:txBody>
        </p:sp>
        <p:cxnSp>
          <p:nvCxnSpPr>
            <p:cNvPr id="26" name="Connector: Elbow 25">
              <a:extLst>
                <a:ext uri="{FF2B5EF4-FFF2-40B4-BE49-F238E27FC236}">
                  <a16:creationId xmlns:a16="http://schemas.microsoft.com/office/drawing/2014/main" id="{D70157DE-619B-4237-B713-FDFB7EF1AFC2}"/>
                </a:ext>
              </a:extLst>
            </p:cNvPr>
            <p:cNvCxnSpPr>
              <a:cxnSpLocks/>
            </p:cNvCxnSpPr>
            <p:nvPr/>
          </p:nvCxnSpPr>
          <p:spPr>
            <a:xfrm rot="5400000">
              <a:off x="3849244" y="351577"/>
              <a:ext cx="457200" cy="356404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76CE0714-F8FD-47CC-91D9-680CAE6D06C8}"/>
                </a:ext>
              </a:extLst>
            </p:cNvPr>
            <p:cNvCxnSpPr>
              <a:cxnSpLocks/>
            </p:cNvCxnSpPr>
            <p:nvPr/>
          </p:nvCxnSpPr>
          <p:spPr>
            <a:xfrm>
              <a:off x="5872568" y="2133600"/>
              <a:ext cx="3576232" cy="208858"/>
            </a:xfrm>
            <a:prstGeom prst="bentConnector3">
              <a:avLst>
                <a:gd name="adj1" fmla="val 99717"/>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6BB3B4F8-EE77-4F08-A9FB-D2FD551DB275}"/>
              </a:ext>
            </a:extLst>
          </p:cNvPr>
          <p:cNvSpPr txBox="1"/>
          <p:nvPr/>
        </p:nvSpPr>
        <p:spPr>
          <a:xfrm>
            <a:off x="8229600" y="6456989"/>
            <a:ext cx="2598374" cy="369332"/>
          </a:xfrm>
          <a:prstGeom prst="rect">
            <a:avLst/>
          </a:prstGeom>
          <a:noFill/>
        </p:spPr>
        <p:txBody>
          <a:bodyPr wrap="square">
            <a:spAutoFit/>
          </a:bodyPr>
          <a:lstStyle/>
          <a:p>
            <a:pPr algn="ct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khối lượng riêng</a:t>
            </a:r>
            <a:endParaRPr lang="en-US"/>
          </a:p>
        </p:txBody>
      </p:sp>
      <p:sp>
        <p:nvSpPr>
          <p:cNvPr id="34" name="TextBox 33">
            <a:extLst>
              <a:ext uri="{FF2B5EF4-FFF2-40B4-BE49-F238E27FC236}">
                <a16:creationId xmlns:a16="http://schemas.microsoft.com/office/drawing/2014/main" id="{FD9BBA15-7546-4A54-812C-5E74AEBA1521}"/>
              </a:ext>
            </a:extLst>
          </p:cNvPr>
          <p:cNvSpPr txBox="1"/>
          <p:nvPr/>
        </p:nvSpPr>
        <p:spPr>
          <a:xfrm>
            <a:off x="3083220" y="6419921"/>
            <a:ext cx="3564048" cy="369332"/>
          </a:xfrm>
          <a:prstGeom prst="rect">
            <a:avLst/>
          </a:prstGeom>
          <a:noFill/>
        </p:spPr>
        <p:txBody>
          <a:bodyPr wrap="square">
            <a:spAutoFit/>
          </a:bodyPr>
          <a:lstStyle/>
          <a:p>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 thể tích bằng bình chia độ </a:t>
            </a:r>
            <a:endParaRPr lang="en-US"/>
          </a:p>
        </p:txBody>
      </p:sp>
      <p:pic>
        <p:nvPicPr>
          <p:cNvPr id="35" name="Content Placeholder 4" descr="A picture containing text, device, thermometer, gauge&#10;&#10;Description automatically generated">
            <a:extLst>
              <a:ext uri="{FF2B5EF4-FFF2-40B4-BE49-F238E27FC236}">
                <a16:creationId xmlns:a16="http://schemas.microsoft.com/office/drawing/2014/main" id="{1202204F-4609-485F-B3A0-95BEB948FDA7}"/>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895600" y="3595002"/>
            <a:ext cx="3642643" cy="2722876"/>
          </a:xfrm>
        </p:spPr>
      </p:pic>
      <p:pic>
        <p:nvPicPr>
          <p:cNvPr id="36" name="Picture 35" descr="A picture containing device, scale&#10;&#10;Description automatically generated">
            <a:extLst>
              <a:ext uri="{FF2B5EF4-FFF2-40B4-BE49-F238E27FC236}">
                <a16:creationId xmlns:a16="http://schemas.microsoft.com/office/drawing/2014/main" id="{80A3EFB0-78AE-463B-9C8D-2233310654A0}"/>
              </a:ext>
            </a:extLst>
          </p:cNvPr>
          <p:cNvPicPr>
            <a:picLocks noChangeAspect="1"/>
          </p:cNvPicPr>
          <p:nvPr/>
        </p:nvPicPr>
        <p:blipFill rotWithShape="1">
          <a:blip r:embed="rId6">
            <a:extLst>
              <a:ext uri="{28A0092B-C50C-407E-A947-70E740481C1C}">
                <a14:useLocalDpi xmlns:a14="http://schemas.microsoft.com/office/drawing/2010/main" val="0"/>
              </a:ext>
            </a:extLst>
          </a:blip>
          <a:srcRect l="5448" t="10794" r="4923" b="13333"/>
          <a:stretch/>
        </p:blipFill>
        <p:spPr>
          <a:xfrm>
            <a:off x="68259" y="3815532"/>
            <a:ext cx="2819802" cy="2387007"/>
          </a:xfrm>
          <a:prstGeom prst="rect">
            <a:avLst/>
          </a:prstGeom>
        </p:spPr>
      </p:pic>
      <p:grpSp>
        <p:nvGrpSpPr>
          <p:cNvPr id="42" name="Group 41">
            <a:extLst>
              <a:ext uri="{FF2B5EF4-FFF2-40B4-BE49-F238E27FC236}">
                <a16:creationId xmlns:a16="http://schemas.microsoft.com/office/drawing/2014/main" id="{5E3F985C-E97F-4BAF-8491-DACFEE6FFC8A}"/>
              </a:ext>
            </a:extLst>
          </p:cNvPr>
          <p:cNvGrpSpPr/>
          <p:nvPr/>
        </p:nvGrpSpPr>
        <p:grpSpPr>
          <a:xfrm>
            <a:off x="7296073" y="3962400"/>
            <a:ext cx="1295400" cy="747131"/>
            <a:chOff x="7296073" y="3962400"/>
            <a:chExt cx="1295400" cy="747131"/>
          </a:xfrm>
        </p:grpSpPr>
        <p:pic>
          <p:nvPicPr>
            <p:cNvPr id="39" name="Picture 38" descr="empty-red-rectangle">
              <a:extLst>
                <a:ext uri="{FF2B5EF4-FFF2-40B4-BE49-F238E27FC236}">
                  <a16:creationId xmlns:a16="http://schemas.microsoft.com/office/drawing/2014/main" id="{63EF62C4-DD37-4A79-8DB8-BFEE2F0709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a:extLst>
                <a:ext uri="{FF2B5EF4-FFF2-40B4-BE49-F238E27FC236}">
                  <a16:creationId xmlns:a16="http://schemas.microsoft.com/office/drawing/2014/main" id="{1CC0E868-3DB6-45A3-A3DF-C11FB6AFC9AF}"/>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endParaRPr lang="en-US" sz="4000"/>
            </a:p>
          </p:txBody>
        </p:sp>
      </p:grpSp>
      <p:sp>
        <p:nvSpPr>
          <p:cNvPr id="41" name="Arrow: Left-Right-Up 40">
            <a:extLst>
              <a:ext uri="{FF2B5EF4-FFF2-40B4-BE49-F238E27FC236}">
                <a16:creationId xmlns:a16="http://schemas.microsoft.com/office/drawing/2014/main" id="{FF52DF8D-C87F-47B4-B707-847DB10BD1E0}"/>
              </a:ext>
            </a:extLst>
          </p:cNvPr>
          <p:cNvSpPr/>
          <p:nvPr/>
        </p:nvSpPr>
        <p:spPr>
          <a:xfrm flipV="1">
            <a:off x="9044101" y="4222822"/>
            <a:ext cx="1295400" cy="906959"/>
          </a:xfrm>
          <a:prstGeom prst="leftRigh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27C3B473-3C25-4B01-92AA-B97551631D32}"/>
              </a:ext>
            </a:extLst>
          </p:cNvPr>
          <p:cNvGrpSpPr/>
          <p:nvPr/>
        </p:nvGrpSpPr>
        <p:grpSpPr>
          <a:xfrm>
            <a:off x="9082201" y="5455408"/>
            <a:ext cx="1295400" cy="747131"/>
            <a:chOff x="7296073" y="3962400"/>
            <a:chExt cx="1295400" cy="747131"/>
          </a:xfrm>
        </p:grpSpPr>
        <p:pic>
          <p:nvPicPr>
            <p:cNvPr id="44" name="Picture 43" descr="empty-red-rectangle">
              <a:extLst>
                <a:ext uri="{FF2B5EF4-FFF2-40B4-BE49-F238E27FC236}">
                  <a16:creationId xmlns:a16="http://schemas.microsoft.com/office/drawing/2014/main" id="{B4B46658-90FB-4B99-A932-C033BF3083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a:extLst>
                <a:ext uri="{FF2B5EF4-FFF2-40B4-BE49-F238E27FC236}">
                  <a16:creationId xmlns:a16="http://schemas.microsoft.com/office/drawing/2014/main" id="{B500E665-FB3C-4E8A-8AAC-7A97A5E73FE6}"/>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4000"/>
            </a:p>
          </p:txBody>
        </p:sp>
      </p:grpSp>
      <p:grpSp>
        <p:nvGrpSpPr>
          <p:cNvPr id="46" name="Group 45">
            <a:extLst>
              <a:ext uri="{FF2B5EF4-FFF2-40B4-BE49-F238E27FC236}">
                <a16:creationId xmlns:a16="http://schemas.microsoft.com/office/drawing/2014/main" id="{9A776907-9374-4914-87F4-D703A5719B11}"/>
              </a:ext>
            </a:extLst>
          </p:cNvPr>
          <p:cNvGrpSpPr/>
          <p:nvPr/>
        </p:nvGrpSpPr>
        <p:grpSpPr>
          <a:xfrm>
            <a:off x="10485074" y="3988433"/>
            <a:ext cx="1295400" cy="747131"/>
            <a:chOff x="7296073" y="3962400"/>
            <a:chExt cx="1295400" cy="747131"/>
          </a:xfrm>
        </p:grpSpPr>
        <p:pic>
          <p:nvPicPr>
            <p:cNvPr id="47" name="Picture 46" descr="empty-red-rectangle">
              <a:extLst>
                <a:ext uri="{FF2B5EF4-FFF2-40B4-BE49-F238E27FC236}">
                  <a16:creationId xmlns:a16="http://schemas.microsoft.com/office/drawing/2014/main" id="{9BBE2BA3-F5C0-49A4-A410-DACD637B87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a16="http://schemas.microsoft.com/office/drawing/2014/main" id="{10D8B0FF-6C1F-4081-A5D8-B02BF8E0229A}"/>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endParaRPr lang="en-US" sz="4000"/>
            </a:p>
          </p:txBody>
        </p:sp>
      </p:grpSp>
    </p:spTree>
    <p:extLst>
      <p:ext uri="{BB962C8B-B14F-4D97-AF65-F5344CB8AC3E}">
        <p14:creationId xmlns:p14="http://schemas.microsoft.com/office/powerpoint/2010/main" val="391866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5" grpId="0"/>
      <p:bldP spid="29" grpId="0"/>
      <p:bldP spid="34" grpId="0"/>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B69586F2-CB49-4DFF-8BB7-FDF931F4F519}"/>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29F91E66-81F9-4795-8390-5A0BE7E2970E}"/>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C9502FCA-2997-45FC-AD70-C42A7B638E18}"/>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7" name="Rectangle: Rounded Corners 6">
            <a:extLst>
              <a:ext uri="{FF2B5EF4-FFF2-40B4-BE49-F238E27FC236}">
                <a16:creationId xmlns:a16="http://schemas.microsoft.com/office/drawing/2014/main" id="{669238AD-7A0A-4C73-BF3F-31436C4BB422}"/>
              </a:ext>
            </a:extLst>
          </p:cNvPr>
          <p:cNvSpPr/>
          <p:nvPr/>
        </p:nvSpPr>
        <p:spPr>
          <a:xfrm>
            <a:off x="838200" y="762000"/>
            <a:ext cx="10972800" cy="861774"/>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8" name="Picture 7" descr="A picture containing logo&#10;&#10;Description automatically generated">
            <a:extLst>
              <a:ext uri="{FF2B5EF4-FFF2-40B4-BE49-F238E27FC236}">
                <a16:creationId xmlns:a16="http://schemas.microsoft.com/office/drawing/2014/main" id="{70886E0F-FD12-4158-863E-EFE244AA881C}"/>
              </a:ext>
            </a:extLst>
          </p:cNvPr>
          <p:cNvPicPr>
            <a:picLocks noChangeAspect="1"/>
          </p:cNvPicPr>
          <p:nvPr/>
        </p:nvPicPr>
        <p:blipFill rotWithShape="1">
          <a:blip r:embed="rId2">
            <a:extLst>
              <a:ext uri="{28A0092B-C50C-407E-A947-70E740481C1C}">
                <a14:useLocalDpi xmlns:a14="http://schemas.microsoft.com/office/drawing/2010/main" val="0"/>
              </a:ext>
            </a:extLst>
          </a:blip>
          <a:srcRect l="24000" t="14445" r="24866" b="23333"/>
          <a:stretch/>
        </p:blipFill>
        <p:spPr>
          <a:xfrm>
            <a:off x="432851" y="398396"/>
            <a:ext cx="793052" cy="752727"/>
          </a:xfrm>
          <a:prstGeom prst="rect">
            <a:avLst/>
          </a:prstGeom>
        </p:spPr>
      </p:pic>
      <p:sp>
        <p:nvSpPr>
          <p:cNvPr id="9" name="Text Box 29">
            <a:extLst>
              <a:ext uri="{FF2B5EF4-FFF2-40B4-BE49-F238E27FC236}">
                <a16:creationId xmlns:a16="http://schemas.microsoft.com/office/drawing/2014/main" id="{A56D2F72-BEF5-40FA-B1B6-AE19156A4FDC}"/>
              </a:ext>
            </a:extLst>
          </p:cNvPr>
          <p:cNvSpPr txBox="1">
            <a:spLocks noChangeArrowheads="1"/>
          </p:cNvSpPr>
          <p:nvPr/>
        </p:nvSpPr>
        <p:spPr bwMode="auto">
          <a:xfrm>
            <a:off x="1048107" y="762000"/>
            <a:ext cx="100957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 các dụng cụ là bình chia độ (ca đong) và cân, đề xuất phương án đo khối lượng riêng của một quả cân trong phòng thí nghiệm.</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11" name="Picture 10" descr="A group of glasses with liquid in them&#10;&#10;Description automatically generated with low confidence">
            <a:extLst>
              <a:ext uri="{FF2B5EF4-FFF2-40B4-BE49-F238E27FC236}">
                <a16:creationId xmlns:a16="http://schemas.microsoft.com/office/drawing/2014/main" id="{9FAB60A4-544C-44EA-B1BC-9E896A2DB7AA}"/>
              </a:ext>
            </a:extLst>
          </p:cNvPr>
          <p:cNvPicPr>
            <a:picLocks noChangeAspect="1"/>
          </p:cNvPicPr>
          <p:nvPr/>
        </p:nvPicPr>
        <p:blipFill rotWithShape="1">
          <a:blip r:embed="rId3">
            <a:extLst>
              <a:ext uri="{28A0092B-C50C-407E-A947-70E740481C1C}">
                <a14:useLocalDpi xmlns:a14="http://schemas.microsoft.com/office/drawing/2010/main" val="0"/>
              </a:ext>
            </a:extLst>
          </a:blip>
          <a:srcRect t="22694" r="69914" b="5306"/>
          <a:stretch/>
        </p:blipFill>
        <p:spPr>
          <a:xfrm>
            <a:off x="1251303" y="1905000"/>
            <a:ext cx="3124200" cy="4601109"/>
          </a:xfrm>
          <a:prstGeom prst="rect">
            <a:avLst/>
          </a:prstGeom>
          <a:ln>
            <a:noFill/>
          </a:ln>
          <a:effectLst>
            <a:softEdge rad="112500"/>
          </a:effectLst>
        </p:spPr>
      </p:pic>
      <p:pic>
        <p:nvPicPr>
          <p:cNvPr id="13" name="Picture 12" descr="A picture containing device, scale, indoor&#10;&#10;Description automatically generated">
            <a:extLst>
              <a:ext uri="{FF2B5EF4-FFF2-40B4-BE49-F238E27FC236}">
                <a16:creationId xmlns:a16="http://schemas.microsoft.com/office/drawing/2014/main" id="{5C7A997D-A2BB-440F-A80C-C0B699A19DAC}"/>
              </a:ext>
            </a:extLst>
          </p:cNvPr>
          <p:cNvPicPr>
            <a:picLocks noChangeAspect="1"/>
          </p:cNvPicPr>
          <p:nvPr/>
        </p:nvPicPr>
        <p:blipFill rotWithShape="1">
          <a:blip r:embed="rId4">
            <a:extLst>
              <a:ext uri="{28A0092B-C50C-407E-A947-70E740481C1C}">
                <a14:useLocalDpi xmlns:a14="http://schemas.microsoft.com/office/drawing/2010/main" val="0"/>
              </a:ext>
            </a:extLst>
          </a:blip>
          <a:srcRect l="4378" t="1814" r="5045" b="11104"/>
          <a:stretch/>
        </p:blipFill>
        <p:spPr>
          <a:xfrm>
            <a:off x="4821815" y="2133600"/>
            <a:ext cx="6322078" cy="4191000"/>
          </a:xfrm>
          <a:prstGeom prst="rect">
            <a:avLst/>
          </a:prstGeom>
        </p:spPr>
      </p:pic>
    </p:spTree>
    <p:extLst>
      <p:ext uri="{BB962C8B-B14F-4D97-AF65-F5344CB8AC3E}">
        <p14:creationId xmlns:p14="http://schemas.microsoft.com/office/powerpoint/2010/main" val="2207233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B69586F2-CB49-4DFF-8BB7-FDF931F4F519}"/>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29F91E66-81F9-4795-8390-5A0BE7E2970E}"/>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C9502FCA-2997-45FC-AD70-C42A7B638E18}"/>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7" name="Rectangle: Rounded Corners 6">
            <a:extLst>
              <a:ext uri="{FF2B5EF4-FFF2-40B4-BE49-F238E27FC236}">
                <a16:creationId xmlns:a16="http://schemas.microsoft.com/office/drawing/2014/main" id="{669238AD-7A0A-4C73-BF3F-31436C4BB422}"/>
              </a:ext>
            </a:extLst>
          </p:cNvPr>
          <p:cNvSpPr/>
          <p:nvPr/>
        </p:nvSpPr>
        <p:spPr>
          <a:xfrm>
            <a:off x="838200" y="761999"/>
            <a:ext cx="10972800" cy="1053019"/>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8" name="Picture 7" descr="A picture containing logo&#10;&#10;Description automatically generated">
            <a:extLst>
              <a:ext uri="{FF2B5EF4-FFF2-40B4-BE49-F238E27FC236}">
                <a16:creationId xmlns:a16="http://schemas.microsoft.com/office/drawing/2014/main" id="{70886E0F-FD12-4158-863E-EFE244AA881C}"/>
              </a:ext>
            </a:extLst>
          </p:cNvPr>
          <p:cNvPicPr>
            <a:picLocks noChangeAspect="1"/>
          </p:cNvPicPr>
          <p:nvPr/>
        </p:nvPicPr>
        <p:blipFill rotWithShape="1">
          <a:blip r:embed="rId2">
            <a:extLst>
              <a:ext uri="{28A0092B-C50C-407E-A947-70E740481C1C}">
                <a14:useLocalDpi xmlns:a14="http://schemas.microsoft.com/office/drawing/2010/main" val="0"/>
              </a:ext>
            </a:extLst>
          </a:blip>
          <a:srcRect l="24000" t="14445" r="24866" b="23333"/>
          <a:stretch/>
        </p:blipFill>
        <p:spPr>
          <a:xfrm>
            <a:off x="432851" y="398396"/>
            <a:ext cx="793052" cy="752727"/>
          </a:xfrm>
          <a:prstGeom prst="rect">
            <a:avLst/>
          </a:prstGeom>
        </p:spPr>
      </p:pic>
      <p:sp>
        <p:nvSpPr>
          <p:cNvPr id="9" name="Text Box 29">
            <a:extLst>
              <a:ext uri="{FF2B5EF4-FFF2-40B4-BE49-F238E27FC236}">
                <a16:creationId xmlns:a16="http://schemas.microsoft.com/office/drawing/2014/main" id="{A56D2F72-BEF5-40FA-B1B6-AE19156A4FDC}"/>
              </a:ext>
            </a:extLst>
          </p:cNvPr>
          <p:cNvSpPr txBox="1">
            <a:spLocks noChangeArrowheads="1"/>
          </p:cNvSpPr>
          <p:nvPr/>
        </p:nvSpPr>
        <p:spPr bwMode="auto">
          <a:xfrm>
            <a:off x="1276707" y="774759"/>
            <a:ext cx="10095786" cy="9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Quan sát Hình 3.3, em hãy xác định sai số dụng cụ của hai thước đo. </a:t>
            </a:r>
          </a:p>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Đề xuất những phương án hạn chế sai số khi thực hiện phép đo</a:t>
            </a:r>
            <a:r>
              <a:rPr lang="en-US" sz="180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10" name="Picture 9" descr="A picture containing indoor, device&#10;&#10;Description automatically generated">
            <a:extLst>
              <a:ext uri="{FF2B5EF4-FFF2-40B4-BE49-F238E27FC236}">
                <a16:creationId xmlns:a16="http://schemas.microsoft.com/office/drawing/2014/main" id="{B153F441-183D-6DEF-A5E5-4DB79ED983FF}"/>
              </a:ext>
            </a:extLst>
          </p:cNvPr>
          <p:cNvPicPr>
            <a:picLocks noChangeAspect="1"/>
          </p:cNvPicPr>
          <p:nvPr/>
        </p:nvPicPr>
        <p:blipFill rotWithShape="1">
          <a:blip r:embed="rId3">
            <a:extLst>
              <a:ext uri="{28A0092B-C50C-407E-A947-70E740481C1C}">
                <a14:useLocalDpi xmlns:a14="http://schemas.microsoft.com/office/drawing/2010/main" val="0"/>
              </a:ext>
            </a:extLst>
          </a:blip>
          <a:srcRect l="12410" t="9507" r="11928" b="4365"/>
          <a:stretch/>
        </p:blipFill>
        <p:spPr>
          <a:xfrm>
            <a:off x="1431577" y="2178621"/>
            <a:ext cx="3736647" cy="4253514"/>
          </a:xfrm>
          <a:prstGeom prst="rect">
            <a:avLst/>
          </a:prstGeom>
          <a:ln>
            <a:noFill/>
          </a:ln>
          <a:effectLst>
            <a:softEdge rad="112500"/>
          </a:effectLst>
        </p:spPr>
      </p:pic>
      <p:pic>
        <p:nvPicPr>
          <p:cNvPr id="12" name="Picture 11">
            <a:extLst>
              <a:ext uri="{FF2B5EF4-FFF2-40B4-BE49-F238E27FC236}">
                <a16:creationId xmlns:a16="http://schemas.microsoft.com/office/drawing/2014/main" id="{74BFA29E-E776-E6A1-C78B-C2DF1521CCC8}"/>
              </a:ext>
            </a:extLst>
          </p:cNvPr>
          <p:cNvPicPr>
            <a:picLocks noChangeAspect="1"/>
          </p:cNvPicPr>
          <p:nvPr/>
        </p:nvPicPr>
        <p:blipFill rotWithShape="1">
          <a:blip r:embed="rId4"/>
          <a:srcRect l="2045" t="46552" r="1517" b="32086"/>
          <a:stretch/>
        </p:blipFill>
        <p:spPr>
          <a:xfrm>
            <a:off x="6057900" y="2863800"/>
            <a:ext cx="4702523" cy="767230"/>
          </a:xfrm>
          <a:prstGeom prst="rect">
            <a:avLst/>
          </a:prstGeom>
        </p:spPr>
      </p:pic>
      <p:pic>
        <p:nvPicPr>
          <p:cNvPr id="14" name="Picture 13">
            <a:extLst>
              <a:ext uri="{FF2B5EF4-FFF2-40B4-BE49-F238E27FC236}">
                <a16:creationId xmlns:a16="http://schemas.microsoft.com/office/drawing/2014/main" id="{4D651505-5DA2-1CB4-25FD-DA264B31ECB8}"/>
              </a:ext>
            </a:extLst>
          </p:cNvPr>
          <p:cNvPicPr>
            <a:picLocks noChangeAspect="1"/>
          </p:cNvPicPr>
          <p:nvPr/>
        </p:nvPicPr>
        <p:blipFill rotWithShape="1">
          <a:blip r:embed="rId5"/>
          <a:srcRect r="-527" b="33183"/>
          <a:stretch/>
        </p:blipFill>
        <p:spPr>
          <a:xfrm>
            <a:off x="6057900" y="3712813"/>
            <a:ext cx="4860055" cy="2719322"/>
          </a:xfrm>
          <a:prstGeom prst="rect">
            <a:avLst/>
          </a:prstGeom>
        </p:spPr>
      </p:pic>
      <p:pic>
        <p:nvPicPr>
          <p:cNvPr id="15" name="Content Placeholder 4" descr="A picture containing text, writing implement, stationary, pencil&#10;&#10;Description automatically generated">
            <a:extLst>
              <a:ext uri="{FF2B5EF4-FFF2-40B4-BE49-F238E27FC236}">
                <a16:creationId xmlns:a16="http://schemas.microsoft.com/office/drawing/2014/main" id="{5F3087A0-D114-BD28-C2FE-56739465298C}"/>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l="941" t="45701" r="941" b="46343"/>
          <a:stretch/>
        </p:blipFill>
        <p:spPr>
          <a:xfrm rot="11388918" flipH="1">
            <a:off x="6339790" y="2443889"/>
            <a:ext cx="2533792" cy="205443"/>
          </a:xfrm>
        </p:spPr>
      </p:pic>
    </p:spTree>
    <p:extLst>
      <p:ext uri="{BB962C8B-B14F-4D97-AF65-F5344CB8AC3E}">
        <p14:creationId xmlns:p14="http://schemas.microsoft.com/office/powerpoint/2010/main" val="1441811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10" y="2280389"/>
              <a:ext cx="7844395" cy="708275"/>
              <a:chOff x="564748" y="3403331"/>
              <a:chExt cx="4039497"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33" name="Group 32">
            <a:extLst>
              <a:ext uri="{FF2B5EF4-FFF2-40B4-BE49-F238E27FC236}">
                <a16:creationId xmlns:a16="http://schemas.microsoft.com/office/drawing/2014/main" id="{C151FE9B-0895-466E-9117-7F2B6F0B4BFD}"/>
              </a:ext>
            </a:extLst>
          </p:cNvPr>
          <p:cNvGrpSpPr/>
          <p:nvPr/>
        </p:nvGrpSpPr>
        <p:grpSpPr>
          <a:xfrm>
            <a:off x="338942" y="731676"/>
            <a:ext cx="785094" cy="325264"/>
            <a:chOff x="5867400" y="402866"/>
            <a:chExt cx="785094" cy="406303"/>
          </a:xfrm>
        </p:grpSpPr>
        <p:sp>
          <p:nvSpPr>
            <p:cNvPr id="31" name="Arrow: Pentagon 30">
              <a:extLst>
                <a:ext uri="{FF2B5EF4-FFF2-40B4-BE49-F238E27FC236}">
                  <a16:creationId xmlns:a16="http://schemas.microsoft.com/office/drawing/2014/main" id="{D5EADA87-43CE-4572-B488-9DFD4F4C4C9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EEE783C9-EE19-4A1F-A583-1D3E5B3BB353}"/>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13">
            <a:extLst>
              <a:ext uri="{FF2B5EF4-FFF2-40B4-BE49-F238E27FC236}">
                <a16:creationId xmlns:a16="http://schemas.microsoft.com/office/drawing/2014/main" id="{BDCB75E4-AC0F-4128-8976-F1571F7F1788}"/>
              </a:ext>
            </a:extLst>
          </p:cNvPr>
          <p:cNvSpPr txBox="1">
            <a:spLocks noChangeArrowheads="1"/>
          </p:cNvSpPr>
          <p:nvPr/>
        </p:nvSpPr>
        <p:spPr bwMode="auto">
          <a:xfrm>
            <a:off x="1129682" y="666498"/>
            <a:ext cx="4432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 loại sai số trong phép đo</a:t>
            </a:r>
          </a:p>
        </p:txBody>
      </p:sp>
      <p:grpSp>
        <p:nvGrpSpPr>
          <p:cNvPr id="3" name="Group 2">
            <a:extLst>
              <a:ext uri="{FF2B5EF4-FFF2-40B4-BE49-F238E27FC236}">
                <a16:creationId xmlns:a16="http://schemas.microsoft.com/office/drawing/2014/main" id="{1A770EB8-D78E-4FD1-9B02-287413E6ABDB}"/>
              </a:ext>
            </a:extLst>
          </p:cNvPr>
          <p:cNvGrpSpPr/>
          <p:nvPr/>
        </p:nvGrpSpPr>
        <p:grpSpPr>
          <a:xfrm>
            <a:off x="7219" y="1128163"/>
            <a:ext cx="12310534" cy="1524000"/>
            <a:chOff x="834244" y="1897873"/>
            <a:chExt cx="10363510" cy="5380476"/>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44" y="1897873"/>
              <a:ext cx="10363510" cy="5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82005080-8100-4A7D-8DFA-70510769E294}"/>
                </a:ext>
              </a:extLst>
            </p:cNvPr>
            <p:cNvSpPr txBox="1"/>
            <p:nvPr/>
          </p:nvSpPr>
          <p:spPr>
            <a:xfrm>
              <a:off x="1351518" y="2035241"/>
              <a:ext cx="9397197" cy="4580487"/>
            </a:xfrm>
            <a:prstGeom prst="rect">
              <a:avLst/>
            </a:prstGeom>
            <a:noFill/>
          </p:spPr>
          <p:txBody>
            <a:bodyPr wrap="square">
              <a:spAutoFit/>
            </a:bodyPr>
            <a:lstStyle/>
            <a:p>
              <a:pPr marL="0" marR="0" algn="ctr">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 quá trình thực hiện phép đo, chúng ta không thể tránh khỏi sự chênh lệnh giữa giá trị thật và số đo (giá trị đo được). Độ chênh lệch này gọi là sai số. Như vậy, mọi phép đo đều tồn tại sai số. </a:t>
              </a:r>
            </a:p>
          </p:txBody>
        </p:sp>
      </p:grpSp>
      <p:sp>
        <p:nvSpPr>
          <p:cNvPr id="34" name="TextBox 33">
            <a:extLst>
              <a:ext uri="{FF2B5EF4-FFF2-40B4-BE49-F238E27FC236}">
                <a16:creationId xmlns:a16="http://schemas.microsoft.com/office/drawing/2014/main" id="{F9BB46B1-00A2-40A3-80A0-E2AD8ED70EF8}"/>
              </a:ext>
            </a:extLst>
          </p:cNvPr>
          <p:cNvSpPr txBox="1"/>
          <p:nvPr/>
        </p:nvSpPr>
        <p:spPr>
          <a:xfrm>
            <a:off x="381001" y="2784963"/>
            <a:ext cx="4715513" cy="443519"/>
          </a:xfrm>
          <a:prstGeom prst="rect">
            <a:avLst/>
          </a:prstGeom>
          <a:noFill/>
        </p:spPr>
        <p:txBody>
          <a:bodyPr wrap="square">
            <a:spAutoFit/>
          </a:bodyPr>
          <a:lstStyle/>
          <a:p>
            <a:pPr marL="342900" marR="0" indent="-342900" algn="just">
              <a:lnSpc>
                <a:spcPct val="107000"/>
              </a:lnSpc>
              <a:spcBef>
                <a:spcPts val="0"/>
              </a:spcBef>
              <a:spcAft>
                <a:spcPts val="500"/>
              </a:spcAft>
              <a:buFont typeface="Wingdings" panose="05000000000000000000" pitchFamily="2" charset="2"/>
              <a:buChar char="Ø"/>
            </a:pPr>
            <a:r>
              <a:rPr lang="en-US" sz="23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 nhân gây ra sai số</a:t>
            </a:r>
          </a:p>
        </p:txBody>
      </p:sp>
      <p:grpSp>
        <p:nvGrpSpPr>
          <p:cNvPr id="36" name="Group 35">
            <a:extLst>
              <a:ext uri="{FF2B5EF4-FFF2-40B4-BE49-F238E27FC236}">
                <a16:creationId xmlns:a16="http://schemas.microsoft.com/office/drawing/2014/main" id="{E9786EED-BEAA-4ACC-8A1C-280B52FDB586}"/>
              </a:ext>
            </a:extLst>
          </p:cNvPr>
          <p:cNvGrpSpPr/>
          <p:nvPr/>
        </p:nvGrpSpPr>
        <p:grpSpPr>
          <a:xfrm>
            <a:off x="932837" y="5069488"/>
            <a:ext cx="10298530" cy="914400"/>
            <a:chOff x="834244" y="1905001"/>
            <a:chExt cx="10298530" cy="914400"/>
          </a:xfrm>
        </p:grpSpPr>
        <p:sp>
          <p:nvSpPr>
            <p:cNvPr id="37" name="Rectangle 36">
              <a:extLst>
                <a:ext uri="{FF2B5EF4-FFF2-40B4-BE49-F238E27FC236}">
                  <a16:creationId xmlns:a16="http://schemas.microsoft.com/office/drawing/2014/main" id="{BAE6CDBB-CA57-484B-B393-49D26F1AD98F}"/>
                </a:ext>
              </a:extLst>
            </p:cNvPr>
            <p:cNvSpPr/>
            <p:nvPr/>
          </p:nvSpPr>
          <p:spPr>
            <a:xfrm>
              <a:off x="83424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Sai số hệ thống</a:t>
              </a:r>
            </a:p>
          </p:txBody>
        </p:sp>
        <p:sp>
          <p:nvSpPr>
            <p:cNvPr id="38" name="Rectangle 37">
              <a:extLst>
                <a:ext uri="{FF2B5EF4-FFF2-40B4-BE49-F238E27FC236}">
                  <a16:creationId xmlns:a16="http://schemas.microsoft.com/office/drawing/2014/main" id="{FAAAE39D-302A-4097-9E4D-5C52595148BF}"/>
                </a:ext>
              </a:extLst>
            </p:cNvPr>
            <p:cNvSpPr/>
            <p:nvPr/>
          </p:nvSpPr>
          <p:spPr>
            <a:xfrm>
              <a:off x="766068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Sai số ngẫu nhiên</a:t>
              </a:r>
            </a:p>
          </p:txBody>
        </p:sp>
        <p:cxnSp>
          <p:nvCxnSpPr>
            <p:cNvPr id="39" name="Connector: Elbow 38">
              <a:extLst>
                <a:ext uri="{FF2B5EF4-FFF2-40B4-BE49-F238E27FC236}">
                  <a16:creationId xmlns:a16="http://schemas.microsoft.com/office/drawing/2014/main" id="{F1E9DB36-B115-433D-98DB-A3AE2A161583}"/>
                </a:ext>
              </a:extLst>
            </p:cNvPr>
            <p:cNvCxnSpPr>
              <a:cxnSpLocks/>
            </p:cNvCxnSpPr>
            <p:nvPr/>
          </p:nvCxnSpPr>
          <p:spPr>
            <a:xfrm rot="5400000">
              <a:off x="3849244" y="351577"/>
              <a:ext cx="457200" cy="356404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FD06525E-6F27-4BA1-B29D-FFF60CE0D370}"/>
                </a:ext>
              </a:extLst>
            </p:cNvPr>
            <p:cNvCxnSpPr>
              <a:cxnSpLocks/>
            </p:cNvCxnSpPr>
            <p:nvPr/>
          </p:nvCxnSpPr>
          <p:spPr>
            <a:xfrm>
              <a:off x="5872568" y="2133600"/>
              <a:ext cx="3576232" cy="208858"/>
            </a:xfrm>
            <a:prstGeom prst="bentConnector3">
              <a:avLst>
                <a:gd name="adj1" fmla="val 99717"/>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5E0CC397-9DB7-46C6-9910-474F99F7C17D}"/>
              </a:ext>
            </a:extLst>
          </p:cNvPr>
          <p:cNvSpPr/>
          <p:nvPr/>
        </p:nvSpPr>
        <p:spPr>
          <a:xfrm>
            <a:off x="4480704" y="4495800"/>
            <a:ext cx="2819400" cy="457201"/>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Arial" panose="020B0604020202020204" pitchFamily="34" charset="0"/>
                <a:cs typeface="Arial" panose="020B0604020202020204" pitchFamily="34" charset="0"/>
              </a:rPr>
              <a:t>Sai số</a:t>
            </a:r>
          </a:p>
        </p:txBody>
      </p:sp>
      <p:sp>
        <p:nvSpPr>
          <p:cNvPr id="46" name="Arrow: Right 45">
            <a:extLst>
              <a:ext uri="{FF2B5EF4-FFF2-40B4-BE49-F238E27FC236}">
                <a16:creationId xmlns:a16="http://schemas.microsoft.com/office/drawing/2014/main" id="{5F089093-9A70-4328-AAF1-05FC9D3038BC}"/>
              </a:ext>
            </a:extLst>
          </p:cNvPr>
          <p:cNvSpPr/>
          <p:nvPr/>
        </p:nvSpPr>
        <p:spPr>
          <a:xfrm rot="2058105">
            <a:off x="3938167" y="4211228"/>
            <a:ext cx="185817" cy="254330"/>
          </a:xfrm>
          <a:prstGeom prst="rightArrow">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36DCEDB-1E72-4AE2-88B2-CE9BDDE9EFC3}"/>
              </a:ext>
            </a:extLst>
          </p:cNvPr>
          <p:cNvSpPr/>
          <p:nvPr/>
        </p:nvSpPr>
        <p:spPr>
          <a:xfrm>
            <a:off x="1503525" y="3648364"/>
            <a:ext cx="2203057" cy="651879"/>
          </a:xfrm>
          <a:prstGeom prst="round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Arial" panose="020B0604020202020204" pitchFamily="34" charset="0"/>
                <a:cs typeface="Times New Roman" panose="02020603050405020304" pitchFamily="18" charset="0"/>
              </a:rPr>
              <a:t>Độ chính xác của dụng cụ đo</a:t>
            </a:r>
            <a:endParaRPr lang="en-US"/>
          </a:p>
        </p:txBody>
      </p:sp>
      <p:sp>
        <p:nvSpPr>
          <p:cNvPr id="51" name="Rectangle: Rounded Corners 50">
            <a:extLst>
              <a:ext uri="{FF2B5EF4-FFF2-40B4-BE49-F238E27FC236}">
                <a16:creationId xmlns:a16="http://schemas.microsoft.com/office/drawing/2014/main" id="{60B0BAD1-589B-4685-A796-AC25E20F9DF7}"/>
              </a:ext>
            </a:extLst>
          </p:cNvPr>
          <p:cNvSpPr/>
          <p:nvPr/>
        </p:nvSpPr>
        <p:spPr>
          <a:xfrm>
            <a:off x="4234569" y="3444015"/>
            <a:ext cx="1723892" cy="340545"/>
          </a:xfrm>
          <a:prstGeom prst="round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Arial" panose="020B0604020202020204" pitchFamily="34" charset="0"/>
                <a:cs typeface="Times New Roman" panose="02020603050405020304" pitchFamily="18" charset="0"/>
              </a:rPr>
              <a:t>Kĩ thuật đo</a:t>
            </a:r>
            <a:endParaRPr lang="en-US"/>
          </a:p>
        </p:txBody>
      </p:sp>
      <p:sp>
        <p:nvSpPr>
          <p:cNvPr id="52" name="Rectangle: Rounded Corners 51">
            <a:extLst>
              <a:ext uri="{FF2B5EF4-FFF2-40B4-BE49-F238E27FC236}">
                <a16:creationId xmlns:a16="http://schemas.microsoft.com/office/drawing/2014/main" id="{D06A5BCC-E88F-4235-B7D9-B1F17BE96BE7}"/>
              </a:ext>
            </a:extLst>
          </p:cNvPr>
          <p:cNvSpPr/>
          <p:nvPr/>
        </p:nvSpPr>
        <p:spPr>
          <a:xfrm>
            <a:off x="6329953" y="3430413"/>
            <a:ext cx="1747250" cy="369339"/>
          </a:xfrm>
          <a:prstGeom prst="round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Arial" panose="020B0604020202020204" pitchFamily="34" charset="0"/>
                <a:cs typeface="Times New Roman" panose="02020603050405020304" pitchFamily="18" charset="0"/>
              </a:rPr>
              <a:t>Quy trình đo</a:t>
            </a:r>
            <a:endParaRPr lang="en-US"/>
          </a:p>
        </p:txBody>
      </p:sp>
      <p:sp>
        <p:nvSpPr>
          <p:cNvPr id="53" name="Rectangle: Rounded Corners 52">
            <a:extLst>
              <a:ext uri="{FF2B5EF4-FFF2-40B4-BE49-F238E27FC236}">
                <a16:creationId xmlns:a16="http://schemas.microsoft.com/office/drawing/2014/main" id="{C36FE527-E638-415E-918B-D5D378D2FD41}"/>
              </a:ext>
            </a:extLst>
          </p:cNvPr>
          <p:cNvSpPr/>
          <p:nvPr/>
        </p:nvSpPr>
        <p:spPr>
          <a:xfrm>
            <a:off x="8437728" y="3657716"/>
            <a:ext cx="2081829" cy="600298"/>
          </a:xfrm>
          <a:prstGeom prst="round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Arial" panose="020B0604020202020204" pitchFamily="34" charset="0"/>
                <a:cs typeface="Times New Roman" panose="02020603050405020304" pitchFamily="18" charset="0"/>
              </a:rPr>
              <a:t>Chủ quan của người đo</a:t>
            </a:r>
            <a:endParaRPr lang="en-US"/>
          </a:p>
        </p:txBody>
      </p:sp>
      <p:sp>
        <p:nvSpPr>
          <p:cNvPr id="54" name="Arrow: Right 53">
            <a:extLst>
              <a:ext uri="{FF2B5EF4-FFF2-40B4-BE49-F238E27FC236}">
                <a16:creationId xmlns:a16="http://schemas.microsoft.com/office/drawing/2014/main" id="{9B77FFA7-C826-4310-9F1C-A18562B8AB42}"/>
              </a:ext>
            </a:extLst>
          </p:cNvPr>
          <p:cNvSpPr/>
          <p:nvPr/>
        </p:nvSpPr>
        <p:spPr>
          <a:xfrm rot="3978809">
            <a:off x="5157383" y="3969678"/>
            <a:ext cx="185817" cy="254330"/>
          </a:xfrm>
          <a:prstGeom prst="rightArrow">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Right 54">
            <a:extLst>
              <a:ext uri="{FF2B5EF4-FFF2-40B4-BE49-F238E27FC236}">
                <a16:creationId xmlns:a16="http://schemas.microsoft.com/office/drawing/2014/main" id="{7A6FA341-E4C1-4D7B-8933-6ACE44D1578C}"/>
              </a:ext>
            </a:extLst>
          </p:cNvPr>
          <p:cNvSpPr/>
          <p:nvPr/>
        </p:nvSpPr>
        <p:spPr>
          <a:xfrm rot="7473773">
            <a:off x="6988861" y="3935376"/>
            <a:ext cx="185817" cy="254330"/>
          </a:xfrm>
          <a:prstGeom prst="rightArrow">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Right 55">
            <a:extLst>
              <a:ext uri="{FF2B5EF4-FFF2-40B4-BE49-F238E27FC236}">
                <a16:creationId xmlns:a16="http://schemas.microsoft.com/office/drawing/2014/main" id="{6E879CE3-CA4B-4D83-9FD0-69A28F26010A}"/>
              </a:ext>
            </a:extLst>
          </p:cNvPr>
          <p:cNvSpPr/>
          <p:nvPr/>
        </p:nvSpPr>
        <p:spPr>
          <a:xfrm rot="8132677">
            <a:off x="8164559" y="4321731"/>
            <a:ext cx="185817" cy="254330"/>
          </a:xfrm>
          <a:prstGeom prst="rightArrow">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4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animBg="1"/>
      <p:bldP spid="46" grpId="0" animBg="1"/>
      <p:bldP spid="14" grpId="0" animBg="1"/>
      <p:bldP spid="51" grpId="0" animBg="1"/>
      <p:bldP spid="52"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48" y="1575971"/>
            <a:ext cx="11703303" cy="25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3215300D-3E6F-48F6-9E0B-CED1A2593D0F}"/>
              </a:ext>
            </a:extLst>
          </p:cNvPr>
          <p:cNvSpPr txBox="1"/>
          <p:nvPr/>
        </p:nvSpPr>
        <p:spPr>
          <a:xfrm>
            <a:off x="718975" y="1584580"/>
            <a:ext cx="10452012" cy="1200906"/>
          </a:xfrm>
          <a:prstGeom prst="rect">
            <a:avLst/>
          </a:prstGeom>
          <a:noFill/>
        </p:spPr>
        <p:txBody>
          <a:bodyPr wrap="square">
            <a:spAutoFit/>
          </a:bodyPr>
          <a:lstStyle/>
          <a:p>
            <a:pPr marL="342900" marR="0" indent="-342900">
              <a:lnSpc>
                <a:spcPct val="107000"/>
              </a:lnSpc>
              <a:spcBef>
                <a:spcPts val="0"/>
              </a:spcBef>
              <a:spcAft>
                <a:spcPts val="500"/>
              </a:spcAft>
              <a:buFont typeface="Arial" panose="020B0604020202020204" pitchFamily="34" charset="0"/>
              <a:buChar char="•"/>
            </a:pPr>
            <a:r>
              <a:rPr lang="en-US" sz="2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Sai số hệ thống là sai số có tính quy luật và được lặp lại ở tất cả các lần đo. Sai số hệ thống làm cho giá trị đo tăng hoặc giảm một lượng nhất định so với giá trị thực. Sai số hệ thống thường xuất phát từ dụng cụ đo. </a:t>
            </a:r>
          </a:p>
        </p:txBody>
      </p:sp>
      <p:grpSp>
        <p:nvGrpSpPr>
          <p:cNvPr id="18" name="Group 17">
            <a:extLst>
              <a:ext uri="{FF2B5EF4-FFF2-40B4-BE49-F238E27FC236}">
                <a16:creationId xmlns:a16="http://schemas.microsoft.com/office/drawing/2014/main" id="{93099602-83FF-42C2-A187-E4EE955B19EE}"/>
              </a:ext>
            </a:extLst>
          </p:cNvPr>
          <p:cNvGrpSpPr/>
          <p:nvPr/>
        </p:nvGrpSpPr>
        <p:grpSpPr>
          <a:xfrm>
            <a:off x="-107020" y="65599"/>
            <a:ext cx="10317821" cy="551822"/>
            <a:chOff x="-3007" y="2231322"/>
            <a:chExt cx="10253890" cy="770302"/>
          </a:xfrm>
        </p:grpSpPr>
        <p:grpSp>
          <p:nvGrpSpPr>
            <p:cNvPr id="19" name="Group 70">
              <a:extLst>
                <a:ext uri="{FF2B5EF4-FFF2-40B4-BE49-F238E27FC236}">
                  <a16:creationId xmlns:a16="http://schemas.microsoft.com/office/drawing/2014/main" id="{47E5652C-0495-4BFA-ACC4-AE4AC0728CA2}"/>
                </a:ext>
              </a:extLst>
            </p:cNvPr>
            <p:cNvGrpSpPr>
              <a:grpSpLocks/>
            </p:cNvGrpSpPr>
            <p:nvPr/>
          </p:nvGrpSpPr>
          <p:grpSpPr bwMode="auto">
            <a:xfrm>
              <a:off x="286110" y="2280389"/>
              <a:ext cx="7844395" cy="708275"/>
              <a:chOff x="564748" y="3403331"/>
              <a:chExt cx="4039497" cy="1364238"/>
            </a:xfrm>
          </p:grpSpPr>
          <p:pic>
            <p:nvPicPr>
              <p:cNvPr id="22" name="Picture 8" descr="empty-green-rectangle">
                <a:extLst>
                  <a:ext uri="{FF2B5EF4-FFF2-40B4-BE49-F238E27FC236}">
                    <a16:creationId xmlns:a16="http://schemas.microsoft.com/office/drawing/2014/main" id="{8863E0AB-7909-4F7D-A51B-1F851B9EB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green-top-faded">
                <a:extLst>
                  <a:ext uri="{FF2B5EF4-FFF2-40B4-BE49-F238E27FC236}">
                    <a16:creationId xmlns:a16="http://schemas.microsoft.com/office/drawing/2014/main" id="{B66200CB-E1BB-47EE-BD0D-44B83157F0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E722E478-48CE-4F7D-B54C-74D39AB523B9}"/>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1" name="Rectangle 1026060">
              <a:extLst>
                <a:ext uri="{FF2B5EF4-FFF2-40B4-BE49-F238E27FC236}">
                  <a16:creationId xmlns:a16="http://schemas.microsoft.com/office/drawing/2014/main" id="{3CC8A6CF-08B3-4C08-9D4B-E6D75660002B}"/>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27" name="Group 26">
            <a:extLst>
              <a:ext uri="{FF2B5EF4-FFF2-40B4-BE49-F238E27FC236}">
                <a16:creationId xmlns:a16="http://schemas.microsoft.com/office/drawing/2014/main" id="{2CCA41F2-A5A1-4171-B4C8-5D1D78DCEF02}"/>
              </a:ext>
            </a:extLst>
          </p:cNvPr>
          <p:cNvGrpSpPr/>
          <p:nvPr/>
        </p:nvGrpSpPr>
        <p:grpSpPr>
          <a:xfrm>
            <a:off x="338942" y="731676"/>
            <a:ext cx="785094" cy="325264"/>
            <a:chOff x="5867400" y="402866"/>
            <a:chExt cx="785094" cy="406303"/>
          </a:xfrm>
        </p:grpSpPr>
        <p:sp>
          <p:nvSpPr>
            <p:cNvPr id="28" name="Arrow: Pentagon 27">
              <a:extLst>
                <a:ext uri="{FF2B5EF4-FFF2-40B4-BE49-F238E27FC236}">
                  <a16:creationId xmlns:a16="http://schemas.microsoft.com/office/drawing/2014/main" id="{C2B26E66-5C30-49E4-82BE-874B40649CDC}"/>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Chevron 28">
              <a:extLst>
                <a:ext uri="{FF2B5EF4-FFF2-40B4-BE49-F238E27FC236}">
                  <a16:creationId xmlns:a16="http://schemas.microsoft.com/office/drawing/2014/main" id="{AD28F543-2CB2-43DA-BC33-9C6612740E8C}"/>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Text Box 13">
            <a:extLst>
              <a:ext uri="{FF2B5EF4-FFF2-40B4-BE49-F238E27FC236}">
                <a16:creationId xmlns:a16="http://schemas.microsoft.com/office/drawing/2014/main" id="{1E28CB3A-14B8-4311-9B00-117CF2A8B441}"/>
              </a:ext>
            </a:extLst>
          </p:cNvPr>
          <p:cNvSpPr txBox="1">
            <a:spLocks noChangeArrowheads="1"/>
          </p:cNvSpPr>
          <p:nvPr/>
        </p:nvSpPr>
        <p:spPr bwMode="auto">
          <a:xfrm>
            <a:off x="1129682" y="666498"/>
            <a:ext cx="4432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 loại sai số trong phép đo</a:t>
            </a:r>
          </a:p>
        </p:txBody>
      </p:sp>
      <p:sp>
        <p:nvSpPr>
          <p:cNvPr id="34" name="TextBox 33">
            <a:extLst>
              <a:ext uri="{FF2B5EF4-FFF2-40B4-BE49-F238E27FC236}">
                <a16:creationId xmlns:a16="http://schemas.microsoft.com/office/drawing/2014/main" id="{49753920-AB59-4E87-97E0-E2BD8A5AD1B6}"/>
              </a:ext>
            </a:extLst>
          </p:cNvPr>
          <p:cNvSpPr txBox="1"/>
          <p:nvPr/>
        </p:nvSpPr>
        <p:spPr>
          <a:xfrm>
            <a:off x="381000" y="1066800"/>
            <a:ext cx="2971800" cy="477054"/>
          </a:xfrm>
          <a:prstGeom prst="rect">
            <a:avLst/>
          </a:prstGeom>
          <a:noFill/>
        </p:spPr>
        <p:txBody>
          <a:bodyPr wrap="square">
            <a:spAutoFit/>
          </a:bodyPr>
          <a:lstStyle/>
          <a:p>
            <a:r>
              <a:rPr lang="en-US" sz="2500" i="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Sai số hệ thống</a:t>
            </a:r>
            <a:endParaRPr lang="en-US" sz="2500" i="1">
              <a:solidFill>
                <a:srgbClr val="00B050"/>
              </a:solidFill>
            </a:endParaRPr>
          </a:p>
        </p:txBody>
      </p:sp>
      <p:sp>
        <p:nvSpPr>
          <p:cNvPr id="35" name="TextBox 34">
            <a:extLst>
              <a:ext uri="{FF2B5EF4-FFF2-40B4-BE49-F238E27FC236}">
                <a16:creationId xmlns:a16="http://schemas.microsoft.com/office/drawing/2014/main" id="{FD957D49-D915-49C3-835C-627B057AC8E4}"/>
              </a:ext>
            </a:extLst>
          </p:cNvPr>
          <p:cNvSpPr txBox="1"/>
          <p:nvPr/>
        </p:nvSpPr>
        <p:spPr>
          <a:xfrm>
            <a:off x="1162136" y="4871177"/>
            <a:ext cx="6217987" cy="1160959"/>
          </a:xfrm>
          <a:prstGeom prst="rect">
            <a:avLst/>
          </a:prstGeom>
          <a:noFill/>
        </p:spPr>
        <p:txBody>
          <a:bodyPr wrap="square">
            <a:spAutoFit/>
          </a:bodyPr>
          <a:lstStyle/>
          <a:p>
            <a:pPr marL="0" marR="0" algn="ctr">
              <a:lnSpc>
                <a:spcPct val="107000"/>
              </a:lnSpc>
              <a:spcBef>
                <a:spcPts val="0"/>
              </a:spcBef>
              <a:spcAft>
                <a:spcPts val="500"/>
              </a:spcAft>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Kết quả khối lượng trong mọi lần đo đều nhỏ hơn giá trị thật một lượng xác định khi ta không hiệu chỉnh kim của cán về đúng vị trí. </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38" name="Picture 37" descr="A picture containing green, device, scale&#10;&#10;Description automatically generated">
            <a:extLst>
              <a:ext uri="{FF2B5EF4-FFF2-40B4-BE49-F238E27FC236}">
                <a16:creationId xmlns:a16="http://schemas.microsoft.com/office/drawing/2014/main" id="{EDA574D8-18F8-450B-8447-B689A8630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414" y="4171464"/>
            <a:ext cx="2560387" cy="2560387"/>
          </a:xfrm>
          <a:prstGeom prst="rect">
            <a:avLst/>
          </a:prstGeom>
        </p:spPr>
      </p:pic>
      <p:sp>
        <p:nvSpPr>
          <p:cNvPr id="17" name="TextBox 16">
            <a:extLst>
              <a:ext uri="{FF2B5EF4-FFF2-40B4-BE49-F238E27FC236}">
                <a16:creationId xmlns:a16="http://schemas.microsoft.com/office/drawing/2014/main" id="{C4467FA8-FB11-CA1C-B29D-06F7CAF9F513}"/>
              </a:ext>
            </a:extLst>
          </p:cNvPr>
          <p:cNvSpPr txBox="1"/>
          <p:nvPr/>
        </p:nvSpPr>
        <p:spPr>
          <a:xfrm>
            <a:off x="704403" y="2850510"/>
            <a:ext cx="10452012" cy="1209305"/>
          </a:xfrm>
          <a:prstGeom prst="rect">
            <a:avLst/>
          </a:prstGeom>
          <a:noFill/>
        </p:spPr>
        <p:txBody>
          <a:bodyPr wrap="square">
            <a:spAutoFit/>
          </a:bodyPr>
          <a:lstStyle/>
          <a:p>
            <a:pPr marL="342900" marR="0" indent="-342900">
              <a:lnSpc>
                <a:spcPct val="107000"/>
              </a:lnSpc>
              <a:spcBef>
                <a:spcPts val="0"/>
              </a:spcBef>
              <a:spcAft>
                <a:spcPts val="500"/>
              </a:spcAft>
              <a:buFont typeface="Arial" panose="020B0604020202020204" pitchFamily="34" charset="0"/>
              <a:buChar char="•"/>
            </a:pPr>
            <a:r>
              <a:rPr lang="en-US" sz="2300">
                <a:solidFill>
                  <a:srgbClr val="000000"/>
                </a:solidFill>
                <a:latin typeface="Arial" panose="020B0604020202020204" pitchFamily="34" charset="0"/>
                <a:ea typeface="Times New Roman" panose="02020603050405020304" pitchFamily="18" charset="0"/>
                <a:cs typeface="Times New Roman" panose="02020603050405020304" pitchFamily="18" charset="0"/>
              </a:rPr>
              <a:t>S</a:t>
            </a:r>
            <a:r>
              <a:rPr lang="en-US" sz="2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ai số hệ thống còn xuất phát từ độ chia nhỏ nhất của dụng cụ đo (gọi là sai số dụng cụ). Đối với một số dụng cụ đo, sai số này thường được xác định bằng một nửa độ chia nhỏ nhất</a:t>
            </a:r>
            <a:endParaRPr lang="en-US" sz="23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52416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B69586F2-CB49-4DFF-8BB7-FDF931F4F519}"/>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29F91E66-81F9-4795-8390-5A0BE7E2970E}"/>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C9502FCA-2997-45FC-AD70-C42A7B638E18}"/>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7" name="Rectangle: Rounded Corners 6">
            <a:extLst>
              <a:ext uri="{FF2B5EF4-FFF2-40B4-BE49-F238E27FC236}">
                <a16:creationId xmlns:a16="http://schemas.microsoft.com/office/drawing/2014/main" id="{669238AD-7A0A-4C73-BF3F-31436C4BB422}"/>
              </a:ext>
            </a:extLst>
          </p:cNvPr>
          <p:cNvSpPr/>
          <p:nvPr/>
        </p:nvSpPr>
        <p:spPr>
          <a:xfrm>
            <a:off x="811749" y="720235"/>
            <a:ext cx="10560744" cy="1013503"/>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8" name="Picture 7" descr="A picture containing logo&#10;&#10;Description automatically generated">
            <a:extLst>
              <a:ext uri="{FF2B5EF4-FFF2-40B4-BE49-F238E27FC236}">
                <a16:creationId xmlns:a16="http://schemas.microsoft.com/office/drawing/2014/main" id="{70886E0F-FD12-4158-863E-EFE244AA881C}"/>
              </a:ext>
            </a:extLst>
          </p:cNvPr>
          <p:cNvPicPr>
            <a:picLocks noChangeAspect="1"/>
          </p:cNvPicPr>
          <p:nvPr/>
        </p:nvPicPr>
        <p:blipFill rotWithShape="1">
          <a:blip r:embed="rId2">
            <a:extLst>
              <a:ext uri="{28A0092B-C50C-407E-A947-70E740481C1C}">
                <a14:useLocalDpi xmlns:a14="http://schemas.microsoft.com/office/drawing/2010/main" val="0"/>
              </a:ext>
            </a:extLst>
          </a:blip>
          <a:srcRect l="24000" t="14445" r="24866" b="23333"/>
          <a:stretch/>
        </p:blipFill>
        <p:spPr>
          <a:xfrm>
            <a:off x="432851" y="398396"/>
            <a:ext cx="793052" cy="752727"/>
          </a:xfrm>
          <a:prstGeom prst="rect">
            <a:avLst/>
          </a:prstGeom>
        </p:spPr>
      </p:pic>
      <p:sp>
        <p:nvSpPr>
          <p:cNvPr id="9" name="Text Box 29">
            <a:extLst>
              <a:ext uri="{FF2B5EF4-FFF2-40B4-BE49-F238E27FC236}">
                <a16:creationId xmlns:a16="http://schemas.microsoft.com/office/drawing/2014/main" id="{A56D2F72-BEF5-40FA-B1B6-AE19156A4FDC}"/>
              </a:ext>
            </a:extLst>
          </p:cNvPr>
          <p:cNvSpPr txBox="1">
            <a:spLocks noChangeArrowheads="1"/>
          </p:cNvSpPr>
          <p:nvPr/>
        </p:nvSpPr>
        <p:spPr bwMode="auto">
          <a:xfrm>
            <a:off x="1276707" y="774759"/>
            <a:ext cx="10095786" cy="95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 Quan sát, em hãy xác định sai số dụng cụ của hai thước đo.</a:t>
            </a:r>
          </a:p>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 Đề xuất những phương án hạn chế sai số khi thực hiện phép đo.</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10" name="Picture 9" descr="A picture containing text, device, measuring stick&#10;&#10;Description automatically generated">
            <a:extLst>
              <a:ext uri="{FF2B5EF4-FFF2-40B4-BE49-F238E27FC236}">
                <a16:creationId xmlns:a16="http://schemas.microsoft.com/office/drawing/2014/main" id="{D0F35397-5616-CA9F-4C32-90C66E783132}"/>
              </a:ext>
            </a:extLst>
          </p:cNvPr>
          <p:cNvPicPr>
            <a:picLocks noChangeAspect="1"/>
          </p:cNvPicPr>
          <p:nvPr/>
        </p:nvPicPr>
        <p:blipFill rotWithShape="1">
          <a:blip r:embed="rId3">
            <a:extLst>
              <a:ext uri="{28A0092B-C50C-407E-A947-70E740481C1C}">
                <a14:useLocalDpi xmlns:a14="http://schemas.microsoft.com/office/drawing/2010/main" val="0"/>
              </a:ext>
            </a:extLst>
          </a:blip>
          <a:srcRect r="72" b="21799"/>
          <a:stretch/>
        </p:blipFill>
        <p:spPr>
          <a:xfrm>
            <a:off x="914400" y="2141856"/>
            <a:ext cx="9726985" cy="2574287"/>
          </a:xfrm>
          <a:prstGeom prst="rect">
            <a:avLst/>
          </a:prstGeom>
        </p:spPr>
      </p:pic>
      <p:sp>
        <p:nvSpPr>
          <p:cNvPr id="14" name="TextBox 13">
            <a:extLst>
              <a:ext uri="{FF2B5EF4-FFF2-40B4-BE49-F238E27FC236}">
                <a16:creationId xmlns:a16="http://schemas.microsoft.com/office/drawing/2014/main" id="{077E1DDA-65C6-2ED0-4151-1AB6A5D326E7}"/>
              </a:ext>
            </a:extLst>
          </p:cNvPr>
          <p:cNvSpPr txBox="1"/>
          <p:nvPr/>
        </p:nvSpPr>
        <p:spPr>
          <a:xfrm>
            <a:off x="1790700" y="4976806"/>
            <a:ext cx="9067800" cy="1160959"/>
          </a:xfrm>
          <a:prstGeom prst="rect">
            <a:avLst/>
          </a:prstGeom>
          <a:noFill/>
        </p:spPr>
        <p:txBody>
          <a:bodyPr wrap="square">
            <a:spAutoFit/>
          </a:bodyPr>
          <a:lstStyle/>
          <a:p>
            <a:pPr marL="0" marR="0" algn="ctr">
              <a:lnSpc>
                <a:spcPct val="107000"/>
              </a:lnSpc>
              <a:spcBef>
                <a:spcPts val="0"/>
              </a:spcBef>
              <a:spcAft>
                <a:spcPts val="500"/>
              </a:spcAft>
            </a:pPr>
            <a:r>
              <a:rPr lang="en-US" sz="2200">
                <a:solidFill>
                  <a:srgbClr val="000000"/>
                </a:solidFill>
                <a:latin typeface="Arial" panose="020B0604020202020204" pitchFamily="34" charset="0"/>
                <a:ea typeface="Times New Roman" panose="02020603050405020304" pitchFamily="18" charset="0"/>
                <a:cs typeface="Times New Roman" panose="02020603050405020304" pitchFamily="18" charset="0"/>
              </a:rPr>
              <a:t>S</a:t>
            </a: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ai số hệ thống còn xuất phát từ độ chia nhỏ nhất của dụng cụ đo (gọi là sai số dụng cụ). Đối với một số dụng cụ đo, sai số này thường được xác định bằng một nửa độ chia nhỏ nhất.</a:t>
            </a:r>
            <a:endParaRPr lang="en-US" sz="22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52782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5971"/>
            <a:ext cx="12192000" cy="130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3215300D-3E6F-48F6-9E0B-CED1A2593D0F}"/>
              </a:ext>
            </a:extLst>
          </p:cNvPr>
          <p:cNvSpPr txBox="1"/>
          <p:nvPr/>
        </p:nvSpPr>
        <p:spPr>
          <a:xfrm>
            <a:off x="623458" y="1618904"/>
            <a:ext cx="11015826" cy="1160959"/>
          </a:xfrm>
          <a:prstGeom prst="rect">
            <a:avLst/>
          </a:prstGeom>
          <a:noFill/>
        </p:spPr>
        <p:txBody>
          <a:bodyPr wrap="square">
            <a:spAutoFit/>
          </a:bodyPr>
          <a:lstStyle/>
          <a:p>
            <a:pPr marL="0" marR="0" algn="just">
              <a:lnSpc>
                <a:spcPct val="107000"/>
              </a:lnSpc>
              <a:spcBef>
                <a:spcPts val="0"/>
              </a:spcBef>
              <a:spcAft>
                <a:spcPts val="500"/>
              </a:spcAft>
            </a:pP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Sai số ngẫu nhiên là sai số xuất phát từ sai sót, phản xạ của người làm thí nghiệm hoặc từ những yếu tố ngẫu nhiên bên ngoài. Sai số này thường có nguyên nhân không rõ ràng và dẫn đến sự phân tán của các kết quả đo xung quanh một giá trị trung bình.</a:t>
            </a:r>
            <a:endParaRPr lang="en-US" sz="22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8" name="Group 17">
            <a:extLst>
              <a:ext uri="{FF2B5EF4-FFF2-40B4-BE49-F238E27FC236}">
                <a16:creationId xmlns:a16="http://schemas.microsoft.com/office/drawing/2014/main" id="{93099602-83FF-42C2-A187-E4EE955B19EE}"/>
              </a:ext>
            </a:extLst>
          </p:cNvPr>
          <p:cNvGrpSpPr/>
          <p:nvPr/>
        </p:nvGrpSpPr>
        <p:grpSpPr>
          <a:xfrm>
            <a:off x="-107020" y="65599"/>
            <a:ext cx="10317821" cy="551822"/>
            <a:chOff x="-3007" y="2231322"/>
            <a:chExt cx="10253890" cy="770302"/>
          </a:xfrm>
        </p:grpSpPr>
        <p:grpSp>
          <p:nvGrpSpPr>
            <p:cNvPr id="19" name="Group 70">
              <a:extLst>
                <a:ext uri="{FF2B5EF4-FFF2-40B4-BE49-F238E27FC236}">
                  <a16:creationId xmlns:a16="http://schemas.microsoft.com/office/drawing/2014/main" id="{47E5652C-0495-4BFA-ACC4-AE4AC0728CA2}"/>
                </a:ext>
              </a:extLst>
            </p:cNvPr>
            <p:cNvGrpSpPr>
              <a:grpSpLocks/>
            </p:cNvGrpSpPr>
            <p:nvPr/>
          </p:nvGrpSpPr>
          <p:grpSpPr bwMode="auto">
            <a:xfrm>
              <a:off x="286110" y="2280389"/>
              <a:ext cx="7844395" cy="708275"/>
              <a:chOff x="564748" y="3403331"/>
              <a:chExt cx="4039497" cy="1364238"/>
            </a:xfrm>
          </p:grpSpPr>
          <p:pic>
            <p:nvPicPr>
              <p:cNvPr id="22" name="Picture 8" descr="empty-green-rectangle">
                <a:extLst>
                  <a:ext uri="{FF2B5EF4-FFF2-40B4-BE49-F238E27FC236}">
                    <a16:creationId xmlns:a16="http://schemas.microsoft.com/office/drawing/2014/main" id="{8863E0AB-7909-4F7D-A51B-1F851B9EB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green-top-faded">
                <a:extLst>
                  <a:ext uri="{FF2B5EF4-FFF2-40B4-BE49-F238E27FC236}">
                    <a16:creationId xmlns:a16="http://schemas.microsoft.com/office/drawing/2014/main" id="{B66200CB-E1BB-47EE-BD0D-44B83157F0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E722E478-48CE-4F7D-B54C-74D39AB523B9}"/>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1" name="Rectangle 1026060">
              <a:extLst>
                <a:ext uri="{FF2B5EF4-FFF2-40B4-BE49-F238E27FC236}">
                  <a16:creationId xmlns:a16="http://schemas.microsoft.com/office/drawing/2014/main" id="{3CC8A6CF-08B3-4C08-9D4B-E6D75660002B}"/>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27" name="Group 26">
            <a:extLst>
              <a:ext uri="{FF2B5EF4-FFF2-40B4-BE49-F238E27FC236}">
                <a16:creationId xmlns:a16="http://schemas.microsoft.com/office/drawing/2014/main" id="{2CCA41F2-A5A1-4171-B4C8-5D1D78DCEF02}"/>
              </a:ext>
            </a:extLst>
          </p:cNvPr>
          <p:cNvGrpSpPr/>
          <p:nvPr/>
        </p:nvGrpSpPr>
        <p:grpSpPr>
          <a:xfrm>
            <a:off x="338942" y="731676"/>
            <a:ext cx="785094" cy="325264"/>
            <a:chOff x="5867400" y="402866"/>
            <a:chExt cx="785094" cy="406303"/>
          </a:xfrm>
        </p:grpSpPr>
        <p:sp>
          <p:nvSpPr>
            <p:cNvPr id="28" name="Arrow: Pentagon 27">
              <a:extLst>
                <a:ext uri="{FF2B5EF4-FFF2-40B4-BE49-F238E27FC236}">
                  <a16:creationId xmlns:a16="http://schemas.microsoft.com/office/drawing/2014/main" id="{C2B26E66-5C30-49E4-82BE-874B40649CDC}"/>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Chevron 28">
              <a:extLst>
                <a:ext uri="{FF2B5EF4-FFF2-40B4-BE49-F238E27FC236}">
                  <a16:creationId xmlns:a16="http://schemas.microsoft.com/office/drawing/2014/main" id="{AD28F543-2CB2-43DA-BC33-9C6612740E8C}"/>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Text Box 13">
            <a:extLst>
              <a:ext uri="{FF2B5EF4-FFF2-40B4-BE49-F238E27FC236}">
                <a16:creationId xmlns:a16="http://schemas.microsoft.com/office/drawing/2014/main" id="{1E28CB3A-14B8-4311-9B00-117CF2A8B441}"/>
              </a:ext>
            </a:extLst>
          </p:cNvPr>
          <p:cNvSpPr txBox="1">
            <a:spLocks noChangeArrowheads="1"/>
          </p:cNvSpPr>
          <p:nvPr/>
        </p:nvSpPr>
        <p:spPr bwMode="auto">
          <a:xfrm>
            <a:off x="1129682" y="666498"/>
            <a:ext cx="4432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 loại sai số trong phép đo</a:t>
            </a:r>
          </a:p>
        </p:txBody>
      </p:sp>
      <p:sp>
        <p:nvSpPr>
          <p:cNvPr id="34" name="TextBox 33">
            <a:extLst>
              <a:ext uri="{FF2B5EF4-FFF2-40B4-BE49-F238E27FC236}">
                <a16:creationId xmlns:a16="http://schemas.microsoft.com/office/drawing/2014/main" id="{49753920-AB59-4E87-97E0-E2BD8A5AD1B6}"/>
              </a:ext>
            </a:extLst>
          </p:cNvPr>
          <p:cNvSpPr txBox="1"/>
          <p:nvPr/>
        </p:nvSpPr>
        <p:spPr>
          <a:xfrm>
            <a:off x="381000" y="1066800"/>
            <a:ext cx="2971800" cy="477054"/>
          </a:xfrm>
          <a:prstGeom prst="rect">
            <a:avLst/>
          </a:prstGeom>
          <a:noFill/>
        </p:spPr>
        <p:txBody>
          <a:bodyPr wrap="square">
            <a:spAutoFit/>
          </a:bodyPr>
          <a:lstStyle/>
          <a:p>
            <a:r>
              <a:rPr lang="en-US" sz="2500" i="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Sai số ngẫu nhiên </a:t>
            </a:r>
            <a:endParaRPr lang="en-US" sz="2500" i="1">
              <a:solidFill>
                <a:srgbClr val="00B050"/>
              </a:solidFill>
            </a:endParaRPr>
          </a:p>
        </p:txBody>
      </p:sp>
      <p:sp>
        <p:nvSpPr>
          <p:cNvPr id="24" name="TextBox 23">
            <a:extLst>
              <a:ext uri="{FF2B5EF4-FFF2-40B4-BE49-F238E27FC236}">
                <a16:creationId xmlns:a16="http://schemas.microsoft.com/office/drawing/2014/main" id="{AC54C4E6-BB9E-4220-A8A8-B2DBF58E8E4C}"/>
              </a:ext>
            </a:extLst>
          </p:cNvPr>
          <p:cNvSpPr txBox="1"/>
          <p:nvPr/>
        </p:nvSpPr>
        <p:spPr>
          <a:xfrm>
            <a:off x="406400" y="6243690"/>
            <a:ext cx="11568542" cy="420051"/>
          </a:xfrm>
          <a:prstGeom prst="rect">
            <a:avLst/>
          </a:prstGeom>
          <a:noFill/>
        </p:spPr>
        <p:txBody>
          <a:bodyPr wrap="square">
            <a:spAutoFit/>
          </a:bodyPr>
          <a:lstStyle/>
          <a:p>
            <a:pPr marL="0" marR="0" algn="ctr">
              <a:lnSpc>
                <a:spcPct val="107000"/>
              </a:lnSpc>
              <a:spcBef>
                <a:spcPts val="0"/>
              </a:spcBef>
              <a:spcAft>
                <a:spcPts val="500"/>
              </a:spcAft>
            </a:pPr>
            <a:r>
              <a:rPr lang="en-US" sz="2100"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T</a:t>
            </a:r>
            <a:r>
              <a:rPr lang="en-US" sz="2100"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hực hiện phép đo nhiều lần và lấy giá trị trung bình để hạn chế sự phân tán của số liệu đo.</a:t>
            </a:r>
            <a:endParaRPr lang="en-US" sz="2100" i="1">
              <a:solidFill>
                <a:srgbClr val="7030A0"/>
              </a:solidFill>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31" name="TextBox 30">
            <a:extLst>
              <a:ext uri="{FF2B5EF4-FFF2-40B4-BE49-F238E27FC236}">
                <a16:creationId xmlns:a16="http://schemas.microsoft.com/office/drawing/2014/main" id="{5441A440-4765-409C-A631-7E609E584A8C}"/>
              </a:ext>
            </a:extLst>
          </p:cNvPr>
          <p:cNvSpPr txBox="1"/>
          <p:nvPr/>
        </p:nvSpPr>
        <p:spPr>
          <a:xfrm>
            <a:off x="270641" y="5635656"/>
            <a:ext cx="5048233" cy="573875"/>
          </a:xfrm>
          <a:prstGeom prst="rect">
            <a:avLst/>
          </a:prstGeom>
          <a:noFill/>
        </p:spPr>
        <p:txBody>
          <a:bodyPr wrap="square">
            <a:spAutoFit/>
          </a:bodyPr>
          <a:lstStyle/>
          <a:p>
            <a:pPr marL="0" marR="0" algn="ctr">
              <a:lnSpc>
                <a:spcPct val="107000"/>
              </a:lnSpc>
              <a:spcBef>
                <a:spcPts val="0"/>
              </a:spcBef>
              <a:spcAft>
                <a:spcPts val="500"/>
              </a:spcAft>
            </a:pPr>
            <a:r>
              <a:rPr lang="en-US" sz="1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VD: Khi đo thời gian rơi của một vật bằng đồng hồ bấm giây, phản xạ của người đo sẽ gây ra sai số ngẫu nhiên. </a:t>
            </a:r>
            <a:endParaRPr lang="en-US" sz="1500" i="1">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32" name="TextBox 31">
            <a:extLst>
              <a:ext uri="{FF2B5EF4-FFF2-40B4-BE49-F238E27FC236}">
                <a16:creationId xmlns:a16="http://schemas.microsoft.com/office/drawing/2014/main" id="{9F85EEC6-46F5-4D4B-898D-60DFB076C7A8}"/>
              </a:ext>
            </a:extLst>
          </p:cNvPr>
          <p:cNvSpPr txBox="1"/>
          <p:nvPr/>
        </p:nvSpPr>
        <p:spPr>
          <a:xfrm>
            <a:off x="5399500" y="5608710"/>
            <a:ext cx="6810893" cy="573875"/>
          </a:xfrm>
          <a:prstGeom prst="rect">
            <a:avLst/>
          </a:prstGeom>
          <a:noFill/>
        </p:spPr>
        <p:txBody>
          <a:bodyPr wrap="square">
            <a:spAutoFit/>
          </a:bodyPr>
          <a:lstStyle/>
          <a:p>
            <a:pPr marL="0" marR="0" algn="ctr">
              <a:lnSpc>
                <a:spcPct val="107000"/>
              </a:lnSpc>
              <a:spcBef>
                <a:spcPts val="0"/>
              </a:spcBef>
              <a:spcAft>
                <a:spcPts val="500"/>
              </a:spcAft>
            </a:pPr>
            <a:r>
              <a:rPr lang="en-US" sz="1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VD: Khi đo khối lượng của một vật nhỏ bằng một cân hiện số có độ nhạy cao, các yếu tố khách quan như gió, bụi cũng có thể gây ra sai số ngẫu nhiên.</a:t>
            </a:r>
            <a:endParaRPr lang="en-US" sz="15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9" name="Picture 8" descr="A person holding a watch&#10;&#10;Description automatically generated with medium confidence">
            <a:extLst>
              <a:ext uri="{FF2B5EF4-FFF2-40B4-BE49-F238E27FC236}">
                <a16:creationId xmlns:a16="http://schemas.microsoft.com/office/drawing/2014/main" id="{DE239C23-4328-4C96-916A-AC3541D0E1D5}"/>
              </a:ext>
            </a:extLst>
          </p:cNvPr>
          <p:cNvPicPr>
            <a:picLocks noChangeAspect="1"/>
          </p:cNvPicPr>
          <p:nvPr/>
        </p:nvPicPr>
        <p:blipFill rotWithShape="1">
          <a:blip r:embed="rId5">
            <a:extLst>
              <a:ext uri="{28A0092B-C50C-407E-A947-70E740481C1C}">
                <a14:useLocalDpi xmlns:a14="http://schemas.microsoft.com/office/drawing/2010/main" val="0"/>
              </a:ext>
            </a:extLst>
          </a:blip>
          <a:srcRect r="-14" b="15763"/>
          <a:stretch/>
        </p:blipFill>
        <p:spPr>
          <a:xfrm>
            <a:off x="1112749" y="2934408"/>
            <a:ext cx="2810858" cy="2667089"/>
          </a:xfrm>
          <a:prstGeom prst="rect">
            <a:avLst/>
          </a:prstGeom>
        </p:spPr>
      </p:pic>
      <p:pic>
        <p:nvPicPr>
          <p:cNvPr id="14" name="Picture 13" descr="A picture containing indoor, case, accessory, electronic&#10;&#10;Description automatically generated">
            <a:extLst>
              <a:ext uri="{FF2B5EF4-FFF2-40B4-BE49-F238E27FC236}">
                <a16:creationId xmlns:a16="http://schemas.microsoft.com/office/drawing/2014/main" id="{2B7A1881-8863-4375-B262-92825EAD214E}"/>
              </a:ext>
            </a:extLst>
          </p:cNvPr>
          <p:cNvPicPr>
            <a:picLocks noChangeAspect="1"/>
          </p:cNvPicPr>
          <p:nvPr/>
        </p:nvPicPr>
        <p:blipFill rotWithShape="1">
          <a:blip r:embed="rId6">
            <a:extLst>
              <a:ext uri="{28A0092B-C50C-407E-A947-70E740481C1C}">
                <a14:useLocalDpi xmlns:a14="http://schemas.microsoft.com/office/drawing/2010/main" val="0"/>
              </a:ext>
            </a:extLst>
          </a:blip>
          <a:srcRect l="5555" t="8622" r="3334" b="7778"/>
          <a:stretch/>
        </p:blipFill>
        <p:spPr>
          <a:xfrm>
            <a:off x="5562600" y="2960703"/>
            <a:ext cx="2989683" cy="2743201"/>
          </a:xfrm>
          <a:prstGeom prst="rect">
            <a:avLst/>
          </a:prstGeom>
          <a:ln>
            <a:noFill/>
          </a:ln>
          <a:effectLst>
            <a:softEdge rad="112500"/>
          </a:effectLst>
        </p:spPr>
      </p:pic>
      <p:pic>
        <p:nvPicPr>
          <p:cNvPr id="16" name="Picture 15">
            <a:extLst>
              <a:ext uri="{FF2B5EF4-FFF2-40B4-BE49-F238E27FC236}">
                <a16:creationId xmlns:a16="http://schemas.microsoft.com/office/drawing/2014/main" id="{592955B2-B5B5-4A8B-B624-29584D47E62E}"/>
              </a:ext>
            </a:extLst>
          </p:cNvPr>
          <p:cNvPicPr>
            <a:picLocks noChangeAspect="1"/>
          </p:cNvPicPr>
          <p:nvPr/>
        </p:nvPicPr>
        <p:blipFill>
          <a:blip r:embed="rId7"/>
          <a:stretch>
            <a:fillRect/>
          </a:stretch>
        </p:blipFill>
        <p:spPr>
          <a:xfrm>
            <a:off x="9242028" y="2934407"/>
            <a:ext cx="2187972" cy="2667090"/>
          </a:xfrm>
          <a:prstGeom prst="rect">
            <a:avLst/>
          </a:prstGeom>
        </p:spPr>
      </p:pic>
    </p:spTree>
    <p:extLst>
      <p:ext uri="{BB962C8B-B14F-4D97-AF65-F5344CB8AC3E}">
        <p14:creationId xmlns:p14="http://schemas.microsoft.com/office/powerpoint/2010/main" val="68052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B4B2918A-5305-4C99-986A-360A1EF171BC}"/>
              </a:ext>
            </a:extLst>
          </p:cNvPr>
          <p:cNvSpPr>
            <a:spLocks noChangeArrowheads="1"/>
          </p:cNvSpPr>
          <p:nvPr/>
        </p:nvSpPr>
        <p:spPr bwMode="auto">
          <a:xfrm>
            <a:off x="1066800" y="726017"/>
            <a:ext cx="9834037" cy="861774"/>
          </a:xfrm>
          <a:prstGeom prst="rect">
            <a:avLst/>
          </a:prstGeom>
          <a:solidFill>
            <a:schemeClr val="bg1">
              <a:alpha val="77000"/>
            </a:schemeClr>
          </a:solidFill>
          <a:ln>
            <a:noFill/>
          </a:ln>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marL="0" marR="0" algn="ctr">
              <a:spcBef>
                <a:spcPts val="0"/>
              </a:spcBef>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Khi tiến hành đo một đại lượng vật lí, ta cần quan tâm đến đơn vị. Vậy, có những loại đơn vị nào? </a:t>
            </a:r>
            <a:endParaRPr lang="en-US" sz="2500" i="1">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6" name="Group 15">
            <a:extLst>
              <a:ext uri="{FF2B5EF4-FFF2-40B4-BE49-F238E27FC236}">
                <a16:creationId xmlns:a16="http://schemas.microsoft.com/office/drawing/2014/main" id="{05AD2D45-F039-4D34-BEA5-298F373D8E9D}"/>
              </a:ext>
            </a:extLst>
          </p:cNvPr>
          <p:cNvGrpSpPr/>
          <p:nvPr/>
        </p:nvGrpSpPr>
        <p:grpSpPr>
          <a:xfrm>
            <a:off x="4724400" y="152400"/>
            <a:ext cx="2286000" cy="455751"/>
            <a:chOff x="2193" y="0"/>
            <a:chExt cx="2245706" cy="1239104"/>
          </a:xfrm>
          <a:solidFill>
            <a:srgbClr val="002060"/>
          </a:solidFill>
          <a:scene3d>
            <a:camera prst="orthographicFront"/>
            <a:lightRig rig="threePt" dir="t">
              <a:rot lat="0" lon="0" rev="7500000"/>
            </a:lightRig>
          </a:scene3d>
        </p:grpSpPr>
        <p:sp>
          <p:nvSpPr>
            <p:cNvPr id="17" name="Rounded Rectangle 36">
              <a:extLst>
                <a:ext uri="{FF2B5EF4-FFF2-40B4-BE49-F238E27FC236}">
                  <a16:creationId xmlns:a16="http://schemas.microsoft.com/office/drawing/2014/main" id="{76A3F7AC-B811-444C-9417-C18BAFC895D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23BD62B2-989C-4ABC-AF72-9E5C9B02509F}"/>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5624" tIns="47812" rIns="95624" bIns="47812" numCol="1" spcCol="1270" anchor="ctr" anchorCtr="0">
              <a:noAutofit/>
            </a:bodyPr>
            <a:lstStyle/>
            <a:p>
              <a:pPr algn="ctr" defTabSz="1115588">
                <a:lnSpc>
                  <a:spcPct val="90000"/>
                </a:lnSpc>
                <a:spcAft>
                  <a:spcPct val="35000"/>
                </a:spcAft>
              </a:pPr>
              <a:r>
                <a:rPr lang="en-US" sz="2510" b="1">
                  <a:latin typeface="Arial" panose="020B0604020202020204" pitchFamily="34" charset="0"/>
                  <a:cs typeface="Arial" panose="020B0604020202020204" pitchFamily="34" charset="0"/>
                </a:rPr>
                <a:t>Khởi động</a:t>
              </a:r>
            </a:p>
          </p:txBody>
        </p:sp>
      </p:grpSp>
      <p:sp>
        <p:nvSpPr>
          <p:cNvPr id="21" name="Rectangle: Rounded Corners 20">
            <a:extLst>
              <a:ext uri="{FF2B5EF4-FFF2-40B4-BE49-F238E27FC236}">
                <a16:creationId xmlns:a16="http://schemas.microsoft.com/office/drawing/2014/main" id="{C24E79AA-5271-416F-875E-ABB0836331D9}"/>
              </a:ext>
            </a:extLst>
          </p:cNvPr>
          <p:cNvSpPr/>
          <p:nvPr/>
        </p:nvSpPr>
        <p:spPr>
          <a:xfrm>
            <a:off x="641723" y="725661"/>
            <a:ext cx="11016878" cy="950739"/>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22" name="Picture 21" descr="Logo&#10;&#10;Description automatically generated with low confidence">
            <a:extLst>
              <a:ext uri="{FF2B5EF4-FFF2-40B4-BE49-F238E27FC236}">
                <a16:creationId xmlns:a16="http://schemas.microsoft.com/office/drawing/2014/main" id="{7FBD0CF6-4143-4810-8177-FC279BC0FE5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59" b="93824" l="10000" r="90000">
                        <a14:foregroundMark x1="43889" y1="11912" x2="43889" y2="11912"/>
                        <a14:foregroundMark x1="28333" y1="16912" x2="34778" y2="10735"/>
                        <a14:foregroundMark x1="34778" y1="10735" x2="53667" y2="7059"/>
                        <a14:foregroundMark x1="53667" y1="7059" x2="63222" y2="9559"/>
                        <a14:foregroundMark x1="63222" y1="9559" x2="72222" y2="17500"/>
                        <a14:foregroundMark x1="26778" y1="81176" x2="34333" y2="89853"/>
                        <a14:foregroundMark x1="34333" y1="89853" x2="43556" y2="93824"/>
                        <a14:foregroundMark x1="43556" y1="93824" x2="61778" y2="89706"/>
                        <a14:foregroundMark x1="61778" y1="89706" x2="68778" y2="86618"/>
                        <a14:foregroundMark x1="68778" y1="86618" x2="74222" y2="81765"/>
                        <a14:foregroundMark x1="74222" y1="81765" x2="75222" y2="76765"/>
                        <a14:backgroundMark x1="53000" y1="10588" x2="53000" y2="10588"/>
                      </a14:backgroundRemoval>
                    </a14:imgEffect>
                  </a14:imgLayer>
                </a14:imgProps>
              </a:ext>
              <a:ext uri="{28A0092B-C50C-407E-A947-70E740481C1C}">
                <a14:useLocalDpi xmlns:a14="http://schemas.microsoft.com/office/drawing/2010/main" val="0"/>
              </a:ext>
            </a:extLst>
          </a:blip>
          <a:stretch>
            <a:fillRect/>
          </a:stretch>
        </p:blipFill>
        <p:spPr>
          <a:xfrm>
            <a:off x="129023" y="300684"/>
            <a:ext cx="1013977" cy="766116"/>
          </a:xfrm>
          <a:prstGeom prst="rect">
            <a:avLst/>
          </a:prstGeom>
        </p:spPr>
      </p:pic>
      <p:pic>
        <p:nvPicPr>
          <p:cNvPr id="5" name="Picture 4" descr="A picture containing ground, outdoor, dirt, soil&#10;&#10;Description automatically generated">
            <a:extLst>
              <a:ext uri="{FF2B5EF4-FFF2-40B4-BE49-F238E27FC236}">
                <a16:creationId xmlns:a16="http://schemas.microsoft.com/office/drawing/2014/main" id="{BA78BD8C-B727-FCD2-A128-F4F4A4A5FDF6}"/>
              </a:ext>
            </a:extLst>
          </p:cNvPr>
          <p:cNvPicPr>
            <a:picLocks noChangeAspect="1"/>
          </p:cNvPicPr>
          <p:nvPr/>
        </p:nvPicPr>
        <p:blipFill rotWithShape="1">
          <a:blip r:embed="rId4">
            <a:extLst>
              <a:ext uri="{28A0092B-C50C-407E-A947-70E740481C1C}">
                <a14:useLocalDpi xmlns:a14="http://schemas.microsoft.com/office/drawing/2010/main" val="0"/>
              </a:ext>
            </a:extLst>
          </a:blip>
          <a:srcRect l="14717" t="2637" r="25138"/>
          <a:stretch/>
        </p:blipFill>
        <p:spPr>
          <a:xfrm>
            <a:off x="4953000" y="2128862"/>
            <a:ext cx="3220959" cy="3473847"/>
          </a:xfrm>
          <a:prstGeom prst="rect">
            <a:avLst/>
          </a:prstGeom>
          <a:ln>
            <a:noFill/>
          </a:ln>
          <a:effectLst>
            <a:softEdge rad="112500"/>
          </a:effectLst>
        </p:spPr>
      </p:pic>
      <p:pic>
        <p:nvPicPr>
          <p:cNvPr id="11" name="Picture 10" descr="A picture containing text, person, device, red&#10;&#10;Description automatically generated">
            <a:extLst>
              <a:ext uri="{FF2B5EF4-FFF2-40B4-BE49-F238E27FC236}">
                <a16:creationId xmlns:a16="http://schemas.microsoft.com/office/drawing/2014/main" id="{C6EACC0C-D5F7-81CF-2448-03C291DA32EF}"/>
              </a:ext>
            </a:extLst>
          </p:cNvPr>
          <p:cNvPicPr>
            <a:picLocks noChangeAspect="1"/>
          </p:cNvPicPr>
          <p:nvPr/>
        </p:nvPicPr>
        <p:blipFill rotWithShape="1">
          <a:blip r:embed="rId5">
            <a:extLst>
              <a:ext uri="{28A0092B-C50C-407E-A947-70E740481C1C}">
                <a14:useLocalDpi xmlns:a14="http://schemas.microsoft.com/office/drawing/2010/main" val="0"/>
              </a:ext>
            </a:extLst>
          </a:blip>
          <a:srcRect l="1021" t="3752" r="-1040" b="821"/>
          <a:stretch/>
        </p:blipFill>
        <p:spPr>
          <a:xfrm>
            <a:off x="8173959" y="2108773"/>
            <a:ext cx="3641068" cy="3473847"/>
          </a:xfrm>
          <a:prstGeom prst="rect">
            <a:avLst/>
          </a:prstGeom>
          <a:ln>
            <a:noFill/>
          </a:ln>
          <a:effectLst>
            <a:softEdge rad="112500"/>
          </a:effectLst>
        </p:spPr>
      </p:pic>
      <p:pic>
        <p:nvPicPr>
          <p:cNvPr id="25" name="Content Placeholder 4" descr="A picture containing device, caliper&#10;&#10;Description automatically generated">
            <a:extLst>
              <a:ext uri="{FF2B5EF4-FFF2-40B4-BE49-F238E27FC236}">
                <a16:creationId xmlns:a16="http://schemas.microsoft.com/office/drawing/2014/main" id="{F989DDE3-AD0D-5099-871D-77E3271E3469}"/>
              </a:ext>
            </a:extLst>
          </p:cNvPr>
          <p:cNvPicPr>
            <a:picLocks noChangeAspect="1"/>
          </p:cNvPicPr>
          <p:nvPr/>
        </p:nvPicPr>
        <p:blipFill rotWithShape="1">
          <a:blip r:embed="rId6">
            <a:extLst>
              <a:ext uri="{28A0092B-C50C-407E-A947-70E740481C1C}">
                <a14:useLocalDpi xmlns:a14="http://schemas.microsoft.com/office/drawing/2010/main" val="0"/>
              </a:ext>
            </a:extLst>
          </a:blip>
          <a:srcRect l="9574" t="-773" r="8920" b="776"/>
          <a:stretch/>
        </p:blipFill>
        <p:spPr bwMode="auto">
          <a:xfrm>
            <a:off x="393988" y="2052595"/>
            <a:ext cx="4419601" cy="35862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88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Luyện tập</a:t>
              </a:r>
            </a:p>
          </p:txBody>
        </p:sp>
      </p:grpSp>
      <p:sp>
        <p:nvSpPr>
          <p:cNvPr id="15" name="Text Box 29">
            <a:extLst>
              <a:ext uri="{FF2B5EF4-FFF2-40B4-BE49-F238E27FC236}">
                <a16:creationId xmlns:a16="http://schemas.microsoft.com/office/drawing/2014/main" id="{199011EE-48CA-4436-B957-94D6D4E911B4}"/>
              </a:ext>
            </a:extLst>
          </p:cNvPr>
          <p:cNvSpPr txBox="1">
            <a:spLocks noChangeArrowheads="1"/>
          </p:cNvSpPr>
          <p:nvPr/>
        </p:nvSpPr>
        <p:spPr bwMode="auto">
          <a:xfrm>
            <a:off x="1389266" y="781540"/>
            <a:ext cx="9894028" cy="8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Để đo chiều dài của cây bút chì, em nên sử dụng loại thước nào trong hình để thu được kết quả chính xác hơn?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7A4827EE-06FC-4275-8C55-18B3A295874A}"/>
              </a:ext>
            </a:extLst>
          </p:cNvPr>
          <p:cNvSpPr/>
          <p:nvPr/>
        </p:nvSpPr>
        <p:spPr>
          <a:xfrm>
            <a:off x="721182" y="762036"/>
            <a:ext cx="11230196" cy="1649502"/>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21" name="Picture 20">
            <a:extLst>
              <a:ext uri="{FF2B5EF4-FFF2-40B4-BE49-F238E27FC236}">
                <a16:creationId xmlns:a16="http://schemas.microsoft.com/office/drawing/2014/main" id="{8F70F385-8948-4E9D-9D43-B08215A9415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60494" y1="10383" x2="60494" y2="10383"/>
                        <a14:foregroundMark x1="29630" y1="10383" x2="29630" y2="10383"/>
                        <a14:foregroundMark x1="10494" y1="43716" x2="10494" y2="43716"/>
                      </a14:backgroundRemoval>
                    </a14:imgEffect>
                  </a14:imgLayer>
                </a14:imgProps>
              </a:ext>
            </a:extLst>
          </a:blip>
          <a:stretch>
            <a:fillRect/>
          </a:stretch>
        </p:blipFill>
        <p:spPr>
          <a:xfrm>
            <a:off x="397434" y="449540"/>
            <a:ext cx="681338" cy="769660"/>
          </a:xfrm>
          <a:prstGeom prst="rect">
            <a:avLst/>
          </a:prstGeom>
        </p:spPr>
      </p:pic>
      <p:sp>
        <p:nvSpPr>
          <p:cNvPr id="2" name="TextBox 1">
            <a:extLst>
              <a:ext uri="{FF2B5EF4-FFF2-40B4-BE49-F238E27FC236}">
                <a16:creationId xmlns:a16="http://schemas.microsoft.com/office/drawing/2014/main" id="{252F4A61-1105-4D89-97BA-7A02803E1CA2}"/>
              </a:ext>
            </a:extLst>
          </p:cNvPr>
          <p:cNvSpPr txBox="1"/>
          <p:nvPr/>
        </p:nvSpPr>
        <p:spPr>
          <a:xfrm>
            <a:off x="6736453" y="4209290"/>
            <a:ext cx="990600" cy="553998"/>
          </a:xfrm>
          <a:prstGeom prst="rect">
            <a:avLst/>
          </a:prstGeom>
          <a:noFill/>
        </p:spPr>
        <p:txBody>
          <a:bodyPr wrap="square" rtlCol="0">
            <a:spAutoFit/>
          </a:bodyPr>
          <a:lstStyle/>
          <a:p>
            <a:r>
              <a:rPr lang="en-US" sz="3000">
                <a:solidFill>
                  <a:schemeClr val="bg1"/>
                </a:solidFill>
                <a:latin typeface="Arial" panose="020B0604020202020204" pitchFamily="34" charset="0"/>
                <a:cs typeface="Arial" panose="020B0604020202020204" pitchFamily="34" charset="0"/>
              </a:rPr>
              <a:t>70m</a:t>
            </a:r>
          </a:p>
        </p:txBody>
      </p:sp>
      <p:pic>
        <p:nvPicPr>
          <p:cNvPr id="14" name="Picture 13" descr="A picture containing text, device, measuring stick&#10;&#10;Description automatically generated">
            <a:extLst>
              <a:ext uri="{FF2B5EF4-FFF2-40B4-BE49-F238E27FC236}">
                <a16:creationId xmlns:a16="http://schemas.microsoft.com/office/drawing/2014/main" id="{C931305E-3127-43E4-AAC9-0C1CBDCC7BB8}"/>
              </a:ext>
            </a:extLst>
          </p:cNvPr>
          <p:cNvPicPr>
            <a:picLocks noChangeAspect="1"/>
          </p:cNvPicPr>
          <p:nvPr/>
        </p:nvPicPr>
        <p:blipFill rotWithShape="1">
          <a:blip r:embed="rId4">
            <a:extLst>
              <a:ext uri="{28A0092B-C50C-407E-A947-70E740481C1C}">
                <a14:useLocalDpi xmlns:a14="http://schemas.microsoft.com/office/drawing/2010/main" val="0"/>
              </a:ext>
            </a:extLst>
          </a:blip>
          <a:srcRect r="72" b="21799"/>
          <a:stretch/>
        </p:blipFill>
        <p:spPr>
          <a:xfrm>
            <a:off x="501372" y="3124200"/>
            <a:ext cx="10723578" cy="2838039"/>
          </a:xfrm>
          <a:prstGeom prst="rect">
            <a:avLst/>
          </a:prstGeom>
        </p:spPr>
      </p:pic>
      <p:pic>
        <p:nvPicPr>
          <p:cNvPr id="18" name="Content Placeholder 4" descr="A picture containing text, writing implement, stationary, pencil&#10;&#10;Description automatically generated">
            <a:extLst>
              <a:ext uri="{FF2B5EF4-FFF2-40B4-BE49-F238E27FC236}">
                <a16:creationId xmlns:a16="http://schemas.microsoft.com/office/drawing/2014/main" id="{52F6715B-8754-4D3F-8F7D-B312B0C0BD5B}"/>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941" t="45701" r="941" b="46343"/>
          <a:stretch/>
        </p:blipFill>
        <p:spPr>
          <a:xfrm>
            <a:off x="3352800" y="1828800"/>
            <a:ext cx="5095032" cy="413112"/>
          </a:xfrm>
        </p:spPr>
      </p:pic>
    </p:spTree>
    <p:extLst>
      <p:ext uri="{BB962C8B-B14F-4D97-AF65-F5344CB8AC3E}">
        <p14:creationId xmlns:p14="http://schemas.microsoft.com/office/powerpoint/2010/main" val="2958981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Vận dụng</a:t>
              </a:r>
            </a:p>
          </p:txBody>
        </p:sp>
      </p:grpSp>
      <p:sp>
        <p:nvSpPr>
          <p:cNvPr id="20" name="TextBox 19">
            <a:extLst>
              <a:ext uri="{FF2B5EF4-FFF2-40B4-BE49-F238E27FC236}">
                <a16:creationId xmlns:a16="http://schemas.microsoft.com/office/drawing/2014/main" id="{4E8F817D-905D-49E9-8367-8B786323AE06}"/>
              </a:ext>
            </a:extLst>
          </p:cNvPr>
          <p:cNvSpPr txBox="1"/>
          <p:nvPr/>
        </p:nvSpPr>
        <p:spPr>
          <a:xfrm>
            <a:off x="1431674" y="824921"/>
            <a:ext cx="6656193" cy="1718163"/>
          </a:xfrm>
          <a:prstGeom prst="rect">
            <a:avLst/>
          </a:prstGeom>
          <a:noFill/>
        </p:spPr>
        <p:txBody>
          <a:bodyPr wrap="square">
            <a:spAutoFit/>
          </a:bodyPr>
          <a:lstStyle/>
          <a:p>
            <a:pPr marL="0" marR="0" algn="just">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 bạn chuẩn bị thực hiện đo khối lượng của một túi trái cây bằng những cái cân như Hình hãy chỉ ra những sai số bạn có thể mắc phải. Từ đó, nêu cách hạn chế các sai số đó.</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23" name="Group 22">
            <a:extLst>
              <a:ext uri="{FF2B5EF4-FFF2-40B4-BE49-F238E27FC236}">
                <a16:creationId xmlns:a16="http://schemas.microsoft.com/office/drawing/2014/main" id="{BF176273-DF64-4294-AF48-5AB84B3CD631}"/>
              </a:ext>
            </a:extLst>
          </p:cNvPr>
          <p:cNvGrpSpPr/>
          <p:nvPr/>
        </p:nvGrpSpPr>
        <p:grpSpPr>
          <a:xfrm>
            <a:off x="6469311" y="2819828"/>
            <a:ext cx="3200400" cy="3858141"/>
            <a:chOff x="6138649" y="1670735"/>
            <a:chExt cx="3810000" cy="4537247"/>
          </a:xfrm>
        </p:grpSpPr>
        <p:pic>
          <p:nvPicPr>
            <p:cNvPr id="16" name="Picture 15" descr="A picture containing text, scale, device&#10;&#10;Description automatically generated">
              <a:extLst>
                <a:ext uri="{FF2B5EF4-FFF2-40B4-BE49-F238E27FC236}">
                  <a16:creationId xmlns:a16="http://schemas.microsoft.com/office/drawing/2014/main" id="{800F5368-380A-45F7-AD69-55D30C1C04D9}"/>
                </a:ext>
              </a:extLst>
            </p:cNvPr>
            <p:cNvPicPr>
              <a:picLocks noChangeAspect="1"/>
            </p:cNvPicPr>
            <p:nvPr/>
          </p:nvPicPr>
          <p:blipFill rotWithShape="1">
            <a:blip r:embed="rId2">
              <a:extLst>
                <a:ext uri="{28A0092B-C50C-407E-A947-70E740481C1C}">
                  <a14:useLocalDpi xmlns:a14="http://schemas.microsoft.com/office/drawing/2010/main" val="0"/>
                </a:ext>
              </a:extLst>
            </a:blip>
            <a:srcRect l="27050" t="32498" r="13568" b="15876"/>
            <a:stretch/>
          </p:blipFill>
          <p:spPr>
            <a:xfrm>
              <a:off x="6138649" y="2895600"/>
              <a:ext cx="3810000" cy="3312382"/>
            </a:xfrm>
            <a:prstGeom prst="rect">
              <a:avLst/>
            </a:prstGeom>
          </p:spPr>
        </p:pic>
        <p:pic>
          <p:nvPicPr>
            <p:cNvPr id="27" name="Picture 26" descr="A picture containing text, scale, device&#10;&#10;Description automatically generated">
              <a:extLst>
                <a:ext uri="{FF2B5EF4-FFF2-40B4-BE49-F238E27FC236}">
                  <a16:creationId xmlns:a16="http://schemas.microsoft.com/office/drawing/2014/main" id="{60912299-0FAE-44A6-B73C-26674EF83BBE}"/>
                </a:ext>
              </a:extLst>
            </p:cNvPr>
            <p:cNvPicPr>
              <a:picLocks noChangeAspect="1"/>
            </p:cNvPicPr>
            <p:nvPr/>
          </p:nvPicPr>
          <p:blipFill rotWithShape="1">
            <a:blip r:embed="rId2">
              <a:extLst>
                <a:ext uri="{28A0092B-C50C-407E-A947-70E740481C1C}">
                  <a14:useLocalDpi xmlns:a14="http://schemas.microsoft.com/office/drawing/2010/main" val="0"/>
                </a:ext>
              </a:extLst>
            </a:blip>
            <a:srcRect l="27051" t="13196" r="19301" b="66888"/>
            <a:stretch/>
          </p:blipFill>
          <p:spPr>
            <a:xfrm rot="299954">
              <a:off x="6200477" y="1670735"/>
              <a:ext cx="3442137" cy="1277807"/>
            </a:xfrm>
            <a:prstGeom prst="rect">
              <a:avLst/>
            </a:prstGeom>
          </p:spPr>
        </p:pic>
      </p:grpSp>
      <p:pic>
        <p:nvPicPr>
          <p:cNvPr id="28" name="Picture 27" descr="A picture containing indoor, device&#10;&#10;Description automatically generated">
            <a:extLst>
              <a:ext uri="{FF2B5EF4-FFF2-40B4-BE49-F238E27FC236}">
                <a16:creationId xmlns:a16="http://schemas.microsoft.com/office/drawing/2014/main" id="{94DC1DD3-FA3F-49ED-9873-44C80CCDE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887" y="2760486"/>
            <a:ext cx="3964803" cy="3964803"/>
          </a:xfrm>
          <a:prstGeom prst="rect">
            <a:avLst/>
          </a:prstGeom>
          <a:ln>
            <a:noFill/>
          </a:ln>
          <a:effectLst>
            <a:softEdge rad="112500"/>
          </a:effectLst>
        </p:spPr>
      </p:pic>
      <p:pic>
        <p:nvPicPr>
          <p:cNvPr id="5" name="Picture 4">
            <a:extLst>
              <a:ext uri="{FF2B5EF4-FFF2-40B4-BE49-F238E27FC236}">
                <a16:creationId xmlns:a16="http://schemas.microsoft.com/office/drawing/2014/main" id="{76098F80-F1E4-4C45-B0B9-24E0A364BB9B}"/>
              </a:ext>
            </a:extLst>
          </p:cNvPr>
          <p:cNvPicPr>
            <a:picLocks noChangeAspect="1"/>
          </p:cNvPicPr>
          <p:nvPr/>
        </p:nvPicPr>
        <p:blipFill rotWithShape="1">
          <a:blip r:embed="rId4">
            <a:extLst>
              <a:ext uri="{28A0092B-C50C-407E-A947-70E740481C1C}">
                <a14:useLocalDpi xmlns:a14="http://schemas.microsoft.com/office/drawing/2010/main" val="0"/>
              </a:ext>
            </a:extLst>
          </a:blip>
          <a:srcRect l="5690" t="3067" r="1766" b="10254"/>
          <a:stretch/>
        </p:blipFill>
        <p:spPr>
          <a:xfrm>
            <a:off x="9067800" y="735578"/>
            <a:ext cx="1905000" cy="1784245"/>
          </a:xfrm>
          <a:prstGeom prst="rect">
            <a:avLst/>
          </a:prstGeom>
        </p:spPr>
      </p:pic>
      <p:sp>
        <p:nvSpPr>
          <p:cNvPr id="13" name="Rectangle: Rounded Corners 12">
            <a:extLst>
              <a:ext uri="{FF2B5EF4-FFF2-40B4-BE49-F238E27FC236}">
                <a16:creationId xmlns:a16="http://schemas.microsoft.com/office/drawing/2014/main" id="{3B24DC34-5276-6E74-6A2C-986CFE279C49}"/>
              </a:ext>
            </a:extLst>
          </p:cNvPr>
          <p:cNvSpPr/>
          <p:nvPr/>
        </p:nvSpPr>
        <p:spPr>
          <a:xfrm>
            <a:off x="567901" y="765377"/>
            <a:ext cx="11243099" cy="1777707"/>
          </a:xfrm>
          <a:prstGeom prst="roundRect">
            <a:avLst>
              <a:gd name="adj" fmla="val 856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up of a human brain&#10;&#10;Description automatically generated with low confidence">
            <a:extLst>
              <a:ext uri="{FF2B5EF4-FFF2-40B4-BE49-F238E27FC236}">
                <a16:creationId xmlns:a16="http://schemas.microsoft.com/office/drawing/2014/main" id="{FC68BBE5-25D8-C22E-1C3C-434418ED018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750" b="99000" l="10000" r="90000">
                        <a14:foregroundMark x1="50667" y1="4750" x2="50667" y2="4750"/>
                        <a14:foregroundMark x1="40000" y1="99000" x2="40000" y2="99000"/>
                      </a14:backgroundRemoval>
                    </a14:imgEffect>
                  </a14:imgLayer>
                </a14:imgProps>
              </a:ext>
              <a:ext uri="{28A0092B-C50C-407E-A947-70E740481C1C}">
                <a14:useLocalDpi xmlns:a14="http://schemas.microsoft.com/office/drawing/2010/main" val="0"/>
              </a:ext>
            </a:extLst>
          </a:blip>
          <a:srcRect l="12059" t="-7355" r="10163" b="93"/>
          <a:stretch/>
        </p:blipFill>
        <p:spPr>
          <a:xfrm flipH="1">
            <a:off x="34501" y="-2773"/>
            <a:ext cx="1066800" cy="944478"/>
          </a:xfrm>
          <a:prstGeom prst="rect">
            <a:avLst/>
          </a:prstGeom>
        </p:spPr>
      </p:pic>
    </p:spTree>
    <p:extLst>
      <p:ext uri="{BB962C8B-B14F-4D97-AF65-F5344CB8AC3E}">
        <p14:creationId xmlns:p14="http://schemas.microsoft.com/office/powerpoint/2010/main" val="1635043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10751C9-4A79-0CA6-F1CC-03AB83101181}"/>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8639D935-1E79-2B66-EF7E-03DFB57160C1}"/>
                </a:ext>
              </a:extLst>
            </p:cNvPr>
            <p:cNvGrpSpPr>
              <a:grpSpLocks/>
            </p:cNvGrpSpPr>
            <p:nvPr/>
          </p:nvGrpSpPr>
          <p:grpSpPr bwMode="auto">
            <a:xfrm>
              <a:off x="286110" y="2280389"/>
              <a:ext cx="7844395" cy="708275"/>
              <a:chOff x="564748" y="3403331"/>
              <a:chExt cx="4039497" cy="1364238"/>
            </a:xfrm>
          </p:grpSpPr>
          <p:pic>
            <p:nvPicPr>
              <p:cNvPr id="8" name="Picture 8" descr="empty-green-rectangle">
                <a:extLst>
                  <a:ext uri="{FF2B5EF4-FFF2-40B4-BE49-F238E27FC236}">
                    <a16:creationId xmlns:a16="http://schemas.microsoft.com/office/drawing/2014/main" id="{73AC71B7-8EE1-179D-A076-0028D8010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589F0232-BEF3-65EA-F411-56D9E1D34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3679B1E1-0FFB-7650-30FA-C44C3F92164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3BB5A6E-D9A3-E999-3565-4F976966ED0B}"/>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10" name="Group 9">
            <a:extLst>
              <a:ext uri="{FF2B5EF4-FFF2-40B4-BE49-F238E27FC236}">
                <a16:creationId xmlns:a16="http://schemas.microsoft.com/office/drawing/2014/main" id="{EB072146-F828-2E76-34B8-CC30F0486B90}"/>
              </a:ext>
            </a:extLst>
          </p:cNvPr>
          <p:cNvGrpSpPr/>
          <p:nvPr/>
        </p:nvGrpSpPr>
        <p:grpSpPr>
          <a:xfrm>
            <a:off x="338942" y="731676"/>
            <a:ext cx="785094" cy="325264"/>
            <a:chOff x="5867400" y="402866"/>
            <a:chExt cx="785094" cy="406303"/>
          </a:xfrm>
        </p:grpSpPr>
        <p:sp>
          <p:nvSpPr>
            <p:cNvPr id="11" name="Arrow: Pentagon 10">
              <a:extLst>
                <a:ext uri="{FF2B5EF4-FFF2-40B4-BE49-F238E27FC236}">
                  <a16:creationId xmlns:a16="http://schemas.microsoft.com/office/drawing/2014/main" id="{05A1347C-DF2B-3A42-C03C-0277AF2D346A}"/>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hevron 11">
              <a:extLst>
                <a:ext uri="{FF2B5EF4-FFF2-40B4-BE49-F238E27FC236}">
                  <a16:creationId xmlns:a16="http://schemas.microsoft.com/office/drawing/2014/main" id="{CA7F7CC7-3B79-9F6E-6399-361BFB9BCD78}"/>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 Box 13">
            <a:extLst>
              <a:ext uri="{FF2B5EF4-FFF2-40B4-BE49-F238E27FC236}">
                <a16:creationId xmlns:a16="http://schemas.microsoft.com/office/drawing/2014/main" id="{3BCF2D2E-63F5-C8C1-3A05-F27BC408E99A}"/>
              </a:ext>
            </a:extLst>
          </p:cNvPr>
          <p:cNvSpPr txBox="1">
            <a:spLocks noChangeArrowheads="1"/>
          </p:cNvSpPr>
          <p:nvPr/>
        </p:nvSpPr>
        <p:spPr bwMode="auto">
          <a:xfrm>
            <a:off x="1129682" y="666498"/>
            <a:ext cx="5271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 biểu diễn sai số của phép đo </a:t>
            </a:r>
          </a:p>
        </p:txBody>
      </p:sp>
      <p:pic>
        <p:nvPicPr>
          <p:cNvPr id="16" name="Picture 5" descr="empty-blue-rectangle">
            <a:extLst>
              <a:ext uri="{FF2B5EF4-FFF2-40B4-BE49-F238E27FC236}">
                <a16:creationId xmlns:a16="http://schemas.microsoft.com/office/drawing/2014/main" id="{9416637F-CB38-B70F-58A0-3E06E4943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57" y="5191322"/>
            <a:ext cx="11049000"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4DDE3483-F145-34F7-B9C4-D7C902C608D7}"/>
              </a:ext>
            </a:extLst>
          </p:cNvPr>
          <p:cNvSpPr txBox="1"/>
          <p:nvPr/>
        </p:nvSpPr>
        <p:spPr>
          <a:xfrm>
            <a:off x="304800" y="1309592"/>
            <a:ext cx="11734800" cy="477054"/>
          </a:xfrm>
          <a:prstGeom prst="rect">
            <a:avLst/>
          </a:prstGeom>
          <a:noFill/>
        </p:spPr>
        <p:txBody>
          <a:bodyPr wrap="square">
            <a:spAutoFit/>
          </a:bodyPr>
          <a:lstStyle/>
          <a:p>
            <a:pPr marL="0" marR="0">
              <a:spcBef>
                <a:spcPts val="0"/>
              </a:spcBef>
            </a:pPr>
            <a:r>
              <a:rPr lang="en-US" sz="2500">
                <a:effectLst/>
                <a:latin typeface="Arial" panose="020B0604020202020204" pitchFamily="34" charset="0"/>
                <a:ea typeface="Times New Roman" panose="02020603050405020304" pitchFamily="18" charset="0"/>
                <a:cs typeface="Times New Roman" panose="02020603050405020304" pitchFamily="18" charset="0"/>
              </a:rPr>
              <a:t>Khi tiến hành đo đạc, giá trị x của một đại lượng vật lí thường được ghi dưới dạng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8" name="TextBox 17">
            <a:extLst>
              <a:ext uri="{FF2B5EF4-FFF2-40B4-BE49-F238E27FC236}">
                <a16:creationId xmlns:a16="http://schemas.microsoft.com/office/drawing/2014/main" id="{9C7B8C51-7F17-613C-8C9F-966342023355}"/>
              </a:ext>
            </a:extLst>
          </p:cNvPr>
          <p:cNvSpPr txBox="1"/>
          <p:nvPr/>
        </p:nvSpPr>
        <p:spPr>
          <a:xfrm>
            <a:off x="1014788" y="5283561"/>
            <a:ext cx="9829800" cy="861774"/>
          </a:xfrm>
          <a:prstGeom prst="rect">
            <a:avLst/>
          </a:prstGeom>
          <a:noFill/>
        </p:spPr>
        <p:txBody>
          <a:bodyPr wrap="square">
            <a:spAutoFit/>
          </a:bodyPr>
          <a:lstStyle/>
          <a:p>
            <a:pPr marL="0" marR="0" algn="ctr">
              <a:spcBef>
                <a:spcPts val="0"/>
              </a:spcBef>
            </a:pPr>
            <a:r>
              <a:rPr lang="en-US" sz="2500">
                <a:effectLst/>
                <a:latin typeface="Arial" panose="020B0604020202020204" pitchFamily="34" charset="0"/>
                <a:ea typeface="Times New Roman" panose="02020603050405020304" pitchFamily="18" charset="0"/>
                <a:cs typeface="Times New Roman" panose="02020603050405020304" pitchFamily="18" charset="0"/>
              </a:rPr>
              <a:t>Giá trị trung bình có thể xem là giá trị gần đúng nhất với giá trị thật của đại lượng vật lí cần đo.</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0" name="TextBox 19">
            <a:extLst>
              <a:ext uri="{FF2B5EF4-FFF2-40B4-BE49-F238E27FC236}">
                <a16:creationId xmlns:a16="http://schemas.microsoft.com/office/drawing/2014/main" id="{E4E3C205-69A1-F66F-9066-B0422096BDAB}"/>
              </a:ext>
            </a:extLst>
          </p:cNvPr>
          <p:cNvSpPr txBox="1"/>
          <p:nvPr/>
        </p:nvSpPr>
        <p:spPr>
          <a:xfrm>
            <a:off x="457200" y="2985774"/>
            <a:ext cx="11430000" cy="477054"/>
          </a:xfrm>
          <a:prstGeom prst="rect">
            <a:avLst/>
          </a:prstGeom>
          <a:noFill/>
        </p:spPr>
        <p:txBody>
          <a:bodyPr wrap="square">
            <a:spAutoFit/>
          </a:bodyPr>
          <a:lstStyle/>
          <a:p>
            <a:pPr marL="0" marR="0">
              <a:spcBef>
                <a:spcPts val="0"/>
              </a:spcBef>
            </a:pPr>
            <a:r>
              <a:rPr lang="en-US" sz="2500">
                <a:effectLst/>
                <a:latin typeface="Arial" panose="020B0604020202020204" pitchFamily="34" charset="0"/>
                <a:ea typeface="Times New Roman" panose="02020603050405020304" pitchFamily="18" charset="0"/>
                <a:cs typeface="Times New Roman" panose="02020603050405020304" pitchFamily="18" charset="0"/>
              </a:rPr>
              <a:t>Với x là giá trị trung bình của đại lượng cần đo khi tiến hành phép đo nhiều lần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24" name="Group 23">
            <a:extLst>
              <a:ext uri="{FF2B5EF4-FFF2-40B4-BE49-F238E27FC236}">
                <a16:creationId xmlns:a16="http://schemas.microsoft.com/office/drawing/2014/main" id="{64C60457-7609-9E07-DF79-CD88B91B7014}"/>
              </a:ext>
            </a:extLst>
          </p:cNvPr>
          <p:cNvGrpSpPr/>
          <p:nvPr/>
        </p:nvGrpSpPr>
        <p:grpSpPr>
          <a:xfrm>
            <a:off x="4130551" y="2013898"/>
            <a:ext cx="2590800" cy="770608"/>
            <a:chOff x="5231186" y="3112946"/>
            <a:chExt cx="4663325" cy="1110251"/>
          </a:xfrm>
        </p:grpSpPr>
        <p:pic>
          <p:nvPicPr>
            <p:cNvPr id="25" name="Picture 24" descr="empty-red-rectangle">
              <a:extLst>
                <a:ext uri="{FF2B5EF4-FFF2-40B4-BE49-F238E27FC236}">
                  <a16:creationId xmlns:a16="http://schemas.microsoft.com/office/drawing/2014/main" id="{57B45205-269A-0B8A-EEFC-C469B1409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9DF4E45-1FE1-876B-A4FE-D37BFC6ACA82}"/>
                    </a:ext>
                  </a:extLst>
                </p:cNvPr>
                <p:cNvSpPr txBox="1"/>
                <p:nvPr/>
              </p:nvSpPr>
              <p:spPr>
                <a:xfrm>
                  <a:off x="5410199" y="3304805"/>
                  <a:ext cx="4305298" cy="716413"/>
                </a:xfrm>
                <a:prstGeom prst="rect">
                  <a:avLst/>
                </a:prstGeom>
                <a:noFill/>
              </p:spPr>
              <p:txBody>
                <a:bodyPr wrap="square">
                  <a:spAutoFit/>
                </a:bodyPr>
                <a:lstStyle/>
                <a:p>
                  <a:pPr algn="ctr"/>
                  <a14:m>
                    <m:oMath xmlns:m="http://schemas.openxmlformats.org/officeDocument/2006/math">
                      <m:r>
                        <a:rPr lang="en-US" sz="3000" b="0" i="1" smtClean="0">
                          <a:solidFill>
                            <a:srgbClr val="000000"/>
                          </a:solidFill>
                          <a:latin typeface="Cambria Math" panose="02040503050406030204" pitchFamily="18" charset="0"/>
                          <a:cs typeface="Arial" panose="020B0604020202020204" pitchFamily="34" charset="0"/>
                        </a:rPr>
                        <m:t>𝑥</m:t>
                      </m:r>
                      <m:r>
                        <a:rPr lang="en-US" sz="3000" i="1">
                          <a:solidFill>
                            <a:srgbClr val="000000"/>
                          </a:solidFill>
                          <a:latin typeface="Cambria Math" panose="02040503050406030204" pitchFamily="18" charset="0"/>
                          <a:cs typeface="Arial" panose="020B0604020202020204" pitchFamily="34" charset="0"/>
                        </a:rPr>
                        <m:t> </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3000">
                      <a:solidFill>
                        <a:srgbClr val="000000"/>
                      </a:solidFill>
                      <a:cs typeface="Arial" panose="020B0604020202020204" pitchFamily="34" charset="0"/>
                    </a:rPr>
                    <a:t> </a:t>
                  </a:r>
                  <a14:m>
                    <m:oMath xmlns:m="http://schemas.openxmlformats.org/officeDocument/2006/math">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b="0" i="1" smtClean="0">
                              <a:solidFill>
                                <a:srgbClr val="000000"/>
                              </a:solidFill>
                              <a:latin typeface="Cambria Math" panose="02040503050406030204" pitchFamily="18" charset="0"/>
                              <a:cs typeface="Arial" panose="020B0604020202020204" pitchFamily="34" charset="0"/>
                            </a:rPr>
                            <m:t>𝑥</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30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𝑥</m:t>
                      </m:r>
                    </m:oMath>
                  </a14:m>
                  <a:endParaRPr lang="en-US" sz="3000"/>
                </a:p>
              </p:txBody>
            </p:sp>
          </mc:Choice>
          <mc:Fallback xmlns="">
            <p:sp>
              <p:nvSpPr>
                <p:cNvPr id="26" name="TextBox 25">
                  <a:extLst>
                    <a:ext uri="{FF2B5EF4-FFF2-40B4-BE49-F238E27FC236}">
                      <a16:creationId xmlns:a16="http://schemas.microsoft.com/office/drawing/2014/main" id="{D9DF4E45-1FE1-876B-A4FE-D37BFC6ACA82}"/>
                    </a:ext>
                  </a:extLst>
                </p:cNvPr>
                <p:cNvSpPr txBox="1">
                  <a:spLocks noRot="1" noChangeAspect="1" noMove="1" noResize="1" noEditPoints="1" noAdjustHandles="1" noChangeArrowheads="1" noChangeShapeType="1" noTextEdit="1"/>
                </p:cNvSpPr>
                <p:nvPr/>
              </p:nvSpPr>
              <p:spPr>
                <a:xfrm>
                  <a:off x="5410199" y="3304805"/>
                  <a:ext cx="4305298" cy="716413"/>
                </a:xfrm>
                <a:prstGeom prst="rect">
                  <a:avLst/>
                </a:prstGeom>
                <a:blipFill>
                  <a:blip r:embed="rId6"/>
                  <a:stretch>
                    <a:fillRect t="-23438" b="-85938"/>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28177D59-B7C1-83FC-2F30-AD3DA5CCCB9B}"/>
              </a:ext>
            </a:extLst>
          </p:cNvPr>
          <p:cNvGrpSpPr/>
          <p:nvPr/>
        </p:nvGrpSpPr>
        <p:grpSpPr>
          <a:xfrm>
            <a:off x="3330112" y="3720297"/>
            <a:ext cx="4663325" cy="1110251"/>
            <a:chOff x="5231186" y="3112946"/>
            <a:chExt cx="4663325" cy="1110251"/>
          </a:xfrm>
        </p:grpSpPr>
        <p:pic>
          <p:nvPicPr>
            <p:cNvPr id="28" name="Picture 27" descr="empty-red-rectangle">
              <a:extLst>
                <a:ext uri="{FF2B5EF4-FFF2-40B4-BE49-F238E27FC236}">
                  <a16:creationId xmlns:a16="http://schemas.microsoft.com/office/drawing/2014/main" id="{85CF225C-B44D-C17C-BE77-370DE047B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A44FCAF-3145-A896-40EA-9BEB1C05420E}"/>
                    </a:ext>
                  </a:extLst>
                </p:cNvPr>
                <p:cNvSpPr txBox="1"/>
                <p:nvPr/>
              </p:nvSpPr>
              <p:spPr>
                <a:xfrm>
                  <a:off x="5410200" y="3200400"/>
                  <a:ext cx="4305298" cy="966290"/>
                </a:xfrm>
                <a:prstGeom prst="rect">
                  <a:avLst/>
                </a:prstGeom>
                <a:noFill/>
              </p:spPr>
              <p:txBody>
                <a:bodyPr wrap="square">
                  <a:spAutoFit/>
                </a:bodyPr>
                <a:lstStyle/>
                <a:p>
                  <a:pPr algn="ctr"/>
                  <a14:m>
                    <m:oMath xmlns:m="http://schemas.openxmlformats.org/officeDocument/2006/math">
                      <m:acc>
                        <m:accPr>
                          <m:chr m:val="̅"/>
                          <m:ctrlPr>
                            <a:rPr lang="en-US" sz="4000" i="1" smtClean="0">
                              <a:solidFill>
                                <a:srgbClr val="000000"/>
                              </a:solidFill>
                              <a:effectLst/>
                              <a:latin typeface="Cambria Math" panose="02040503050406030204" pitchFamily="18" charset="0"/>
                              <a:cs typeface="Arial" panose="020B0604020202020204" pitchFamily="34" charset="0"/>
                            </a:rPr>
                          </m:ctrlPr>
                        </m:accPr>
                        <m:e>
                          <m:r>
                            <a:rPr lang="en-US" sz="4000" b="0" i="1" smtClean="0">
                              <a:solidFill>
                                <a:srgbClr val="000000"/>
                              </a:solidFill>
                              <a:effectLst/>
                              <a:latin typeface="Cambria Math" panose="02040503050406030204" pitchFamily="18" charset="0"/>
                              <a:cs typeface="Arial" panose="020B0604020202020204" pitchFamily="34" charset="0"/>
                            </a:rPr>
                            <m:t>𝑥</m:t>
                          </m:r>
                        </m:e>
                      </m:acc>
                    </m:oMath>
                  </a14:m>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000" i="1" smtClean="0">
                              <a:solidFill>
                                <a:srgbClr val="000000"/>
                              </a:solidFill>
                              <a:effectLst/>
                              <a:latin typeface="Cambria Math" panose="02040503050406030204" pitchFamily="18" charset="0"/>
                              <a:cs typeface="Arial" panose="020B0604020202020204" pitchFamily="34" charset="0"/>
                            </a:rPr>
                          </m:ctrlPr>
                        </m:fPr>
                        <m:num>
                          <m:sSub>
                            <m:sSubPr>
                              <m:ctrlPr>
                                <a:rPr lang="en-US" sz="4000" i="1" smtClean="0">
                                  <a:solidFill>
                                    <a:srgbClr val="000000"/>
                                  </a:solidFill>
                                  <a:effectLst/>
                                  <a:latin typeface="Cambria Math" panose="02040503050406030204" pitchFamily="18" charset="0"/>
                                  <a:cs typeface="Arial" panose="020B0604020202020204" pitchFamily="34" charset="0"/>
                                </a:rPr>
                              </m:ctrlPr>
                            </m:sSubPr>
                            <m:e>
                              <m:r>
                                <a:rPr lang="en-US" sz="4000" b="0" i="1" smtClean="0">
                                  <a:solidFill>
                                    <a:srgbClr val="000000"/>
                                  </a:solidFill>
                                  <a:effectLst/>
                                  <a:latin typeface="Cambria Math" panose="02040503050406030204" pitchFamily="18" charset="0"/>
                                  <a:cs typeface="Arial" panose="020B0604020202020204" pitchFamily="34" charset="0"/>
                                </a:rPr>
                                <m:t>𝑥</m:t>
                              </m:r>
                            </m:e>
                            <m:sub>
                              <m:r>
                                <a:rPr lang="en-US" sz="4000" b="0" i="1" smtClean="0">
                                  <a:solidFill>
                                    <a:srgbClr val="000000"/>
                                  </a:solidFill>
                                  <a:effectLst/>
                                  <a:latin typeface="Cambria Math" panose="02040503050406030204" pitchFamily="18" charset="0"/>
                                  <a:cs typeface="Arial" panose="020B0604020202020204" pitchFamily="34" charset="0"/>
                                </a:rPr>
                                <m:t>1</m:t>
                              </m:r>
                            </m:sub>
                          </m:sSub>
                          <m:r>
                            <a:rPr lang="en-US" sz="4000" b="0" i="1" smtClean="0">
                              <a:solidFill>
                                <a:srgbClr val="000000"/>
                              </a:solidFill>
                              <a:effectLst/>
                              <a:latin typeface="Cambria Math" panose="02040503050406030204" pitchFamily="18" charset="0"/>
                              <a:cs typeface="Arial" panose="020B0604020202020204" pitchFamily="34" charset="0"/>
                            </a:rPr>
                            <m:t>+</m:t>
                          </m:r>
                          <m:sSub>
                            <m:sSubPr>
                              <m:ctrlPr>
                                <a:rPr lang="en-US" sz="4000" i="1">
                                  <a:solidFill>
                                    <a:srgbClr val="000000"/>
                                  </a:solidFill>
                                  <a:latin typeface="Cambria Math" panose="02040503050406030204" pitchFamily="18" charset="0"/>
                                  <a:cs typeface="Arial" panose="020B0604020202020204" pitchFamily="34" charset="0"/>
                                </a:rPr>
                              </m:ctrlPr>
                            </m:sSubPr>
                            <m:e>
                              <m:r>
                                <a:rPr lang="en-US" sz="4000" b="0" i="1" smtClean="0">
                                  <a:solidFill>
                                    <a:srgbClr val="000000"/>
                                  </a:solidFill>
                                  <a:latin typeface="Cambria Math" panose="02040503050406030204" pitchFamily="18" charset="0"/>
                                  <a:cs typeface="Arial" panose="020B0604020202020204" pitchFamily="34" charset="0"/>
                                </a:rPr>
                                <m:t>𝑥</m:t>
                              </m:r>
                            </m:e>
                            <m:sub>
                              <m:r>
                                <a:rPr lang="en-US" sz="4000" b="0" i="1" smtClean="0">
                                  <a:solidFill>
                                    <a:srgbClr val="000000"/>
                                  </a:solidFill>
                                  <a:latin typeface="Cambria Math" panose="02040503050406030204" pitchFamily="18" charset="0"/>
                                  <a:cs typeface="Arial" panose="020B0604020202020204" pitchFamily="34" charset="0"/>
                                </a:rPr>
                                <m:t>2</m:t>
                              </m:r>
                            </m:sub>
                          </m:sSub>
                          <m:r>
                            <a:rPr lang="en-US" sz="4000" i="1">
                              <a:solidFill>
                                <a:srgbClr val="000000"/>
                              </a:solidFill>
                              <a:latin typeface="Cambria Math" panose="02040503050406030204" pitchFamily="18" charset="0"/>
                              <a:cs typeface="Arial" panose="020B0604020202020204" pitchFamily="34" charset="0"/>
                            </a:rPr>
                            <m:t>+</m:t>
                          </m:r>
                          <m:r>
                            <a:rPr lang="en-US" sz="4000" b="0" i="1" smtClean="0">
                              <a:solidFill>
                                <a:srgbClr val="000000"/>
                              </a:solidFill>
                              <a:latin typeface="Cambria Math" panose="02040503050406030204" pitchFamily="18" charset="0"/>
                              <a:cs typeface="Arial" panose="020B0604020202020204" pitchFamily="34" charset="0"/>
                            </a:rPr>
                            <m:t>…</m:t>
                          </m:r>
                          <m:r>
                            <a:rPr lang="en-US" sz="4000" i="1">
                              <a:solidFill>
                                <a:srgbClr val="000000"/>
                              </a:solidFill>
                              <a:latin typeface="Cambria Math" panose="02040503050406030204" pitchFamily="18" charset="0"/>
                              <a:cs typeface="Arial" panose="020B0604020202020204" pitchFamily="34" charset="0"/>
                            </a:rPr>
                            <m:t>+</m:t>
                          </m:r>
                          <m:sSub>
                            <m:sSubPr>
                              <m:ctrlPr>
                                <a:rPr lang="en-US" sz="4000" i="1">
                                  <a:solidFill>
                                    <a:srgbClr val="000000"/>
                                  </a:solidFill>
                                  <a:latin typeface="Cambria Math" panose="02040503050406030204" pitchFamily="18" charset="0"/>
                                  <a:cs typeface="Arial" panose="020B0604020202020204" pitchFamily="34" charset="0"/>
                                </a:rPr>
                              </m:ctrlPr>
                            </m:sSubPr>
                            <m:e>
                              <m:r>
                                <a:rPr lang="en-US" sz="4000" b="0" i="1" smtClean="0">
                                  <a:solidFill>
                                    <a:srgbClr val="000000"/>
                                  </a:solidFill>
                                  <a:latin typeface="Cambria Math" panose="02040503050406030204" pitchFamily="18" charset="0"/>
                                  <a:cs typeface="Arial" panose="020B0604020202020204" pitchFamily="34" charset="0"/>
                                </a:rPr>
                                <m:t>𝑥</m:t>
                              </m:r>
                            </m:e>
                            <m:sub>
                              <m:r>
                                <a:rPr lang="en-US" sz="4000" b="0" i="1" smtClean="0">
                                  <a:solidFill>
                                    <a:srgbClr val="000000"/>
                                  </a:solidFill>
                                  <a:latin typeface="Cambria Math" panose="02040503050406030204" pitchFamily="18" charset="0"/>
                                  <a:cs typeface="Arial" panose="020B0604020202020204" pitchFamily="34" charset="0"/>
                                </a:rPr>
                                <m:t>𝑛</m:t>
                              </m:r>
                            </m:sub>
                          </m:sSub>
                        </m:num>
                        <m:den>
                          <m:r>
                            <a:rPr lang="en-US" sz="4000" b="0" i="1" smtClean="0">
                              <a:solidFill>
                                <a:srgbClr val="000000"/>
                              </a:solidFill>
                              <a:effectLst/>
                              <a:latin typeface="Cambria Math" panose="02040503050406030204" pitchFamily="18" charset="0"/>
                              <a:cs typeface="Arial" panose="020B0604020202020204" pitchFamily="34" charset="0"/>
                            </a:rPr>
                            <m:t>𝑛</m:t>
                          </m:r>
                        </m:den>
                      </m:f>
                    </m:oMath>
                  </a14:m>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p>
              </p:txBody>
            </p:sp>
          </mc:Choice>
          <mc:Fallback xmlns="">
            <p:sp>
              <p:nvSpPr>
                <p:cNvPr id="29" name="TextBox 28">
                  <a:extLst>
                    <a:ext uri="{FF2B5EF4-FFF2-40B4-BE49-F238E27FC236}">
                      <a16:creationId xmlns:a16="http://schemas.microsoft.com/office/drawing/2014/main" id="{3A44FCAF-3145-A896-40EA-9BEB1C05420E}"/>
                    </a:ext>
                  </a:extLst>
                </p:cNvPr>
                <p:cNvSpPr txBox="1">
                  <a:spLocks noRot="1" noChangeAspect="1" noMove="1" noResize="1" noEditPoints="1" noAdjustHandles="1" noChangeArrowheads="1" noChangeShapeType="1" noTextEdit="1"/>
                </p:cNvSpPr>
                <p:nvPr/>
              </p:nvSpPr>
              <p:spPr>
                <a:xfrm>
                  <a:off x="5410200" y="3200400"/>
                  <a:ext cx="4305298" cy="966290"/>
                </a:xfrm>
                <a:prstGeom prst="rect">
                  <a:avLst/>
                </a:prstGeom>
                <a:blipFill>
                  <a:blip r:embed="rId7"/>
                  <a:stretch>
                    <a:fillRect t="-1899" b="-9494"/>
                  </a:stretch>
                </a:blipFill>
              </p:spPr>
              <p:txBody>
                <a:bodyPr/>
                <a:lstStyle/>
                <a:p>
                  <a:r>
                    <a:rPr lang="en-US">
                      <a:noFill/>
                    </a:rPr>
                    <a:t> </a:t>
                  </a:r>
                </a:p>
              </p:txBody>
            </p:sp>
          </mc:Fallback>
        </mc:AlternateContent>
      </p:grpSp>
    </p:spTree>
    <p:extLst>
      <p:ext uri="{BB962C8B-B14F-4D97-AF65-F5344CB8AC3E}">
        <p14:creationId xmlns:p14="http://schemas.microsoft.com/office/powerpoint/2010/main" val="5300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DB63BD-5091-3506-0A3E-AECA0C561D61}"/>
              </a:ext>
            </a:extLst>
          </p:cNvPr>
          <p:cNvSpPr txBox="1"/>
          <p:nvPr/>
        </p:nvSpPr>
        <p:spPr>
          <a:xfrm>
            <a:off x="390657" y="1271914"/>
            <a:ext cx="9829800" cy="477054"/>
          </a:xfrm>
          <a:prstGeom prst="rect">
            <a:avLst/>
          </a:prstGeom>
          <a:noFill/>
        </p:spPr>
        <p:txBody>
          <a:bodyPr wrap="square">
            <a:spAutoFit/>
          </a:bodyPr>
          <a:lstStyle/>
          <a:p>
            <a:pPr marL="0" marR="0">
              <a:spcBef>
                <a:spcPts val="0"/>
              </a:spcBef>
            </a:pPr>
            <a:r>
              <a:rPr lang="en-US" sz="2500">
                <a:effectLst/>
                <a:latin typeface="Arial" panose="020B0604020202020204" pitchFamily="34" charset="0"/>
                <a:ea typeface="Times New Roman" panose="02020603050405020304" pitchFamily="18" charset="0"/>
                <a:cs typeface="Times New Roman" panose="02020603050405020304" pitchFamily="18" charset="0"/>
              </a:rPr>
              <a:t>Sai số của phép đo có thể biểu diễn dưới dạng: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5" name="Group 4">
            <a:extLst>
              <a:ext uri="{FF2B5EF4-FFF2-40B4-BE49-F238E27FC236}">
                <a16:creationId xmlns:a16="http://schemas.microsoft.com/office/drawing/2014/main" id="{9804F9DF-1836-F1AC-6201-E6A3D0B70E20}"/>
              </a:ext>
            </a:extLst>
          </p:cNvPr>
          <p:cNvGrpSpPr/>
          <p:nvPr/>
        </p:nvGrpSpPr>
        <p:grpSpPr>
          <a:xfrm>
            <a:off x="-107020" y="65599"/>
            <a:ext cx="10317821" cy="551822"/>
            <a:chOff x="-3007" y="2231322"/>
            <a:chExt cx="10253890" cy="770302"/>
          </a:xfrm>
        </p:grpSpPr>
        <p:grpSp>
          <p:nvGrpSpPr>
            <p:cNvPr id="6" name="Group 70">
              <a:extLst>
                <a:ext uri="{FF2B5EF4-FFF2-40B4-BE49-F238E27FC236}">
                  <a16:creationId xmlns:a16="http://schemas.microsoft.com/office/drawing/2014/main" id="{1AED1059-439F-2726-DE1D-BA91F91EAECF}"/>
                </a:ext>
              </a:extLst>
            </p:cNvPr>
            <p:cNvGrpSpPr>
              <a:grpSpLocks/>
            </p:cNvGrpSpPr>
            <p:nvPr/>
          </p:nvGrpSpPr>
          <p:grpSpPr bwMode="auto">
            <a:xfrm>
              <a:off x="286110" y="2280389"/>
              <a:ext cx="7844395" cy="708275"/>
              <a:chOff x="564748" y="3403331"/>
              <a:chExt cx="4039497" cy="1364238"/>
            </a:xfrm>
          </p:grpSpPr>
          <p:pic>
            <p:nvPicPr>
              <p:cNvPr id="9" name="Picture 8" descr="empty-green-rectangle">
                <a:extLst>
                  <a:ext uri="{FF2B5EF4-FFF2-40B4-BE49-F238E27FC236}">
                    <a16:creationId xmlns:a16="http://schemas.microsoft.com/office/drawing/2014/main" id="{7097C20C-54CD-3275-0F6F-AEA99339B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reen-top-faded">
                <a:extLst>
                  <a:ext uri="{FF2B5EF4-FFF2-40B4-BE49-F238E27FC236}">
                    <a16:creationId xmlns:a16="http://schemas.microsoft.com/office/drawing/2014/main" id="{5A4E2251-8C64-850E-CF55-E740EBE4E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3423A84D-4A61-B215-0924-D92E8DFCE35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8" name="Rectangle 1026060">
              <a:extLst>
                <a:ext uri="{FF2B5EF4-FFF2-40B4-BE49-F238E27FC236}">
                  <a16:creationId xmlns:a16="http://schemas.microsoft.com/office/drawing/2014/main" id="{851387A7-E781-F007-2878-03F408350D2A}"/>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11" name="Group 10">
            <a:extLst>
              <a:ext uri="{FF2B5EF4-FFF2-40B4-BE49-F238E27FC236}">
                <a16:creationId xmlns:a16="http://schemas.microsoft.com/office/drawing/2014/main" id="{D9CA21E4-A916-01EA-6C93-4F1319D28F5B}"/>
              </a:ext>
            </a:extLst>
          </p:cNvPr>
          <p:cNvGrpSpPr/>
          <p:nvPr/>
        </p:nvGrpSpPr>
        <p:grpSpPr>
          <a:xfrm>
            <a:off x="338942" y="731676"/>
            <a:ext cx="785094" cy="325264"/>
            <a:chOff x="5867400" y="402866"/>
            <a:chExt cx="785094" cy="406303"/>
          </a:xfrm>
        </p:grpSpPr>
        <p:sp>
          <p:nvSpPr>
            <p:cNvPr id="12" name="Arrow: Pentagon 11">
              <a:extLst>
                <a:ext uri="{FF2B5EF4-FFF2-40B4-BE49-F238E27FC236}">
                  <a16:creationId xmlns:a16="http://schemas.microsoft.com/office/drawing/2014/main" id="{A50550EF-C934-52EB-F9B6-077FEE2D1AB4}"/>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id="{7B7350F2-590B-2E77-6187-F48E78A70CF6}"/>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 Box 13">
            <a:extLst>
              <a:ext uri="{FF2B5EF4-FFF2-40B4-BE49-F238E27FC236}">
                <a16:creationId xmlns:a16="http://schemas.microsoft.com/office/drawing/2014/main" id="{CB5154D3-B858-0FC1-4460-76E193E39918}"/>
              </a:ext>
            </a:extLst>
          </p:cNvPr>
          <p:cNvSpPr txBox="1">
            <a:spLocks noChangeArrowheads="1"/>
          </p:cNvSpPr>
          <p:nvPr/>
        </p:nvSpPr>
        <p:spPr bwMode="auto">
          <a:xfrm>
            <a:off x="1129682" y="666498"/>
            <a:ext cx="5271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 biểu diễn sai số của phép đo </a:t>
            </a:r>
          </a:p>
        </p:txBody>
      </p:sp>
      <p:sp>
        <p:nvSpPr>
          <p:cNvPr id="15" name="Text Box 13">
            <a:extLst>
              <a:ext uri="{FF2B5EF4-FFF2-40B4-BE49-F238E27FC236}">
                <a16:creationId xmlns:a16="http://schemas.microsoft.com/office/drawing/2014/main" id="{DC468596-D32B-6456-4440-BA26C8A0C05B}"/>
              </a:ext>
            </a:extLst>
          </p:cNvPr>
          <p:cNvSpPr txBox="1">
            <a:spLocks noChangeArrowheads="1"/>
          </p:cNvSpPr>
          <p:nvPr/>
        </p:nvSpPr>
        <p:spPr bwMode="auto">
          <a:xfrm>
            <a:off x="390657" y="1828800"/>
            <a:ext cx="28097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 typeface="Wingdings" panose="05000000000000000000" pitchFamily="2" charset="2"/>
              <a:buChar char="v"/>
            </a:pPr>
            <a:r>
              <a:rPr lang="en-US" altLang="en-US" sz="2400" i="1">
                <a:solidFill>
                  <a:srgbClr val="00B050"/>
                </a:solidFill>
                <a:cs typeface="Arial" panose="020B0604020202020204" pitchFamily="34" charset="0"/>
              </a:rPr>
              <a:t>Sai số tuyệt đối</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77A127B-123F-F562-6770-E7A74984FFAC}"/>
                  </a:ext>
                </a:extLst>
              </p:cNvPr>
              <p:cNvSpPr txBox="1"/>
              <p:nvPr/>
            </p:nvSpPr>
            <p:spPr>
              <a:xfrm>
                <a:off x="691703" y="2368168"/>
                <a:ext cx="9392962" cy="1246495"/>
              </a:xfrm>
              <a:prstGeom prst="rect">
                <a:avLst/>
              </a:prstGeom>
              <a:noFill/>
            </p:spPr>
            <p:txBody>
              <a:bodyPr wrap="square">
                <a:spAutoFit/>
              </a:bodyPr>
              <a:lstStyle/>
              <a:p>
                <a:r>
                  <a:rPr lang="en-US" sz="2500">
                    <a:effectLst/>
                    <a:latin typeface="Arial" panose="020B0604020202020204" pitchFamily="34" charset="0"/>
                    <a:ea typeface="Times New Roman" panose="02020603050405020304" pitchFamily="18" charset="0"/>
                  </a:rPr>
                  <a:t>Sai số tuyệt đối là </a:t>
                </a:r>
                <a14:m>
                  <m:oMath xmlns:m="http://schemas.openxmlformats.org/officeDocument/2006/math">
                    <m:r>
                      <a:rPr lang="en-US" sz="25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5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𝑥</m:t>
                    </m:r>
                  </m:oMath>
                </a14:m>
                <a:r>
                  <a:rPr lang="en-US" sz="2500">
                    <a:effectLst/>
                    <a:latin typeface="Arial" panose="020B0604020202020204" pitchFamily="34" charset="0"/>
                    <a:ea typeface="Times New Roman" panose="02020603050405020304" pitchFamily="18" charset="0"/>
                  </a:rPr>
                  <a:t> trong công thức: </a:t>
                </a:r>
                <a14:m>
                  <m:oMath xmlns:m="http://schemas.openxmlformats.org/officeDocument/2006/math">
                    <m:r>
                      <a:rPr lang="en-US" sz="2500" i="1">
                        <a:solidFill>
                          <a:srgbClr val="000000"/>
                        </a:solidFill>
                        <a:latin typeface="Cambria Math" panose="02040503050406030204" pitchFamily="18" charset="0"/>
                        <a:cs typeface="Arial" panose="020B0604020202020204" pitchFamily="34" charset="0"/>
                      </a:rPr>
                      <m:t>𝑥</m:t>
                    </m:r>
                    <m:r>
                      <a:rPr lang="en-US" sz="2500" i="1">
                        <a:solidFill>
                          <a:srgbClr val="000000"/>
                        </a:solidFill>
                        <a:latin typeface="Cambria Math" panose="02040503050406030204" pitchFamily="18" charset="0"/>
                        <a:cs typeface="Arial" panose="020B0604020202020204" pitchFamily="34" charset="0"/>
                      </a:rPr>
                      <m:t> </m:t>
                    </m:r>
                  </m:oMath>
                </a14:m>
                <a:r>
                  <a:rPr lang="en-US" sz="2500" i="1">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500">
                    <a:solidFill>
                      <a:srgbClr val="000000"/>
                    </a:solidFill>
                    <a:cs typeface="Arial" panose="020B0604020202020204" pitchFamily="34" charset="0"/>
                  </a:rPr>
                  <a:t> </a:t>
                </a:r>
                <a14:m>
                  <m:oMath xmlns:m="http://schemas.openxmlformats.org/officeDocument/2006/math">
                    <m:acc>
                      <m:accPr>
                        <m:chr m:val="̅"/>
                        <m:ctrlPr>
                          <a:rPr lang="en-US" sz="2500" i="1">
                            <a:solidFill>
                              <a:srgbClr val="000000"/>
                            </a:solidFill>
                            <a:latin typeface="Cambria Math" panose="02040503050406030204" pitchFamily="18" charset="0"/>
                            <a:cs typeface="Arial" panose="020B0604020202020204" pitchFamily="34" charset="0"/>
                          </a:rPr>
                        </m:ctrlPr>
                      </m:accPr>
                      <m:e>
                        <m:r>
                          <a:rPr lang="en-US" sz="2500" i="1">
                            <a:solidFill>
                              <a:srgbClr val="000000"/>
                            </a:solidFill>
                            <a:latin typeface="Cambria Math" panose="02040503050406030204" pitchFamily="18" charset="0"/>
                            <a:cs typeface="Arial" panose="020B0604020202020204" pitchFamily="34" charset="0"/>
                          </a:rPr>
                          <m:t>𝑥</m:t>
                        </m:r>
                      </m:e>
                    </m:acc>
                  </m:oMath>
                </a14:m>
                <a:r>
                  <a:rPr lang="en-US" sz="2500" i="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25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25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500" i="1">
                        <a:solidFill>
                          <a:srgbClr val="000000"/>
                        </a:solidFill>
                        <a:latin typeface="Cambria Math" panose="02040503050406030204" pitchFamily="18" charset="0"/>
                        <a:cs typeface="Arial" panose="020B0604020202020204" pitchFamily="34" charset="0"/>
                        <a:sym typeface="Symbol" panose="05050102010706020507" pitchFamily="18" charset="2"/>
                      </a:rPr>
                      <m:t>𝑥</m:t>
                    </m:r>
                  </m:oMath>
                </a14:m>
                <a:endParaRPr lang="en-US" sz="2500"/>
              </a:p>
              <a:p>
                <a:r>
                  <a:rPr lang="en-US" sz="2500">
                    <a:effectLst/>
                    <a:latin typeface="Arial" panose="020B0604020202020204" pitchFamily="34" charset="0"/>
                    <a:ea typeface="Times New Roman" panose="02020603050405020304" pitchFamily="18" charset="0"/>
                  </a:rPr>
                  <a:t>Sai số tuyệt đối ứng với mỗi lần đo được xác định bằng trị tuyệt đối của hiệu giữa giá trị trung bình và giá trị của mỗi lần đo.</a:t>
                </a:r>
                <a:endParaRPr lang="en-US" sz="2500"/>
              </a:p>
            </p:txBody>
          </p:sp>
        </mc:Choice>
        <mc:Fallback xmlns="">
          <p:sp>
            <p:nvSpPr>
              <p:cNvPr id="17" name="TextBox 16">
                <a:extLst>
                  <a:ext uri="{FF2B5EF4-FFF2-40B4-BE49-F238E27FC236}">
                    <a16:creationId xmlns:a16="http://schemas.microsoft.com/office/drawing/2014/main" id="{477A127B-123F-F562-6770-E7A74984FFAC}"/>
                  </a:ext>
                </a:extLst>
              </p:cNvPr>
              <p:cNvSpPr txBox="1">
                <a:spLocks noRot="1" noChangeAspect="1" noMove="1" noResize="1" noEditPoints="1" noAdjustHandles="1" noChangeArrowheads="1" noChangeShapeType="1" noTextEdit="1"/>
              </p:cNvSpPr>
              <p:nvPr/>
            </p:nvSpPr>
            <p:spPr>
              <a:xfrm>
                <a:off x="691703" y="2368168"/>
                <a:ext cx="9392962" cy="1246495"/>
              </a:xfrm>
              <a:prstGeom prst="rect">
                <a:avLst/>
              </a:prstGeom>
              <a:blipFill>
                <a:blip r:embed="rId4"/>
                <a:stretch>
                  <a:fillRect l="-1038" t="-4878" b="-9756"/>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4B7E7151-CE70-8B53-B843-96B69FAE1749}"/>
              </a:ext>
            </a:extLst>
          </p:cNvPr>
          <p:cNvGrpSpPr/>
          <p:nvPr/>
        </p:nvGrpSpPr>
        <p:grpSpPr>
          <a:xfrm>
            <a:off x="3145055" y="3810000"/>
            <a:ext cx="2590800" cy="609316"/>
            <a:chOff x="5231186" y="3112946"/>
            <a:chExt cx="4663325" cy="1110251"/>
          </a:xfrm>
        </p:grpSpPr>
        <p:pic>
          <p:nvPicPr>
            <p:cNvPr id="24" name="Picture 23" descr="empty-red-rectangle">
              <a:extLst>
                <a:ext uri="{FF2B5EF4-FFF2-40B4-BE49-F238E27FC236}">
                  <a16:creationId xmlns:a16="http://schemas.microsoft.com/office/drawing/2014/main" id="{919C68B1-FA2D-0C84-1B0D-384F2ACDAB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8243965-F25F-AAB6-A43A-C42C9D9DF7C6}"/>
                    </a:ext>
                  </a:extLst>
                </p:cNvPr>
                <p:cNvSpPr txBox="1"/>
                <p:nvPr/>
              </p:nvSpPr>
              <p:spPr>
                <a:xfrm>
                  <a:off x="5525173" y="3112946"/>
                  <a:ext cx="4305298" cy="1065534"/>
                </a:xfrm>
                <a:prstGeom prst="rect">
                  <a:avLst/>
                </a:prstGeom>
                <a:noFill/>
              </p:spPr>
              <p:txBody>
                <a:bodyPr wrap="square">
                  <a:spAutoFit/>
                </a:bodyPr>
                <a:lstStyle/>
                <a:p>
                  <a:pPr algn="ctr"/>
                  <a:r>
                    <a:rPr lang="en-US" sz="3200" i="1">
                      <a:solidFill>
                        <a:srgbClr val="000000"/>
                      </a:solidFill>
                      <a:cs typeface="Arial" panose="020B0604020202020204" pitchFamily="34" charset="0"/>
                      <a:sym typeface="Symbol" panose="05050102010706020507" pitchFamily="18" charset="2"/>
                    </a:rPr>
                    <a:t>x</a:t>
                  </a:r>
                  <a:r>
                    <a:rPr lang="en-US" sz="3200" i="1" baseline="-25000">
                      <a:solidFill>
                        <a:srgbClr val="000000"/>
                      </a:solidFill>
                      <a:cs typeface="Arial" panose="020B0604020202020204" pitchFamily="34" charset="0"/>
                      <a:sym typeface="Symbol" panose="05050102010706020507" pitchFamily="18" charset="2"/>
                    </a:rPr>
                    <a:t>i</a:t>
                  </a:r>
                  <a:r>
                    <a:rPr lang="en-US" sz="3200">
                      <a:solidFill>
                        <a:srgbClr val="000000"/>
                      </a:solidFill>
                      <a:cs typeface="Arial" panose="020B0604020202020204" pitchFamily="34" charset="0"/>
                    </a:rPr>
                    <a:t> = </a:t>
                  </a:r>
                  <a14:m>
                    <m:oMath xmlns:m="http://schemas.openxmlformats.org/officeDocument/2006/math">
                      <m:d>
                        <m:dPr>
                          <m:begChr m:val="|"/>
                          <m:endChr m:val="|"/>
                          <m:ctrlPr>
                            <a:rPr lang="en-US" sz="3200" i="1">
                              <a:solidFill>
                                <a:srgbClr val="000000"/>
                              </a:solidFill>
                              <a:latin typeface="Cambria Math" panose="02040503050406030204" pitchFamily="18" charset="0"/>
                              <a:cs typeface="Arial" panose="020B0604020202020204" pitchFamily="34" charset="0"/>
                            </a:rPr>
                          </m:ctrlPr>
                        </m:dPr>
                        <m:e>
                          <m:acc>
                            <m:accPr>
                              <m:chr m:val="̅"/>
                              <m:ctrlPr>
                                <a:rPr lang="en-US" sz="3200" i="1">
                                  <a:solidFill>
                                    <a:srgbClr val="000000"/>
                                  </a:solidFill>
                                  <a:latin typeface="Cambria Math" panose="02040503050406030204" pitchFamily="18" charset="0"/>
                                  <a:cs typeface="Arial" panose="020B0604020202020204" pitchFamily="34" charset="0"/>
                                </a:rPr>
                              </m:ctrlPr>
                            </m:accPr>
                            <m:e>
                              <m:r>
                                <a:rPr lang="en-US" sz="3200" i="1">
                                  <a:solidFill>
                                    <a:srgbClr val="000000"/>
                                  </a:solidFill>
                                  <a:latin typeface="Cambria Math" panose="02040503050406030204" pitchFamily="18" charset="0"/>
                                  <a:cs typeface="Arial" panose="020B0604020202020204" pitchFamily="34" charset="0"/>
                                </a:rPr>
                                <m:t>𝑥</m:t>
                              </m:r>
                            </m:e>
                          </m:acc>
                          <m:r>
                            <a:rPr lang="en-US" sz="3200" i="1">
                              <a:solidFill>
                                <a:srgbClr val="000000"/>
                              </a:solidFill>
                              <a:latin typeface="Cambria Math" panose="02040503050406030204" pitchFamily="18" charset="0"/>
                              <a:cs typeface="Arial" panose="020B0604020202020204" pitchFamily="34" charset="0"/>
                            </a:rPr>
                            <m:t>−</m:t>
                          </m:r>
                          <m:sSub>
                            <m:sSubPr>
                              <m:ctrlPr>
                                <a:rPr lang="en-US" sz="3200" i="1">
                                  <a:solidFill>
                                    <a:srgbClr val="000000"/>
                                  </a:solidFill>
                                  <a:latin typeface="Cambria Math" panose="02040503050406030204" pitchFamily="18" charset="0"/>
                                  <a:cs typeface="Arial" panose="020B0604020202020204" pitchFamily="34" charset="0"/>
                                </a:rPr>
                              </m:ctrlPr>
                            </m:sSubPr>
                            <m:e>
                              <m:r>
                                <a:rPr lang="en-US" sz="3200" i="1">
                                  <a:solidFill>
                                    <a:srgbClr val="000000"/>
                                  </a:solidFill>
                                  <a:latin typeface="Cambria Math" panose="02040503050406030204" pitchFamily="18" charset="0"/>
                                  <a:cs typeface="Arial" panose="020B0604020202020204" pitchFamily="34" charset="0"/>
                                </a:rPr>
                                <m:t>𝑥</m:t>
                              </m:r>
                            </m:e>
                            <m:sub>
                              <m:r>
                                <a:rPr lang="en-US" sz="3200" i="1">
                                  <a:solidFill>
                                    <a:srgbClr val="000000"/>
                                  </a:solidFill>
                                  <a:latin typeface="Cambria Math" panose="02040503050406030204" pitchFamily="18" charset="0"/>
                                  <a:cs typeface="Arial" panose="020B0604020202020204" pitchFamily="34" charset="0"/>
                                </a:rPr>
                                <m:t>𝑖</m:t>
                              </m:r>
                            </m:sub>
                          </m:sSub>
                        </m:e>
                      </m:d>
                    </m:oMath>
                  </a14:m>
                  <a:endParaRPr lang="en-US" sz="3000"/>
                </a:p>
              </p:txBody>
            </p:sp>
          </mc:Choice>
          <mc:Fallback xmlns="">
            <p:sp>
              <p:nvSpPr>
                <p:cNvPr id="25" name="TextBox 24">
                  <a:extLst>
                    <a:ext uri="{FF2B5EF4-FFF2-40B4-BE49-F238E27FC236}">
                      <a16:creationId xmlns:a16="http://schemas.microsoft.com/office/drawing/2014/main" id="{D8243965-F25F-AAB6-A43A-C42C9D9DF7C6}"/>
                    </a:ext>
                  </a:extLst>
                </p:cNvPr>
                <p:cNvSpPr txBox="1">
                  <a:spLocks noRot="1" noChangeAspect="1" noMove="1" noResize="1" noEditPoints="1" noAdjustHandles="1" noChangeArrowheads="1" noChangeShapeType="1" noTextEdit="1"/>
                </p:cNvSpPr>
                <p:nvPr/>
              </p:nvSpPr>
              <p:spPr>
                <a:xfrm>
                  <a:off x="5525173" y="3112946"/>
                  <a:ext cx="4305298" cy="1065534"/>
                </a:xfrm>
                <a:prstGeom prst="rect">
                  <a:avLst/>
                </a:prstGeom>
                <a:blipFill>
                  <a:blip r:embed="rId6"/>
                  <a:stretch>
                    <a:fillRect l="-1020" t="-12500" b="-34375"/>
                  </a:stretch>
                </a:blipFill>
              </p:spPr>
              <p:txBody>
                <a:bodyPr/>
                <a:lstStyle/>
                <a:p>
                  <a:r>
                    <a:rPr lang="en-US">
                      <a:noFill/>
                    </a:rPr>
                    <a:t> </a:t>
                  </a:r>
                </a:p>
              </p:txBody>
            </p:sp>
          </mc:Fallback>
        </mc:AlternateContent>
      </p:grpSp>
      <p:sp>
        <p:nvSpPr>
          <p:cNvPr id="27" name="TextBox 26">
            <a:extLst>
              <a:ext uri="{FF2B5EF4-FFF2-40B4-BE49-F238E27FC236}">
                <a16:creationId xmlns:a16="http://schemas.microsoft.com/office/drawing/2014/main" id="{EFFBEDED-E860-91C8-C6C4-E337F5D547A1}"/>
              </a:ext>
            </a:extLst>
          </p:cNvPr>
          <p:cNvSpPr txBox="1"/>
          <p:nvPr/>
        </p:nvSpPr>
        <p:spPr>
          <a:xfrm>
            <a:off x="6119261" y="3844615"/>
            <a:ext cx="4132414" cy="474104"/>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với x</a:t>
            </a:r>
            <a:r>
              <a:rPr lang="en-US" sz="2500" baseline="-25000">
                <a:effectLst/>
                <a:latin typeface="Arial" panose="020B0604020202020204" pitchFamily="34" charset="0"/>
                <a:ea typeface="Times New Roman" panose="02020603050405020304" pitchFamily="18" charset="0"/>
                <a:cs typeface="Times New Roman" panose="02020603050405020304" pitchFamily="18" charset="0"/>
              </a:rPr>
              <a:t>i</a:t>
            </a:r>
            <a:r>
              <a:rPr lang="en-US" sz="2500">
                <a:effectLst/>
                <a:latin typeface="Arial" panose="020B0604020202020204" pitchFamily="34" charset="0"/>
                <a:ea typeface="Times New Roman" panose="02020603050405020304" pitchFamily="18" charset="0"/>
                <a:cs typeface="Times New Roman" panose="02020603050405020304" pitchFamily="18" charset="0"/>
              </a:rPr>
              <a:t> là giá trị đo lần thứ i. </a:t>
            </a:r>
          </a:p>
        </p:txBody>
      </p:sp>
      <p:sp>
        <p:nvSpPr>
          <p:cNvPr id="29" name="TextBox 28">
            <a:extLst>
              <a:ext uri="{FF2B5EF4-FFF2-40B4-BE49-F238E27FC236}">
                <a16:creationId xmlns:a16="http://schemas.microsoft.com/office/drawing/2014/main" id="{085710B1-21B4-AE46-31B2-3D45B675490D}"/>
              </a:ext>
            </a:extLst>
          </p:cNvPr>
          <p:cNvSpPr txBox="1"/>
          <p:nvPr/>
        </p:nvSpPr>
        <p:spPr>
          <a:xfrm>
            <a:off x="683831" y="4624727"/>
            <a:ext cx="10839364" cy="474104"/>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Sai số tuyệt đối trung bình của n lần đo được xác định theo công thức: </a:t>
            </a:r>
          </a:p>
        </p:txBody>
      </p:sp>
      <p:grpSp>
        <p:nvGrpSpPr>
          <p:cNvPr id="32" name="Group 31">
            <a:extLst>
              <a:ext uri="{FF2B5EF4-FFF2-40B4-BE49-F238E27FC236}">
                <a16:creationId xmlns:a16="http://schemas.microsoft.com/office/drawing/2014/main" id="{8625E669-44B4-1F52-D1CF-4C3C86B5170B}"/>
              </a:ext>
            </a:extLst>
          </p:cNvPr>
          <p:cNvGrpSpPr/>
          <p:nvPr/>
        </p:nvGrpSpPr>
        <p:grpSpPr>
          <a:xfrm>
            <a:off x="2667000" y="5304242"/>
            <a:ext cx="4640917" cy="987289"/>
            <a:chOff x="5231186" y="3112946"/>
            <a:chExt cx="4663325" cy="1110251"/>
          </a:xfrm>
        </p:grpSpPr>
        <p:pic>
          <p:nvPicPr>
            <p:cNvPr id="33" name="Picture 32" descr="empty-red-rectangle">
              <a:extLst>
                <a:ext uri="{FF2B5EF4-FFF2-40B4-BE49-F238E27FC236}">
                  <a16:creationId xmlns:a16="http://schemas.microsoft.com/office/drawing/2014/main" id="{2117A79D-F466-1FEC-DDA8-1AEBE019CF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55D093E-393B-128D-B282-F2F7A77B6E99}"/>
                    </a:ext>
                  </a:extLst>
                </p:cNvPr>
                <p:cNvSpPr txBox="1"/>
                <p:nvPr/>
              </p:nvSpPr>
              <p:spPr>
                <a:xfrm>
                  <a:off x="5351028" y="3209898"/>
                  <a:ext cx="4305298" cy="934061"/>
                </a:xfrm>
                <a:prstGeom prst="rect">
                  <a:avLst/>
                </a:prstGeom>
                <a:noFill/>
              </p:spPr>
              <p:txBody>
                <a:bodyPr wrap="square">
                  <a:spAutoFit/>
                </a:bodyPr>
                <a:lstStyle/>
                <a:p>
                  <a:pPr algn="ctr"/>
                  <a14:m>
                    <m:oMath xmlns:m="http://schemas.openxmlformats.org/officeDocument/2006/math">
                      <m:acc>
                        <m:accPr>
                          <m:chr m:val="̅"/>
                          <m:ctrlPr>
                            <a:rPr lang="en-US" sz="3000" i="1" smtClean="0">
                              <a:solidFill>
                                <a:srgbClr val="000000"/>
                              </a:solidFill>
                              <a:effectLst/>
                              <a:latin typeface="Cambria Math" panose="02040503050406030204" pitchFamily="18" charset="0"/>
                              <a:cs typeface="Arial" panose="020B0604020202020204" pitchFamily="34" charset="0"/>
                            </a:rPr>
                          </m:ctrlPr>
                        </m:accPr>
                        <m:e>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𝑥</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sSub>
                            <m:sSubPr>
                              <m:ctrlPr>
                                <a:rPr lang="en-US" sz="3000" i="1" smtClean="0">
                                  <a:solidFill>
                                    <a:srgbClr val="000000"/>
                                  </a:solidFill>
                                  <a:effectLst/>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rPr>
                                <m:t>𝑥</m:t>
                              </m:r>
                            </m:e>
                            <m:sub>
                              <m:r>
                                <a:rPr lang="en-US" sz="3000" b="0" i="1" smtClean="0">
                                  <a:solidFill>
                                    <a:srgbClr val="000000"/>
                                  </a:solidFill>
                                  <a:effectLst/>
                                  <a:latin typeface="Cambria Math" panose="02040503050406030204" pitchFamily="18" charset="0"/>
                                  <a:cs typeface="Arial" panose="020B0604020202020204" pitchFamily="34" charset="0"/>
                                </a:rPr>
                                <m:t>1</m:t>
                              </m:r>
                            </m:sub>
                          </m:sSub>
                          <m:r>
                            <a:rPr lang="en-US" sz="3000" b="0" i="1" smtClean="0">
                              <a:solidFill>
                                <a:srgbClr val="000000"/>
                              </a:solidFill>
                              <a:effectLst/>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rPr>
                                <m:t>𝑥</m:t>
                              </m:r>
                            </m:e>
                            <m:sub>
                              <m:r>
                                <a:rPr lang="en-US" sz="3000" b="0" i="1" smtClean="0">
                                  <a:solidFill>
                                    <a:srgbClr val="000000"/>
                                  </a:solidFill>
                                  <a:latin typeface="Cambria Math" panose="02040503050406030204" pitchFamily="18" charset="0"/>
                                  <a:cs typeface="Arial" panose="020B0604020202020204" pitchFamily="34" charset="0"/>
                                </a:rPr>
                                <m:t>2</m:t>
                              </m:r>
                            </m:sub>
                          </m:sSub>
                          <m:r>
                            <a:rPr lang="en-US" sz="3000" i="1">
                              <a:solidFill>
                                <a:srgbClr val="000000"/>
                              </a:solidFill>
                              <a:latin typeface="Cambria Math" panose="02040503050406030204" pitchFamily="18" charset="0"/>
                              <a:cs typeface="Arial" panose="020B0604020202020204" pitchFamily="34" charset="0"/>
                            </a:rPr>
                            <m:t>+</m:t>
                          </m:r>
                          <m:r>
                            <a:rPr lang="en-US" sz="3000" b="0" i="1" smtClean="0">
                              <a:solidFill>
                                <a:srgbClr val="000000"/>
                              </a:solidFill>
                              <a:latin typeface="Cambria Math" panose="02040503050406030204" pitchFamily="18" charset="0"/>
                              <a:cs typeface="Arial" panose="020B0604020202020204" pitchFamily="34" charset="0"/>
                            </a:rPr>
                            <m:t>…</m:t>
                          </m:r>
                          <m:r>
                            <a:rPr lang="en-US" sz="3000" i="1">
                              <a:solidFill>
                                <a:srgbClr val="000000"/>
                              </a:solidFill>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rPr>
                                <m:t>𝑥</m:t>
                              </m:r>
                            </m:e>
                            <m:sub>
                              <m:r>
                                <a:rPr lang="en-US" sz="3000" b="0" i="1" smtClean="0">
                                  <a:solidFill>
                                    <a:srgbClr val="000000"/>
                                  </a:solidFill>
                                  <a:latin typeface="Cambria Math" panose="02040503050406030204" pitchFamily="18" charset="0"/>
                                  <a:cs typeface="Arial" panose="020B0604020202020204" pitchFamily="34" charset="0"/>
                                </a:rPr>
                                <m:t>𝑛</m:t>
                              </m:r>
                            </m:sub>
                          </m:sSub>
                        </m:num>
                        <m:den>
                          <m:r>
                            <a:rPr lang="en-US" sz="3000" b="0" i="1" smtClean="0">
                              <a:solidFill>
                                <a:srgbClr val="000000"/>
                              </a:solidFill>
                              <a:effectLst/>
                              <a:latin typeface="Cambria Math" panose="02040503050406030204" pitchFamily="18" charset="0"/>
                              <a:cs typeface="Arial" panose="020B0604020202020204" pitchFamily="34" charset="0"/>
                            </a:rPr>
                            <m:t>𝑛</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000"/>
                </a:p>
              </p:txBody>
            </p:sp>
          </mc:Choice>
          <mc:Fallback xmlns="">
            <p:sp>
              <p:nvSpPr>
                <p:cNvPr id="34" name="TextBox 33">
                  <a:extLst>
                    <a:ext uri="{FF2B5EF4-FFF2-40B4-BE49-F238E27FC236}">
                      <a16:creationId xmlns:a16="http://schemas.microsoft.com/office/drawing/2014/main" id="{855D093E-393B-128D-B282-F2F7A77B6E99}"/>
                    </a:ext>
                  </a:extLst>
                </p:cNvPr>
                <p:cNvSpPr txBox="1">
                  <a:spLocks noRot="1" noChangeAspect="1" noMove="1" noResize="1" noEditPoints="1" noAdjustHandles="1" noChangeArrowheads="1" noChangeShapeType="1" noTextEdit="1"/>
                </p:cNvSpPr>
                <p:nvPr/>
              </p:nvSpPr>
              <p:spPr>
                <a:xfrm>
                  <a:off x="5351028" y="3209898"/>
                  <a:ext cx="4305298" cy="934061"/>
                </a:xfrm>
                <a:prstGeom prst="rect">
                  <a:avLst/>
                </a:prstGeom>
                <a:blipFill>
                  <a:blip r:embed="rId7"/>
                  <a:stretch>
                    <a:fillRect b="-8029"/>
                  </a:stretch>
                </a:blipFill>
              </p:spPr>
              <p:txBody>
                <a:bodyPr/>
                <a:lstStyle/>
                <a:p>
                  <a:r>
                    <a:rPr lang="en-US">
                      <a:noFill/>
                    </a:rPr>
                    <a:t> </a:t>
                  </a:r>
                </a:p>
              </p:txBody>
            </p:sp>
          </mc:Fallback>
        </mc:AlternateContent>
      </p:grpSp>
    </p:spTree>
    <p:extLst>
      <p:ext uri="{BB962C8B-B14F-4D97-AF65-F5344CB8AC3E}">
        <p14:creationId xmlns:p14="http://schemas.microsoft.com/office/powerpoint/2010/main" val="288089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7"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04F9DF-1836-F1AC-6201-E6A3D0B70E20}"/>
              </a:ext>
            </a:extLst>
          </p:cNvPr>
          <p:cNvGrpSpPr/>
          <p:nvPr/>
        </p:nvGrpSpPr>
        <p:grpSpPr>
          <a:xfrm>
            <a:off x="-107020" y="65599"/>
            <a:ext cx="10317821" cy="551822"/>
            <a:chOff x="-3007" y="2231322"/>
            <a:chExt cx="10253890" cy="770302"/>
          </a:xfrm>
        </p:grpSpPr>
        <p:grpSp>
          <p:nvGrpSpPr>
            <p:cNvPr id="6" name="Group 70">
              <a:extLst>
                <a:ext uri="{FF2B5EF4-FFF2-40B4-BE49-F238E27FC236}">
                  <a16:creationId xmlns:a16="http://schemas.microsoft.com/office/drawing/2014/main" id="{1AED1059-439F-2726-DE1D-BA91F91EAECF}"/>
                </a:ext>
              </a:extLst>
            </p:cNvPr>
            <p:cNvGrpSpPr>
              <a:grpSpLocks/>
            </p:cNvGrpSpPr>
            <p:nvPr/>
          </p:nvGrpSpPr>
          <p:grpSpPr bwMode="auto">
            <a:xfrm>
              <a:off x="286110" y="2280389"/>
              <a:ext cx="7844395" cy="708275"/>
              <a:chOff x="564748" y="3403331"/>
              <a:chExt cx="4039497" cy="1364238"/>
            </a:xfrm>
          </p:grpSpPr>
          <p:pic>
            <p:nvPicPr>
              <p:cNvPr id="9" name="Picture 8" descr="empty-green-rectangle">
                <a:extLst>
                  <a:ext uri="{FF2B5EF4-FFF2-40B4-BE49-F238E27FC236}">
                    <a16:creationId xmlns:a16="http://schemas.microsoft.com/office/drawing/2014/main" id="{7097C20C-54CD-3275-0F6F-AEA99339B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reen-top-faded">
                <a:extLst>
                  <a:ext uri="{FF2B5EF4-FFF2-40B4-BE49-F238E27FC236}">
                    <a16:creationId xmlns:a16="http://schemas.microsoft.com/office/drawing/2014/main" id="{5A4E2251-8C64-850E-CF55-E740EBE4E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3423A84D-4A61-B215-0924-D92E8DFCE35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8" name="Rectangle 1026060">
              <a:extLst>
                <a:ext uri="{FF2B5EF4-FFF2-40B4-BE49-F238E27FC236}">
                  <a16:creationId xmlns:a16="http://schemas.microsoft.com/office/drawing/2014/main" id="{851387A7-E781-F007-2878-03F408350D2A}"/>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11" name="Group 10">
            <a:extLst>
              <a:ext uri="{FF2B5EF4-FFF2-40B4-BE49-F238E27FC236}">
                <a16:creationId xmlns:a16="http://schemas.microsoft.com/office/drawing/2014/main" id="{D9CA21E4-A916-01EA-6C93-4F1319D28F5B}"/>
              </a:ext>
            </a:extLst>
          </p:cNvPr>
          <p:cNvGrpSpPr/>
          <p:nvPr/>
        </p:nvGrpSpPr>
        <p:grpSpPr>
          <a:xfrm>
            <a:off x="338942" y="731676"/>
            <a:ext cx="785094" cy="325264"/>
            <a:chOff x="5867400" y="402866"/>
            <a:chExt cx="785094" cy="406303"/>
          </a:xfrm>
        </p:grpSpPr>
        <p:sp>
          <p:nvSpPr>
            <p:cNvPr id="12" name="Arrow: Pentagon 11">
              <a:extLst>
                <a:ext uri="{FF2B5EF4-FFF2-40B4-BE49-F238E27FC236}">
                  <a16:creationId xmlns:a16="http://schemas.microsoft.com/office/drawing/2014/main" id="{A50550EF-C934-52EB-F9B6-077FEE2D1AB4}"/>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id="{7B7350F2-590B-2E77-6187-F48E78A70CF6}"/>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 Box 13">
            <a:extLst>
              <a:ext uri="{FF2B5EF4-FFF2-40B4-BE49-F238E27FC236}">
                <a16:creationId xmlns:a16="http://schemas.microsoft.com/office/drawing/2014/main" id="{CB5154D3-B858-0FC1-4460-76E193E39918}"/>
              </a:ext>
            </a:extLst>
          </p:cNvPr>
          <p:cNvSpPr txBox="1">
            <a:spLocks noChangeArrowheads="1"/>
          </p:cNvSpPr>
          <p:nvPr/>
        </p:nvSpPr>
        <p:spPr bwMode="auto">
          <a:xfrm>
            <a:off x="1129682" y="666498"/>
            <a:ext cx="5271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 biểu diễn sai số của phép đo </a:t>
            </a:r>
          </a:p>
        </p:txBody>
      </p:sp>
      <p:sp>
        <p:nvSpPr>
          <p:cNvPr id="15" name="Text Box 13">
            <a:extLst>
              <a:ext uri="{FF2B5EF4-FFF2-40B4-BE49-F238E27FC236}">
                <a16:creationId xmlns:a16="http://schemas.microsoft.com/office/drawing/2014/main" id="{DC468596-D32B-6456-4440-BA26C8A0C05B}"/>
              </a:ext>
            </a:extLst>
          </p:cNvPr>
          <p:cNvSpPr txBox="1">
            <a:spLocks noChangeArrowheads="1"/>
          </p:cNvSpPr>
          <p:nvPr/>
        </p:nvSpPr>
        <p:spPr bwMode="auto">
          <a:xfrm>
            <a:off x="377042" y="1286500"/>
            <a:ext cx="28097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 typeface="Wingdings" panose="05000000000000000000" pitchFamily="2" charset="2"/>
              <a:buChar char="v"/>
            </a:pPr>
            <a:r>
              <a:rPr lang="en-US" altLang="en-US" sz="2400" i="1">
                <a:solidFill>
                  <a:srgbClr val="00B050"/>
                </a:solidFill>
                <a:cs typeface="Arial" panose="020B0604020202020204" pitchFamily="34" charset="0"/>
              </a:rPr>
              <a:t>Sai số tuyệt đối</a:t>
            </a:r>
          </a:p>
        </p:txBody>
      </p:sp>
      <p:grpSp>
        <p:nvGrpSpPr>
          <p:cNvPr id="26" name="Group 25">
            <a:extLst>
              <a:ext uri="{FF2B5EF4-FFF2-40B4-BE49-F238E27FC236}">
                <a16:creationId xmlns:a16="http://schemas.microsoft.com/office/drawing/2014/main" id="{54DD4FE6-5093-225E-61DE-68E1764F098C}"/>
              </a:ext>
            </a:extLst>
          </p:cNvPr>
          <p:cNvGrpSpPr/>
          <p:nvPr/>
        </p:nvGrpSpPr>
        <p:grpSpPr>
          <a:xfrm>
            <a:off x="2757112" y="3045782"/>
            <a:ext cx="3338888" cy="861830"/>
            <a:chOff x="5231186" y="3112946"/>
            <a:chExt cx="4663325" cy="1110251"/>
          </a:xfrm>
        </p:grpSpPr>
        <p:pic>
          <p:nvPicPr>
            <p:cNvPr id="28" name="Picture 27" descr="empty-red-rectangle">
              <a:extLst>
                <a:ext uri="{FF2B5EF4-FFF2-40B4-BE49-F238E27FC236}">
                  <a16:creationId xmlns:a16="http://schemas.microsoft.com/office/drawing/2014/main" id="{0A81C293-FACB-D8D7-AFE4-A8BC31896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923456E-42A4-F4A0-9F1F-53B13FF98BA3}"/>
                    </a:ext>
                  </a:extLst>
                </p:cNvPr>
                <p:cNvSpPr txBox="1"/>
                <p:nvPr/>
              </p:nvSpPr>
              <p:spPr>
                <a:xfrm>
                  <a:off x="5410199" y="3304805"/>
                  <a:ext cx="4305298" cy="716413"/>
                </a:xfrm>
                <a:prstGeom prst="rect">
                  <a:avLst/>
                </a:prstGeom>
                <a:noFill/>
              </p:spPr>
              <p:txBody>
                <a:bodyPr wrap="square">
                  <a:spAutoFit/>
                </a:bodyPr>
                <a:lstStyle/>
                <a:p>
                  <a:pPr algn="ctr"/>
                  <a14:m>
                    <m:oMath xmlns:m="http://schemas.openxmlformats.org/officeDocument/2006/math">
                      <m:r>
                        <a:rPr lang="en-US" sz="30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rPr>
                        <m:t>𝑥</m:t>
                      </m:r>
                      <m:r>
                        <a:rPr lang="en-US" sz="3000" i="1">
                          <a:solidFill>
                            <a:srgbClr val="000000"/>
                          </a:solidFill>
                          <a:latin typeface="Cambria Math" panose="02040503050406030204" pitchFamily="18" charset="0"/>
                          <a:cs typeface="Arial" panose="020B0604020202020204" pitchFamily="34" charset="0"/>
                        </a:rPr>
                        <m:t> </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3000">
                      <a:solidFill>
                        <a:srgbClr val="000000"/>
                      </a:solidFill>
                      <a:cs typeface="Arial" panose="020B0604020202020204" pitchFamily="34" charset="0"/>
                    </a:rPr>
                    <a:t> </a:t>
                  </a:r>
                  <a14:m>
                    <m:oMath xmlns:m="http://schemas.openxmlformats.org/officeDocument/2006/math">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rPr>
                            <m:t>𝑥</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oMath>
                  </a14:m>
                  <a:r>
                    <a:rPr lang="en-US" sz="3000"/>
                    <a:t>x</a:t>
                  </a:r>
                  <a:r>
                    <a:rPr lang="en-US" sz="3000" baseline="-25000"/>
                    <a:t>dc</a:t>
                  </a:r>
                </a:p>
              </p:txBody>
            </p:sp>
          </mc:Choice>
          <mc:Fallback xmlns="">
            <p:sp>
              <p:nvSpPr>
                <p:cNvPr id="30" name="TextBox 29">
                  <a:extLst>
                    <a:ext uri="{FF2B5EF4-FFF2-40B4-BE49-F238E27FC236}">
                      <a16:creationId xmlns:a16="http://schemas.microsoft.com/office/drawing/2014/main" id="{A923456E-42A4-F4A0-9F1F-53B13FF98BA3}"/>
                    </a:ext>
                  </a:extLst>
                </p:cNvPr>
                <p:cNvSpPr txBox="1">
                  <a:spLocks noRot="1" noChangeAspect="1" noMove="1" noResize="1" noEditPoints="1" noAdjustHandles="1" noChangeArrowheads="1" noChangeShapeType="1" noTextEdit="1"/>
                </p:cNvSpPr>
                <p:nvPr/>
              </p:nvSpPr>
              <p:spPr>
                <a:xfrm>
                  <a:off x="5410199" y="3304805"/>
                  <a:ext cx="4305298" cy="716413"/>
                </a:xfrm>
                <a:prstGeom prst="rect">
                  <a:avLst/>
                </a:prstGeom>
                <a:blipFill>
                  <a:blip r:embed="rId5"/>
                  <a:stretch>
                    <a:fillRect t="-16484" b="-3406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81D6F46-68B9-8ECF-0A15-CDCD6A35EC79}"/>
                  </a:ext>
                </a:extLst>
              </p:cNvPr>
              <p:cNvSpPr txBox="1"/>
              <p:nvPr/>
            </p:nvSpPr>
            <p:spPr>
              <a:xfrm>
                <a:off x="6551985" y="3462717"/>
                <a:ext cx="3671516" cy="477054"/>
              </a:xfrm>
              <a:prstGeom prst="rect">
                <a:avLst/>
              </a:prstGeom>
              <a:noFill/>
            </p:spPr>
            <p:txBody>
              <a:bodyPr wrap="square">
                <a:spAutoFit/>
              </a:bodyPr>
              <a:lstStyle/>
              <a:p>
                <a14:m>
                  <m:oMath xmlns:m="http://schemas.openxmlformats.org/officeDocument/2006/math">
                    <m:r>
                      <a:rPr lang="en-US" sz="25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m:rPr>
                        <m:nor/>
                      </m:rPr>
                      <a:rPr lang="en-US" sz="2800"/>
                      <m:t>x</m:t>
                    </m:r>
                    <m:r>
                      <m:rPr>
                        <m:nor/>
                      </m:rPr>
                      <a:rPr lang="en-US" sz="2800" baseline="-25000"/>
                      <m:t>dc</m:t>
                    </m:r>
                  </m:oMath>
                </a14:m>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sai số dụng cụ</a:t>
                </a:r>
                <a:endParaRPr lang="en-US" sz="2500"/>
              </a:p>
            </p:txBody>
          </p:sp>
        </mc:Choice>
        <mc:Fallback xmlns="">
          <p:sp>
            <p:nvSpPr>
              <p:cNvPr id="35" name="TextBox 34">
                <a:extLst>
                  <a:ext uri="{FF2B5EF4-FFF2-40B4-BE49-F238E27FC236}">
                    <a16:creationId xmlns:a16="http://schemas.microsoft.com/office/drawing/2014/main" id="{B81D6F46-68B9-8ECF-0A15-CDCD6A35EC79}"/>
                  </a:ext>
                </a:extLst>
              </p:cNvPr>
              <p:cNvSpPr txBox="1">
                <a:spLocks noRot="1" noChangeAspect="1" noMove="1" noResize="1" noEditPoints="1" noAdjustHandles="1" noChangeArrowheads="1" noChangeShapeType="1" noTextEdit="1"/>
              </p:cNvSpPr>
              <p:nvPr/>
            </p:nvSpPr>
            <p:spPr>
              <a:xfrm>
                <a:off x="6551985" y="3462717"/>
                <a:ext cx="3671516" cy="477054"/>
              </a:xfrm>
              <a:prstGeom prst="rect">
                <a:avLst/>
              </a:prstGeom>
              <a:blipFill>
                <a:blip r:embed="rId6"/>
                <a:stretch>
                  <a:fillRect l="-664" t="-11538" b="-28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F41FE14-EF1D-27B5-2E14-F213B69BB1C1}"/>
                  </a:ext>
                </a:extLst>
              </p:cNvPr>
              <p:cNvSpPr txBox="1"/>
              <p:nvPr/>
            </p:nvSpPr>
            <p:spPr>
              <a:xfrm>
                <a:off x="422053" y="4181229"/>
                <a:ext cx="11347894" cy="885755"/>
              </a:xfrm>
              <a:prstGeom prst="rect">
                <a:avLst/>
              </a:prstGeom>
              <a:noFill/>
            </p:spPr>
            <p:txBody>
              <a:bodyPr wrap="square">
                <a:spAutoFit/>
              </a:bodyPr>
              <a:lstStyle/>
              <a:p>
                <a:pPr marL="342900" marR="0" indent="-342900">
                  <a:lnSpc>
                    <a:spcPct val="107000"/>
                  </a:lnSpc>
                  <a:spcBef>
                    <a:spcPts val="0"/>
                  </a:spcBef>
                  <a:spcAft>
                    <a:spcPts val="500"/>
                  </a:spcAft>
                  <a:buFont typeface="Arial" panose="020B0604020202020204" pitchFamily="34" charset="0"/>
                  <a:buChar char="•"/>
                </a:pPr>
                <a:r>
                  <a:rPr lang="en-US" sz="2500">
                    <a:latin typeface="Arial" panose="020B0604020202020204" pitchFamily="34" charset="0"/>
                    <a:ea typeface="Times New Roman" panose="02020603050405020304" pitchFamily="18" charset="0"/>
                    <a:cs typeface="Times New Roman" panose="02020603050405020304" pitchFamily="18" charset="0"/>
                  </a:rPr>
                  <a:t>S</a:t>
                </a:r>
                <a:r>
                  <a:rPr lang="en-US" sz="2500">
                    <a:effectLst/>
                    <a:latin typeface="Arial" panose="020B0604020202020204" pitchFamily="34" charset="0"/>
                    <a:ea typeface="Times New Roman" panose="02020603050405020304" pitchFamily="18" charset="0"/>
                    <a:cs typeface="Times New Roman" panose="02020603050405020304" pitchFamily="18" charset="0"/>
                  </a:rPr>
                  <a:t>ai số dụng cụ </a:t>
                </a:r>
                <a14:m>
                  <m:oMath xmlns:m="http://schemas.openxmlformats.org/officeDocument/2006/math">
                    <m:r>
                      <a:rPr lang="en-US" sz="25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m:rPr>
                        <m:nor/>
                      </m:rPr>
                      <a:rPr lang="en-US" sz="2500"/>
                      <m:t>x</m:t>
                    </m:r>
                    <m:r>
                      <m:rPr>
                        <m:nor/>
                      </m:rPr>
                      <a:rPr lang="en-US" sz="2500" baseline="-25000"/>
                      <m:t>dc</m:t>
                    </m:r>
                  </m:oMath>
                </a14:m>
                <a:r>
                  <a:rPr lang="en-US" sz="2500">
                    <a:effectLst/>
                    <a:latin typeface="Arial" panose="020B0604020202020204" pitchFamily="34" charset="0"/>
                    <a:ea typeface="Times New Roman" panose="02020603050405020304" pitchFamily="18" charset="0"/>
                    <a:cs typeface="Times New Roman" panose="02020603050405020304" pitchFamily="18" charset="0"/>
                  </a:rPr>
                  <a:t> thường được xem có giá trị bằng một nửa độ chia nhỏ nhất đối với những dụng cụ đơn giản như thước kẻ, cân bàn, bình chia độ,... </a:t>
                </a:r>
              </a:p>
            </p:txBody>
          </p:sp>
        </mc:Choice>
        <mc:Fallback xmlns="">
          <p:sp>
            <p:nvSpPr>
              <p:cNvPr id="36" name="TextBox 35">
                <a:extLst>
                  <a:ext uri="{FF2B5EF4-FFF2-40B4-BE49-F238E27FC236}">
                    <a16:creationId xmlns:a16="http://schemas.microsoft.com/office/drawing/2014/main" id="{2F41FE14-EF1D-27B5-2E14-F213B69BB1C1}"/>
                  </a:ext>
                </a:extLst>
              </p:cNvPr>
              <p:cNvSpPr txBox="1">
                <a:spLocks noRot="1" noChangeAspect="1" noMove="1" noResize="1" noEditPoints="1" noAdjustHandles="1" noChangeArrowheads="1" noChangeShapeType="1" noTextEdit="1"/>
              </p:cNvSpPr>
              <p:nvPr/>
            </p:nvSpPr>
            <p:spPr>
              <a:xfrm>
                <a:off x="422053" y="4181229"/>
                <a:ext cx="11347894" cy="885755"/>
              </a:xfrm>
              <a:prstGeom prst="rect">
                <a:avLst/>
              </a:prstGeom>
              <a:blipFill>
                <a:blip r:embed="rId7"/>
                <a:stretch>
                  <a:fillRect l="-752" t="-6207" r="-1396" b="-15862"/>
                </a:stretch>
              </a:blipFill>
            </p:spPr>
            <p:txBody>
              <a:bodyPr/>
              <a:lstStyle/>
              <a:p>
                <a:r>
                  <a:rPr lang="en-US">
                    <a:noFill/>
                  </a:rPr>
                  <a:t> </a:t>
                </a:r>
              </a:p>
            </p:txBody>
          </p:sp>
        </mc:Fallback>
      </mc:AlternateContent>
      <p:pic>
        <p:nvPicPr>
          <p:cNvPr id="37" name="Picture 5" descr="empty-blue-rectangle">
            <a:extLst>
              <a:ext uri="{FF2B5EF4-FFF2-40B4-BE49-F238E27FC236}">
                <a16:creationId xmlns:a16="http://schemas.microsoft.com/office/drawing/2014/main" id="{E72E52F9-D375-0FDF-ADE5-F421CF20F1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680" y="1775743"/>
            <a:ext cx="11650719" cy="99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DB87F23C-1226-08AF-356A-ECEFB80B0447}"/>
              </a:ext>
            </a:extLst>
          </p:cNvPr>
          <p:cNvSpPr txBox="1"/>
          <p:nvPr/>
        </p:nvSpPr>
        <p:spPr>
          <a:xfrm>
            <a:off x="973783" y="1777116"/>
            <a:ext cx="10290956" cy="894860"/>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Sai số tuyệt đối của phép đo cho biết phạm vi biến thiên của giá trị đo được và bằng tổng của sai số ngẫu nhiên và sai số dụng cụ:</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0" name="TextBox 19">
            <a:extLst>
              <a:ext uri="{FF2B5EF4-FFF2-40B4-BE49-F238E27FC236}">
                <a16:creationId xmlns:a16="http://schemas.microsoft.com/office/drawing/2014/main" id="{9D5FC6BE-A142-DE92-0594-4D01A2D47EF3}"/>
              </a:ext>
            </a:extLst>
          </p:cNvPr>
          <p:cNvSpPr txBox="1"/>
          <p:nvPr/>
        </p:nvSpPr>
        <p:spPr>
          <a:xfrm>
            <a:off x="364342" y="5161866"/>
            <a:ext cx="11347894" cy="894860"/>
          </a:xfrm>
          <a:prstGeom prst="rect">
            <a:avLst/>
          </a:prstGeom>
          <a:noFill/>
        </p:spPr>
        <p:txBody>
          <a:bodyPr wrap="square">
            <a:spAutoFit/>
          </a:bodyPr>
          <a:lstStyle/>
          <a:p>
            <a:pPr marL="342900" marR="0" indent="-342900">
              <a:lnSpc>
                <a:spcPct val="107000"/>
              </a:lnSpc>
              <a:spcBef>
                <a:spcPts val="0"/>
              </a:spcBef>
              <a:spcAft>
                <a:spcPts val="500"/>
              </a:spcAft>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Trong nhiều trường hợp, sai số dụng cụ thường được cung cấp chính xác bởi nhà sản xuất.</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1245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8"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04F9DF-1836-F1AC-6201-E6A3D0B70E20}"/>
              </a:ext>
            </a:extLst>
          </p:cNvPr>
          <p:cNvGrpSpPr/>
          <p:nvPr/>
        </p:nvGrpSpPr>
        <p:grpSpPr>
          <a:xfrm>
            <a:off x="-107020" y="65599"/>
            <a:ext cx="10317821" cy="551822"/>
            <a:chOff x="-3007" y="2231322"/>
            <a:chExt cx="10253890" cy="770302"/>
          </a:xfrm>
        </p:grpSpPr>
        <p:grpSp>
          <p:nvGrpSpPr>
            <p:cNvPr id="6" name="Group 70">
              <a:extLst>
                <a:ext uri="{FF2B5EF4-FFF2-40B4-BE49-F238E27FC236}">
                  <a16:creationId xmlns:a16="http://schemas.microsoft.com/office/drawing/2014/main" id="{1AED1059-439F-2726-DE1D-BA91F91EAECF}"/>
                </a:ext>
              </a:extLst>
            </p:cNvPr>
            <p:cNvGrpSpPr>
              <a:grpSpLocks/>
            </p:cNvGrpSpPr>
            <p:nvPr/>
          </p:nvGrpSpPr>
          <p:grpSpPr bwMode="auto">
            <a:xfrm>
              <a:off x="286110" y="2280389"/>
              <a:ext cx="7844395" cy="708275"/>
              <a:chOff x="564748" y="3403331"/>
              <a:chExt cx="4039497" cy="1364238"/>
            </a:xfrm>
          </p:grpSpPr>
          <p:pic>
            <p:nvPicPr>
              <p:cNvPr id="9" name="Picture 8" descr="empty-green-rectangle">
                <a:extLst>
                  <a:ext uri="{FF2B5EF4-FFF2-40B4-BE49-F238E27FC236}">
                    <a16:creationId xmlns:a16="http://schemas.microsoft.com/office/drawing/2014/main" id="{7097C20C-54CD-3275-0F6F-AEA99339B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reen-top-faded">
                <a:extLst>
                  <a:ext uri="{FF2B5EF4-FFF2-40B4-BE49-F238E27FC236}">
                    <a16:creationId xmlns:a16="http://schemas.microsoft.com/office/drawing/2014/main" id="{5A4E2251-8C64-850E-CF55-E740EBE4E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3423A84D-4A61-B215-0924-D92E8DFCE35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8" name="Rectangle 1026060">
              <a:extLst>
                <a:ext uri="{FF2B5EF4-FFF2-40B4-BE49-F238E27FC236}">
                  <a16:creationId xmlns:a16="http://schemas.microsoft.com/office/drawing/2014/main" id="{851387A7-E781-F007-2878-03F408350D2A}"/>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11" name="Group 10">
            <a:extLst>
              <a:ext uri="{FF2B5EF4-FFF2-40B4-BE49-F238E27FC236}">
                <a16:creationId xmlns:a16="http://schemas.microsoft.com/office/drawing/2014/main" id="{D9CA21E4-A916-01EA-6C93-4F1319D28F5B}"/>
              </a:ext>
            </a:extLst>
          </p:cNvPr>
          <p:cNvGrpSpPr/>
          <p:nvPr/>
        </p:nvGrpSpPr>
        <p:grpSpPr>
          <a:xfrm>
            <a:off x="338942" y="731676"/>
            <a:ext cx="785094" cy="325264"/>
            <a:chOff x="5867400" y="402866"/>
            <a:chExt cx="785094" cy="406303"/>
          </a:xfrm>
        </p:grpSpPr>
        <p:sp>
          <p:nvSpPr>
            <p:cNvPr id="12" name="Arrow: Pentagon 11">
              <a:extLst>
                <a:ext uri="{FF2B5EF4-FFF2-40B4-BE49-F238E27FC236}">
                  <a16:creationId xmlns:a16="http://schemas.microsoft.com/office/drawing/2014/main" id="{A50550EF-C934-52EB-F9B6-077FEE2D1AB4}"/>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id="{7B7350F2-590B-2E77-6187-F48E78A70CF6}"/>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 Box 13">
            <a:extLst>
              <a:ext uri="{FF2B5EF4-FFF2-40B4-BE49-F238E27FC236}">
                <a16:creationId xmlns:a16="http://schemas.microsoft.com/office/drawing/2014/main" id="{CB5154D3-B858-0FC1-4460-76E193E39918}"/>
              </a:ext>
            </a:extLst>
          </p:cNvPr>
          <p:cNvSpPr txBox="1">
            <a:spLocks noChangeArrowheads="1"/>
          </p:cNvSpPr>
          <p:nvPr/>
        </p:nvSpPr>
        <p:spPr bwMode="auto">
          <a:xfrm>
            <a:off x="1129682" y="666498"/>
            <a:ext cx="5271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 biểu diễn sai số của phép đo </a:t>
            </a:r>
          </a:p>
        </p:txBody>
      </p:sp>
      <p:sp>
        <p:nvSpPr>
          <p:cNvPr id="15" name="Text Box 13">
            <a:extLst>
              <a:ext uri="{FF2B5EF4-FFF2-40B4-BE49-F238E27FC236}">
                <a16:creationId xmlns:a16="http://schemas.microsoft.com/office/drawing/2014/main" id="{DC468596-D32B-6456-4440-BA26C8A0C05B}"/>
              </a:ext>
            </a:extLst>
          </p:cNvPr>
          <p:cNvSpPr txBox="1">
            <a:spLocks noChangeArrowheads="1"/>
          </p:cNvSpPr>
          <p:nvPr/>
        </p:nvSpPr>
        <p:spPr bwMode="auto">
          <a:xfrm>
            <a:off x="377042" y="1286500"/>
            <a:ext cx="28097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 typeface="Wingdings" panose="05000000000000000000" pitchFamily="2" charset="2"/>
              <a:buChar char="v"/>
            </a:pPr>
            <a:r>
              <a:rPr lang="en-US" altLang="en-US" sz="2400" i="1">
                <a:solidFill>
                  <a:srgbClr val="00B050"/>
                </a:solidFill>
                <a:cs typeface="Arial" panose="020B0604020202020204" pitchFamily="34" charset="0"/>
              </a:rPr>
              <a:t>Sai số tương đối</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81D6F46-68B9-8ECF-0A15-CDCD6A35EC79}"/>
                  </a:ext>
                </a:extLst>
              </p:cNvPr>
              <p:cNvSpPr txBox="1"/>
              <p:nvPr/>
            </p:nvSpPr>
            <p:spPr>
              <a:xfrm>
                <a:off x="6323384" y="3608782"/>
                <a:ext cx="3671516" cy="477054"/>
              </a:xfrm>
              <a:prstGeom prst="rect">
                <a:avLst/>
              </a:prstGeom>
              <a:noFill/>
            </p:spPr>
            <p:txBody>
              <a:bodyPr wrap="square">
                <a:spAutoFit/>
              </a:bodyPr>
              <a:lstStyle/>
              <a:p>
                <a14:m>
                  <m:oMath xmlns:m="http://schemas.openxmlformats.org/officeDocument/2006/math">
                    <m:r>
                      <a:rPr lang="en-US" sz="25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m:rPr>
                        <m:nor/>
                      </m:rPr>
                      <a:rPr lang="en-US" sz="2800">
                        <a:latin typeface="Arial" panose="020B0604020202020204" pitchFamily="34" charset="0"/>
                        <a:cs typeface="Arial" panose="020B0604020202020204" pitchFamily="34" charset="0"/>
                      </a:rPr>
                      <m:t>x</m:t>
                    </m:r>
                    <m:r>
                      <m:rPr>
                        <m:nor/>
                      </m:rPr>
                      <a:rPr lang="en-US" sz="2800" baseline="-25000">
                        <a:latin typeface="Arial" panose="020B0604020202020204" pitchFamily="34" charset="0"/>
                        <a:cs typeface="Arial" panose="020B0604020202020204" pitchFamily="34" charset="0"/>
                      </a:rPr>
                      <m:t>dc</m:t>
                    </m:r>
                  </m:oMath>
                </a14:m>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sai số dụng cụ</a:t>
                </a:r>
                <a:endParaRPr lang="en-US" sz="250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B81D6F46-68B9-8ECF-0A15-CDCD6A35EC79}"/>
                  </a:ext>
                </a:extLst>
              </p:cNvPr>
              <p:cNvSpPr txBox="1">
                <a:spLocks noRot="1" noChangeAspect="1" noMove="1" noResize="1" noEditPoints="1" noAdjustHandles="1" noChangeArrowheads="1" noChangeShapeType="1" noTextEdit="1"/>
              </p:cNvSpPr>
              <p:nvPr/>
            </p:nvSpPr>
            <p:spPr>
              <a:xfrm>
                <a:off x="6323384" y="3608782"/>
                <a:ext cx="3671516" cy="477054"/>
              </a:xfrm>
              <a:prstGeom prst="rect">
                <a:avLst/>
              </a:prstGeom>
              <a:blipFill>
                <a:blip r:embed="rId4"/>
                <a:stretch>
                  <a:fillRect l="-498" t="-10256" b="-30769"/>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2F41FE14-EF1D-27B5-2E14-F213B69BB1C1}"/>
              </a:ext>
            </a:extLst>
          </p:cNvPr>
          <p:cNvSpPr txBox="1"/>
          <p:nvPr/>
        </p:nvSpPr>
        <p:spPr>
          <a:xfrm>
            <a:off x="2306705" y="4779163"/>
            <a:ext cx="8470086" cy="477054"/>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Sai số tương đối cho biết mức độ chính xác của phép đo.</a:t>
            </a:r>
          </a:p>
        </p:txBody>
      </p:sp>
      <p:pic>
        <p:nvPicPr>
          <p:cNvPr id="37" name="Picture 5" descr="empty-blue-rectangle">
            <a:extLst>
              <a:ext uri="{FF2B5EF4-FFF2-40B4-BE49-F238E27FC236}">
                <a16:creationId xmlns:a16="http://schemas.microsoft.com/office/drawing/2014/main" id="{E72E52F9-D375-0FDF-ADE5-F421CF20F1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424" y="1919033"/>
            <a:ext cx="11084376" cy="99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DB87F23C-1226-08AF-356A-ECEFB80B0447}"/>
              </a:ext>
            </a:extLst>
          </p:cNvPr>
          <p:cNvSpPr txBox="1"/>
          <p:nvPr/>
        </p:nvSpPr>
        <p:spPr>
          <a:xfrm>
            <a:off x="1159127" y="1920406"/>
            <a:ext cx="9966073" cy="894860"/>
          </a:xfrm>
          <a:prstGeom prst="rect">
            <a:avLst/>
          </a:prstGeom>
          <a:noFill/>
        </p:spPr>
        <p:txBody>
          <a:bodyPr wrap="square">
            <a:spAutoFit/>
          </a:bodyPr>
          <a:lstStyle/>
          <a:p>
            <a:pPr marL="0" marR="0" algn="ctr">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Sai số tương đối được xác định bằng tỉ số giữa sai số tuyệt đối và giá trị trung bình của đại lượng cần đo theo công thức:</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20" name="Group 19">
            <a:extLst>
              <a:ext uri="{FF2B5EF4-FFF2-40B4-BE49-F238E27FC236}">
                <a16:creationId xmlns:a16="http://schemas.microsoft.com/office/drawing/2014/main" id="{2D93FC15-046A-AF5A-9767-9369CA3E5AF0}"/>
              </a:ext>
            </a:extLst>
          </p:cNvPr>
          <p:cNvGrpSpPr/>
          <p:nvPr/>
        </p:nvGrpSpPr>
        <p:grpSpPr>
          <a:xfrm>
            <a:off x="2209800" y="3356753"/>
            <a:ext cx="3276599" cy="987289"/>
            <a:chOff x="5231186" y="3112946"/>
            <a:chExt cx="4663325" cy="1110251"/>
          </a:xfrm>
        </p:grpSpPr>
        <p:pic>
          <p:nvPicPr>
            <p:cNvPr id="21" name="Picture 20" descr="empty-red-rectangle">
              <a:extLst>
                <a:ext uri="{FF2B5EF4-FFF2-40B4-BE49-F238E27FC236}">
                  <a16:creationId xmlns:a16="http://schemas.microsoft.com/office/drawing/2014/main" id="{A504EF38-F22F-F864-2001-827FD6D598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9D5380A-71B8-19BB-40F1-7D795B5058A1}"/>
                    </a:ext>
                  </a:extLst>
                </p:cNvPr>
                <p:cNvSpPr txBox="1"/>
                <p:nvPr/>
              </p:nvSpPr>
              <p:spPr>
                <a:xfrm>
                  <a:off x="5351028" y="3209898"/>
                  <a:ext cx="4305298" cy="931320"/>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rPr>
                        <m:t>𝑥</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𝑥</m:t>
                          </m:r>
                        </m:num>
                        <m:den>
                          <m:acc>
                            <m:accPr>
                              <m:chr m:val="̅"/>
                              <m:ctrlPr>
                                <a:rPr lang="en-US" sz="3200" i="1">
                                  <a:solidFill>
                                    <a:srgbClr val="000000"/>
                                  </a:solidFill>
                                  <a:latin typeface="Cambria Math" panose="02040503050406030204" pitchFamily="18" charset="0"/>
                                  <a:cs typeface="Arial" panose="020B0604020202020204" pitchFamily="34" charset="0"/>
                                </a:rPr>
                              </m:ctrlPr>
                            </m:accPr>
                            <m:e>
                              <m:r>
                                <a:rPr lang="en-US" sz="3200" i="1">
                                  <a:solidFill>
                                    <a:srgbClr val="000000"/>
                                  </a:solidFill>
                                  <a:latin typeface="Cambria Math" panose="02040503050406030204" pitchFamily="18" charset="0"/>
                                  <a:cs typeface="Arial" panose="020B0604020202020204" pitchFamily="34" charset="0"/>
                                </a:rPr>
                                <m:t>𝑥</m:t>
                              </m:r>
                            </m:e>
                          </m:acc>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a:t>
                  </a:r>
                  <a:endParaRPr lang="en-US" sz="3000"/>
                </a:p>
              </p:txBody>
            </p:sp>
          </mc:Choice>
          <mc:Fallback xmlns="">
            <p:sp>
              <p:nvSpPr>
                <p:cNvPr id="22" name="TextBox 21">
                  <a:extLst>
                    <a:ext uri="{FF2B5EF4-FFF2-40B4-BE49-F238E27FC236}">
                      <a16:creationId xmlns:a16="http://schemas.microsoft.com/office/drawing/2014/main" id="{E9D5380A-71B8-19BB-40F1-7D795B5058A1}"/>
                    </a:ext>
                  </a:extLst>
                </p:cNvPr>
                <p:cNvSpPr txBox="1">
                  <a:spLocks noRot="1" noChangeAspect="1" noMove="1" noResize="1" noEditPoints="1" noAdjustHandles="1" noChangeArrowheads="1" noChangeShapeType="1" noTextEdit="1"/>
                </p:cNvSpPr>
                <p:nvPr/>
              </p:nvSpPr>
              <p:spPr>
                <a:xfrm>
                  <a:off x="5351028" y="3209898"/>
                  <a:ext cx="4305298" cy="931320"/>
                </a:xfrm>
                <a:prstGeom prst="rect">
                  <a:avLst/>
                </a:prstGeom>
                <a:blipFill>
                  <a:blip r:embed="rId7"/>
                  <a:stretch>
                    <a:fillRect r="-2817" b="-8824"/>
                  </a:stretch>
                </a:blipFill>
              </p:spPr>
              <p:txBody>
                <a:bodyPr/>
                <a:lstStyle/>
                <a:p>
                  <a:r>
                    <a:rPr lang="en-US">
                      <a:noFill/>
                    </a:rPr>
                    <a:t> </a:t>
                  </a:r>
                </a:p>
              </p:txBody>
            </p:sp>
          </mc:Fallback>
        </mc:AlternateContent>
      </p:grpSp>
    </p:spTree>
    <p:extLst>
      <p:ext uri="{BB962C8B-B14F-4D97-AF65-F5344CB8AC3E}">
        <p14:creationId xmlns:p14="http://schemas.microsoft.com/office/powerpoint/2010/main" val="113933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04F9DF-1836-F1AC-6201-E6A3D0B70E20}"/>
              </a:ext>
            </a:extLst>
          </p:cNvPr>
          <p:cNvGrpSpPr/>
          <p:nvPr/>
        </p:nvGrpSpPr>
        <p:grpSpPr>
          <a:xfrm>
            <a:off x="-107020" y="65599"/>
            <a:ext cx="10317821" cy="551822"/>
            <a:chOff x="-3007" y="2231322"/>
            <a:chExt cx="10253890" cy="770302"/>
          </a:xfrm>
        </p:grpSpPr>
        <p:grpSp>
          <p:nvGrpSpPr>
            <p:cNvPr id="6" name="Group 70">
              <a:extLst>
                <a:ext uri="{FF2B5EF4-FFF2-40B4-BE49-F238E27FC236}">
                  <a16:creationId xmlns:a16="http://schemas.microsoft.com/office/drawing/2014/main" id="{1AED1059-439F-2726-DE1D-BA91F91EAECF}"/>
                </a:ext>
              </a:extLst>
            </p:cNvPr>
            <p:cNvGrpSpPr>
              <a:grpSpLocks/>
            </p:cNvGrpSpPr>
            <p:nvPr/>
          </p:nvGrpSpPr>
          <p:grpSpPr bwMode="auto">
            <a:xfrm>
              <a:off x="286110" y="2280389"/>
              <a:ext cx="7844395" cy="708275"/>
              <a:chOff x="564748" y="3403331"/>
              <a:chExt cx="4039497" cy="1364238"/>
            </a:xfrm>
          </p:grpSpPr>
          <p:pic>
            <p:nvPicPr>
              <p:cNvPr id="9" name="Picture 8" descr="empty-green-rectangle">
                <a:extLst>
                  <a:ext uri="{FF2B5EF4-FFF2-40B4-BE49-F238E27FC236}">
                    <a16:creationId xmlns:a16="http://schemas.microsoft.com/office/drawing/2014/main" id="{7097C20C-54CD-3275-0F6F-AEA99339B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reen-top-faded">
                <a:extLst>
                  <a:ext uri="{FF2B5EF4-FFF2-40B4-BE49-F238E27FC236}">
                    <a16:creationId xmlns:a16="http://schemas.microsoft.com/office/drawing/2014/main" id="{5A4E2251-8C64-850E-CF55-E740EBE4E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3423A84D-4A61-B215-0924-D92E8DFCE35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8" name="Rectangle 1026060">
              <a:extLst>
                <a:ext uri="{FF2B5EF4-FFF2-40B4-BE49-F238E27FC236}">
                  <a16:creationId xmlns:a16="http://schemas.microsoft.com/office/drawing/2014/main" id="{851387A7-E781-F007-2878-03F408350D2A}"/>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11" name="Group 10">
            <a:extLst>
              <a:ext uri="{FF2B5EF4-FFF2-40B4-BE49-F238E27FC236}">
                <a16:creationId xmlns:a16="http://schemas.microsoft.com/office/drawing/2014/main" id="{D9CA21E4-A916-01EA-6C93-4F1319D28F5B}"/>
              </a:ext>
            </a:extLst>
          </p:cNvPr>
          <p:cNvGrpSpPr/>
          <p:nvPr/>
        </p:nvGrpSpPr>
        <p:grpSpPr>
          <a:xfrm>
            <a:off x="338942" y="731676"/>
            <a:ext cx="785094" cy="325264"/>
            <a:chOff x="5867400" y="402866"/>
            <a:chExt cx="785094" cy="406303"/>
          </a:xfrm>
        </p:grpSpPr>
        <p:sp>
          <p:nvSpPr>
            <p:cNvPr id="12" name="Arrow: Pentagon 11">
              <a:extLst>
                <a:ext uri="{FF2B5EF4-FFF2-40B4-BE49-F238E27FC236}">
                  <a16:creationId xmlns:a16="http://schemas.microsoft.com/office/drawing/2014/main" id="{A50550EF-C934-52EB-F9B6-077FEE2D1AB4}"/>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id="{7B7350F2-590B-2E77-6187-F48E78A70CF6}"/>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 Box 13">
            <a:extLst>
              <a:ext uri="{FF2B5EF4-FFF2-40B4-BE49-F238E27FC236}">
                <a16:creationId xmlns:a16="http://schemas.microsoft.com/office/drawing/2014/main" id="{CB5154D3-B858-0FC1-4460-76E193E39918}"/>
              </a:ext>
            </a:extLst>
          </p:cNvPr>
          <p:cNvSpPr txBox="1">
            <a:spLocks noChangeArrowheads="1"/>
          </p:cNvSpPr>
          <p:nvPr/>
        </p:nvSpPr>
        <p:spPr bwMode="auto">
          <a:xfrm>
            <a:off x="1129681" y="666498"/>
            <a:ext cx="6947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Cách xác định sai số trong phép đo gián tiếp </a:t>
            </a:r>
          </a:p>
        </p:txBody>
      </p:sp>
      <p:pic>
        <p:nvPicPr>
          <p:cNvPr id="37" name="Picture 5" descr="empty-blue-rectangle">
            <a:extLst>
              <a:ext uri="{FF2B5EF4-FFF2-40B4-BE49-F238E27FC236}">
                <a16:creationId xmlns:a16="http://schemas.microsoft.com/office/drawing/2014/main" id="{E72E52F9-D375-0FDF-ADE5-F421CF20F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579" y="1219200"/>
            <a:ext cx="12203821" cy="107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DB87F23C-1226-08AF-356A-ECEFB80B0447}"/>
              </a:ext>
            </a:extLst>
          </p:cNvPr>
          <p:cNvSpPr txBox="1"/>
          <p:nvPr/>
        </p:nvSpPr>
        <p:spPr>
          <a:xfrm>
            <a:off x="666303" y="1283472"/>
            <a:ext cx="11359718" cy="894860"/>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Trong đa số trường hợp, một đại lượng cần đo (có giá trị F). được xác định gián tiếp thông qua việc đo trực tiếp những đại lượng khác (có giá trị x, y, z,...). </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3" name="TextBox 22">
            <a:extLst>
              <a:ext uri="{FF2B5EF4-FFF2-40B4-BE49-F238E27FC236}">
                <a16:creationId xmlns:a16="http://schemas.microsoft.com/office/drawing/2014/main" id="{36638E82-D8CC-2543-2CAE-493D5BE0FB8E}"/>
              </a:ext>
            </a:extLst>
          </p:cNvPr>
          <p:cNvSpPr txBox="1"/>
          <p:nvPr/>
        </p:nvSpPr>
        <p:spPr>
          <a:xfrm>
            <a:off x="381984" y="2585446"/>
            <a:ext cx="5873205" cy="800219"/>
          </a:xfrm>
          <a:prstGeom prst="rect">
            <a:avLst/>
          </a:prstGeom>
          <a:noFill/>
        </p:spPr>
        <p:txBody>
          <a:bodyPr wrap="square">
            <a:spAutoFit/>
          </a:bodyPr>
          <a:lstStyle/>
          <a:p>
            <a:pPr algn="ctr"/>
            <a:r>
              <a:rPr lang="en-US" sz="2300" i="1">
                <a:effectLst/>
                <a:latin typeface="Arial" panose="020B0604020202020204" pitchFamily="34" charset="0"/>
                <a:ea typeface="Times New Roman" panose="02020603050405020304" pitchFamily="18" charset="0"/>
                <a:cs typeface="Times New Roman" panose="02020603050405020304" pitchFamily="18" charset="0"/>
              </a:rPr>
              <a:t>VD: Khối lượng riêng được xác định bằng thương số của khối lượng và thể tích</a:t>
            </a:r>
          </a:p>
        </p:txBody>
      </p:sp>
      <p:sp>
        <p:nvSpPr>
          <p:cNvPr id="25" name="TextBox 24">
            <a:extLst>
              <a:ext uri="{FF2B5EF4-FFF2-40B4-BE49-F238E27FC236}">
                <a16:creationId xmlns:a16="http://schemas.microsoft.com/office/drawing/2014/main" id="{B4166DDC-C816-7C68-BA7C-5191A689966C}"/>
              </a:ext>
            </a:extLst>
          </p:cNvPr>
          <p:cNvSpPr txBox="1"/>
          <p:nvPr/>
        </p:nvSpPr>
        <p:spPr>
          <a:xfrm>
            <a:off x="1556971" y="5762818"/>
            <a:ext cx="2598374" cy="369332"/>
          </a:xfrm>
          <a:prstGeom prst="rect">
            <a:avLst/>
          </a:prstGeom>
          <a:noFill/>
        </p:spPr>
        <p:txBody>
          <a:bodyPr wrap="square">
            <a:spAutoFit/>
          </a:bodyPr>
          <a:lstStyle/>
          <a:p>
            <a:pPr algn="ct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khối lượng riêng</a:t>
            </a:r>
            <a:endParaRPr lang="en-US"/>
          </a:p>
        </p:txBody>
      </p:sp>
      <p:grpSp>
        <p:nvGrpSpPr>
          <p:cNvPr id="26" name="Group 25">
            <a:extLst>
              <a:ext uri="{FF2B5EF4-FFF2-40B4-BE49-F238E27FC236}">
                <a16:creationId xmlns:a16="http://schemas.microsoft.com/office/drawing/2014/main" id="{AEE83FAC-D2BC-FDF1-8256-FFA61E31FC58}"/>
              </a:ext>
            </a:extLst>
          </p:cNvPr>
          <p:cNvGrpSpPr/>
          <p:nvPr/>
        </p:nvGrpSpPr>
        <p:grpSpPr>
          <a:xfrm>
            <a:off x="673874" y="3690489"/>
            <a:ext cx="1295400" cy="747131"/>
            <a:chOff x="7296073" y="3962400"/>
            <a:chExt cx="1295400" cy="747131"/>
          </a:xfrm>
        </p:grpSpPr>
        <p:pic>
          <p:nvPicPr>
            <p:cNvPr id="27" name="Picture 26" descr="empty-red-rectangle">
              <a:extLst>
                <a:ext uri="{FF2B5EF4-FFF2-40B4-BE49-F238E27FC236}">
                  <a16:creationId xmlns:a16="http://schemas.microsoft.com/office/drawing/2014/main" id="{2DAD2AA4-47E8-AFB8-B4E4-7AC97AF9D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F960C054-7843-CFCD-C24B-EDFA67EFC320}"/>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endParaRPr lang="en-US" sz="4000"/>
            </a:p>
          </p:txBody>
        </p:sp>
      </p:grpSp>
      <p:sp>
        <p:nvSpPr>
          <p:cNvPr id="29" name="Arrow: Left-Right-Up 28">
            <a:extLst>
              <a:ext uri="{FF2B5EF4-FFF2-40B4-BE49-F238E27FC236}">
                <a16:creationId xmlns:a16="http://schemas.microsoft.com/office/drawing/2014/main" id="{ABE69F21-ED27-7F7F-D9FB-C7647DE0A801}"/>
              </a:ext>
            </a:extLst>
          </p:cNvPr>
          <p:cNvSpPr/>
          <p:nvPr/>
        </p:nvSpPr>
        <p:spPr>
          <a:xfrm flipV="1">
            <a:off x="2192528" y="3883548"/>
            <a:ext cx="1295400" cy="906959"/>
          </a:xfrm>
          <a:prstGeom prst="leftRigh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724847BE-3A97-B21B-0E4B-D8FD0621185A}"/>
              </a:ext>
            </a:extLst>
          </p:cNvPr>
          <p:cNvGrpSpPr/>
          <p:nvPr/>
        </p:nvGrpSpPr>
        <p:grpSpPr>
          <a:xfrm>
            <a:off x="2192528" y="4891669"/>
            <a:ext cx="1295400" cy="747131"/>
            <a:chOff x="7296073" y="3962400"/>
            <a:chExt cx="1295400" cy="747131"/>
          </a:xfrm>
        </p:grpSpPr>
        <p:pic>
          <p:nvPicPr>
            <p:cNvPr id="31" name="Picture 30" descr="empty-red-rectangle">
              <a:extLst>
                <a:ext uri="{FF2B5EF4-FFF2-40B4-BE49-F238E27FC236}">
                  <a16:creationId xmlns:a16="http://schemas.microsoft.com/office/drawing/2014/main" id="{A6E72CBB-BB1B-AE74-3A19-A25DFD8CB7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E224C187-05E5-61E7-7DB8-C34834445F27}"/>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4000"/>
            </a:p>
          </p:txBody>
        </p:sp>
      </p:grpSp>
      <p:grpSp>
        <p:nvGrpSpPr>
          <p:cNvPr id="33" name="Group 32">
            <a:extLst>
              <a:ext uri="{FF2B5EF4-FFF2-40B4-BE49-F238E27FC236}">
                <a16:creationId xmlns:a16="http://schemas.microsoft.com/office/drawing/2014/main" id="{03647328-6DAF-3BEA-0C9B-A219E9053323}"/>
              </a:ext>
            </a:extLst>
          </p:cNvPr>
          <p:cNvGrpSpPr/>
          <p:nvPr/>
        </p:nvGrpSpPr>
        <p:grpSpPr>
          <a:xfrm>
            <a:off x="3733800" y="3690489"/>
            <a:ext cx="1295400" cy="747131"/>
            <a:chOff x="7296073" y="3962400"/>
            <a:chExt cx="1295400" cy="747131"/>
          </a:xfrm>
        </p:grpSpPr>
        <p:pic>
          <p:nvPicPr>
            <p:cNvPr id="34" name="Picture 33" descr="empty-red-rectangle">
              <a:extLst>
                <a:ext uri="{FF2B5EF4-FFF2-40B4-BE49-F238E27FC236}">
                  <a16:creationId xmlns:a16="http://schemas.microsoft.com/office/drawing/2014/main" id="{9125CD1A-1239-CF12-46D2-617FD1E21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a16="http://schemas.microsoft.com/office/drawing/2014/main" id="{13CF1768-CBA2-DF0F-0CC8-6314DF9026A0}"/>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endParaRPr lang="en-US" sz="4000"/>
            </a:p>
          </p:txBody>
        </p:sp>
      </p:grpSp>
      <p:sp>
        <p:nvSpPr>
          <p:cNvPr id="40" name="TextBox 39">
            <a:extLst>
              <a:ext uri="{FF2B5EF4-FFF2-40B4-BE49-F238E27FC236}">
                <a16:creationId xmlns:a16="http://schemas.microsoft.com/office/drawing/2014/main" id="{FCA0F87E-B65C-AB52-CA72-9B86CB4E7421}"/>
              </a:ext>
            </a:extLst>
          </p:cNvPr>
          <p:cNvSpPr txBox="1"/>
          <p:nvPr/>
        </p:nvSpPr>
        <p:spPr>
          <a:xfrm>
            <a:off x="6742822" y="2619850"/>
            <a:ext cx="5283199" cy="769441"/>
          </a:xfrm>
          <a:prstGeom prst="rect">
            <a:avLst/>
          </a:prstGeom>
          <a:noFill/>
        </p:spPr>
        <p:txBody>
          <a:bodyPr wrap="square">
            <a:spAutoFit/>
          </a:bodyPr>
          <a:lstStyle/>
          <a:p>
            <a:r>
              <a:rPr lang="en-US" sz="2200" i="1">
                <a:latin typeface="Arial" panose="020B0604020202020204" pitchFamily="34" charset="0"/>
                <a:ea typeface="Times New Roman" panose="02020603050405020304" pitchFamily="18" charset="0"/>
                <a:cs typeface="Times New Roman" panose="02020603050405020304" pitchFamily="18" charset="0"/>
              </a:rPr>
              <a:t>VD: C</a:t>
            </a:r>
            <a:r>
              <a:rPr lang="en-US" sz="2200" i="1">
                <a:effectLst/>
                <a:latin typeface="Arial" panose="020B0604020202020204" pitchFamily="34" charset="0"/>
                <a:ea typeface="Times New Roman" panose="02020603050405020304" pitchFamily="18" charset="0"/>
                <a:cs typeface="Times New Roman" panose="02020603050405020304" pitchFamily="18" charset="0"/>
              </a:rPr>
              <a:t>hu vi hình chữ nhật được xác định bằng hai lần tổng của hai cạnh liên tiếp. </a:t>
            </a:r>
            <a:endParaRPr lang="en-US" sz="2200" i="1"/>
          </a:p>
        </p:txBody>
      </p:sp>
      <p:sp>
        <p:nvSpPr>
          <p:cNvPr id="16" name="Rectangle 15">
            <a:extLst>
              <a:ext uri="{FF2B5EF4-FFF2-40B4-BE49-F238E27FC236}">
                <a16:creationId xmlns:a16="http://schemas.microsoft.com/office/drawing/2014/main" id="{AA1FBE34-0F50-8C6F-A99D-284A47AE67EC}"/>
              </a:ext>
            </a:extLst>
          </p:cNvPr>
          <p:cNvSpPr/>
          <p:nvPr/>
        </p:nvSpPr>
        <p:spPr>
          <a:xfrm>
            <a:off x="7391400" y="4101955"/>
            <a:ext cx="3581400" cy="13073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59C92ED-15C8-0C5E-B3D9-D3D5C5D60095}"/>
              </a:ext>
            </a:extLst>
          </p:cNvPr>
          <p:cNvSpPr txBox="1"/>
          <p:nvPr/>
        </p:nvSpPr>
        <p:spPr>
          <a:xfrm>
            <a:off x="6680201" y="4424548"/>
            <a:ext cx="685799" cy="553998"/>
          </a:xfrm>
          <a:prstGeom prst="rect">
            <a:avLst/>
          </a:prstGeom>
          <a:noFill/>
        </p:spPr>
        <p:txBody>
          <a:bodyPr wrap="square">
            <a:spAutoFit/>
          </a:bodyPr>
          <a:lstStyle/>
          <a:p>
            <a:pPr algn="ctr"/>
            <a:r>
              <a:rPr lang="en-US" sz="3000" i="1">
                <a:latin typeface="Arial" panose="020B0604020202020204" pitchFamily="34" charset="0"/>
                <a:ea typeface="Times New Roman" panose="02020603050405020304" pitchFamily="18" charset="0"/>
                <a:cs typeface="Times New Roman" panose="02020603050405020304" pitchFamily="18" charset="0"/>
              </a:rPr>
              <a:t>a</a:t>
            </a:r>
            <a:endParaRPr lang="en-US" sz="3000"/>
          </a:p>
        </p:txBody>
      </p:sp>
      <p:sp>
        <p:nvSpPr>
          <p:cNvPr id="42" name="TextBox 41">
            <a:extLst>
              <a:ext uri="{FF2B5EF4-FFF2-40B4-BE49-F238E27FC236}">
                <a16:creationId xmlns:a16="http://schemas.microsoft.com/office/drawing/2014/main" id="{2CCA936B-88A9-EEC1-D330-8B6FACF26E51}"/>
              </a:ext>
            </a:extLst>
          </p:cNvPr>
          <p:cNvSpPr txBox="1"/>
          <p:nvPr/>
        </p:nvSpPr>
        <p:spPr>
          <a:xfrm>
            <a:off x="8799242" y="3567660"/>
            <a:ext cx="685799" cy="553998"/>
          </a:xfrm>
          <a:prstGeom prst="rect">
            <a:avLst/>
          </a:prstGeom>
          <a:noFill/>
        </p:spPr>
        <p:txBody>
          <a:bodyPr wrap="square">
            <a:spAutoFit/>
          </a:bodyPr>
          <a:lstStyle/>
          <a:p>
            <a:pPr algn="ctr"/>
            <a:r>
              <a:rPr lang="en-US" sz="3000" i="1">
                <a:latin typeface="Arial" panose="020B0604020202020204" pitchFamily="34" charset="0"/>
                <a:ea typeface="Times New Roman" panose="02020603050405020304" pitchFamily="18" charset="0"/>
                <a:cs typeface="Times New Roman" panose="02020603050405020304" pitchFamily="18" charset="0"/>
              </a:rPr>
              <a:t>b</a:t>
            </a:r>
            <a:endParaRPr lang="en-US" sz="3000"/>
          </a:p>
        </p:txBody>
      </p:sp>
      <p:sp>
        <p:nvSpPr>
          <p:cNvPr id="43" name="TextBox 42">
            <a:extLst>
              <a:ext uri="{FF2B5EF4-FFF2-40B4-BE49-F238E27FC236}">
                <a16:creationId xmlns:a16="http://schemas.microsoft.com/office/drawing/2014/main" id="{C6E75C3F-6E77-6D25-2C81-B6A3DA622C02}"/>
              </a:ext>
            </a:extLst>
          </p:cNvPr>
          <p:cNvSpPr txBox="1"/>
          <p:nvPr/>
        </p:nvSpPr>
        <p:spPr>
          <a:xfrm>
            <a:off x="8051802" y="4413305"/>
            <a:ext cx="2598374" cy="553998"/>
          </a:xfrm>
          <a:prstGeom prst="rect">
            <a:avLst/>
          </a:prstGeom>
          <a:noFill/>
        </p:spPr>
        <p:txBody>
          <a:bodyPr wrap="square">
            <a:spAutoFit/>
          </a:bodyPr>
          <a:lstStyle/>
          <a:p>
            <a:pPr algn="ctr"/>
            <a:r>
              <a:rPr lang="en-US" sz="3000" i="1">
                <a:solidFill>
                  <a:srgbClr val="C00000"/>
                </a:solidFill>
                <a:latin typeface="Arial" panose="020B0604020202020204" pitchFamily="34" charset="0"/>
                <a:ea typeface="Times New Roman" panose="02020603050405020304" pitchFamily="18" charset="0"/>
                <a:cs typeface="Times New Roman" panose="02020603050405020304" pitchFamily="18" charset="0"/>
              </a:rPr>
              <a:t>S = 2 x (a+b)</a:t>
            </a:r>
            <a:endParaRPr lang="en-US" sz="3000">
              <a:solidFill>
                <a:srgbClr val="C00000"/>
              </a:solidFill>
            </a:endParaRPr>
          </a:p>
        </p:txBody>
      </p:sp>
    </p:spTree>
    <p:extLst>
      <p:ext uri="{BB962C8B-B14F-4D97-AF65-F5344CB8AC3E}">
        <p14:creationId xmlns:p14="http://schemas.microsoft.com/office/powerpoint/2010/main" val="247887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3" grpId="0"/>
      <p:bldP spid="25" grpId="0"/>
      <p:bldP spid="29" grpId="0" animBg="1"/>
      <p:bldP spid="40" grpId="0"/>
      <p:bldP spid="16" grpId="0" animBg="1"/>
      <p:bldP spid="41" grpId="0"/>
      <p:bldP spid="42"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Luyện tập</a:t>
              </a:r>
            </a:p>
          </p:txBody>
        </p:sp>
      </p:grpSp>
      <mc:AlternateContent xmlns:mc="http://schemas.openxmlformats.org/markup-compatibility/2006" xmlns:a14="http://schemas.microsoft.com/office/drawing/2010/main">
        <mc:Choice Requires="a14">
          <p:sp>
            <p:nvSpPr>
              <p:cNvPr id="15" name="Text Box 29">
                <a:extLst>
                  <a:ext uri="{FF2B5EF4-FFF2-40B4-BE49-F238E27FC236}">
                    <a16:creationId xmlns:a16="http://schemas.microsoft.com/office/drawing/2014/main" id="{199011EE-48CA-4436-B957-94D6D4E911B4}"/>
                  </a:ext>
                </a:extLst>
              </p:cNvPr>
              <p:cNvSpPr txBox="1">
                <a:spLocks noChangeArrowheads="1"/>
              </p:cNvSpPr>
              <p:nvPr/>
            </p:nvSpPr>
            <p:spPr bwMode="auto">
              <a:xfrm>
                <a:off x="1300971" y="834370"/>
                <a:ext cx="10070617" cy="258449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Arial" panose="020B0604020202020204" pitchFamily="34" charset="0"/>
                  </a:rPr>
                  <a:t>Giả sử chiều dài của hai đoạn thẳng có giá trị đo được lần lượt là </a:t>
                </a:r>
              </a:p>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Arial" panose="020B0604020202020204" pitchFamily="34" charset="0"/>
                  </a:rPr>
                  <a:t>a = 51 </a:t>
                </a:r>
                <a:r>
                  <a:rPr lang="en-US" sz="280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500">
                    <a:effectLst/>
                    <a:latin typeface="Arial" panose="020B0604020202020204" pitchFamily="34" charset="0"/>
                    <a:ea typeface="Times New Roman" panose="02020603050405020304" pitchFamily="18" charset="0"/>
                    <a:cs typeface="Arial" panose="020B0604020202020204" pitchFamily="34" charset="0"/>
                  </a:rPr>
                  <a:t> 1 cm và b = 49 </a:t>
                </a:r>
                <a:r>
                  <a:rPr lang="en-US" sz="280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500">
                    <a:effectLst/>
                    <a:latin typeface="Arial" panose="020B0604020202020204" pitchFamily="34" charset="0"/>
                    <a:ea typeface="Times New Roman" panose="02020603050405020304" pitchFamily="18" charset="0"/>
                    <a:cs typeface="Arial" panose="020B0604020202020204" pitchFamily="34" charset="0"/>
                  </a:rPr>
                  <a:t> 1 cm. Trong các đại lượng được tính theo các cách sau đây, đại lượng nào có sai số tương đối lớn nhất:</a:t>
                </a:r>
              </a:p>
              <a:p>
                <a:pPr marL="114300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Arial" panose="020B0604020202020204" pitchFamily="34" charset="0"/>
                  </a:rPr>
                  <a:t>A. a + b.                          B. a - b</a:t>
                </a:r>
              </a:p>
              <a:p>
                <a:pPr marL="114300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Arial" panose="020B0604020202020204" pitchFamily="34" charset="0"/>
                  </a:rPr>
                  <a:t>C. a </a:t>
                </a:r>
                <a:r>
                  <a:rPr lang="en-US" sz="250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2500">
                    <a:effectLst/>
                    <a:latin typeface="Arial" panose="020B0604020202020204" pitchFamily="34" charset="0"/>
                    <a:ea typeface="Times New Roman" panose="02020603050405020304" pitchFamily="18" charset="0"/>
                    <a:cs typeface="Arial" panose="020B0604020202020204" pitchFamily="34" charset="0"/>
                  </a:rPr>
                  <a:t> b.                          D. </a:t>
                </a:r>
                <a14:m>
                  <m:oMath xmlns:m="http://schemas.openxmlformats.org/officeDocument/2006/math">
                    <m:f>
                      <m:fPr>
                        <m:ctrlPr>
                          <a:rPr lang="en-US" sz="2500" i="1" smtClean="0">
                            <a:effectLst/>
                            <a:latin typeface="Cambria Math" panose="02040503050406030204" pitchFamily="18" charset="0"/>
                            <a:cs typeface="Arial" panose="020B0604020202020204" pitchFamily="34" charset="0"/>
                          </a:rPr>
                        </m:ctrlPr>
                      </m:fPr>
                      <m:num>
                        <m:r>
                          <a:rPr lang="en-US" sz="2500" b="0" i="1" smtClean="0">
                            <a:effectLst/>
                            <a:latin typeface="Cambria Math" panose="02040503050406030204" pitchFamily="18" charset="0"/>
                            <a:cs typeface="Arial" panose="020B0604020202020204" pitchFamily="34" charset="0"/>
                          </a:rPr>
                          <m:t>𝑎</m:t>
                        </m:r>
                      </m:num>
                      <m:den>
                        <m:r>
                          <a:rPr lang="en-US" sz="2500" b="0" i="1" smtClean="0">
                            <a:effectLst/>
                            <a:latin typeface="Cambria Math" panose="02040503050406030204" pitchFamily="18" charset="0"/>
                            <a:cs typeface="Arial" panose="020B0604020202020204" pitchFamily="34" charset="0"/>
                          </a:rPr>
                          <m:t>𝑏</m:t>
                        </m:r>
                      </m:den>
                    </m:f>
                  </m:oMath>
                </a14:m>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mc:Choice>
        <mc:Fallback xmlns="">
          <p:sp>
            <p:nvSpPr>
              <p:cNvPr id="15" name="Text Box 29">
                <a:extLst>
                  <a:ext uri="{FF2B5EF4-FFF2-40B4-BE49-F238E27FC236}">
                    <a16:creationId xmlns:a16="http://schemas.microsoft.com/office/drawing/2014/main" id="{199011EE-48CA-4436-B957-94D6D4E911B4}"/>
                  </a:ext>
                </a:extLst>
              </p:cNvPr>
              <p:cNvSpPr txBox="1">
                <a:spLocks noRot="1" noChangeAspect="1" noMove="1" noResize="1" noEditPoints="1" noAdjustHandles="1" noChangeArrowheads="1" noChangeShapeType="1" noTextEdit="1"/>
              </p:cNvSpPr>
              <p:nvPr/>
            </p:nvSpPr>
            <p:spPr bwMode="auto">
              <a:xfrm>
                <a:off x="1300971" y="834370"/>
                <a:ext cx="10070617" cy="2584490"/>
              </a:xfrm>
              <a:prstGeom prst="rect">
                <a:avLst/>
              </a:prstGeom>
              <a:blipFill>
                <a:blip r:embed="rId2"/>
                <a:stretch>
                  <a:fillRect l="-969" t="-212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0" name="Rectangle: Rounded Corners 19">
            <a:extLst>
              <a:ext uri="{FF2B5EF4-FFF2-40B4-BE49-F238E27FC236}">
                <a16:creationId xmlns:a16="http://schemas.microsoft.com/office/drawing/2014/main" id="{7A4827EE-06FC-4275-8C55-18B3A295874A}"/>
              </a:ext>
            </a:extLst>
          </p:cNvPr>
          <p:cNvSpPr/>
          <p:nvPr/>
        </p:nvSpPr>
        <p:spPr>
          <a:xfrm>
            <a:off x="721182" y="762036"/>
            <a:ext cx="11230196" cy="2666964"/>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21" name="Picture 20">
            <a:extLst>
              <a:ext uri="{FF2B5EF4-FFF2-40B4-BE49-F238E27FC236}">
                <a16:creationId xmlns:a16="http://schemas.microsoft.com/office/drawing/2014/main" id="{8F70F385-8948-4E9D-9D43-B08215A9415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0494" y1="10383" x2="60494" y2="10383"/>
                        <a14:foregroundMark x1="29630" y1="10383" x2="29630" y2="10383"/>
                        <a14:foregroundMark x1="10494" y1="43716" x2="10494" y2="43716"/>
                      </a14:backgroundRemoval>
                    </a14:imgEffect>
                  </a14:imgLayer>
                </a14:imgProps>
              </a:ext>
            </a:extLst>
          </a:blip>
          <a:stretch>
            <a:fillRect/>
          </a:stretch>
        </p:blipFill>
        <p:spPr>
          <a:xfrm>
            <a:off x="397434" y="449540"/>
            <a:ext cx="681338" cy="769660"/>
          </a:xfrm>
          <a:prstGeom prst="rect">
            <a:avLst/>
          </a:prstGeom>
        </p:spPr>
      </p:pic>
      <p:sp>
        <p:nvSpPr>
          <p:cNvPr id="2" name="TextBox 1">
            <a:extLst>
              <a:ext uri="{FF2B5EF4-FFF2-40B4-BE49-F238E27FC236}">
                <a16:creationId xmlns:a16="http://schemas.microsoft.com/office/drawing/2014/main" id="{252F4A61-1105-4D89-97BA-7A02803E1CA2}"/>
              </a:ext>
            </a:extLst>
          </p:cNvPr>
          <p:cNvSpPr txBox="1"/>
          <p:nvPr/>
        </p:nvSpPr>
        <p:spPr>
          <a:xfrm>
            <a:off x="6736453" y="4209290"/>
            <a:ext cx="990600" cy="553998"/>
          </a:xfrm>
          <a:prstGeom prst="rect">
            <a:avLst/>
          </a:prstGeom>
          <a:noFill/>
        </p:spPr>
        <p:txBody>
          <a:bodyPr wrap="square" rtlCol="0">
            <a:spAutoFit/>
          </a:bodyPr>
          <a:lstStyle/>
          <a:p>
            <a:r>
              <a:rPr lang="en-US" sz="3000">
                <a:solidFill>
                  <a:schemeClr val="bg1"/>
                </a:solidFill>
                <a:latin typeface="Arial" panose="020B0604020202020204" pitchFamily="34" charset="0"/>
                <a:cs typeface="Arial" panose="020B0604020202020204" pitchFamily="34" charset="0"/>
              </a:rPr>
              <a:t>70m</a:t>
            </a:r>
          </a:p>
        </p:txBody>
      </p:sp>
    </p:spTree>
    <p:extLst>
      <p:ext uri="{BB962C8B-B14F-4D97-AF65-F5344CB8AC3E}">
        <p14:creationId xmlns:p14="http://schemas.microsoft.com/office/powerpoint/2010/main" val="3041354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CF23835-3F6A-E9DA-A442-3B8272E371F7}"/>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36B3659C-2F64-2425-99B7-00C54FAA6AA0}"/>
                </a:ext>
              </a:extLst>
            </p:cNvPr>
            <p:cNvGrpSpPr>
              <a:grpSpLocks/>
            </p:cNvGrpSpPr>
            <p:nvPr/>
          </p:nvGrpSpPr>
          <p:grpSpPr bwMode="auto">
            <a:xfrm>
              <a:off x="286110" y="2280389"/>
              <a:ext cx="7844395" cy="708275"/>
              <a:chOff x="564748" y="3403331"/>
              <a:chExt cx="4039497" cy="1364238"/>
            </a:xfrm>
          </p:grpSpPr>
          <p:pic>
            <p:nvPicPr>
              <p:cNvPr id="8" name="Picture 7" descr="empty-green-rectangle">
                <a:extLst>
                  <a:ext uri="{FF2B5EF4-FFF2-40B4-BE49-F238E27FC236}">
                    <a16:creationId xmlns:a16="http://schemas.microsoft.com/office/drawing/2014/main" id="{9CC44FBF-2C72-74B8-0218-424A556C0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730439EC-F1CB-19D8-1408-A37E96681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D1381F-93CC-7ADD-E5FC-F428860C649E}"/>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6A14914C-CC79-7D61-2974-55EF1682DBF6}"/>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10" name="Group 9">
            <a:extLst>
              <a:ext uri="{FF2B5EF4-FFF2-40B4-BE49-F238E27FC236}">
                <a16:creationId xmlns:a16="http://schemas.microsoft.com/office/drawing/2014/main" id="{BF92DB07-9035-ACB1-A0D4-F95EB659EA9C}"/>
              </a:ext>
            </a:extLst>
          </p:cNvPr>
          <p:cNvGrpSpPr/>
          <p:nvPr/>
        </p:nvGrpSpPr>
        <p:grpSpPr>
          <a:xfrm>
            <a:off x="338942" y="731676"/>
            <a:ext cx="785094" cy="325264"/>
            <a:chOff x="5867400" y="402866"/>
            <a:chExt cx="785094" cy="406303"/>
          </a:xfrm>
        </p:grpSpPr>
        <p:sp>
          <p:nvSpPr>
            <p:cNvPr id="11" name="Arrow: Pentagon 10">
              <a:extLst>
                <a:ext uri="{FF2B5EF4-FFF2-40B4-BE49-F238E27FC236}">
                  <a16:creationId xmlns:a16="http://schemas.microsoft.com/office/drawing/2014/main" id="{F91861B6-E167-2278-754A-1AB751885073}"/>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hevron 11">
              <a:extLst>
                <a:ext uri="{FF2B5EF4-FFF2-40B4-BE49-F238E27FC236}">
                  <a16:creationId xmlns:a16="http://schemas.microsoft.com/office/drawing/2014/main" id="{09BB2CCA-0AA6-BAB2-5B80-BD5A7A6FA20D}"/>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 Box 13">
            <a:extLst>
              <a:ext uri="{FF2B5EF4-FFF2-40B4-BE49-F238E27FC236}">
                <a16:creationId xmlns:a16="http://schemas.microsoft.com/office/drawing/2014/main" id="{8D03636A-FD2B-A2B4-718A-DCF8125D109B}"/>
              </a:ext>
            </a:extLst>
          </p:cNvPr>
          <p:cNvSpPr txBox="1">
            <a:spLocks noChangeArrowheads="1"/>
          </p:cNvSpPr>
          <p:nvPr/>
        </p:nvSpPr>
        <p:spPr bwMode="auto">
          <a:xfrm>
            <a:off x="1129681" y="666498"/>
            <a:ext cx="6947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Cách xác định sai số trong phép đo gián tiếp </a:t>
            </a:r>
          </a:p>
        </p:txBody>
      </p:sp>
      <p:sp>
        <p:nvSpPr>
          <p:cNvPr id="14" name="TextBox 13">
            <a:extLst>
              <a:ext uri="{FF2B5EF4-FFF2-40B4-BE49-F238E27FC236}">
                <a16:creationId xmlns:a16="http://schemas.microsoft.com/office/drawing/2014/main" id="{3DE2B2A5-2FD8-80E7-E0A9-3FC529CB24D2}"/>
              </a:ext>
            </a:extLst>
          </p:cNvPr>
          <p:cNvSpPr txBox="1"/>
          <p:nvPr/>
        </p:nvSpPr>
        <p:spPr>
          <a:xfrm>
            <a:off x="586593" y="1211924"/>
            <a:ext cx="9906000" cy="477054"/>
          </a:xfrm>
          <a:prstGeom prst="rect">
            <a:avLst/>
          </a:prstGeom>
          <a:noFill/>
        </p:spPr>
        <p:txBody>
          <a:bodyPr wrap="square">
            <a:spAutoFit/>
          </a:bodyPr>
          <a:lstStyle/>
          <a:p>
            <a:r>
              <a:rPr lang="en-US" sz="2500">
                <a:effectLst/>
                <a:latin typeface="Arial" panose="020B0604020202020204" pitchFamily="34" charset="0"/>
                <a:ea typeface="Times New Roman" panose="02020603050405020304" pitchFamily="18" charset="0"/>
                <a:cs typeface="Times New Roman" panose="02020603050405020304" pitchFamily="18" charset="0"/>
              </a:rPr>
              <a:t>Nguyên tắc xác định sai số trong phép đo gián tiếp như sau:</a:t>
            </a:r>
            <a:endParaRPr lang="en-US" sz="2500"/>
          </a:p>
        </p:txBody>
      </p:sp>
      <p:sp>
        <p:nvSpPr>
          <p:cNvPr id="16" name="TextBox 15">
            <a:extLst>
              <a:ext uri="{FF2B5EF4-FFF2-40B4-BE49-F238E27FC236}">
                <a16:creationId xmlns:a16="http://schemas.microsoft.com/office/drawing/2014/main" id="{E6782AA4-8467-A264-FEE4-F10A1B797283}"/>
              </a:ext>
            </a:extLst>
          </p:cNvPr>
          <p:cNvSpPr txBox="1"/>
          <p:nvPr/>
        </p:nvSpPr>
        <p:spPr>
          <a:xfrm>
            <a:off x="589641" y="1767822"/>
            <a:ext cx="9217807" cy="885755"/>
          </a:xfrm>
          <a:prstGeom prst="rect">
            <a:avLst/>
          </a:prstGeom>
          <a:noFill/>
        </p:spPr>
        <p:txBody>
          <a:bodyPr wrap="square">
            <a:spAutoFit/>
          </a:bodyPr>
          <a:lstStyle/>
          <a:p>
            <a:pPr marL="342900" marR="0" indent="-342900">
              <a:lnSpc>
                <a:spcPct val="107000"/>
              </a:lnSpc>
              <a:spcBef>
                <a:spcPts val="0"/>
              </a:spcBef>
              <a:spcAft>
                <a:spcPts val="500"/>
              </a:spcAft>
              <a:buFontTx/>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Sai số tuyệt đối của một tổng hay hiệu bằng tổng sai số tuyệt đối của các số hạng: </a:t>
            </a:r>
          </a:p>
        </p:txBody>
      </p:sp>
      <p:sp>
        <p:nvSpPr>
          <p:cNvPr id="18" name="TextBox 17">
            <a:extLst>
              <a:ext uri="{FF2B5EF4-FFF2-40B4-BE49-F238E27FC236}">
                <a16:creationId xmlns:a16="http://schemas.microsoft.com/office/drawing/2014/main" id="{84016E02-5623-3B55-92E8-2670170C9225}"/>
              </a:ext>
            </a:extLst>
          </p:cNvPr>
          <p:cNvSpPr txBox="1"/>
          <p:nvPr/>
        </p:nvSpPr>
        <p:spPr>
          <a:xfrm>
            <a:off x="932837" y="3918131"/>
            <a:ext cx="8973163" cy="894860"/>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 Sai số tương đối của một tích hoặc thương bằng tổng sai số tương đối của các thừa số:</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9" name="Group 18">
            <a:extLst>
              <a:ext uri="{FF2B5EF4-FFF2-40B4-BE49-F238E27FC236}">
                <a16:creationId xmlns:a16="http://schemas.microsoft.com/office/drawing/2014/main" id="{12339A69-7756-062B-EC61-EAFF557A1BFE}"/>
              </a:ext>
            </a:extLst>
          </p:cNvPr>
          <p:cNvGrpSpPr/>
          <p:nvPr/>
        </p:nvGrpSpPr>
        <p:grpSpPr>
          <a:xfrm>
            <a:off x="2302821" y="2767380"/>
            <a:ext cx="3276599" cy="794714"/>
            <a:chOff x="5231186" y="3112946"/>
            <a:chExt cx="4663325" cy="1110251"/>
          </a:xfrm>
        </p:grpSpPr>
        <p:pic>
          <p:nvPicPr>
            <p:cNvPr id="20" name="Picture 19" descr="empty-red-rectangle">
              <a:extLst>
                <a:ext uri="{FF2B5EF4-FFF2-40B4-BE49-F238E27FC236}">
                  <a16:creationId xmlns:a16="http://schemas.microsoft.com/office/drawing/2014/main" id="{1CCB02D3-F062-6C68-07C4-593B0869A6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52850682-9ECC-CC09-2EB1-90556B866C20}"/>
                </a:ext>
              </a:extLst>
            </p:cNvPr>
            <p:cNvSpPr txBox="1"/>
            <p:nvPr/>
          </p:nvSpPr>
          <p:spPr>
            <a:xfrm>
              <a:off x="5351028" y="3209898"/>
              <a:ext cx="4305298" cy="657606"/>
            </a:xfrm>
            <a:prstGeom prst="rect">
              <a:avLst/>
            </a:prstGeom>
            <a:noFill/>
          </p:spPr>
          <p:txBody>
            <a:bodyPr wrap="square">
              <a:spAutoFit/>
            </a:bodyPr>
            <a:lstStyle/>
            <a:p>
              <a:pPr algn="ctr"/>
              <a:r>
                <a:rPr lang="en-US" sz="3200">
                  <a:latin typeface="Arial" panose="020B0604020202020204" pitchFamily="34" charset="0"/>
                  <a:ea typeface="Times New Roman" panose="02020603050405020304" pitchFamily="18" charset="0"/>
                  <a:cs typeface="Times New Roman" panose="02020603050405020304" pitchFamily="18" charset="0"/>
                </a:rPr>
                <a:t>F = x </a:t>
              </a:r>
              <a:r>
                <a:rPr lang="en-US" sz="320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US" sz="3200">
                  <a:latin typeface="Arial" panose="020B0604020202020204" pitchFamily="34" charset="0"/>
                  <a:ea typeface="Times New Roman" panose="02020603050405020304" pitchFamily="18" charset="0"/>
                  <a:cs typeface="Times New Roman" panose="02020603050405020304" pitchFamily="18" charset="0"/>
                </a:rPr>
                <a:t>y</a:t>
              </a:r>
              <a:r>
                <a:rPr lang="en-US" sz="320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 </a:t>
              </a:r>
              <a:r>
                <a:rPr lang="en-US" sz="3200">
                  <a:latin typeface="Arial" panose="020B0604020202020204" pitchFamily="34" charset="0"/>
                  <a:ea typeface="Times New Roman" panose="02020603050405020304" pitchFamily="18" charset="0"/>
                  <a:cs typeface="Times New Roman" panose="02020603050405020304" pitchFamily="18" charset="0"/>
                </a:rPr>
                <a:t>z...</a:t>
              </a:r>
              <a:endParaRPr lang="en-US" sz="3000"/>
            </a:p>
          </p:txBody>
        </p:sp>
      </p:grpSp>
      <p:sp>
        <p:nvSpPr>
          <p:cNvPr id="23" name="TextBox 22">
            <a:extLst>
              <a:ext uri="{FF2B5EF4-FFF2-40B4-BE49-F238E27FC236}">
                <a16:creationId xmlns:a16="http://schemas.microsoft.com/office/drawing/2014/main" id="{9FC34C2F-A770-78BF-29AD-26EB2DADDA14}"/>
              </a:ext>
            </a:extLst>
          </p:cNvPr>
          <p:cNvSpPr txBox="1"/>
          <p:nvPr/>
        </p:nvSpPr>
        <p:spPr>
          <a:xfrm>
            <a:off x="1429066" y="2909628"/>
            <a:ext cx="1633382" cy="477054"/>
          </a:xfrm>
          <a:prstGeom prst="rect">
            <a:avLst/>
          </a:prstGeom>
          <a:noFill/>
        </p:spPr>
        <p:txBody>
          <a:bodyPr wrap="square">
            <a:spAutoFit/>
          </a:bodyPr>
          <a:lstStyle/>
          <a:p>
            <a:r>
              <a:rPr lang="en-US" sz="2500">
                <a:effectLst/>
                <a:latin typeface="Arial" panose="020B0604020202020204" pitchFamily="34" charset="0"/>
                <a:ea typeface="Times New Roman" panose="02020603050405020304" pitchFamily="18" charset="0"/>
                <a:cs typeface="Times New Roman" panose="02020603050405020304" pitchFamily="18" charset="0"/>
              </a:rPr>
              <a:t>nếu</a:t>
            </a:r>
            <a:endParaRPr lang="en-US" sz="2500"/>
          </a:p>
        </p:txBody>
      </p:sp>
      <p:grpSp>
        <p:nvGrpSpPr>
          <p:cNvPr id="24" name="Group 23">
            <a:extLst>
              <a:ext uri="{FF2B5EF4-FFF2-40B4-BE49-F238E27FC236}">
                <a16:creationId xmlns:a16="http://schemas.microsoft.com/office/drawing/2014/main" id="{914A6DA2-9EF4-B0AF-405F-85A656182BD4}"/>
              </a:ext>
            </a:extLst>
          </p:cNvPr>
          <p:cNvGrpSpPr/>
          <p:nvPr/>
        </p:nvGrpSpPr>
        <p:grpSpPr>
          <a:xfrm>
            <a:off x="6356408" y="2784008"/>
            <a:ext cx="4724400" cy="1146616"/>
            <a:chOff x="5231186" y="3112946"/>
            <a:chExt cx="4663325" cy="1601874"/>
          </a:xfrm>
        </p:grpSpPr>
        <p:pic>
          <p:nvPicPr>
            <p:cNvPr id="25" name="Picture 24" descr="empty-red-rectangle">
              <a:extLst>
                <a:ext uri="{FF2B5EF4-FFF2-40B4-BE49-F238E27FC236}">
                  <a16:creationId xmlns:a16="http://schemas.microsoft.com/office/drawing/2014/main" id="{D2CBA2DF-2725-8AA8-2EEA-4861F07C1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22B758DD-99D0-6676-B0D5-EBC1CFF5BCF5}"/>
                </a:ext>
              </a:extLst>
            </p:cNvPr>
            <p:cNvSpPr txBox="1"/>
            <p:nvPr/>
          </p:nvSpPr>
          <p:spPr>
            <a:xfrm>
              <a:off x="5351028" y="3209898"/>
              <a:ext cx="4305298" cy="1504922"/>
            </a:xfrm>
            <a:prstGeom prst="rect">
              <a:avLst/>
            </a:prstGeom>
            <a:noFill/>
          </p:spPr>
          <p:txBody>
            <a:bodyPr wrap="square">
              <a:spAutoFit/>
            </a:bodyPr>
            <a:lstStyle/>
            <a:p>
              <a:pPr algn="ctr"/>
              <a:r>
                <a:rPr lang="en-US" sz="32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3200">
                  <a:effectLst/>
                  <a:latin typeface="Arial" panose="020B0604020202020204" pitchFamily="34" charset="0"/>
                  <a:ea typeface="Times New Roman" panose="02020603050405020304" pitchFamily="18" charset="0"/>
                  <a:cs typeface="Times New Roman" panose="02020603050405020304" pitchFamily="18" charset="0"/>
                </a:rPr>
                <a:t>F = </a:t>
              </a:r>
              <a:r>
                <a:rPr lang="en-US" sz="32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3200">
                  <a:effectLst/>
                  <a:latin typeface="Arial" panose="020B0604020202020204" pitchFamily="34" charset="0"/>
                  <a:ea typeface="Times New Roman" panose="02020603050405020304" pitchFamily="18" charset="0"/>
                  <a:cs typeface="Times New Roman" panose="02020603050405020304" pitchFamily="18" charset="0"/>
                </a:rPr>
                <a:t>x </a:t>
              </a:r>
              <a:r>
                <a:rPr lang="en-US" sz="32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US" sz="3200">
                  <a:effectLst/>
                  <a:latin typeface="Arial" panose="020B0604020202020204" pitchFamily="34" charset="0"/>
                  <a:ea typeface="Times New Roman" panose="02020603050405020304" pitchFamily="18" charset="0"/>
                  <a:cs typeface="Times New Roman" panose="02020603050405020304" pitchFamily="18" charset="0"/>
                </a:rPr>
                <a:t>y</a:t>
              </a:r>
              <a:r>
                <a:rPr lang="en-US" sz="32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 </a:t>
              </a:r>
              <a:r>
                <a:rPr lang="en-US" sz="3200">
                  <a:effectLst/>
                  <a:latin typeface="Arial" panose="020B0604020202020204" pitchFamily="34" charset="0"/>
                  <a:ea typeface="Times New Roman" panose="02020603050405020304" pitchFamily="18" charset="0"/>
                  <a:cs typeface="Times New Roman" panose="02020603050405020304" pitchFamily="18" charset="0"/>
                </a:rPr>
                <a:t>z …</a:t>
              </a:r>
              <a:endParaRPr lang="en-US" sz="3000"/>
            </a:p>
          </p:txBody>
        </p:sp>
      </p:grpSp>
      <p:sp>
        <p:nvSpPr>
          <p:cNvPr id="27" name="TextBox 26">
            <a:extLst>
              <a:ext uri="{FF2B5EF4-FFF2-40B4-BE49-F238E27FC236}">
                <a16:creationId xmlns:a16="http://schemas.microsoft.com/office/drawing/2014/main" id="{A29E40DA-43F2-32A9-8855-8FB1CAEDC783}"/>
              </a:ext>
            </a:extLst>
          </p:cNvPr>
          <p:cNvSpPr txBox="1"/>
          <p:nvPr/>
        </p:nvSpPr>
        <p:spPr>
          <a:xfrm>
            <a:off x="5675157" y="2926210"/>
            <a:ext cx="790604" cy="477054"/>
          </a:xfrm>
          <a:prstGeom prst="rect">
            <a:avLst/>
          </a:prstGeom>
          <a:noFill/>
        </p:spPr>
        <p:txBody>
          <a:bodyPr wrap="square">
            <a:spAutoFit/>
          </a:bodyPr>
          <a:lstStyle/>
          <a:p>
            <a:r>
              <a:rPr lang="en-US" sz="2500">
                <a:latin typeface="Arial" panose="020B0604020202020204" pitchFamily="34" charset="0"/>
                <a:cs typeface="Times New Roman" panose="02020603050405020304" pitchFamily="18" charset="0"/>
              </a:rPr>
              <a:t>thì</a:t>
            </a:r>
            <a:endParaRPr lang="en-US" sz="2500"/>
          </a:p>
        </p:txBody>
      </p:sp>
      <p:grpSp>
        <p:nvGrpSpPr>
          <p:cNvPr id="36" name="Group 35">
            <a:extLst>
              <a:ext uri="{FF2B5EF4-FFF2-40B4-BE49-F238E27FC236}">
                <a16:creationId xmlns:a16="http://schemas.microsoft.com/office/drawing/2014/main" id="{5262DE15-EADA-C32A-AFB5-FA46A516877F}"/>
              </a:ext>
            </a:extLst>
          </p:cNvPr>
          <p:cNvGrpSpPr/>
          <p:nvPr/>
        </p:nvGrpSpPr>
        <p:grpSpPr>
          <a:xfrm>
            <a:off x="2277421" y="5134133"/>
            <a:ext cx="3276599" cy="1163243"/>
            <a:chOff x="5231186" y="3112946"/>
            <a:chExt cx="4663325" cy="1208177"/>
          </a:xfrm>
        </p:grpSpPr>
        <p:pic>
          <p:nvPicPr>
            <p:cNvPr id="37" name="Picture 36" descr="empty-red-rectangle">
              <a:extLst>
                <a:ext uri="{FF2B5EF4-FFF2-40B4-BE49-F238E27FC236}">
                  <a16:creationId xmlns:a16="http://schemas.microsoft.com/office/drawing/2014/main" id="{6C1F8894-0B3E-6E05-A111-C1D39F586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D45CFEA-F849-27B7-1048-8E057B73A462}"/>
                    </a:ext>
                  </a:extLst>
                </p:cNvPr>
                <p:cNvSpPr txBox="1"/>
                <p:nvPr/>
              </p:nvSpPr>
              <p:spPr>
                <a:xfrm>
                  <a:off x="5351028" y="3209898"/>
                  <a:ext cx="4305298" cy="1111225"/>
                </a:xfrm>
                <a:prstGeom prst="rect">
                  <a:avLst/>
                </a:prstGeom>
                <a:noFill/>
              </p:spPr>
              <p:txBody>
                <a:bodyPr wrap="square">
                  <a:spAutoFit/>
                </a:bodyPr>
                <a:lstStyle/>
                <a:p>
                  <a:pPr algn="ctr"/>
                  <a14:m>
                    <m:oMath xmlns:m="http://schemas.openxmlformats.org/officeDocument/2006/math">
                      <m:r>
                        <a:rPr lang="en-US" sz="32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𝐹</m:t>
                      </m:r>
                      <m:r>
                        <a:rPr lang="en-US" sz="32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 </m:t>
                      </m:r>
                    </m:oMath>
                  </a14:m>
                  <a:r>
                    <a:rPr lang="en-US" sz="3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r>
                    <a:rPr lang="en-US" sz="3200" i="1"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3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200" i="1" smtClean="0">
                              <a:solidFill>
                                <a:srgbClr val="000000"/>
                              </a:solidFill>
                              <a:effectLst/>
                              <a:latin typeface="Cambria Math" panose="02040503050406030204" pitchFamily="18" charset="0"/>
                              <a:cs typeface="Arial" panose="020B0604020202020204" pitchFamily="34" charset="0"/>
                            </a:rPr>
                          </m:ctrlPr>
                        </m:fPr>
                        <m:num>
                          <m:r>
                            <m:rPr>
                              <m:nor/>
                            </m:rPr>
                            <a:rPr lang="en-US" sz="3200" b="0" i="1" smtClean="0">
                              <a:solidFill>
                                <a:srgbClr val="000000"/>
                              </a:solidFill>
                              <a:effectLst/>
                              <a:latin typeface="Cambria Math" panose="02040503050406030204" pitchFamily="18" charset="0"/>
                              <a:cs typeface="Arial" panose="020B0604020202020204" pitchFamily="34" charset="0"/>
                            </a:rPr>
                            <m:t>y</m:t>
                          </m:r>
                          <m:r>
                            <m:rPr>
                              <m:nor/>
                            </m:rPr>
                            <a:rPr lang="en-US" sz="3200" i="1" baseline="30000">
                              <a:solidFill>
                                <a:srgbClr val="000000"/>
                              </a:solidFill>
                              <a:latin typeface="Arial" panose="020B0604020202020204" pitchFamily="34" charset="0"/>
                              <a:ea typeface="Times New Roman" panose="02020603050405020304" pitchFamily="18" charset="0"/>
                              <a:cs typeface="Arial" panose="020B0604020202020204" pitchFamily="34" charset="0"/>
                            </a:rPr>
                            <m:t>m</m:t>
                          </m:r>
                        </m:num>
                        <m:den>
                          <m:r>
                            <m:rPr>
                              <m:nor/>
                            </m:rPr>
                            <a:rPr lang="en-US" sz="3600" b="0" i="1" smtClean="0">
                              <a:solidFill>
                                <a:srgbClr val="000000"/>
                              </a:solidFill>
                              <a:latin typeface="Cambria Math" panose="02040503050406030204" pitchFamily="18" charset="0"/>
                              <a:cs typeface="Arial" panose="020B0604020202020204" pitchFamily="34" charset="0"/>
                            </a:rPr>
                            <m:t>z</m:t>
                          </m:r>
                          <m:r>
                            <m:rPr>
                              <m:nor/>
                            </m:rPr>
                            <a:rPr lang="en-US" sz="3600" b="0" i="1" baseline="30000" smtClean="0">
                              <a:solidFill>
                                <a:srgbClr val="000000"/>
                              </a:solidFill>
                              <a:latin typeface="Arial" panose="020B0604020202020204" pitchFamily="34" charset="0"/>
                              <a:ea typeface="Times New Roman" panose="02020603050405020304" pitchFamily="18" charset="0"/>
                              <a:cs typeface="Arial" panose="020B0604020202020204" pitchFamily="34" charset="0"/>
                            </a:rPr>
                            <m:t>k</m:t>
                          </m:r>
                        </m:den>
                      </m:f>
                    </m:oMath>
                  </a14:m>
                  <a:endParaRPr lang="en-US" sz="3000"/>
                </a:p>
              </p:txBody>
            </p:sp>
          </mc:Choice>
          <mc:Fallback xmlns="">
            <p:sp>
              <p:nvSpPr>
                <p:cNvPr id="38" name="TextBox 37">
                  <a:extLst>
                    <a:ext uri="{FF2B5EF4-FFF2-40B4-BE49-F238E27FC236}">
                      <a16:creationId xmlns:a16="http://schemas.microsoft.com/office/drawing/2014/main" id="{2D45CFEA-F849-27B7-1048-8E057B73A462}"/>
                    </a:ext>
                  </a:extLst>
                </p:cNvPr>
                <p:cNvSpPr txBox="1">
                  <a:spLocks noRot="1" noChangeAspect="1" noMove="1" noResize="1" noEditPoints="1" noAdjustHandles="1" noChangeArrowheads="1" noChangeShapeType="1" noTextEdit="1"/>
                </p:cNvSpPr>
                <p:nvPr/>
              </p:nvSpPr>
              <p:spPr>
                <a:xfrm>
                  <a:off x="5351028" y="3209898"/>
                  <a:ext cx="4305298" cy="1111225"/>
                </a:xfrm>
                <a:prstGeom prst="rect">
                  <a:avLst/>
                </a:prstGeom>
                <a:blipFill>
                  <a:blip r:embed="rId5"/>
                  <a:stretch>
                    <a:fillRect/>
                  </a:stretch>
                </a:blipFill>
              </p:spPr>
              <p:txBody>
                <a:bodyPr/>
                <a:lstStyle/>
                <a:p>
                  <a:r>
                    <a:rPr lang="en-US">
                      <a:noFill/>
                    </a:rPr>
                    <a:t> </a:t>
                  </a:r>
                </a:p>
              </p:txBody>
            </p:sp>
          </mc:Fallback>
        </mc:AlternateContent>
      </p:grpSp>
      <p:sp>
        <p:nvSpPr>
          <p:cNvPr id="39" name="TextBox 38">
            <a:extLst>
              <a:ext uri="{FF2B5EF4-FFF2-40B4-BE49-F238E27FC236}">
                <a16:creationId xmlns:a16="http://schemas.microsoft.com/office/drawing/2014/main" id="{A8EA0634-2F4F-C1C3-9D2F-955CBE0DDDE9}"/>
              </a:ext>
            </a:extLst>
          </p:cNvPr>
          <p:cNvSpPr txBox="1"/>
          <p:nvPr/>
        </p:nvSpPr>
        <p:spPr>
          <a:xfrm>
            <a:off x="1403666" y="5276380"/>
            <a:ext cx="1633382" cy="477054"/>
          </a:xfrm>
          <a:prstGeom prst="rect">
            <a:avLst/>
          </a:prstGeom>
          <a:noFill/>
        </p:spPr>
        <p:txBody>
          <a:bodyPr wrap="square">
            <a:spAutoFit/>
          </a:bodyPr>
          <a:lstStyle/>
          <a:p>
            <a:r>
              <a:rPr lang="en-US" sz="2500">
                <a:effectLst/>
                <a:latin typeface="Arial" panose="020B0604020202020204" pitchFamily="34" charset="0"/>
                <a:ea typeface="Times New Roman" panose="02020603050405020304" pitchFamily="18" charset="0"/>
                <a:cs typeface="Times New Roman" panose="02020603050405020304" pitchFamily="18" charset="0"/>
              </a:rPr>
              <a:t>nếu</a:t>
            </a:r>
            <a:endParaRPr lang="en-US" sz="2500"/>
          </a:p>
        </p:txBody>
      </p:sp>
      <p:grpSp>
        <p:nvGrpSpPr>
          <p:cNvPr id="40" name="Group 39">
            <a:extLst>
              <a:ext uri="{FF2B5EF4-FFF2-40B4-BE49-F238E27FC236}">
                <a16:creationId xmlns:a16="http://schemas.microsoft.com/office/drawing/2014/main" id="{D42361A2-B171-5C9A-0090-5632F1ECCA1A}"/>
              </a:ext>
            </a:extLst>
          </p:cNvPr>
          <p:cNvGrpSpPr/>
          <p:nvPr/>
        </p:nvGrpSpPr>
        <p:grpSpPr>
          <a:xfrm>
            <a:off x="6331008" y="5196708"/>
            <a:ext cx="5327592" cy="1146616"/>
            <a:chOff x="5231186" y="3112946"/>
            <a:chExt cx="4663325" cy="1601874"/>
          </a:xfrm>
        </p:grpSpPr>
        <p:pic>
          <p:nvPicPr>
            <p:cNvPr id="41" name="Picture 40" descr="empty-red-rectangle">
              <a:extLst>
                <a:ext uri="{FF2B5EF4-FFF2-40B4-BE49-F238E27FC236}">
                  <a16:creationId xmlns:a16="http://schemas.microsoft.com/office/drawing/2014/main" id="{52B51F73-2586-7CE2-7890-479304D5C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E68D5FD-8A6C-EB68-A924-D7E70FE56F58}"/>
                    </a:ext>
                  </a:extLst>
                </p:cNvPr>
                <p:cNvSpPr txBox="1"/>
                <p:nvPr/>
              </p:nvSpPr>
              <p:spPr>
                <a:xfrm>
                  <a:off x="5351028" y="3209898"/>
                  <a:ext cx="4305298" cy="1504922"/>
                </a:xfrm>
                <a:prstGeom prst="rect">
                  <a:avLst/>
                </a:prstGeom>
                <a:noFill/>
              </p:spPr>
              <p:txBody>
                <a:bodyPr wrap="square">
                  <a:spAutoFit/>
                </a:bodyPr>
                <a:lstStyle/>
                <a:p>
                  <a:pPr algn="ctr"/>
                  <a14:m>
                    <m:oMath xmlns:m="http://schemas.openxmlformats.org/officeDocument/2006/math">
                      <m:r>
                        <a:rPr lang="en-US" sz="32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oMath>
                  </a14:m>
                  <a:r>
                    <a:rPr lang="en-US" sz="3200">
                      <a:effectLst/>
                      <a:latin typeface="Arial" panose="020B0604020202020204" pitchFamily="34" charset="0"/>
                      <a:ea typeface="Times New Roman" panose="02020603050405020304" pitchFamily="18" charset="0"/>
                      <a:cs typeface="Times New Roman" panose="02020603050405020304" pitchFamily="18" charset="0"/>
                    </a:rPr>
                    <a:t>F = </a:t>
                  </a:r>
                  <a14:m>
                    <m:oMath xmlns:m="http://schemas.openxmlformats.org/officeDocument/2006/math">
                      <m:r>
                        <m:rPr>
                          <m:sty m:val="p"/>
                        </m:rPr>
                        <a:rPr lang="en-US" sz="3200" b="0" i="0" smtClean="0">
                          <a:solidFill>
                            <a:srgbClr val="000000"/>
                          </a:solidFill>
                          <a:latin typeface="Cambria Math" panose="02040503050406030204" pitchFamily="18" charset="0"/>
                          <a:cs typeface="Arial" panose="020B0604020202020204" pitchFamily="34" charset="0"/>
                          <a:sym typeface="Symbol" panose="05050102010706020507" pitchFamily="18" charset="2"/>
                        </a:rPr>
                        <m:t>m</m:t>
                      </m:r>
                      <m:r>
                        <a:rPr lang="en-US" sz="3200" b="0" i="0"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200" i="1">
                          <a:solidFill>
                            <a:srgbClr val="000000"/>
                          </a:solidFill>
                          <a:latin typeface="Cambria Math" panose="02040503050406030204" pitchFamily="18" charset="0"/>
                          <a:cs typeface="Arial" panose="020B0604020202020204" pitchFamily="34" charset="0"/>
                          <a:sym typeface="Symbol" panose="05050102010706020507" pitchFamily="18" charset="2"/>
                        </a:rPr>
                        <m:t> </m:t>
                      </m:r>
                    </m:oMath>
                  </a14:m>
                  <a:r>
                    <a:rPr lang="en-US" sz="3200">
                      <a:effectLst/>
                      <a:latin typeface="Arial" panose="020B0604020202020204" pitchFamily="34" charset="0"/>
                      <a:ea typeface="Times New Roman" panose="02020603050405020304" pitchFamily="18" charset="0"/>
                      <a:cs typeface="Times New Roman" panose="02020603050405020304" pitchFamily="18" charset="0"/>
                    </a:rPr>
                    <a:t>x </a:t>
                  </a:r>
                  <a:r>
                    <a:rPr lang="en-US" sz="32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14:m>
                    <m:oMath xmlns:m="http://schemas.openxmlformats.org/officeDocument/2006/math">
                      <m:r>
                        <m:rPr>
                          <m:sty m:val="p"/>
                        </m:rPr>
                        <a:rPr lang="en-US" sz="3200" b="0" i="0" smtClean="0">
                          <a:solidFill>
                            <a:srgbClr val="000000"/>
                          </a:solidFill>
                          <a:latin typeface="Cambria Math" panose="02040503050406030204" pitchFamily="18" charset="0"/>
                          <a:cs typeface="Arial" panose="020B0604020202020204" pitchFamily="34" charset="0"/>
                          <a:sym typeface="Symbol" panose="05050102010706020507" pitchFamily="18" charset="2"/>
                        </a:rPr>
                        <m:t>n</m:t>
                      </m:r>
                      <m:r>
                        <a:rPr lang="en-US" sz="3200" b="0" i="0"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200" i="1">
                          <a:solidFill>
                            <a:srgbClr val="000000"/>
                          </a:solidFill>
                          <a:latin typeface="Cambria Math" panose="02040503050406030204" pitchFamily="18" charset="0"/>
                          <a:cs typeface="Arial" panose="020B0604020202020204" pitchFamily="34" charset="0"/>
                          <a:sym typeface="Symbol" panose="05050102010706020507" pitchFamily="18" charset="2"/>
                        </a:rPr>
                        <m:t> </m:t>
                      </m:r>
                    </m:oMath>
                  </a14:m>
                  <a:r>
                    <a:rPr lang="en-US" sz="3200">
                      <a:effectLst/>
                      <a:latin typeface="Arial" panose="020B0604020202020204" pitchFamily="34" charset="0"/>
                      <a:ea typeface="Times New Roman" panose="02020603050405020304" pitchFamily="18" charset="0"/>
                      <a:cs typeface="Times New Roman" panose="02020603050405020304" pitchFamily="18" charset="0"/>
                    </a:rPr>
                    <a:t>y</a:t>
                  </a:r>
                  <a:r>
                    <a:rPr lang="en-US" sz="32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 </a:t>
                  </a:r>
                  <a14:m>
                    <m:oMath xmlns:m="http://schemas.openxmlformats.org/officeDocument/2006/math">
                      <m:r>
                        <m:rPr>
                          <m:sty m:val="p"/>
                        </m:rPr>
                        <a:rPr lang="en-US" sz="3200" b="0" i="0" smtClean="0">
                          <a:solidFill>
                            <a:srgbClr val="000000"/>
                          </a:solidFill>
                          <a:latin typeface="Cambria Math" panose="02040503050406030204" pitchFamily="18" charset="0"/>
                          <a:cs typeface="Arial" panose="020B0604020202020204" pitchFamily="34" charset="0"/>
                          <a:sym typeface="Symbol" panose="05050102010706020507" pitchFamily="18" charset="2"/>
                        </a:rPr>
                        <m:t>k</m:t>
                      </m:r>
                      <m:r>
                        <a:rPr lang="en-US" sz="3200" b="0" i="0"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200" i="1">
                          <a:solidFill>
                            <a:srgbClr val="000000"/>
                          </a:solidFill>
                          <a:latin typeface="Cambria Math" panose="02040503050406030204" pitchFamily="18" charset="0"/>
                          <a:cs typeface="Arial" panose="020B0604020202020204" pitchFamily="34" charset="0"/>
                          <a:sym typeface="Symbol" panose="05050102010706020507" pitchFamily="18" charset="2"/>
                        </a:rPr>
                        <m:t> </m:t>
                      </m:r>
                    </m:oMath>
                  </a14:m>
                  <a:r>
                    <a:rPr lang="en-US" sz="3200">
                      <a:effectLst/>
                      <a:latin typeface="Arial" panose="020B0604020202020204" pitchFamily="34" charset="0"/>
                      <a:ea typeface="Times New Roman" panose="02020603050405020304" pitchFamily="18" charset="0"/>
                      <a:cs typeface="Times New Roman" panose="02020603050405020304" pitchFamily="18" charset="0"/>
                    </a:rPr>
                    <a:t>z …</a:t>
                  </a:r>
                  <a:endParaRPr lang="en-US" sz="3000"/>
                </a:p>
              </p:txBody>
            </p:sp>
          </mc:Choice>
          <mc:Fallback xmlns="">
            <p:sp>
              <p:nvSpPr>
                <p:cNvPr id="42" name="TextBox 41">
                  <a:extLst>
                    <a:ext uri="{FF2B5EF4-FFF2-40B4-BE49-F238E27FC236}">
                      <a16:creationId xmlns:a16="http://schemas.microsoft.com/office/drawing/2014/main" id="{5E68D5FD-8A6C-EB68-A924-D7E70FE56F58}"/>
                    </a:ext>
                  </a:extLst>
                </p:cNvPr>
                <p:cNvSpPr txBox="1">
                  <a:spLocks noRot="1" noChangeAspect="1" noMove="1" noResize="1" noEditPoints="1" noAdjustHandles="1" noChangeArrowheads="1" noChangeShapeType="1" noTextEdit="1"/>
                </p:cNvSpPr>
                <p:nvPr/>
              </p:nvSpPr>
              <p:spPr>
                <a:xfrm>
                  <a:off x="5351028" y="3209898"/>
                  <a:ext cx="4305298" cy="1504922"/>
                </a:xfrm>
                <a:prstGeom prst="rect">
                  <a:avLst/>
                </a:prstGeom>
                <a:blipFill>
                  <a:blip r:embed="rId6"/>
                  <a:stretch>
                    <a:fillRect t="-7345" r="-3346" b="-16384"/>
                  </a:stretch>
                </a:blipFill>
              </p:spPr>
              <p:txBody>
                <a:bodyPr/>
                <a:lstStyle/>
                <a:p>
                  <a:r>
                    <a:rPr lang="en-US">
                      <a:noFill/>
                    </a:rPr>
                    <a:t> </a:t>
                  </a:r>
                </a:p>
              </p:txBody>
            </p:sp>
          </mc:Fallback>
        </mc:AlternateContent>
      </p:grpSp>
      <p:sp>
        <p:nvSpPr>
          <p:cNvPr id="43" name="TextBox 42">
            <a:extLst>
              <a:ext uri="{FF2B5EF4-FFF2-40B4-BE49-F238E27FC236}">
                <a16:creationId xmlns:a16="http://schemas.microsoft.com/office/drawing/2014/main" id="{583A198B-D847-0C4C-4371-72B052722692}"/>
              </a:ext>
            </a:extLst>
          </p:cNvPr>
          <p:cNvSpPr txBox="1"/>
          <p:nvPr/>
        </p:nvSpPr>
        <p:spPr>
          <a:xfrm>
            <a:off x="5649757" y="5292962"/>
            <a:ext cx="790604" cy="477054"/>
          </a:xfrm>
          <a:prstGeom prst="rect">
            <a:avLst/>
          </a:prstGeom>
          <a:noFill/>
        </p:spPr>
        <p:txBody>
          <a:bodyPr wrap="square">
            <a:spAutoFit/>
          </a:bodyPr>
          <a:lstStyle/>
          <a:p>
            <a:r>
              <a:rPr lang="en-US" sz="2500">
                <a:latin typeface="Arial" panose="020B0604020202020204" pitchFamily="34" charset="0"/>
                <a:cs typeface="Times New Roman" panose="02020603050405020304" pitchFamily="18" charset="0"/>
              </a:rPr>
              <a:t>thì</a:t>
            </a:r>
            <a:endParaRPr lang="en-US" sz="2500"/>
          </a:p>
        </p:txBody>
      </p:sp>
    </p:spTree>
    <p:extLst>
      <p:ext uri="{BB962C8B-B14F-4D97-AF65-F5344CB8AC3E}">
        <p14:creationId xmlns:p14="http://schemas.microsoft.com/office/powerpoint/2010/main" val="5494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3" grpId="0"/>
      <p:bldP spid="27" grpId="0"/>
      <p:bldP spid="39"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3772A57-17D2-C606-DC4B-4C403C6DA3EB}"/>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89FE4BB7-3D0E-C741-35D7-7CBE14771E08}"/>
                </a:ext>
              </a:extLst>
            </p:cNvPr>
            <p:cNvGrpSpPr>
              <a:grpSpLocks/>
            </p:cNvGrpSpPr>
            <p:nvPr/>
          </p:nvGrpSpPr>
          <p:grpSpPr bwMode="auto">
            <a:xfrm>
              <a:off x="286110" y="2280389"/>
              <a:ext cx="7844395" cy="708275"/>
              <a:chOff x="564748" y="3403331"/>
              <a:chExt cx="4039497" cy="1364238"/>
            </a:xfrm>
          </p:grpSpPr>
          <p:pic>
            <p:nvPicPr>
              <p:cNvPr id="8" name="Picture 7" descr="empty-green-rectangle">
                <a:extLst>
                  <a:ext uri="{FF2B5EF4-FFF2-40B4-BE49-F238E27FC236}">
                    <a16:creationId xmlns:a16="http://schemas.microsoft.com/office/drawing/2014/main" id="{D36FCEF3-F25C-0BB2-83FD-BD88444EC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4D5F9369-0339-978C-6C47-8F1F33F49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66D10F93-7104-746E-7F02-BF102DF6ECCB}"/>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E67887DA-E335-2616-9588-D8D12A2280AA}"/>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10" name="Group 9">
            <a:extLst>
              <a:ext uri="{FF2B5EF4-FFF2-40B4-BE49-F238E27FC236}">
                <a16:creationId xmlns:a16="http://schemas.microsoft.com/office/drawing/2014/main" id="{D32AECE0-BB49-49B6-5C8D-8361D918C898}"/>
              </a:ext>
            </a:extLst>
          </p:cNvPr>
          <p:cNvGrpSpPr/>
          <p:nvPr/>
        </p:nvGrpSpPr>
        <p:grpSpPr>
          <a:xfrm>
            <a:off x="338942" y="731676"/>
            <a:ext cx="785094" cy="325264"/>
            <a:chOff x="5867400" y="402866"/>
            <a:chExt cx="785094" cy="406303"/>
          </a:xfrm>
        </p:grpSpPr>
        <p:sp>
          <p:nvSpPr>
            <p:cNvPr id="11" name="Arrow: Pentagon 10">
              <a:extLst>
                <a:ext uri="{FF2B5EF4-FFF2-40B4-BE49-F238E27FC236}">
                  <a16:creationId xmlns:a16="http://schemas.microsoft.com/office/drawing/2014/main" id="{9FC32D0C-EF53-A176-15D8-C7DCBBFB6804}"/>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hevron 11">
              <a:extLst>
                <a:ext uri="{FF2B5EF4-FFF2-40B4-BE49-F238E27FC236}">
                  <a16:creationId xmlns:a16="http://schemas.microsoft.com/office/drawing/2014/main" id="{9A92ED29-15C7-182F-C295-68FF6BD21D06}"/>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 Box 13">
            <a:extLst>
              <a:ext uri="{FF2B5EF4-FFF2-40B4-BE49-F238E27FC236}">
                <a16:creationId xmlns:a16="http://schemas.microsoft.com/office/drawing/2014/main" id="{753E3397-04A4-DCD7-AFF1-FD7993169B3A}"/>
              </a:ext>
            </a:extLst>
          </p:cNvPr>
          <p:cNvSpPr txBox="1">
            <a:spLocks noChangeArrowheads="1"/>
          </p:cNvSpPr>
          <p:nvPr/>
        </p:nvSpPr>
        <p:spPr bwMode="auto">
          <a:xfrm>
            <a:off x="1129681" y="666498"/>
            <a:ext cx="6947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Cách xác định sai số trong phép đo gián tiếp </a:t>
            </a:r>
          </a:p>
        </p:txBody>
      </p:sp>
      <p:pic>
        <p:nvPicPr>
          <p:cNvPr id="16" name="Picture 5" descr="empty-blue-rectangle">
            <a:extLst>
              <a:ext uri="{FF2B5EF4-FFF2-40B4-BE49-F238E27FC236}">
                <a16:creationId xmlns:a16="http://schemas.microsoft.com/office/drawing/2014/main" id="{23F428F5-6D3B-0C53-64A0-A2674854A1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1" y="1276427"/>
            <a:ext cx="11500297" cy="258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522B460-E643-B52C-B39C-0781E2932822}"/>
                  </a:ext>
                </a:extLst>
              </p:cNvPr>
              <p:cNvSpPr txBox="1"/>
              <p:nvPr/>
            </p:nvSpPr>
            <p:spPr>
              <a:xfrm>
                <a:off x="996338" y="1356259"/>
                <a:ext cx="9490858" cy="2316853"/>
              </a:xfrm>
              <a:prstGeom prst="rect">
                <a:avLst/>
              </a:prstGeom>
              <a:noFill/>
            </p:spPr>
            <p:txBody>
              <a:bodyPr wrap="square">
                <a:spAutoFit/>
              </a:bodyPr>
              <a:lstStyle/>
              <a:p>
                <a:r>
                  <a:rPr lang="en-US" sz="2500" b="1" i="1">
                    <a:effectLst/>
                    <a:latin typeface="Arial" panose="020B0604020202020204" pitchFamily="34" charset="0"/>
                    <a:ea typeface="Times New Roman" panose="02020603050405020304" pitchFamily="18" charset="0"/>
                    <a:cs typeface="Times New Roman" panose="02020603050405020304" pitchFamily="18" charset="0"/>
                  </a:rPr>
                  <a:t>Lưu ý:</a:t>
                </a:r>
              </a:p>
              <a:p>
                <a:pPr marL="342900" indent="-342900">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ctrlPr>
                          <a:rPr lang="en-US" sz="2800" i="1" smtClean="0">
                            <a:latin typeface="Cambria Math" panose="02040503050406030204" pitchFamily="18" charset="0"/>
                          </a:rPr>
                        </m:ctrlPr>
                      </m:radPr>
                      <m:deg>
                        <m:r>
                          <m:rPr>
                            <m:brk m:alnAt="7"/>
                          </m:rPr>
                          <a:rPr lang="en-US" sz="2800" b="0" i="1" smtClean="0">
                            <a:latin typeface="Cambria Math" panose="02040503050406030204" pitchFamily="18" charset="0"/>
                          </a:rPr>
                          <m:t>𝑚</m:t>
                        </m:r>
                      </m:deg>
                      <m:e>
                        <m:r>
                          <a:rPr lang="en-US" sz="2800" b="0" i="1" smtClean="0">
                            <a:latin typeface="Cambria Math" panose="02040503050406030204" pitchFamily="18" charset="0"/>
                          </a:rPr>
                          <m:t>𝑥</m:t>
                        </m:r>
                      </m:e>
                    </m:rad>
                  </m:oMath>
                </a14:m>
                <a:r>
                  <a:rPr lang="en-US" sz="2500">
                    <a:effectLst/>
                    <a:latin typeface="Arial" panose="020B0604020202020204" pitchFamily="34" charset="0"/>
                    <a:ea typeface="Times New Roman" panose="02020603050405020304" pitchFamily="18" charset="0"/>
                    <a:cs typeface="Times New Roman" panose="02020603050405020304" pitchFamily="18" charset="0"/>
                  </a:rPr>
                  <a:t> có thể được viết lại thành x</a:t>
                </a:r>
                <a:r>
                  <a:rPr lang="en-US" sz="2500" baseline="30000">
                    <a:effectLst/>
                    <a:latin typeface="Arial" panose="020B0604020202020204" pitchFamily="34" charset="0"/>
                    <a:ea typeface="Times New Roman" panose="02020603050405020304" pitchFamily="18" charset="0"/>
                    <a:cs typeface="Times New Roman" panose="02020603050405020304" pitchFamily="18" charset="0"/>
                  </a:rPr>
                  <a:t>n</a:t>
                </a:r>
                <a:r>
                  <a:rPr lang="en-US" sz="2500">
                    <a:effectLst/>
                    <a:latin typeface="Arial" panose="020B0604020202020204" pitchFamily="34" charset="0"/>
                    <a:ea typeface="Times New Roman" panose="02020603050405020304" pitchFamily="18" charset="0"/>
                    <a:cs typeface="Times New Roman" panose="02020603050405020304" pitchFamily="18" charset="0"/>
                  </a:rPr>
                  <a:t> với n = </a:t>
                </a:r>
                <a14:m>
                  <m:oMath xmlns:m="http://schemas.openxmlformats.org/officeDocument/2006/math">
                    <m:f>
                      <m:fPr>
                        <m:ctrlPr>
                          <a:rPr lang="en-US" sz="2800" i="1">
                            <a:solidFill>
                              <a:srgbClr val="000000"/>
                            </a:solidFill>
                            <a:latin typeface="Cambria Math" panose="02040503050406030204" pitchFamily="18" charset="0"/>
                            <a:cs typeface="Arial" panose="020B0604020202020204" pitchFamily="34" charset="0"/>
                          </a:rPr>
                        </m:ctrlPr>
                      </m:fPr>
                      <m:num>
                        <m:r>
                          <m:rPr>
                            <m:nor/>
                          </m:rPr>
                          <a:rPr lang="en-US" sz="2800" b="0" i="1" smtClean="0">
                            <a:solidFill>
                              <a:srgbClr val="000000"/>
                            </a:solidFill>
                            <a:latin typeface="Cambria Math" panose="02040503050406030204" pitchFamily="18" charset="0"/>
                            <a:cs typeface="Arial" panose="020B0604020202020204" pitchFamily="34" charset="0"/>
                          </a:rPr>
                          <m:t>1</m:t>
                        </m:r>
                      </m:num>
                      <m:den>
                        <m:r>
                          <m:rPr>
                            <m:nor/>
                          </m:rPr>
                          <a:rPr lang="en-US" sz="3200" b="0" i="1" smtClean="0">
                            <a:solidFill>
                              <a:srgbClr val="000000"/>
                            </a:solidFill>
                            <a:latin typeface="Cambria Math" panose="02040503050406030204" pitchFamily="18" charset="0"/>
                            <a:cs typeface="Arial" panose="020B0604020202020204" pitchFamily="34" charset="0"/>
                          </a:rPr>
                          <m:t>m</m:t>
                        </m:r>
                      </m:den>
                    </m:f>
                  </m:oMath>
                </a14:m>
                <a:r>
                  <a:rPr lang="en-US" sz="2500">
                    <a:effectLst/>
                    <a:latin typeface="Arial" panose="020B0604020202020204" pitchFamily="34" charset="0"/>
                    <a:ea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Các chữ số có nghĩa bao gồm: Các chữ số khác 0, các chữ số 0 nằm giữa hai chữ số khác 0 hoặc nằm bên phải của dấu thập phân và một chữ số khác 0. </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7522B460-E643-B52C-B39C-0781E2932822}"/>
                  </a:ext>
                </a:extLst>
              </p:cNvPr>
              <p:cNvSpPr txBox="1">
                <a:spLocks noRot="1" noChangeAspect="1" noMove="1" noResize="1" noEditPoints="1" noAdjustHandles="1" noChangeArrowheads="1" noChangeShapeType="1" noTextEdit="1"/>
              </p:cNvSpPr>
              <p:nvPr/>
            </p:nvSpPr>
            <p:spPr>
              <a:xfrm>
                <a:off x="996338" y="1356259"/>
                <a:ext cx="9490858" cy="2316853"/>
              </a:xfrm>
              <a:prstGeom prst="rect">
                <a:avLst/>
              </a:prstGeom>
              <a:blipFill>
                <a:blip r:embed="rId5"/>
                <a:stretch>
                  <a:fillRect l="-1028" t="-1837" r="-1477" b="-4724"/>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6442B3BF-F867-24DC-D942-A324B180B0CB}"/>
              </a:ext>
            </a:extLst>
          </p:cNvPr>
          <p:cNvSpPr txBox="1"/>
          <p:nvPr/>
        </p:nvSpPr>
        <p:spPr>
          <a:xfrm>
            <a:off x="1403666" y="4088250"/>
            <a:ext cx="5718958" cy="1631216"/>
          </a:xfrm>
          <a:prstGeom prst="rect">
            <a:avLst/>
          </a:prstGeom>
          <a:noFill/>
        </p:spPr>
        <p:txBody>
          <a:bodyPr wrap="square">
            <a:spAutoFit/>
          </a:bodyPr>
          <a:lstStyle/>
          <a:p>
            <a:r>
              <a:rPr lang="en-US" sz="2500">
                <a:effectLst/>
                <a:latin typeface="Arial" panose="020B0604020202020204" pitchFamily="34" charset="0"/>
                <a:ea typeface="Times New Roman" panose="02020603050405020304" pitchFamily="18" charset="0"/>
                <a:cs typeface="Times New Roman" panose="02020603050405020304" pitchFamily="18" charset="0"/>
              </a:rPr>
              <a:t>Ví dụ: </a:t>
            </a:r>
          </a:p>
          <a:p>
            <a:pPr marL="342900" indent="-342900">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678 có ba chữ số có nghĩa, </a:t>
            </a:r>
          </a:p>
          <a:p>
            <a:pPr marL="342900" indent="-342900">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6 008 có bốn chữ số có nghĩa</a:t>
            </a:r>
          </a:p>
          <a:p>
            <a:pPr marL="342900" indent="-342900">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0,0800 có ba chữ số có nghĩa.</a:t>
            </a:r>
            <a:endParaRPr lang="en-US" sz="2500"/>
          </a:p>
        </p:txBody>
      </p:sp>
    </p:spTree>
    <p:extLst>
      <p:ext uri="{BB962C8B-B14F-4D97-AF65-F5344CB8AC3E}">
        <p14:creationId xmlns:p14="http://schemas.microsoft.com/office/powerpoint/2010/main" val="25100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B4B2918A-5305-4C99-986A-360A1EF171BC}"/>
              </a:ext>
            </a:extLst>
          </p:cNvPr>
          <p:cNvSpPr>
            <a:spLocks noChangeArrowheads="1"/>
          </p:cNvSpPr>
          <p:nvPr/>
        </p:nvSpPr>
        <p:spPr bwMode="auto">
          <a:xfrm>
            <a:off x="1216985" y="703769"/>
            <a:ext cx="9464842" cy="861774"/>
          </a:xfrm>
          <a:prstGeom prst="rect">
            <a:avLst/>
          </a:prstGeom>
          <a:solidFill>
            <a:schemeClr val="bg1">
              <a:alpha val="77000"/>
            </a:schemeClr>
          </a:solidFill>
          <a:ln>
            <a:noFill/>
          </a:ln>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marL="0" marR="0" algn="ctr">
              <a:spcBef>
                <a:spcPts val="0"/>
              </a:spcBef>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Ngoài ra, không có phép đo nào có thể cho ta kết quả thực của đại lượng cần đo mà luôn có sai số. </a:t>
            </a:r>
            <a:endParaRPr lang="en-US" sz="2500" i="1">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6" name="Group 15">
            <a:extLst>
              <a:ext uri="{FF2B5EF4-FFF2-40B4-BE49-F238E27FC236}">
                <a16:creationId xmlns:a16="http://schemas.microsoft.com/office/drawing/2014/main" id="{05AD2D45-F039-4D34-BEA5-298F373D8E9D}"/>
              </a:ext>
            </a:extLst>
          </p:cNvPr>
          <p:cNvGrpSpPr/>
          <p:nvPr/>
        </p:nvGrpSpPr>
        <p:grpSpPr>
          <a:xfrm>
            <a:off x="4724400" y="152400"/>
            <a:ext cx="2286000" cy="455751"/>
            <a:chOff x="2193" y="0"/>
            <a:chExt cx="2245706" cy="1239104"/>
          </a:xfrm>
          <a:solidFill>
            <a:srgbClr val="002060"/>
          </a:solidFill>
          <a:scene3d>
            <a:camera prst="orthographicFront"/>
            <a:lightRig rig="threePt" dir="t">
              <a:rot lat="0" lon="0" rev="7500000"/>
            </a:lightRig>
          </a:scene3d>
        </p:grpSpPr>
        <p:sp>
          <p:nvSpPr>
            <p:cNvPr id="17" name="Rounded Rectangle 36">
              <a:extLst>
                <a:ext uri="{FF2B5EF4-FFF2-40B4-BE49-F238E27FC236}">
                  <a16:creationId xmlns:a16="http://schemas.microsoft.com/office/drawing/2014/main" id="{76A3F7AC-B811-444C-9417-C18BAFC895D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23BD62B2-989C-4ABC-AF72-9E5C9B02509F}"/>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5624" tIns="47812" rIns="95624" bIns="47812" numCol="1" spcCol="1270" anchor="ctr" anchorCtr="0">
              <a:noAutofit/>
            </a:bodyPr>
            <a:lstStyle/>
            <a:p>
              <a:pPr algn="ctr" defTabSz="1115588">
                <a:lnSpc>
                  <a:spcPct val="90000"/>
                </a:lnSpc>
                <a:spcAft>
                  <a:spcPct val="35000"/>
                </a:spcAft>
              </a:pPr>
              <a:r>
                <a:rPr lang="en-US" sz="2510" b="1">
                  <a:latin typeface="Arial" panose="020B0604020202020204" pitchFamily="34" charset="0"/>
                  <a:cs typeface="Arial" panose="020B0604020202020204" pitchFamily="34" charset="0"/>
                </a:rPr>
                <a:t>Khởi động</a:t>
              </a:r>
            </a:p>
          </p:txBody>
        </p:sp>
      </p:grpSp>
      <p:sp>
        <p:nvSpPr>
          <p:cNvPr id="21" name="Rectangle: Rounded Corners 20">
            <a:extLst>
              <a:ext uri="{FF2B5EF4-FFF2-40B4-BE49-F238E27FC236}">
                <a16:creationId xmlns:a16="http://schemas.microsoft.com/office/drawing/2014/main" id="{C24E79AA-5271-416F-875E-ABB0836331D9}"/>
              </a:ext>
            </a:extLst>
          </p:cNvPr>
          <p:cNvSpPr/>
          <p:nvPr/>
        </p:nvSpPr>
        <p:spPr>
          <a:xfrm>
            <a:off x="641722" y="725661"/>
            <a:ext cx="11275469" cy="889893"/>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22" name="Picture 21" descr="Logo&#10;&#10;Description automatically generated with low confidence">
            <a:extLst>
              <a:ext uri="{FF2B5EF4-FFF2-40B4-BE49-F238E27FC236}">
                <a16:creationId xmlns:a16="http://schemas.microsoft.com/office/drawing/2014/main" id="{7FBD0CF6-4143-4810-8177-FC279BC0FE5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59" b="93824" l="10000" r="90000">
                        <a14:foregroundMark x1="43889" y1="11912" x2="43889" y2="11912"/>
                        <a14:foregroundMark x1="28333" y1="16912" x2="34778" y2="10735"/>
                        <a14:foregroundMark x1="34778" y1="10735" x2="53667" y2="7059"/>
                        <a14:foregroundMark x1="53667" y1="7059" x2="63222" y2="9559"/>
                        <a14:foregroundMark x1="63222" y1="9559" x2="72222" y2="17500"/>
                        <a14:foregroundMark x1="26778" y1="81176" x2="34333" y2="89853"/>
                        <a14:foregroundMark x1="34333" y1="89853" x2="43556" y2="93824"/>
                        <a14:foregroundMark x1="43556" y1="93824" x2="61778" y2="89706"/>
                        <a14:foregroundMark x1="61778" y1="89706" x2="68778" y2="86618"/>
                        <a14:foregroundMark x1="68778" y1="86618" x2="74222" y2="81765"/>
                        <a14:foregroundMark x1="74222" y1="81765" x2="75222" y2="76765"/>
                        <a14:backgroundMark x1="53000" y1="10588" x2="53000" y2="10588"/>
                      </a14:backgroundRemoval>
                    </a14:imgEffect>
                  </a14:imgLayer>
                </a14:imgProps>
              </a:ext>
              <a:ext uri="{28A0092B-C50C-407E-A947-70E740481C1C}">
                <a14:useLocalDpi xmlns:a14="http://schemas.microsoft.com/office/drawing/2010/main" val="0"/>
              </a:ext>
            </a:extLst>
          </a:blip>
          <a:stretch>
            <a:fillRect/>
          </a:stretch>
        </p:blipFill>
        <p:spPr>
          <a:xfrm>
            <a:off x="52823" y="176908"/>
            <a:ext cx="1177798" cy="889892"/>
          </a:xfrm>
          <a:prstGeom prst="rect">
            <a:avLst/>
          </a:prstGeom>
        </p:spPr>
      </p:pic>
      <p:sp>
        <p:nvSpPr>
          <p:cNvPr id="15" name="TextBox 14">
            <a:extLst>
              <a:ext uri="{FF2B5EF4-FFF2-40B4-BE49-F238E27FC236}">
                <a16:creationId xmlns:a16="http://schemas.microsoft.com/office/drawing/2014/main" id="{A411C546-4EBD-95AB-E1E6-B5A494BF93E4}"/>
              </a:ext>
            </a:extLst>
          </p:cNvPr>
          <p:cNvSpPr txBox="1"/>
          <p:nvPr/>
        </p:nvSpPr>
        <p:spPr>
          <a:xfrm>
            <a:off x="235513" y="6228546"/>
            <a:ext cx="11293604" cy="477054"/>
          </a:xfrm>
          <a:prstGeom prst="rect">
            <a:avLst/>
          </a:prstGeom>
          <a:noFill/>
        </p:spPr>
        <p:txBody>
          <a:bodyPr wrap="square">
            <a:spAutoFit/>
          </a:bodyPr>
          <a:lstStyle/>
          <a:p>
            <a:pPr algn="ct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 có thể gặp phải những loại sai số nào và cách hạn chế chúng ra sao?</a:t>
            </a:r>
            <a:endParaRPr lang="en-US" sz="2500"/>
          </a:p>
        </p:txBody>
      </p:sp>
      <p:grpSp>
        <p:nvGrpSpPr>
          <p:cNvPr id="20" name="Group 19">
            <a:extLst>
              <a:ext uri="{FF2B5EF4-FFF2-40B4-BE49-F238E27FC236}">
                <a16:creationId xmlns:a16="http://schemas.microsoft.com/office/drawing/2014/main" id="{C04D7304-E796-8357-2BE6-B12DD4D7D1DD}"/>
              </a:ext>
            </a:extLst>
          </p:cNvPr>
          <p:cNvGrpSpPr/>
          <p:nvPr/>
        </p:nvGrpSpPr>
        <p:grpSpPr>
          <a:xfrm>
            <a:off x="7075036" y="1946599"/>
            <a:ext cx="3276600" cy="3950901"/>
            <a:chOff x="6138649" y="1670735"/>
            <a:chExt cx="3810000" cy="4537247"/>
          </a:xfrm>
        </p:grpSpPr>
        <p:pic>
          <p:nvPicPr>
            <p:cNvPr id="23" name="Picture 22" descr="A picture containing text, scale, device&#10;&#10;Description automatically generated">
              <a:extLst>
                <a:ext uri="{FF2B5EF4-FFF2-40B4-BE49-F238E27FC236}">
                  <a16:creationId xmlns:a16="http://schemas.microsoft.com/office/drawing/2014/main" id="{465C67E3-3D01-13A3-D9D7-8657FABECCE6}"/>
                </a:ext>
              </a:extLst>
            </p:cNvPr>
            <p:cNvPicPr>
              <a:picLocks noChangeAspect="1"/>
            </p:cNvPicPr>
            <p:nvPr/>
          </p:nvPicPr>
          <p:blipFill rotWithShape="1">
            <a:blip r:embed="rId4">
              <a:extLst>
                <a:ext uri="{28A0092B-C50C-407E-A947-70E740481C1C}">
                  <a14:useLocalDpi xmlns:a14="http://schemas.microsoft.com/office/drawing/2010/main" val="0"/>
                </a:ext>
              </a:extLst>
            </a:blip>
            <a:srcRect l="27050" t="32498" r="13568" b="15876"/>
            <a:stretch/>
          </p:blipFill>
          <p:spPr>
            <a:xfrm>
              <a:off x="6138649" y="2895600"/>
              <a:ext cx="3810000" cy="3312382"/>
            </a:xfrm>
            <a:prstGeom prst="rect">
              <a:avLst/>
            </a:prstGeom>
          </p:spPr>
        </p:pic>
        <p:pic>
          <p:nvPicPr>
            <p:cNvPr id="24" name="Picture 23" descr="A picture containing text, scale, device&#10;&#10;Description automatically generated">
              <a:extLst>
                <a:ext uri="{FF2B5EF4-FFF2-40B4-BE49-F238E27FC236}">
                  <a16:creationId xmlns:a16="http://schemas.microsoft.com/office/drawing/2014/main" id="{DEB958C7-C947-794F-BAEB-61187A92AABC}"/>
                </a:ext>
              </a:extLst>
            </p:cNvPr>
            <p:cNvPicPr>
              <a:picLocks noChangeAspect="1"/>
            </p:cNvPicPr>
            <p:nvPr/>
          </p:nvPicPr>
          <p:blipFill rotWithShape="1">
            <a:blip r:embed="rId4">
              <a:extLst>
                <a:ext uri="{28A0092B-C50C-407E-A947-70E740481C1C}">
                  <a14:useLocalDpi xmlns:a14="http://schemas.microsoft.com/office/drawing/2010/main" val="0"/>
                </a:ext>
              </a:extLst>
            </a:blip>
            <a:srcRect l="27051" t="13196" r="19301" b="66888"/>
            <a:stretch/>
          </p:blipFill>
          <p:spPr>
            <a:xfrm rot="299954">
              <a:off x="6200477" y="1670735"/>
              <a:ext cx="3442137" cy="1277807"/>
            </a:xfrm>
            <a:prstGeom prst="rect">
              <a:avLst/>
            </a:prstGeom>
          </p:spPr>
        </p:pic>
      </p:grpSp>
      <p:grpSp>
        <p:nvGrpSpPr>
          <p:cNvPr id="6" name="Group 5">
            <a:extLst>
              <a:ext uri="{FF2B5EF4-FFF2-40B4-BE49-F238E27FC236}">
                <a16:creationId xmlns:a16="http://schemas.microsoft.com/office/drawing/2014/main" id="{80533FD6-557E-E88A-694A-9166EC74D3B9}"/>
              </a:ext>
            </a:extLst>
          </p:cNvPr>
          <p:cNvGrpSpPr/>
          <p:nvPr/>
        </p:nvGrpSpPr>
        <p:grpSpPr>
          <a:xfrm>
            <a:off x="994066" y="1911307"/>
            <a:ext cx="5101934" cy="4012326"/>
            <a:chOff x="641722" y="1882767"/>
            <a:chExt cx="5101934" cy="4012326"/>
          </a:xfrm>
        </p:grpSpPr>
        <p:pic>
          <p:nvPicPr>
            <p:cNvPr id="19" name="Picture 18">
              <a:extLst>
                <a:ext uri="{FF2B5EF4-FFF2-40B4-BE49-F238E27FC236}">
                  <a16:creationId xmlns:a16="http://schemas.microsoft.com/office/drawing/2014/main" id="{7B0FEACD-D08E-991E-AE97-6790459927EE}"/>
                </a:ext>
              </a:extLst>
            </p:cNvPr>
            <p:cNvPicPr>
              <a:picLocks noChangeAspect="1"/>
            </p:cNvPicPr>
            <p:nvPr/>
          </p:nvPicPr>
          <p:blipFill rotWithShape="1">
            <a:blip r:embed="rId5"/>
            <a:srcRect r="1512" b="66730"/>
            <a:stretch/>
          </p:blipFill>
          <p:spPr>
            <a:xfrm>
              <a:off x="762001" y="1882767"/>
              <a:ext cx="4953000" cy="1408478"/>
            </a:xfrm>
            <a:prstGeom prst="rect">
              <a:avLst/>
            </a:prstGeom>
          </p:spPr>
        </p:pic>
        <p:pic>
          <p:nvPicPr>
            <p:cNvPr id="25" name="Picture 24">
              <a:extLst>
                <a:ext uri="{FF2B5EF4-FFF2-40B4-BE49-F238E27FC236}">
                  <a16:creationId xmlns:a16="http://schemas.microsoft.com/office/drawing/2014/main" id="{F9495F0C-951C-265F-8F78-024CCD983A37}"/>
                </a:ext>
              </a:extLst>
            </p:cNvPr>
            <p:cNvPicPr>
              <a:picLocks noChangeAspect="1"/>
            </p:cNvPicPr>
            <p:nvPr/>
          </p:nvPicPr>
          <p:blipFill rotWithShape="1">
            <a:blip r:embed="rId6"/>
            <a:srcRect b="31129"/>
            <a:stretch/>
          </p:blipFill>
          <p:spPr>
            <a:xfrm>
              <a:off x="641722" y="3306982"/>
              <a:ext cx="5101934" cy="2588111"/>
            </a:xfrm>
            <a:prstGeom prst="rect">
              <a:avLst/>
            </a:prstGeom>
          </p:spPr>
        </p:pic>
      </p:grpSp>
    </p:spTree>
    <p:extLst>
      <p:ext uri="{BB962C8B-B14F-4D97-AF65-F5344CB8AC3E}">
        <p14:creationId xmlns:p14="http://schemas.microsoft.com/office/powerpoint/2010/main" val="3309414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Vận dụng</a:t>
              </a:r>
            </a:p>
          </p:txBody>
        </p:sp>
      </p:grpSp>
      <p:sp>
        <p:nvSpPr>
          <p:cNvPr id="20" name="TextBox 19">
            <a:extLst>
              <a:ext uri="{FF2B5EF4-FFF2-40B4-BE49-F238E27FC236}">
                <a16:creationId xmlns:a16="http://schemas.microsoft.com/office/drawing/2014/main" id="{4E8F817D-905D-49E9-8367-8B786323AE06}"/>
              </a:ext>
            </a:extLst>
          </p:cNvPr>
          <p:cNvSpPr txBox="1"/>
          <p:nvPr/>
        </p:nvSpPr>
        <p:spPr>
          <a:xfrm>
            <a:off x="914400" y="762000"/>
            <a:ext cx="10591800" cy="1306512"/>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Bảng 3.4 thể hiện kết quả đo khối lượng của một túi trái cây bằng cân đồng hồ. Em hãy xác định sai số tuyệt đối ứng với từng lần đo, sai số tuyệt đối và sai số tương đối của phép đo. Biết sai số dụng cụ là 0,1 kg.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3B24DC34-5276-6E74-6A2C-986CFE279C49}"/>
              </a:ext>
            </a:extLst>
          </p:cNvPr>
          <p:cNvSpPr/>
          <p:nvPr/>
        </p:nvSpPr>
        <p:spPr>
          <a:xfrm>
            <a:off x="567901" y="765378"/>
            <a:ext cx="11243099" cy="1303134"/>
          </a:xfrm>
          <a:prstGeom prst="roundRect">
            <a:avLst>
              <a:gd name="adj" fmla="val 856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up of a human brain&#10;&#10;Description automatically generated with low confidence">
            <a:extLst>
              <a:ext uri="{FF2B5EF4-FFF2-40B4-BE49-F238E27FC236}">
                <a16:creationId xmlns:a16="http://schemas.microsoft.com/office/drawing/2014/main" id="{FC68BBE5-25D8-C22E-1C3C-434418ED018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750" b="99000" l="10000" r="90000">
                        <a14:foregroundMark x1="50667" y1="4750" x2="50667" y2="4750"/>
                        <a14:foregroundMark x1="40000" y1="99000" x2="40000" y2="99000"/>
                      </a14:backgroundRemoval>
                    </a14:imgEffect>
                  </a14:imgLayer>
                </a14:imgProps>
              </a:ext>
              <a:ext uri="{28A0092B-C50C-407E-A947-70E740481C1C}">
                <a14:useLocalDpi xmlns:a14="http://schemas.microsoft.com/office/drawing/2010/main" val="0"/>
              </a:ext>
            </a:extLst>
          </a:blip>
          <a:srcRect l="12059" t="-7355" r="10163" b="93"/>
          <a:stretch/>
        </p:blipFill>
        <p:spPr>
          <a:xfrm flipH="1">
            <a:off x="34501" y="-2773"/>
            <a:ext cx="1066800" cy="944478"/>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5E2515D-ABED-0BB1-A440-725FCCB8841B}"/>
                  </a:ext>
                </a:extLst>
              </p:cNvPr>
              <p:cNvSpPr txBox="1"/>
              <p:nvPr/>
            </p:nvSpPr>
            <p:spPr>
              <a:xfrm>
                <a:off x="1610204" y="5105400"/>
                <a:ext cx="8668465" cy="1645130"/>
              </a:xfrm>
              <a:prstGeom prst="rect">
                <a:avLst/>
              </a:prstGeom>
              <a:noFill/>
            </p:spPr>
            <p:txBody>
              <a:bodyPr wrap="square">
                <a:spAutoFit/>
              </a:bodyPr>
              <a:lstStyle/>
              <a:p>
                <a:r>
                  <a:rPr lang="en-US" sz="2500">
                    <a:effectLst/>
                    <a:latin typeface="Arial" panose="020B0604020202020204" pitchFamily="34" charset="0"/>
                    <a:ea typeface="Times New Roman" panose="02020603050405020304" pitchFamily="18" charset="0"/>
                    <a:cs typeface="Arial" panose="020B0604020202020204" pitchFamily="34" charset="0"/>
                  </a:rPr>
                  <a:t>Sai số tuyệt đối của phép đo: </a:t>
                </a:r>
                <a14:m>
                  <m:oMath xmlns:m="http://schemas.openxmlformats.org/officeDocument/2006/math">
                    <m:r>
                      <a:rPr lang="en-US" sz="28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800" b="0" i="1" smtClean="0">
                        <a:solidFill>
                          <a:srgbClr val="000000"/>
                        </a:solidFill>
                        <a:latin typeface="Cambria Math" panose="02040503050406030204" pitchFamily="18" charset="0"/>
                        <a:cs typeface="Arial" panose="020B0604020202020204" pitchFamily="34" charset="0"/>
                      </a:rPr>
                      <m:t>𝑚</m:t>
                    </m:r>
                    <m:r>
                      <a:rPr lang="en-US" sz="2800" i="1">
                        <a:solidFill>
                          <a:srgbClr val="000000"/>
                        </a:solidFill>
                        <a:latin typeface="Cambria Math" panose="02040503050406030204" pitchFamily="18" charset="0"/>
                        <a:cs typeface="Arial" panose="020B0604020202020204" pitchFamily="34" charset="0"/>
                      </a:rPr>
                      <m:t> </m:t>
                    </m:r>
                  </m:oMath>
                </a14:m>
                <a:r>
                  <a:rPr lang="en-US" sz="2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800" i="1">
                            <a:solidFill>
                              <a:srgbClr val="000000"/>
                            </a:solidFill>
                            <a:latin typeface="Cambria Math" panose="02040503050406030204" pitchFamily="18" charset="0"/>
                            <a:cs typeface="Arial" panose="020B0604020202020204" pitchFamily="34" charset="0"/>
                          </a:rPr>
                        </m:ctrlPr>
                      </m:accPr>
                      <m:e>
                        <m:r>
                          <a:rPr lang="en-US" sz="28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8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𝑚</m:t>
                        </m:r>
                      </m:e>
                    </m:acc>
                  </m:oMath>
                </a14:m>
                <a:r>
                  <a:rPr lang="en-US" sz="2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a:solidFill>
                      <a:srgbClr val="000000"/>
                    </a:solidFill>
                    <a:latin typeface="Arial" panose="020B0604020202020204" pitchFamily="34" charset="0"/>
                    <a:cs typeface="Arial" panose="020B0604020202020204" pitchFamily="34" charset="0"/>
                    <a:sym typeface="Symbol" panose="05050102010706020507" pitchFamily="18" charset="2"/>
                  </a:rPr>
                  <a:t> </a:t>
                </a:r>
                <a14:m>
                  <m:oMath xmlns:m="http://schemas.openxmlformats.org/officeDocument/2006/math">
                    <m:r>
                      <a:rPr lang="en-US" sz="2800" i="1">
                        <a:solidFill>
                          <a:srgbClr val="000000"/>
                        </a:solidFill>
                        <a:latin typeface="Cambria Math" panose="02040503050406030204" pitchFamily="18" charset="0"/>
                        <a:cs typeface="Arial" panose="020B0604020202020204" pitchFamily="34" charset="0"/>
                        <a:sym typeface="Symbol" panose="05050102010706020507" pitchFamily="18" charset="2"/>
                      </a:rPr>
                      <m:t></m:t>
                    </m:r>
                  </m:oMath>
                </a14:m>
                <a:r>
                  <a:rPr lang="en-US" sz="2800">
                    <a:latin typeface="Arial" panose="020B0604020202020204" pitchFamily="34" charset="0"/>
                    <a:cs typeface="Arial" panose="020B0604020202020204" pitchFamily="34" charset="0"/>
                  </a:rPr>
                  <a:t>m</a:t>
                </a:r>
                <a:r>
                  <a:rPr lang="en-US" sz="2800" baseline="-25000">
                    <a:latin typeface="Arial" panose="020B0604020202020204" pitchFamily="34" charset="0"/>
                    <a:cs typeface="Arial" panose="020B0604020202020204" pitchFamily="34" charset="0"/>
                  </a:rPr>
                  <a:t>dc</a:t>
                </a:r>
                <a:r>
                  <a:rPr lang="en-US" sz="2500">
                    <a:effectLst/>
                    <a:latin typeface="Arial" panose="020B0604020202020204" pitchFamily="34" charset="0"/>
                    <a:ea typeface="Times New Roman" panose="02020603050405020304" pitchFamily="18" charset="0"/>
                    <a:cs typeface="Arial" panose="020B0604020202020204" pitchFamily="34" charset="0"/>
                  </a:rPr>
                  <a:t>= ?</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r>
                  <a:rPr lang="en-US" sz="2500">
                    <a:effectLst/>
                    <a:latin typeface="Arial" panose="020B0604020202020204" pitchFamily="34" charset="0"/>
                    <a:ea typeface="Times New Roman" panose="02020603050405020304" pitchFamily="18" charset="0"/>
                    <a:cs typeface="Arial" panose="020B0604020202020204" pitchFamily="34" charset="0"/>
                  </a:rPr>
                  <a:t>Sai số tương đối của phép đo: </a:t>
                </a:r>
                <a14:m>
                  <m:oMath xmlns:m="http://schemas.openxmlformats.org/officeDocument/2006/math">
                    <m:r>
                      <a:rPr lang="en-US" sz="28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2800" b="0" i="1" smtClean="0">
                        <a:solidFill>
                          <a:srgbClr val="000000"/>
                        </a:solidFill>
                        <a:effectLst/>
                        <a:latin typeface="Cambria Math" panose="02040503050406030204" pitchFamily="18" charset="0"/>
                        <a:cs typeface="Arial" panose="020B0604020202020204" pitchFamily="34" charset="0"/>
                      </a:rPr>
                      <m:t>𝑚</m:t>
                    </m:r>
                  </m:oMath>
                </a14:m>
                <a:r>
                  <a:rPr lang="en-US" sz="2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2800" i="1" smtClean="0">
                            <a:solidFill>
                              <a:srgbClr val="000000"/>
                            </a:solidFill>
                            <a:effectLst/>
                            <a:latin typeface="Cambria Math" panose="02040503050406030204" pitchFamily="18" charset="0"/>
                            <a:cs typeface="Arial" panose="020B0604020202020204" pitchFamily="34" charset="0"/>
                          </a:rPr>
                        </m:ctrlPr>
                      </m:fPr>
                      <m:num>
                        <m:r>
                          <a:rPr lang="en-US" sz="28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8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𝑚</m:t>
                        </m:r>
                      </m:num>
                      <m:den>
                        <m:acc>
                          <m:accPr>
                            <m:chr m:val="̅"/>
                            <m:ctrlPr>
                              <a:rPr lang="en-US" sz="2800" i="1">
                                <a:solidFill>
                                  <a:srgbClr val="000000"/>
                                </a:solidFill>
                                <a:latin typeface="Cambria Math" panose="02040503050406030204" pitchFamily="18" charset="0"/>
                                <a:cs typeface="Arial" panose="020B0604020202020204" pitchFamily="34" charset="0"/>
                              </a:rPr>
                            </m:ctrlPr>
                          </m:accPr>
                          <m:e>
                            <m:r>
                              <a:rPr lang="en-US" sz="2800" b="0" i="1" smtClean="0">
                                <a:solidFill>
                                  <a:srgbClr val="000000"/>
                                </a:solidFill>
                                <a:latin typeface="Cambria Math" panose="02040503050406030204" pitchFamily="18" charset="0"/>
                                <a:cs typeface="Arial" panose="020B0604020202020204" pitchFamily="34" charset="0"/>
                              </a:rPr>
                              <m:t>𝑚</m:t>
                            </m:r>
                          </m:e>
                        </m:acc>
                      </m:den>
                    </m:f>
                    <m:r>
                      <a:rPr lang="en-US" sz="2800" i="1">
                        <a:solidFill>
                          <a:srgbClr val="000000"/>
                        </a:solidFill>
                        <a:latin typeface="Cambria Math" panose="02040503050406030204" pitchFamily="18" charset="0"/>
                        <a:cs typeface="Arial" panose="020B0604020202020204" pitchFamily="34" charset="0"/>
                      </a:rPr>
                      <m:t> </m:t>
                    </m:r>
                    <m:r>
                      <a:rPr lang="en-US" sz="2800" b="0" i="1" smtClean="0">
                        <a:solidFill>
                          <a:srgbClr val="000000"/>
                        </a:solidFill>
                        <a:latin typeface="Cambria Math" panose="02040503050406030204" pitchFamily="18" charset="0"/>
                        <a:cs typeface="Arial" panose="020B0604020202020204" pitchFamily="34" charset="0"/>
                      </a:rPr>
                      <m:t>.</m:t>
                    </m:r>
                  </m:oMath>
                </a14:m>
                <a:r>
                  <a:rPr lang="en-US" sz="2500">
                    <a:effectLst/>
                    <a:latin typeface="Arial" panose="020B0604020202020204" pitchFamily="34" charset="0"/>
                    <a:ea typeface="Times New Roman" panose="02020603050405020304" pitchFamily="18" charset="0"/>
                    <a:cs typeface="Arial" panose="020B0604020202020204" pitchFamily="34" charset="0"/>
                  </a:rPr>
                  <a:t>100% = ? </a:t>
                </a:r>
              </a:p>
              <a:p>
                <a:r>
                  <a:rPr lang="en-US" sz="2500">
                    <a:effectLst/>
                    <a:latin typeface="Arial" panose="020B0604020202020204" pitchFamily="34" charset="0"/>
                    <a:ea typeface="Times New Roman" panose="02020603050405020304" pitchFamily="18" charset="0"/>
                    <a:cs typeface="Arial" panose="020B0604020202020204" pitchFamily="34" charset="0"/>
                  </a:rPr>
                  <a:t>Kết quả phép đo: </a:t>
                </a:r>
                <a14:m>
                  <m:oMath xmlns:m="http://schemas.openxmlformats.org/officeDocument/2006/math">
                    <m:r>
                      <a:rPr lang="en-US" sz="2800" b="0" i="1" smtClean="0">
                        <a:solidFill>
                          <a:srgbClr val="000000"/>
                        </a:solidFill>
                        <a:latin typeface="Cambria Math" panose="02040503050406030204" pitchFamily="18" charset="0"/>
                        <a:cs typeface="Arial" panose="020B0604020202020204" pitchFamily="34" charset="0"/>
                      </a:rPr>
                      <m:t>𝑚</m:t>
                    </m:r>
                    <m:r>
                      <a:rPr lang="en-US" sz="2800" i="1">
                        <a:solidFill>
                          <a:srgbClr val="000000"/>
                        </a:solidFill>
                        <a:latin typeface="Cambria Math" panose="02040503050406030204" pitchFamily="18" charset="0"/>
                        <a:cs typeface="Arial" panose="020B0604020202020204" pitchFamily="34" charset="0"/>
                      </a:rPr>
                      <m:t> </m:t>
                    </m:r>
                  </m:oMath>
                </a14:m>
                <a:r>
                  <a:rPr lang="en-US" sz="2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800" i="1">
                            <a:solidFill>
                              <a:srgbClr val="000000"/>
                            </a:solidFill>
                            <a:latin typeface="Cambria Math" panose="02040503050406030204" pitchFamily="18" charset="0"/>
                            <a:cs typeface="Arial" panose="020B0604020202020204" pitchFamily="34" charset="0"/>
                          </a:rPr>
                        </m:ctrlPr>
                      </m:accPr>
                      <m:e>
                        <m:r>
                          <a:rPr lang="en-US" sz="2800" b="0" i="1" smtClean="0">
                            <a:solidFill>
                              <a:srgbClr val="000000"/>
                            </a:solidFill>
                            <a:latin typeface="Cambria Math" panose="02040503050406030204" pitchFamily="18" charset="0"/>
                            <a:cs typeface="Arial" panose="020B0604020202020204" pitchFamily="34" charset="0"/>
                          </a:rPr>
                          <m:t>𝑚</m:t>
                        </m:r>
                      </m:e>
                    </m:acc>
                  </m:oMath>
                </a14:m>
                <a:r>
                  <a:rPr lang="en-US" sz="2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2800">
                    <a:solidFill>
                      <a:srgbClr val="000000"/>
                    </a:solidFill>
                    <a:latin typeface="Arial" panose="020B0604020202020204" pitchFamily="34" charset="0"/>
                    <a:cs typeface="Arial" panose="020B0604020202020204" pitchFamily="34" charset="0"/>
                    <a:sym typeface="Symbol" panose="05050102010706020507" pitchFamily="18" charset="2"/>
                  </a:rPr>
                  <a:t> </a:t>
                </a:r>
                <a14:m>
                  <m:oMath xmlns:m="http://schemas.openxmlformats.org/officeDocument/2006/math">
                    <m:r>
                      <a:rPr lang="en-US" sz="28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8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𝑚</m:t>
                    </m:r>
                  </m:oMath>
                </a14:m>
                <a:r>
                  <a:rPr lang="en-US" sz="2800">
                    <a:latin typeface="Arial" panose="020B0604020202020204" pitchFamily="34" charset="0"/>
                    <a:cs typeface="Arial" panose="020B0604020202020204" pitchFamily="34" charset="0"/>
                  </a:rPr>
                  <a:t> = ?</a:t>
                </a:r>
              </a:p>
            </p:txBody>
          </p:sp>
        </mc:Choice>
        <mc:Fallback xmlns="">
          <p:sp>
            <p:nvSpPr>
              <p:cNvPr id="15" name="TextBox 14">
                <a:extLst>
                  <a:ext uri="{FF2B5EF4-FFF2-40B4-BE49-F238E27FC236}">
                    <a16:creationId xmlns:a16="http://schemas.microsoft.com/office/drawing/2014/main" id="{35E2515D-ABED-0BB1-A440-725FCCB8841B}"/>
                  </a:ext>
                </a:extLst>
              </p:cNvPr>
              <p:cNvSpPr txBox="1">
                <a:spLocks noRot="1" noChangeAspect="1" noMove="1" noResize="1" noEditPoints="1" noAdjustHandles="1" noChangeArrowheads="1" noChangeShapeType="1" noTextEdit="1"/>
              </p:cNvSpPr>
              <p:nvPr/>
            </p:nvSpPr>
            <p:spPr>
              <a:xfrm>
                <a:off x="1610204" y="5105400"/>
                <a:ext cx="8668465" cy="1645130"/>
              </a:xfrm>
              <a:prstGeom prst="rect">
                <a:avLst/>
              </a:prstGeom>
              <a:blipFill>
                <a:blip r:embed="rId4"/>
                <a:stretch>
                  <a:fillRect l="-1125" t="-4089" b="-9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Table 13">
                <a:extLst>
                  <a:ext uri="{FF2B5EF4-FFF2-40B4-BE49-F238E27FC236}">
                    <a16:creationId xmlns:a16="http://schemas.microsoft.com/office/drawing/2014/main" id="{187501D1-0E10-A8A2-DF8A-B1CA993CBA9E}"/>
                  </a:ext>
                </a:extLst>
              </p:cNvPr>
              <p:cNvGraphicFramePr>
                <a:graphicFrameLocks noGrp="1"/>
              </p:cNvGraphicFramePr>
              <p:nvPr>
                <p:extLst>
                  <p:ext uri="{D42A27DB-BD31-4B8C-83A1-F6EECF244321}">
                    <p14:modId xmlns:p14="http://schemas.microsoft.com/office/powerpoint/2010/main" val="358655993"/>
                  </p:ext>
                </p:extLst>
              </p:nvPr>
            </p:nvGraphicFramePr>
            <p:xfrm>
              <a:off x="1341830" y="2185365"/>
              <a:ext cx="8936839" cy="2834640"/>
            </p:xfrm>
            <a:graphic>
              <a:graphicData uri="http://schemas.openxmlformats.org/drawingml/2006/table">
                <a:tbl>
                  <a:tblPr firstRow="1" bandRow="1">
                    <a:tableStyleId>{93296810-A885-4BE3-A3E7-6D5BEEA58F35}</a:tableStyleId>
                  </a:tblPr>
                  <a:tblGrid>
                    <a:gridCol w="2851446">
                      <a:extLst>
                        <a:ext uri="{9D8B030D-6E8A-4147-A177-3AD203B41FA5}">
                          <a16:colId xmlns:a16="http://schemas.microsoft.com/office/drawing/2014/main" val="1601266568"/>
                        </a:ext>
                      </a:extLst>
                    </a:gridCol>
                    <a:gridCol w="3547029">
                      <a:extLst>
                        <a:ext uri="{9D8B030D-6E8A-4147-A177-3AD203B41FA5}">
                          <a16:colId xmlns:a16="http://schemas.microsoft.com/office/drawing/2014/main" val="191516268"/>
                        </a:ext>
                      </a:extLst>
                    </a:gridCol>
                    <a:gridCol w="2538364">
                      <a:extLst>
                        <a:ext uri="{9D8B030D-6E8A-4147-A177-3AD203B41FA5}">
                          <a16:colId xmlns:a16="http://schemas.microsoft.com/office/drawing/2014/main" val="3726663111"/>
                        </a:ext>
                      </a:extLst>
                    </a:gridCol>
                  </a:tblGrid>
                  <a:tr h="3877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a:latin typeface="Arial" panose="020B0604020202020204" pitchFamily="34" charset="0"/>
                              <a:cs typeface="Arial" panose="020B0604020202020204" pitchFamily="34" charset="0"/>
                            </a:rPr>
                            <a:t>Lần đo</a:t>
                          </a:r>
                        </a:p>
                      </a:txBody>
                      <a:tcPr/>
                    </a:tc>
                    <a:tc>
                      <a:txBody>
                        <a:bodyPr/>
                        <a:lstStyle/>
                        <a:p>
                          <a:pPr algn="ctr"/>
                          <a:r>
                            <a:rPr lang="en-US" sz="2500">
                              <a:latin typeface="Arial" panose="020B0604020202020204" pitchFamily="34" charset="0"/>
                              <a:cs typeface="Arial" panose="020B0604020202020204" pitchFamily="34" charset="0"/>
                            </a:rPr>
                            <a:t>m (kg)</a:t>
                          </a:r>
                        </a:p>
                      </a:txBody>
                      <a:tcPr/>
                    </a:tc>
                    <a:tc>
                      <a:txBody>
                        <a:bodyPr/>
                        <a:lstStyle/>
                        <a:p>
                          <a:pPr algn="ctr"/>
                          <a:r>
                            <a:rPr lang="en-US" sz="2500">
                              <a:latin typeface="Arial" panose="020B0604020202020204" pitchFamily="34" charset="0"/>
                              <a:cs typeface="Arial" panose="020B0604020202020204" pitchFamily="34" charset="0"/>
                            </a:rPr>
                            <a:t>Sai số </a:t>
                          </a:r>
                          <a:r>
                            <a:rPr lang="en-US" sz="2500">
                              <a:latin typeface="Arial" panose="020B0604020202020204" pitchFamily="34" charset="0"/>
                              <a:cs typeface="Arial" panose="020B0604020202020204" pitchFamily="34" charset="0"/>
                              <a:sym typeface="Symbol" panose="05050102010706020507" pitchFamily="18" charset="2"/>
                            </a:rPr>
                            <a:t>m </a:t>
                          </a:r>
                          <a:r>
                            <a:rPr lang="en-US" sz="2500">
                              <a:latin typeface="Arial" panose="020B0604020202020204" pitchFamily="34" charset="0"/>
                              <a:cs typeface="Arial" panose="020B0604020202020204" pitchFamily="34" charset="0"/>
                            </a:rPr>
                            <a:t>(kg)</a:t>
                          </a:r>
                        </a:p>
                      </a:txBody>
                      <a:tcPr/>
                    </a:tc>
                    <a:extLst>
                      <a:ext uri="{0D108BD9-81ED-4DB2-BD59-A6C34878D82A}">
                        <a16:rowId xmlns:a16="http://schemas.microsoft.com/office/drawing/2014/main" val="3263656310"/>
                      </a:ext>
                    </a:extLst>
                  </a:tr>
                  <a:tr h="406921">
                    <a:tc>
                      <a:txBody>
                        <a:bodyPr/>
                        <a:lstStyle/>
                        <a:p>
                          <a:pPr algn="ctr"/>
                          <a:r>
                            <a:rPr lang="en-US" sz="2500">
                              <a:latin typeface="Arial" panose="020B0604020202020204" pitchFamily="34" charset="0"/>
                              <a:cs typeface="Arial" panose="020B0604020202020204" pitchFamily="34" charset="0"/>
                            </a:rPr>
                            <a:t>1</a:t>
                          </a:r>
                        </a:p>
                      </a:txBody>
                      <a:tcPr/>
                    </a:tc>
                    <a:tc>
                      <a:txBody>
                        <a:bodyPr/>
                        <a:lstStyle/>
                        <a:p>
                          <a:pPr algn="ctr"/>
                          <a:r>
                            <a:rPr lang="en-US" sz="2500">
                              <a:latin typeface="Arial" panose="020B0604020202020204" pitchFamily="34" charset="0"/>
                              <a:cs typeface="Arial" panose="020B0604020202020204" pitchFamily="34" charset="0"/>
                            </a:rPr>
                            <a:t>4,2</a:t>
                          </a:r>
                        </a:p>
                      </a:txBody>
                      <a:tcPr/>
                    </a:tc>
                    <a:tc>
                      <a:txBody>
                        <a:bodyPr/>
                        <a:lstStyle/>
                        <a:p>
                          <a:pPr algn="ctr"/>
                          <a:r>
                            <a:rPr lang="en-US" sz="25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546915788"/>
                      </a:ext>
                    </a:extLst>
                  </a:tr>
                  <a:tr h="406921">
                    <a:tc>
                      <a:txBody>
                        <a:bodyPr/>
                        <a:lstStyle/>
                        <a:p>
                          <a:pPr algn="ctr"/>
                          <a:r>
                            <a:rPr lang="en-US" sz="2500">
                              <a:latin typeface="Arial" panose="020B0604020202020204" pitchFamily="34" charset="0"/>
                              <a:cs typeface="Arial" panose="020B0604020202020204" pitchFamily="34" charset="0"/>
                            </a:rPr>
                            <a:t>2</a:t>
                          </a:r>
                        </a:p>
                      </a:txBody>
                      <a:tcPr/>
                    </a:tc>
                    <a:tc>
                      <a:txBody>
                        <a:bodyPr/>
                        <a:lstStyle/>
                        <a:p>
                          <a:pPr algn="ctr"/>
                          <a:r>
                            <a:rPr lang="en-US" sz="2500">
                              <a:latin typeface="Arial" panose="020B0604020202020204" pitchFamily="34" charset="0"/>
                              <a:cs typeface="Arial" panose="020B0604020202020204" pitchFamily="34" charset="0"/>
                            </a:rPr>
                            <a:t>4,4</a:t>
                          </a:r>
                        </a:p>
                      </a:txBody>
                      <a:tcPr/>
                    </a:tc>
                    <a:tc>
                      <a:txBody>
                        <a:bodyPr/>
                        <a:lstStyle/>
                        <a:p>
                          <a:pPr algn="ctr"/>
                          <a:r>
                            <a:rPr lang="en-US" sz="25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46032160"/>
                      </a:ext>
                    </a:extLst>
                  </a:tr>
                  <a:tr h="406921">
                    <a:tc>
                      <a:txBody>
                        <a:bodyPr/>
                        <a:lstStyle/>
                        <a:p>
                          <a:pPr algn="ctr"/>
                          <a:r>
                            <a:rPr lang="en-US" sz="2500">
                              <a:latin typeface="Arial" panose="020B0604020202020204" pitchFamily="34" charset="0"/>
                              <a:cs typeface="Arial" panose="020B0604020202020204" pitchFamily="34" charset="0"/>
                            </a:rPr>
                            <a:t>3</a:t>
                          </a:r>
                        </a:p>
                      </a:txBody>
                      <a:tcPr/>
                    </a:tc>
                    <a:tc>
                      <a:txBody>
                        <a:bodyPr/>
                        <a:lstStyle/>
                        <a:p>
                          <a:pPr algn="ctr"/>
                          <a:r>
                            <a:rPr lang="en-US" sz="2500">
                              <a:latin typeface="Arial" panose="020B0604020202020204" pitchFamily="34" charset="0"/>
                              <a:cs typeface="Arial" panose="020B0604020202020204" pitchFamily="34" charset="0"/>
                            </a:rPr>
                            <a:t>4,4</a:t>
                          </a:r>
                        </a:p>
                      </a:txBody>
                      <a:tcPr/>
                    </a:tc>
                    <a:tc>
                      <a:txBody>
                        <a:bodyPr/>
                        <a:lstStyle/>
                        <a:p>
                          <a:pPr algn="ctr"/>
                          <a:r>
                            <a:rPr lang="en-US" sz="25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141957300"/>
                      </a:ext>
                    </a:extLst>
                  </a:tr>
                  <a:tr h="406921">
                    <a:tc>
                      <a:txBody>
                        <a:bodyPr/>
                        <a:lstStyle/>
                        <a:p>
                          <a:pPr algn="ctr"/>
                          <a:r>
                            <a:rPr lang="en-US" sz="2500">
                              <a:latin typeface="Arial" panose="020B0604020202020204" pitchFamily="34" charset="0"/>
                              <a:cs typeface="Arial" panose="020B0604020202020204" pitchFamily="34" charset="0"/>
                            </a:rPr>
                            <a:t>4</a:t>
                          </a:r>
                        </a:p>
                      </a:txBody>
                      <a:tcPr/>
                    </a:tc>
                    <a:tc>
                      <a:txBody>
                        <a:bodyPr/>
                        <a:lstStyle/>
                        <a:p>
                          <a:pPr algn="ctr"/>
                          <a:r>
                            <a:rPr lang="en-US" sz="2500">
                              <a:latin typeface="Arial" panose="020B0604020202020204" pitchFamily="34" charset="0"/>
                              <a:cs typeface="Arial" panose="020B0604020202020204" pitchFamily="34" charset="0"/>
                            </a:rPr>
                            <a:t>4,2</a:t>
                          </a:r>
                        </a:p>
                      </a:txBody>
                      <a:tcPr/>
                    </a:tc>
                    <a:tc>
                      <a:txBody>
                        <a:bodyPr/>
                        <a:lstStyle/>
                        <a:p>
                          <a:pPr algn="ctr"/>
                          <a:r>
                            <a:rPr lang="en-US" sz="25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195554858"/>
                      </a:ext>
                    </a:extLst>
                  </a:tr>
                  <a:tr h="427878">
                    <a:tc>
                      <a:txBody>
                        <a:bodyPr/>
                        <a:lstStyle/>
                        <a:p>
                          <a:pPr algn="ctr"/>
                          <a:r>
                            <a:rPr lang="en-US" sz="2500">
                              <a:latin typeface="Arial" panose="020B0604020202020204" pitchFamily="34" charset="0"/>
                              <a:cs typeface="Arial" panose="020B0604020202020204" pitchFamily="34" charset="0"/>
                            </a:rPr>
                            <a:t>Trung bình</a:t>
                          </a:r>
                        </a:p>
                      </a:txBody>
                      <a:tcPr/>
                    </a:tc>
                    <a:tc>
                      <a:txBody>
                        <a:bodyPr/>
                        <a:lstStyle/>
                        <a:p>
                          <a:pPr algn="ctr"/>
                          <a14:m>
                            <m:oMath xmlns:m="http://schemas.openxmlformats.org/officeDocument/2006/math">
                              <m:acc>
                                <m:accPr>
                                  <m:chr m:val="̅"/>
                                  <m:ctrlPr>
                                    <a:rPr lang="en-US" sz="2500" i="1" smtClean="0">
                                      <a:solidFill>
                                        <a:srgbClr val="000000"/>
                                      </a:solidFill>
                                      <a:latin typeface="Cambria Math" panose="02040503050406030204" pitchFamily="18" charset="0"/>
                                      <a:cs typeface="Arial" panose="020B0604020202020204" pitchFamily="34" charset="0"/>
                                    </a:rPr>
                                  </m:ctrlPr>
                                </m:accPr>
                                <m:e>
                                  <m:r>
                                    <a:rPr lang="en-US" sz="2500" b="0" i="1" smtClean="0">
                                      <a:solidFill>
                                        <a:srgbClr val="000000"/>
                                      </a:solidFill>
                                      <a:latin typeface="Cambria Math" panose="02040503050406030204" pitchFamily="18" charset="0"/>
                                      <a:cs typeface="Arial" panose="020B0604020202020204" pitchFamily="34" charset="0"/>
                                    </a:rPr>
                                    <m:t>𝑚</m:t>
                                  </m:r>
                                </m:e>
                              </m:acc>
                              <m:r>
                                <a:rPr lang="en-US" sz="2500" b="0" i="1" smtClean="0">
                                  <a:solidFill>
                                    <a:srgbClr val="000000"/>
                                  </a:solidFill>
                                  <a:latin typeface="Cambria Math" panose="02040503050406030204" pitchFamily="18" charset="0"/>
                                  <a:cs typeface="Arial" panose="020B0604020202020204" pitchFamily="34" charset="0"/>
                                </a:rPr>
                                <m:t>= ?</m:t>
                              </m:r>
                            </m:oMath>
                          </a14:m>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5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a:solidFill>
                                <a:srgbClr val="000000"/>
                              </a:solidFill>
                              <a:cs typeface="Arial" panose="020B0604020202020204" pitchFamily="34" charset="0"/>
                              <a:sym typeface="Symbol" panose="05050102010706020507" pitchFamily="18" charset="2"/>
                            </a:rPr>
                            <a:t></a:t>
                          </a:r>
                          <a14:m>
                            <m:oMath xmlns:m="http://schemas.openxmlformats.org/officeDocument/2006/math">
                              <m:acc>
                                <m:accPr>
                                  <m:chr m:val="̅"/>
                                  <m:ctrlPr>
                                    <a:rPr lang="en-US" sz="2500" i="1" smtClean="0">
                                      <a:solidFill>
                                        <a:srgbClr val="000000"/>
                                      </a:solidFill>
                                      <a:latin typeface="Cambria Math" panose="02040503050406030204" pitchFamily="18" charset="0"/>
                                      <a:cs typeface="Arial" panose="020B0604020202020204" pitchFamily="34" charset="0"/>
                                    </a:rPr>
                                  </m:ctrlPr>
                                </m:accPr>
                                <m:e>
                                  <m:r>
                                    <a:rPr lang="en-US" sz="2500" b="0" i="1" smtClean="0">
                                      <a:solidFill>
                                        <a:srgbClr val="000000"/>
                                      </a:solidFill>
                                      <a:latin typeface="Cambria Math" panose="02040503050406030204" pitchFamily="18" charset="0"/>
                                      <a:cs typeface="Arial" panose="020B0604020202020204" pitchFamily="34" charset="0"/>
                                    </a:rPr>
                                    <m:t>𝑚</m:t>
                                  </m:r>
                                </m:e>
                              </m:acc>
                              <m:r>
                                <a:rPr lang="en-US" sz="2500" b="0" i="1" smtClean="0">
                                  <a:solidFill>
                                    <a:srgbClr val="000000"/>
                                  </a:solidFill>
                                  <a:latin typeface="Cambria Math" panose="02040503050406030204" pitchFamily="18" charset="0"/>
                                  <a:cs typeface="Arial" panose="020B0604020202020204" pitchFamily="34" charset="0"/>
                                </a:rPr>
                                <m:t>= ?</m:t>
                              </m:r>
                            </m:oMath>
                          </a14:m>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5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8995039"/>
                      </a:ext>
                    </a:extLst>
                  </a:tr>
                </a:tbl>
              </a:graphicData>
            </a:graphic>
          </p:graphicFrame>
        </mc:Choice>
        <mc:Fallback xmlns="">
          <p:graphicFrame>
            <p:nvGraphicFramePr>
              <p:cNvPr id="17" name="Table 13">
                <a:extLst>
                  <a:ext uri="{FF2B5EF4-FFF2-40B4-BE49-F238E27FC236}">
                    <a16:creationId xmlns:a16="http://schemas.microsoft.com/office/drawing/2014/main" id="{187501D1-0E10-A8A2-DF8A-B1CA993CBA9E}"/>
                  </a:ext>
                </a:extLst>
              </p:cNvPr>
              <p:cNvGraphicFramePr>
                <a:graphicFrameLocks noGrp="1"/>
              </p:cNvGraphicFramePr>
              <p:nvPr>
                <p:extLst>
                  <p:ext uri="{D42A27DB-BD31-4B8C-83A1-F6EECF244321}">
                    <p14:modId xmlns:p14="http://schemas.microsoft.com/office/powerpoint/2010/main" val="358655993"/>
                  </p:ext>
                </p:extLst>
              </p:nvPr>
            </p:nvGraphicFramePr>
            <p:xfrm>
              <a:off x="1341830" y="2185365"/>
              <a:ext cx="8936839" cy="2834640"/>
            </p:xfrm>
            <a:graphic>
              <a:graphicData uri="http://schemas.openxmlformats.org/drawingml/2006/table">
                <a:tbl>
                  <a:tblPr firstRow="1" bandRow="1">
                    <a:tableStyleId>{93296810-A885-4BE3-A3E7-6D5BEEA58F35}</a:tableStyleId>
                  </a:tblPr>
                  <a:tblGrid>
                    <a:gridCol w="2851446">
                      <a:extLst>
                        <a:ext uri="{9D8B030D-6E8A-4147-A177-3AD203B41FA5}">
                          <a16:colId xmlns:a16="http://schemas.microsoft.com/office/drawing/2014/main" val="1601266568"/>
                        </a:ext>
                      </a:extLst>
                    </a:gridCol>
                    <a:gridCol w="3547029">
                      <a:extLst>
                        <a:ext uri="{9D8B030D-6E8A-4147-A177-3AD203B41FA5}">
                          <a16:colId xmlns:a16="http://schemas.microsoft.com/office/drawing/2014/main" val="191516268"/>
                        </a:ext>
                      </a:extLst>
                    </a:gridCol>
                    <a:gridCol w="2538364">
                      <a:extLst>
                        <a:ext uri="{9D8B030D-6E8A-4147-A177-3AD203B41FA5}">
                          <a16:colId xmlns:a16="http://schemas.microsoft.com/office/drawing/2014/main" val="3726663111"/>
                        </a:ext>
                      </a:extLst>
                    </a:gridCol>
                  </a:tblGrid>
                  <a:tr h="472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a:latin typeface="Arial" panose="020B0604020202020204" pitchFamily="34" charset="0"/>
                              <a:cs typeface="Arial" panose="020B0604020202020204" pitchFamily="34" charset="0"/>
                            </a:rPr>
                            <a:t>Lần đo</a:t>
                          </a:r>
                        </a:p>
                      </a:txBody>
                      <a:tcPr/>
                    </a:tc>
                    <a:tc>
                      <a:txBody>
                        <a:bodyPr/>
                        <a:lstStyle/>
                        <a:p>
                          <a:pPr algn="ctr"/>
                          <a:r>
                            <a:rPr lang="en-US" sz="2500">
                              <a:latin typeface="Arial" panose="020B0604020202020204" pitchFamily="34" charset="0"/>
                              <a:cs typeface="Arial" panose="020B0604020202020204" pitchFamily="34" charset="0"/>
                            </a:rPr>
                            <a:t>m (kg)</a:t>
                          </a:r>
                        </a:p>
                      </a:txBody>
                      <a:tcPr/>
                    </a:tc>
                    <a:tc>
                      <a:txBody>
                        <a:bodyPr/>
                        <a:lstStyle/>
                        <a:p>
                          <a:pPr algn="ctr"/>
                          <a:r>
                            <a:rPr lang="en-US" sz="2500">
                              <a:latin typeface="Arial" panose="020B0604020202020204" pitchFamily="34" charset="0"/>
                              <a:cs typeface="Arial" panose="020B0604020202020204" pitchFamily="34" charset="0"/>
                            </a:rPr>
                            <a:t>Sai số </a:t>
                          </a:r>
                          <a:r>
                            <a:rPr lang="en-US" sz="2500">
                              <a:latin typeface="Arial" panose="020B0604020202020204" pitchFamily="34" charset="0"/>
                              <a:cs typeface="Arial" panose="020B0604020202020204" pitchFamily="34" charset="0"/>
                              <a:sym typeface="Symbol" panose="05050102010706020507" pitchFamily="18" charset="2"/>
                            </a:rPr>
                            <a:t>m </a:t>
                          </a:r>
                          <a:r>
                            <a:rPr lang="en-US" sz="2500">
                              <a:latin typeface="Arial" panose="020B0604020202020204" pitchFamily="34" charset="0"/>
                              <a:cs typeface="Arial" panose="020B0604020202020204" pitchFamily="34" charset="0"/>
                            </a:rPr>
                            <a:t>(kg)</a:t>
                          </a:r>
                        </a:p>
                      </a:txBody>
                      <a:tcPr/>
                    </a:tc>
                    <a:extLst>
                      <a:ext uri="{0D108BD9-81ED-4DB2-BD59-A6C34878D82A}">
                        <a16:rowId xmlns:a16="http://schemas.microsoft.com/office/drawing/2014/main" val="3263656310"/>
                      </a:ext>
                    </a:extLst>
                  </a:tr>
                  <a:tr h="472440">
                    <a:tc>
                      <a:txBody>
                        <a:bodyPr/>
                        <a:lstStyle/>
                        <a:p>
                          <a:pPr algn="ctr"/>
                          <a:r>
                            <a:rPr lang="en-US" sz="2500">
                              <a:latin typeface="Arial" panose="020B0604020202020204" pitchFamily="34" charset="0"/>
                              <a:cs typeface="Arial" panose="020B0604020202020204" pitchFamily="34" charset="0"/>
                            </a:rPr>
                            <a:t>1</a:t>
                          </a:r>
                        </a:p>
                      </a:txBody>
                      <a:tcPr/>
                    </a:tc>
                    <a:tc>
                      <a:txBody>
                        <a:bodyPr/>
                        <a:lstStyle/>
                        <a:p>
                          <a:pPr algn="ctr"/>
                          <a:r>
                            <a:rPr lang="en-US" sz="2500">
                              <a:latin typeface="Arial" panose="020B0604020202020204" pitchFamily="34" charset="0"/>
                              <a:cs typeface="Arial" panose="020B0604020202020204" pitchFamily="34" charset="0"/>
                            </a:rPr>
                            <a:t>4,2</a:t>
                          </a:r>
                        </a:p>
                      </a:txBody>
                      <a:tcPr/>
                    </a:tc>
                    <a:tc>
                      <a:txBody>
                        <a:bodyPr/>
                        <a:lstStyle/>
                        <a:p>
                          <a:pPr algn="ctr"/>
                          <a:r>
                            <a:rPr lang="en-US" sz="25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546915788"/>
                      </a:ext>
                    </a:extLst>
                  </a:tr>
                  <a:tr h="472440">
                    <a:tc>
                      <a:txBody>
                        <a:bodyPr/>
                        <a:lstStyle/>
                        <a:p>
                          <a:pPr algn="ctr"/>
                          <a:r>
                            <a:rPr lang="en-US" sz="2500">
                              <a:latin typeface="Arial" panose="020B0604020202020204" pitchFamily="34" charset="0"/>
                              <a:cs typeface="Arial" panose="020B0604020202020204" pitchFamily="34" charset="0"/>
                            </a:rPr>
                            <a:t>2</a:t>
                          </a:r>
                        </a:p>
                      </a:txBody>
                      <a:tcPr/>
                    </a:tc>
                    <a:tc>
                      <a:txBody>
                        <a:bodyPr/>
                        <a:lstStyle/>
                        <a:p>
                          <a:pPr algn="ctr"/>
                          <a:r>
                            <a:rPr lang="en-US" sz="2500">
                              <a:latin typeface="Arial" panose="020B0604020202020204" pitchFamily="34" charset="0"/>
                              <a:cs typeface="Arial" panose="020B0604020202020204" pitchFamily="34" charset="0"/>
                            </a:rPr>
                            <a:t>4,4</a:t>
                          </a:r>
                        </a:p>
                      </a:txBody>
                      <a:tcPr/>
                    </a:tc>
                    <a:tc>
                      <a:txBody>
                        <a:bodyPr/>
                        <a:lstStyle/>
                        <a:p>
                          <a:pPr algn="ctr"/>
                          <a:r>
                            <a:rPr lang="en-US" sz="25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46032160"/>
                      </a:ext>
                    </a:extLst>
                  </a:tr>
                  <a:tr h="472440">
                    <a:tc>
                      <a:txBody>
                        <a:bodyPr/>
                        <a:lstStyle/>
                        <a:p>
                          <a:pPr algn="ctr"/>
                          <a:r>
                            <a:rPr lang="en-US" sz="2500">
                              <a:latin typeface="Arial" panose="020B0604020202020204" pitchFamily="34" charset="0"/>
                              <a:cs typeface="Arial" panose="020B0604020202020204" pitchFamily="34" charset="0"/>
                            </a:rPr>
                            <a:t>3</a:t>
                          </a:r>
                        </a:p>
                      </a:txBody>
                      <a:tcPr/>
                    </a:tc>
                    <a:tc>
                      <a:txBody>
                        <a:bodyPr/>
                        <a:lstStyle/>
                        <a:p>
                          <a:pPr algn="ctr"/>
                          <a:r>
                            <a:rPr lang="en-US" sz="2500">
                              <a:latin typeface="Arial" panose="020B0604020202020204" pitchFamily="34" charset="0"/>
                              <a:cs typeface="Arial" panose="020B0604020202020204" pitchFamily="34" charset="0"/>
                            </a:rPr>
                            <a:t>4,4</a:t>
                          </a:r>
                        </a:p>
                      </a:txBody>
                      <a:tcPr/>
                    </a:tc>
                    <a:tc>
                      <a:txBody>
                        <a:bodyPr/>
                        <a:lstStyle/>
                        <a:p>
                          <a:pPr algn="ctr"/>
                          <a:r>
                            <a:rPr lang="en-US" sz="25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141957300"/>
                      </a:ext>
                    </a:extLst>
                  </a:tr>
                  <a:tr h="472440">
                    <a:tc>
                      <a:txBody>
                        <a:bodyPr/>
                        <a:lstStyle/>
                        <a:p>
                          <a:pPr algn="ctr"/>
                          <a:r>
                            <a:rPr lang="en-US" sz="2500">
                              <a:latin typeface="Arial" panose="020B0604020202020204" pitchFamily="34" charset="0"/>
                              <a:cs typeface="Arial" panose="020B0604020202020204" pitchFamily="34" charset="0"/>
                            </a:rPr>
                            <a:t>4</a:t>
                          </a:r>
                        </a:p>
                      </a:txBody>
                      <a:tcPr/>
                    </a:tc>
                    <a:tc>
                      <a:txBody>
                        <a:bodyPr/>
                        <a:lstStyle/>
                        <a:p>
                          <a:pPr algn="ctr"/>
                          <a:r>
                            <a:rPr lang="en-US" sz="2500">
                              <a:latin typeface="Arial" panose="020B0604020202020204" pitchFamily="34" charset="0"/>
                              <a:cs typeface="Arial" panose="020B0604020202020204" pitchFamily="34" charset="0"/>
                            </a:rPr>
                            <a:t>4,2</a:t>
                          </a:r>
                        </a:p>
                      </a:txBody>
                      <a:tcPr/>
                    </a:tc>
                    <a:tc>
                      <a:txBody>
                        <a:bodyPr/>
                        <a:lstStyle/>
                        <a:p>
                          <a:pPr algn="ctr"/>
                          <a:r>
                            <a:rPr lang="en-US" sz="25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195554858"/>
                      </a:ext>
                    </a:extLst>
                  </a:tr>
                  <a:tr h="472440">
                    <a:tc>
                      <a:txBody>
                        <a:bodyPr/>
                        <a:lstStyle/>
                        <a:p>
                          <a:pPr algn="ctr"/>
                          <a:r>
                            <a:rPr lang="en-US" sz="2500">
                              <a:latin typeface="Arial" panose="020B0604020202020204" pitchFamily="34" charset="0"/>
                              <a:cs typeface="Arial" panose="020B0604020202020204" pitchFamily="34" charset="0"/>
                            </a:rPr>
                            <a:t>Trung bình</a:t>
                          </a:r>
                        </a:p>
                      </a:txBody>
                      <a:tcPr/>
                    </a:tc>
                    <a:tc>
                      <a:txBody>
                        <a:bodyPr/>
                        <a:lstStyle/>
                        <a:p>
                          <a:endParaRPr lang="en-US"/>
                        </a:p>
                      </a:txBody>
                      <a:tcPr>
                        <a:blipFill>
                          <a:blip r:embed="rId5"/>
                          <a:stretch>
                            <a:fillRect l="-80584" t="-507692" r="-72337" b="-30769"/>
                          </a:stretch>
                        </a:blipFill>
                      </a:tcPr>
                    </a:tc>
                    <a:tc>
                      <a:txBody>
                        <a:bodyPr/>
                        <a:lstStyle/>
                        <a:p>
                          <a:endParaRPr lang="en-US"/>
                        </a:p>
                      </a:txBody>
                      <a:tcPr>
                        <a:blipFill>
                          <a:blip r:embed="rId5"/>
                          <a:stretch>
                            <a:fillRect l="-252038" t="-507692" r="-959" b="-30769"/>
                          </a:stretch>
                        </a:blipFill>
                      </a:tcPr>
                    </a:tc>
                    <a:extLst>
                      <a:ext uri="{0D108BD9-81ED-4DB2-BD59-A6C34878D82A}">
                        <a16:rowId xmlns:a16="http://schemas.microsoft.com/office/drawing/2014/main" val="1618995039"/>
                      </a:ext>
                    </a:extLst>
                  </a:tr>
                </a:tbl>
              </a:graphicData>
            </a:graphic>
          </p:graphicFrame>
        </mc:Fallback>
      </mc:AlternateContent>
    </p:spTree>
    <p:extLst>
      <p:ext uri="{BB962C8B-B14F-4D97-AF65-F5344CB8AC3E}">
        <p14:creationId xmlns:p14="http://schemas.microsoft.com/office/powerpoint/2010/main" val="218304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B69586F2-CB49-4DFF-8BB7-FDF931F4F519}"/>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29F91E66-81F9-4795-8390-5A0BE7E2970E}"/>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C9502FCA-2997-45FC-AD70-C42A7B638E18}"/>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7" name="Rectangle: Rounded Corners 6">
            <a:extLst>
              <a:ext uri="{FF2B5EF4-FFF2-40B4-BE49-F238E27FC236}">
                <a16:creationId xmlns:a16="http://schemas.microsoft.com/office/drawing/2014/main" id="{669238AD-7A0A-4C73-BF3F-31436C4BB422}"/>
              </a:ext>
            </a:extLst>
          </p:cNvPr>
          <p:cNvSpPr/>
          <p:nvPr/>
        </p:nvSpPr>
        <p:spPr>
          <a:xfrm>
            <a:off x="838200" y="762000"/>
            <a:ext cx="10972800" cy="861774"/>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8" name="Picture 7" descr="A picture containing logo&#10;&#10;Description automatically generated">
            <a:extLst>
              <a:ext uri="{FF2B5EF4-FFF2-40B4-BE49-F238E27FC236}">
                <a16:creationId xmlns:a16="http://schemas.microsoft.com/office/drawing/2014/main" id="{70886E0F-FD12-4158-863E-EFE244AA881C}"/>
              </a:ext>
            </a:extLst>
          </p:cNvPr>
          <p:cNvPicPr>
            <a:picLocks noChangeAspect="1"/>
          </p:cNvPicPr>
          <p:nvPr/>
        </p:nvPicPr>
        <p:blipFill rotWithShape="1">
          <a:blip r:embed="rId2">
            <a:extLst>
              <a:ext uri="{28A0092B-C50C-407E-A947-70E740481C1C}">
                <a14:useLocalDpi xmlns:a14="http://schemas.microsoft.com/office/drawing/2010/main" val="0"/>
              </a:ext>
            </a:extLst>
          </a:blip>
          <a:srcRect l="24000" t="14445" r="24866" b="23333"/>
          <a:stretch/>
        </p:blipFill>
        <p:spPr>
          <a:xfrm>
            <a:off x="432851" y="398396"/>
            <a:ext cx="793052" cy="752727"/>
          </a:xfrm>
          <a:prstGeom prst="rect">
            <a:avLst/>
          </a:prstGeom>
        </p:spPr>
      </p:pic>
      <p:sp>
        <p:nvSpPr>
          <p:cNvPr id="9" name="Text Box 29">
            <a:extLst>
              <a:ext uri="{FF2B5EF4-FFF2-40B4-BE49-F238E27FC236}">
                <a16:creationId xmlns:a16="http://schemas.microsoft.com/office/drawing/2014/main" id="{A56D2F72-BEF5-40FA-B1B6-AE19156A4FDC}"/>
              </a:ext>
            </a:extLst>
          </p:cNvPr>
          <p:cNvSpPr txBox="1">
            <a:spLocks noChangeArrowheads="1"/>
          </p:cNvSpPr>
          <p:nvPr/>
        </p:nvSpPr>
        <p:spPr bwMode="auto">
          <a:xfrm>
            <a:off x="1182681" y="722857"/>
            <a:ext cx="9696093" cy="8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Kể tên một số đại lượng vật lí và đơn vị của chúng mà các em đã được học trong môn Khoa học tự nhiên.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12" name="Picture 11" descr="A picture containing ground, outdoor, dirt, soil&#10;&#10;Description automatically generated">
            <a:extLst>
              <a:ext uri="{FF2B5EF4-FFF2-40B4-BE49-F238E27FC236}">
                <a16:creationId xmlns:a16="http://schemas.microsoft.com/office/drawing/2014/main" id="{A2D0A153-79B2-78F4-764F-E12CF116731D}"/>
              </a:ext>
            </a:extLst>
          </p:cNvPr>
          <p:cNvPicPr>
            <a:picLocks noChangeAspect="1"/>
          </p:cNvPicPr>
          <p:nvPr/>
        </p:nvPicPr>
        <p:blipFill rotWithShape="1">
          <a:blip r:embed="rId3">
            <a:extLst>
              <a:ext uri="{28A0092B-C50C-407E-A947-70E740481C1C}">
                <a14:useLocalDpi xmlns:a14="http://schemas.microsoft.com/office/drawing/2010/main" val="0"/>
              </a:ext>
            </a:extLst>
          </a:blip>
          <a:srcRect l="15364" t="441" r="34663" b="29717"/>
          <a:stretch/>
        </p:blipFill>
        <p:spPr>
          <a:xfrm>
            <a:off x="2238234" y="4157660"/>
            <a:ext cx="2359208" cy="2196732"/>
          </a:xfrm>
          <a:prstGeom prst="rect">
            <a:avLst/>
          </a:prstGeom>
          <a:ln>
            <a:noFill/>
          </a:ln>
          <a:effectLst>
            <a:softEdge rad="112500"/>
          </a:effectLst>
        </p:spPr>
      </p:pic>
      <p:pic>
        <p:nvPicPr>
          <p:cNvPr id="14" name="Picture 13" descr="A picture containing text, indoor, device, different&#10;&#10;Description automatically generated">
            <a:extLst>
              <a:ext uri="{FF2B5EF4-FFF2-40B4-BE49-F238E27FC236}">
                <a16:creationId xmlns:a16="http://schemas.microsoft.com/office/drawing/2014/main" id="{4CB9078E-28FF-952C-9988-BD065ECF47C7}"/>
              </a:ext>
            </a:extLst>
          </p:cNvPr>
          <p:cNvPicPr>
            <a:picLocks noChangeAspect="1"/>
          </p:cNvPicPr>
          <p:nvPr/>
        </p:nvPicPr>
        <p:blipFill rotWithShape="1">
          <a:blip r:embed="rId4">
            <a:extLst>
              <a:ext uri="{28A0092B-C50C-407E-A947-70E740481C1C}">
                <a14:useLocalDpi xmlns:a14="http://schemas.microsoft.com/office/drawing/2010/main" val="0"/>
              </a:ext>
            </a:extLst>
          </a:blip>
          <a:srcRect l="23663" t="31098" r="22631" b="31262"/>
          <a:stretch/>
        </p:blipFill>
        <p:spPr>
          <a:xfrm>
            <a:off x="2294064" y="1723881"/>
            <a:ext cx="2247548" cy="2359925"/>
          </a:xfrm>
          <a:prstGeom prst="rect">
            <a:avLst/>
          </a:prstGeom>
          <a:ln>
            <a:noFill/>
          </a:ln>
          <a:effectLst>
            <a:softEdge rad="112500"/>
          </a:effectLst>
        </p:spPr>
      </p:pic>
      <p:pic>
        <p:nvPicPr>
          <p:cNvPr id="15" name="Picture 14" descr="A picture containing text, person, device, red&#10;&#10;Description automatically generated">
            <a:extLst>
              <a:ext uri="{FF2B5EF4-FFF2-40B4-BE49-F238E27FC236}">
                <a16:creationId xmlns:a16="http://schemas.microsoft.com/office/drawing/2014/main" id="{C7BD83EE-3859-DCD4-E318-C64DC92DAD3C}"/>
              </a:ext>
            </a:extLst>
          </p:cNvPr>
          <p:cNvPicPr>
            <a:picLocks noChangeAspect="1"/>
          </p:cNvPicPr>
          <p:nvPr/>
        </p:nvPicPr>
        <p:blipFill rotWithShape="1">
          <a:blip r:embed="rId5">
            <a:extLst>
              <a:ext uri="{28A0092B-C50C-407E-A947-70E740481C1C}">
                <a14:useLocalDpi xmlns:a14="http://schemas.microsoft.com/office/drawing/2010/main" val="0"/>
              </a:ext>
            </a:extLst>
          </a:blip>
          <a:srcRect l="1315" t="7846" r="55627" b="46941"/>
          <a:stretch/>
        </p:blipFill>
        <p:spPr>
          <a:xfrm>
            <a:off x="4761335" y="1763242"/>
            <a:ext cx="2247549" cy="2359927"/>
          </a:xfrm>
          <a:prstGeom prst="rect">
            <a:avLst/>
          </a:prstGeom>
          <a:ln>
            <a:noFill/>
          </a:ln>
          <a:effectLst>
            <a:softEdge rad="112500"/>
          </a:effectLst>
        </p:spPr>
      </p:pic>
      <p:pic>
        <p:nvPicPr>
          <p:cNvPr id="17" name="Content Placeholder 4" descr="A picture containing device, caliper&#10;&#10;Description automatically generated">
            <a:extLst>
              <a:ext uri="{FF2B5EF4-FFF2-40B4-BE49-F238E27FC236}">
                <a16:creationId xmlns:a16="http://schemas.microsoft.com/office/drawing/2014/main" id="{44947B20-65FC-7F6F-9B59-30FC256087B3}"/>
              </a:ext>
            </a:extLst>
          </p:cNvPr>
          <p:cNvPicPr>
            <a:picLocks noChangeAspect="1"/>
          </p:cNvPicPr>
          <p:nvPr/>
        </p:nvPicPr>
        <p:blipFill rotWithShape="1">
          <a:blip r:embed="rId6">
            <a:extLst>
              <a:ext uri="{28A0092B-C50C-407E-A947-70E740481C1C}">
                <a14:useLocalDpi xmlns:a14="http://schemas.microsoft.com/office/drawing/2010/main" val="0"/>
              </a:ext>
            </a:extLst>
          </a:blip>
          <a:srcRect l="9425" t="40072" r="60450" b="20317"/>
          <a:stretch/>
        </p:blipFill>
        <p:spPr bwMode="auto">
          <a:xfrm>
            <a:off x="4597442" y="4277736"/>
            <a:ext cx="2525969" cy="21967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person holding a watch&#10;&#10;Description automatically generated with medium confidence">
            <a:extLst>
              <a:ext uri="{FF2B5EF4-FFF2-40B4-BE49-F238E27FC236}">
                <a16:creationId xmlns:a16="http://schemas.microsoft.com/office/drawing/2014/main" id="{BE804B33-4A85-0EF6-A79E-025C715FA7ED}"/>
              </a:ext>
            </a:extLst>
          </p:cNvPr>
          <p:cNvPicPr>
            <a:picLocks noChangeAspect="1"/>
          </p:cNvPicPr>
          <p:nvPr/>
        </p:nvPicPr>
        <p:blipFill rotWithShape="1">
          <a:blip r:embed="rId7">
            <a:extLst>
              <a:ext uri="{28A0092B-C50C-407E-A947-70E740481C1C}">
                <a14:useLocalDpi xmlns:a14="http://schemas.microsoft.com/office/drawing/2010/main" val="0"/>
              </a:ext>
            </a:extLst>
          </a:blip>
          <a:srcRect r="-14" b="15763"/>
          <a:stretch/>
        </p:blipFill>
        <p:spPr>
          <a:xfrm>
            <a:off x="7200515" y="1644160"/>
            <a:ext cx="2810858" cy="2667089"/>
          </a:xfrm>
          <a:prstGeom prst="rect">
            <a:avLst/>
          </a:prstGeom>
        </p:spPr>
      </p:pic>
      <p:pic>
        <p:nvPicPr>
          <p:cNvPr id="22" name="Picture 21" descr="A group of beakers with liquid in them&#10;&#10;Description automatically generated with low confidence">
            <a:extLst>
              <a:ext uri="{FF2B5EF4-FFF2-40B4-BE49-F238E27FC236}">
                <a16:creationId xmlns:a16="http://schemas.microsoft.com/office/drawing/2014/main" id="{60817CB6-9A74-9554-AED7-9B84BA5B7F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0515" y="4375893"/>
            <a:ext cx="2829270" cy="1886180"/>
          </a:xfrm>
          <a:prstGeom prst="rect">
            <a:avLst/>
          </a:prstGeom>
          <a:ln>
            <a:noFill/>
          </a:ln>
          <a:effectLst>
            <a:softEdge rad="112500"/>
          </a:effectLst>
        </p:spPr>
      </p:pic>
      <p:sp>
        <p:nvSpPr>
          <p:cNvPr id="24" name="TextBox 23">
            <a:extLst>
              <a:ext uri="{FF2B5EF4-FFF2-40B4-BE49-F238E27FC236}">
                <a16:creationId xmlns:a16="http://schemas.microsoft.com/office/drawing/2014/main" id="{24DDFC03-3D7B-432F-78F1-8963D37719AE}"/>
              </a:ext>
            </a:extLst>
          </p:cNvPr>
          <p:cNvSpPr txBox="1"/>
          <p:nvPr/>
        </p:nvSpPr>
        <p:spPr>
          <a:xfrm>
            <a:off x="690070" y="6385629"/>
            <a:ext cx="11269059" cy="483209"/>
          </a:xfrm>
          <a:prstGeom prst="rect">
            <a:avLst/>
          </a:prstGeom>
          <a:noFill/>
        </p:spPr>
        <p:txBody>
          <a:bodyPr wrap="square">
            <a:spAutoFit/>
          </a:bodyPr>
          <a:lstStyle/>
          <a:p>
            <a:pPr marL="0" marR="0" algn="ctr">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Khối lượng, chiều dài, thời gian, diện tích, thể tích, áp suất, nhiệt độ,... </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00191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43199C5-CD51-5077-F002-15DC76D866B5}"/>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C4D638C1-4A78-71DC-A93D-95543F743075}"/>
                </a:ext>
              </a:extLst>
            </p:cNvPr>
            <p:cNvGrpSpPr>
              <a:grpSpLocks/>
            </p:cNvGrpSpPr>
            <p:nvPr/>
          </p:nvGrpSpPr>
          <p:grpSpPr bwMode="auto">
            <a:xfrm>
              <a:off x="286112" y="2280388"/>
              <a:ext cx="7162842" cy="708275"/>
              <a:chOff x="564749" y="3403329"/>
              <a:chExt cx="3688529" cy="1364238"/>
            </a:xfrm>
          </p:grpSpPr>
          <p:pic>
            <p:nvPicPr>
              <p:cNvPr id="8" name="Picture 8" descr="empty-green-rectangle">
                <a:extLst>
                  <a:ext uri="{FF2B5EF4-FFF2-40B4-BE49-F238E27FC236}">
                    <a16:creationId xmlns:a16="http://schemas.microsoft.com/office/drawing/2014/main" id="{B635DEE6-F0F9-6126-A1C3-1D071CD8A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9" y="3403329"/>
                <a:ext cx="368852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4ADA9753-DBC6-7132-EF4C-88DD7612B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D94CDC7A-5CBD-4ACA-3BDD-C48A79DA342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E1593C75-1AA2-F220-DDAA-165A33ADF888}"/>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Đơn vị và thứ nguyên trong vật lí</a:t>
              </a:r>
              <a:endParaRPr lang="en-US" sz="2800" dirty="0">
                <a:cs typeface="Arial" panose="020B0604020202020204" pitchFamily="34" charset="0"/>
              </a:endParaRPr>
            </a:p>
          </p:txBody>
        </p:sp>
      </p:grpSp>
      <p:grpSp>
        <p:nvGrpSpPr>
          <p:cNvPr id="10" name="Group 9">
            <a:extLst>
              <a:ext uri="{FF2B5EF4-FFF2-40B4-BE49-F238E27FC236}">
                <a16:creationId xmlns:a16="http://schemas.microsoft.com/office/drawing/2014/main" id="{DEC6ACB9-98FE-B0ED-E11C-CCAD75C85FCC}"/>
              </a:ext>
            </a:extLst>
          </p:cNvPr>
          <p:cNvGrpSpPr/>
          <p:nvPr/>
        </p:nvGrpSpPr>
        <p:grpSpPr>
          <a:xfrm>
            <a:off x="338942" y="731676"/>
            <a:ext cx="785094" cy="325264"/>
            <a:chOff x="5867400" y="402866"/>
            <a:chExt cx="785094" cy="406303"/>
          </a:xfrm>
        </p:grpSpPr>
        <p:sp>
          <p:nvSpPr>
            <p:cNvPr id="11" name="Arrow: Pentagon 10">
              <a:extLst>
                <a:ext uri="{FF2B5EF4-FFF2-40B4-BE49-F238E27FC236}">
                  <a16:creationId xmlns:a16="http://schemas.microsoft.com/office/drawing/2014/main" id="{775006C7-2980-9C91-4D2B-195DA478D79B}"/>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hevron 11">
              <a:extLst>
                <a:ext uri="{FF2B5EF4-FFF2-40B4-BE49-F238E27FC236}">
                  <a16:creationId xmlns:a16="http://schemas.microsoft.com/office/drawing/2014/main" id="{A4C42774-34F0-37B4-B44A-0E4ABE9DDF0F}"/>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 Box 13">
            <a:extLst>
              <a:ext uri="{FF2B5EF4-FFF2-40B4-BE49-F238E27FC236}">
                <a16:creationId xmlns:a16="http://schemas.microsoft.com/office/drawing/2014/main" id="{684FF835-8D4D-0BE1-7F7A-E9B05A928799}"/>
              </a:ext>
            </a:extLst>
          </p:cNvPr>
          <p:cNvSpPr txBox="1">
            <a:spLocks noChangeArrowheads="1"/>
          </p:cNvSpPr>
          <p:nvPr/>
        </p:nvSpPr>
        <p:spPr bwMode="auto">
          <a:xfrm>
            <a:off x="1129682" y="666498"/>
            <a:ext cx="70999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Hệ đơn vị SI, đơn vị cơ bản và đơn vị dẫn xuất</a:t>
            </a:r>
            <a:endParaRPr lang="en-US" sz="2500" dirty="0">
              <a:solidFill>
                <a:srgbClr val="0070C0"/>
              </a:solidFill>
              <a:cs typeface="Arial" panose="020B0604020202020204" pitchFamily="34" charset="0"/>
            </a:endParaRPr>
          </a:p>
        </p:txBody>
      </p:sp>
      <p:grpSp>
        <p:nvGrpSpPr>
          <p:cNvPr id="14" name="Group 13">
            <a:extLst>
              <a:ext uri="{FF2B5EF4-FFF2-40B4-BE49-F238E27FC236}">
                <a16:creationId xmlns:a16="http://schemas.microsoft.com/office/drawing/2014/main" id="{2B14144B-ACC6-3CC2-B208-8E58FE4BE803}"/>
              </a:ext>
            </a:extLst>
          </p:cNvPr>
          <p:cNvGrpSpPr/>
          <p:nvPr/>
        </p:nvGrpSpPr>
        <p:grpSpPr>
          <a:xfrm>
            <a:off x="46566" y="1239154"/>
            <a:ext cx="12098867" cy="2642237"/>
            <a:chOff x="834244" y="1897873"/>
            <a:chExt cx="10363510" cy="5892776"/>
          </a:xfrm>
        </p:grpSpPr>
        <p:pic>
          <p:nvPicPr>
            <p:cNvPr id="15" name="Picture 5" descr="empty-blue-rectangle">
              <a:extLst>
                <a:ext uri="{FF2B5EF4-FFF2-40B4-BE49-F238E27FC236}">
                  <a16:creationId xmlns:a16="http://schemas.microsoft.com/office/drawing/2014/main" id="{D38A5A3A-354C-DC7D-0E3A-580E841BF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44" y="1897873"/>
              <a:ext cx="10363510" cy="5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586BB386-7D1E-DEE7-51A5-A5E5316EF163}"/>
                </a:ext>
              </a:extLst>
            </p:cNvPr>
            <p:cNvSpPr txBox="1"/>
            <p:nvPr/>
          </p:nvSpPr>
          <p:spPr>
            <a:xfrm>
              <a:off x="1246124" y="2310404"/>
              <a:ext cx="9539749" cy="5480245"/>
            </a:xfrm>
            <a:prstGeom prst="rect">
              <a:avLst/>
            </a:prstGeom>
            <a:noFill/>
          </p:spPr>
          <p:txBody>
            <a:bodyPr wrap="square">
              <a:spAutoFit/>
            </a:bodyPr>
            <a:lstStyle/>
            <a:p>
              <a:pPr marL="342900" marR="0" indent="-342900">
                <a:spcBef>
                  <a:spcPts val="0"/>
                </a:spcBef>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Một số đại lượng vật lí như: khối lượng, chiều dài, thời gian, diện tích, thể tích, áp suất, nhiệt độ.</a:t>
              </a:r>
            </a:p>
            <a:p>
              <a:pPr marL="342900" marR="0" indent="-342900">
                <a:spcBef>
                  <a:spcPts val="0"/>
                </a:spcBef>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Kết quả của phép đo bao gồm hai thông tin: </a:t>
              </a:r>
            </a:p>
            <a:p>
              <a:pPr marL="800100" lvl="1" indent="-342900">
                <a:buFont typeface="Arial" panose="020B0604020202020204" pitchFamily="34" charset="0"/>
                <a:buChar char="•"/>
              </a:pPr>
              <a:r>
                <a:rPr lang="en-US" sz="2500">
                  <a:latin typeface="Arial" panose="020B0604020202020204" pitchFamily="34" charset="0"/>
                  <a:ea typeface="Times New Roman" panose="02020603050405020304" pitchFamily="18" charset="0"/>
                  <a:cs typeface="Times New Roman" panose="02020603050405020304" pitchFamily="18" charset="0"/>
                </a:rPr>
                <a:t>S</a:t>
              </a:r>
              <a:r>
                <a:rPr lang="en-US" sz="2500">
                  <a:effectLst/>
                  <a:latin typeface="Arial" panose="020B0604020202020204" pitchFamily="34" charset="0"/>
                  <a:ea typeface="Times New Roman" panose="02020603050405020304" pitchFamily="18" charset="0"/>
                  <a:cs typeface="Times New Roman" panose="02020603050405020304" pitchFamily="18" charset="0"/>
                </a:rPr>
                <a:t>ố đo cho biết giá trị của đại lượng đang xét </a:t>
              </a:r>
            </a:p>
            <a:p>
              <a:pPr marL="800100" lvl="1" indent="-342900">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Đơn vị của số đo.</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pic>
        <p:nvPicPr>
          <p:cNvPr id="18" name="Content Placeholder 4" descr="A picture containing device, caliper&#10;&#10;Description automatically generated">
            <a:extLst>
              <a:ext uri="{FF2B5EF4-FFF2-40B4-BE49-F238E27FC236}">
                <a16:creationId xmlns:a16="http://schemas.microsoft.com/office/drawing/2014/main" id="{1A17199B-D136-EB1A-C9F6-ED49238BB882}"/>
              </a:ext>
            </a:extLst>
          </p:cNvPr>
          <p:cNvPicPr>
            <a:picLocks noChangeAspect="1"/>
          </p:cNvPicPr>
          <p:nvPr/>
        </p:nvPicPr>
        <p:blipFill rotWithShape="1">
          <a:blip r:embed="rId5">
            <a:extLst>
              <a:ext uri="{28A0092B-C50C-407E-A947-70E740481C1C}">
                <a14:useLocalDpi xmlns:a14="http://schemas.microsoft.com/office/drawing/2010/main" val="0"/>
              </a:ext>
            </a:extLst>
          </a:blip>
          <a:srcRect l="9986" t="34972" r="8401" b="17429"/>
          <a:stretch/>
        </p:blipFill>
        <p:spPr bwMode="auto">
          <a:xfrm>
            <a:off x="351642" y="3747285"/>
            <a:ext cx="7471558" cy="28821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CEF447E2-6EBB-6514-EB6E-9D2895F3189D}"/>
              </a:ext>
            </a:extLst>
          </p:cNvPr>
          <p:cNvSpPr txBox="1"/>
          <p:nvPr/>
        </p:nvSpPr>
        <p:spPr>
          <a:xfrm>
            <a:off x="8051800" y="4485450"/>
            <a:ext cx="3434983" cy="1107996"/>
          </a:xfrm>
          <a:prstGeom prst="rect">
            <a:avLst/>
          </a:prstGeom>
          <a:noFill/>
        </p:spPr>
        <p:txBody>
          <a:bodyPr wrap="square">
            <a:spAutoFit/>
          </a:bodyPr>
          <a:lstStyle/>
          <a:p>
            <a:r>
              <a:rPr lang="en-US" sz="2200">
                <a:effectLst/>
                <a:latin typeface="Arial" panose="020B0604020202020204" pitchFamily="34" charset="0"/>
                <a:ea typeface="Times New Roman" panose="02020603050405020304" pitchFamily="18" charset="0"/>
                <a:cs typeface="Times New Roman" panose="02020603050405020304" pitchFamily="18" charset="0"/>
              </a:rPr>
              <a:t>VD: phép đo này cho biết:</a:t>
            </a:r>
          </a:p>
          <a:p>
            <a:pPr marL="285750" indent="-285750">
              <a:buFont typeface="Wingdings" panose="05000000000000000000" pitchFamily="2" charset="2"/>
              <a:buChar char="§"/>
            </a:pPr>
            <a:r>
              <a:rPr lang="en-US" sz="2200">
                <a:latin typeface="Arial" panose="020B0604020202020204" pitchFamily="34" charset="0"/>
                <a:cs typeface="Times New Roman" panose="02020603050405020304" pitchFamily="18" charset="0"/>
              </a:rPr>
              <a:t>Giá trị: 100</a:t>
            </a:r>
          </a:p>
          <a:p>
            <a:pPr marL="285750" indent="-285750">
              <a:buFont typeface="Wingdings" panose="05000000000000000000" pitchFamily="2" charset="2"/>
              <a:buChar char="§"/>
            </a:pPr>
            <a:r>
              <a:rPr lang="en-US" sz="2200">
                <a:latin typeface="Arial" panose="020B0604020202020204" pitchFamily="34" charset="0"/>
                <a:cs typeface="Times New Roman" panose="02020603050405020304" pitchFamily="18" charset="0"/>
              </a:rPr>
              <a:t>Đơn vị: mm</a:t>
            </a:r>
            <a:endParaRPr lang="en-US" sz="2200"/>
          </a:p>
        </p:txBody>
      </p:sp>
    </p:spTree>
    <p:extLst>
      <p:ext uri="{BB962C8B-B14F-4D97-AF65-F5344CB8AC3E}">
        <p14:creationId xmlns:p14="http://schemas.microsoft.com/office/powerpoint/2010/main" val="276163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43199C5-CD51-5077-F002-15DC76D866B5}"/>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C4D638C1-4A78-71DC-A93D-95543F743075}"/>
                </a:ext>
              </a:extLst>
            </p:cNvPr>
            <p:cNvGrpSpPr>
              <a:grpSpLocks/>
            </p:cNvGrpSpPr>
            <p:nvPr/>
          </p:nvGrpSpPr>
          <p:grpSpPr bwMode="auto">
            <a:xfrm>
              <a:off x="286112" y="2280388"/>
              <a:ext cx="7162842" cy="708275"/>
              <a:chOff x="564749" y="3403329"/>
              <a:chExt cx="3688529" cy="1364238"/>
            </a:xfrm>
          </p:grpSpPr>
          <p:pic>
            <p:nvPicPr>
              <p:cNvPr id="8" name="Picture 8" descr="empty-green-rectangle">
                <a:extLst>
                  <a:ext uri="{FF2B5EF4-FFF2-40B4-BE49-F238E27FC236}">
                    <a16:creationId xmlns:a16="http://schemas.microsoft.com/office/drawing/2014/main" id="{B635DEE6-F0F9-6126-A1C3-1D071CD8A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9" y="3403329"/>
                <a:ext cx="368852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4ADA9753-DBC6-7132-EF4C-88DD7612B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D94CDC7A-5CBD-4ACA-3BDD-C48A79DA342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E1593C75-1AA2-F220-DDAA-165A33ADF888}"/>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Đơn vị và thứ nguyên trong vật lí</a:t>
              </a:r>
              <a:endParaRPr lang="en-US" sz="2800" dirty="0">
                <a:cs typeface="Arial" panose="020B0604020202020204" pitchFamily="34" charset="0"/>
              </a:endParaRPr>
            </a:p>
          </p:txBody>
        </p:sp>
      </p:grpSp>
      <p:grpSp>
        <p:nvGrpSpPr>
          <p:cNvPr id="10" name="Group 9">
            <a:extLst>
              <a:ext uri="{FF2B5EF4-FFF2-40B4-BE49-F238E27FC236}">
                <a16:creationId xmlns:a16="http://schemas.microsoft.com/office/drawing/2014/main" id="{DEC6ACB9-98FE-B0ED-E11C-CCAD75C85FCC}"/>
              </a:ext>
            </a:extLst>
          </p:cNvPr>
          <p:cNvGrpSpPr/>
          <p:nvPr/>
        </p:nvGrpSpPr>
        <p:grpSpPr>
          <a:xfrm>
            <a:off x="338942" y="731676"/>
            <a:ext cx="785094" cy="325264"/>
            <a:chOff x="5867400" y="402866"/>
            <a:chExt cx="785094" cy="406303"/>
          </a:xfrm>
        </p:grpSpPr>
        <p:sp>
          <p:nvSpPr>
            <p:cNvPr id="11" name="Arrow: Pentagon 10">
              <a:extLst>
                <a:ext uri="{FF2B5EF4-FFF2-40B4-BE49-F238E27FC236}">
                  <a16:creationId xmlns:a16="http://schemas.microsoft.com/office/drawing/2014/main" id="{775006C7-2980-9C91-4D2B-195DA478D79B}"/>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hevron 11">
              <a:extLst>
                <a:ext uri="{FF2B5EF4-FFF2-40B4-BE49-F238E27FC236}">
                  <a16:creationId xmlns:a16="http://schemas.microsoft.com/office/drawing/2014/main" id="{A4C42774-34F0-37B4-B44A-0E4ABE9DDF0F}"/>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 Box 13">
            <a:extLst>
              <a:ext uri="{FF2B5EF4-FFF2-40B4-BE49-F238E27FC236}">
                <a16:creationId xmlns:a16="http://schemas.microsoft.com/office/drawing/2014/main" id="{684FF835-8D4D-0BE1-7F7A-E9B05A928799}"/>
              </a:ext>
            </a:extLst>
          </p:cNvPr>
          <p:cNvSpPr txBox="1">
            <a:spLocks noChangeArrowheads="1"/>
          </p:cNvSpPr>
          <p:nvPr/>
        </p:nvSpPr>
        <p:spPr bwMode="auto">
          <a:xfrm>
            <a:off x="1129682" y="666498"/>
            <a:ext cx="70999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Hệ đơn vị SI, đơn vị cơ bản và đơn vị dẫn xuất</a:t>
            </a:r>
            <a:endParaRPr lang="en-US" sz="2500" dirty="0">
              <a:solidFill>
                <a:srgbClr val="0070C0"/>
              </a:solidFill>
              <a:cs typeface="Arial" panose="020B0604020202020204" pitchFamily="34" charset="0"/>
            </a:endParaRPr>
          </a:p>
        </p:txBody>
      </p:sp>
      <p:grpSp>
        <p:nvGrpSpPr>
          <p:cNvPr id="14" name="Group 13">
            <a:extLst>
              <a:ext uri="{FF2B5EF4-FFF2-40B4-BE49-F238E27FC236}">
                <a16:creationId xmlns:a16="http://schemas.microsoft.com/office/drawing/2014/main" id="{2B14144B-ACC6-3CC2-B208-8E58FE4BE803}"/>
              </a:ext>
            </a:extLst>
          </p:cNvPr>
          <p:cNvGrpSpPr/>
          <p:nvPr/>
        </p:nvGrpSpPr>
        <p:grpSpPr>
          <a:xfrm>
            <a:off x="140599" y="1228973"/>
            <a:ext cx="11910801" cy="1524000"/>
            <a:chOff x="834244" y="1897873"/>
            <a:chExt cx="10363510" cy="5380476"/>
          </a:xfrm>
        </p:grpSpPr>
        <p:pic>
          <p:nvPicPr>
            <p:cNvPr id="15" name="Picture 5" descr="empty-blue-rectangle">
              <a:extLst>
                <a:ext uri="{FF2B5EF4-FFF2-40B4-BE49-F238E27FC236}">
                  <a16:creationId xmlns:a16="http://schemas.microsoft.com/office/drawing/2014/main" id="{D38A5A3A-354C-DC7D-0E3A-580E841BF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44" y="1897873"/>
              <a:ext cx="10363510" cy="5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586BB386-7D1E-DEE7-51A5-A5E5316EF163}"/>
                </a:ext>
              </a:extLst>
            </p:cNvPr>
            <p:cNvSpPr txBox="1"/>
            <p:nvPr/>
          </p:nvSpPr>
          <p:spPr>
            <a:xfrm>
              <a:off x="1246124" y="2151186"/>
              <a:ext cx="9539749" cy="4612635"/>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Khi số đo của đại lượng đang xem xét là một bội số hoặc ước số thập phân của mười, ta có thể sử dụng tiếp đầu ngữ ngay trước đơn vị để phần số đo được trình bày ngắn gọn.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pic>
        <p:nvPicPr>
          <p:cNvPr id="18" name="Picture 17">
            <a:extLst>
              <a:ext uri="{FF2B5EF4-FFF2-40B4-BE49-F238E27FC236}">
                <a16:creationId xmlns:a16="http://schemas.microsoft.com/office/drawing/2014/main" id="{F6F3AD1F-31D0-53A5-E981-4EBD52C4B36F}"/>
              </a:ext>
            </a:extLst>
          </p:cNvPr>
          <p:cNvPicPr>
            <a:picLocks noChangeAspect="1"/>
          </p:cNvPicPr>
          <p:nvPr/>
        </p:nvPicPr>
        <p:blipFill>
          <a:blip r:embed="rId5"/>
          <a:stretch>
            <a:fillRect/>
          </a:stretch>
        </p:blipFill>
        <p:spPr>
          <a:xfrm>
            <a:off x="586593" y="2811974"/>
            <a:ext cx="3000197" cy="3847581"/>
          </a:xfrm>
          <a:prstGeom prst="rect">
            <a:avLst/>
          </a:prstGeom>
        </p:spPr>
      </p:pic>
      <p:sp>
        <p:nvSpPr>
          <p:cNvPr id="20" name="TextBox 19">
            <a:extLst>
              <a:ext uri="{FF2B5EF4-FFF2-40B4-BE49-F238E27FC236}">
                <a16:creationId xmlns:a16="http://schemas.microsoft.com/office/drawing/2014/main" id="{FD507AED-DE6F-2756-94AB-336AAA83A69B}"/>
              </a:ext>
            </a:extLst>
          </p:cNvPr>
          <p:cNvSpPr txBox="1"/>
          <p:nvPr/>
        </p:nvSpPr>
        <p:spPr>
          <a:xfrm>
            <a:off x="5105400" y="3364525"/>
            <a:ext cx="5105401" cy="2258054"/>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Ví dụ: Ta có thể viết </a:t>
            </a:r>
          </a:p>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 Khoảng cách TP HCM </a:t>
            </a:r>
            <a:r>
              <a:rPr lang="en-US" sz="25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500">
                <a:effectLst/>
                <a:latin typeface="Arial" panose="020B0604020202020204" pitchFamily="34" charset="0"/>
                <a:ea typeface="Times New Roman" panose="02020603050405020304" pitchFamily="18" charset="0"/>
                <a:cs typeface="Times New Roman" panose="02020603050405020304" pitchFamily="18" charset="0"/>
              </a:rPr>
              <a:t> Hà Nội:   1730 km thay vì 1730.10</a:t>
            </a:r>
            <a:r>
              <a:rPr lang="en-US" sz="2500" baseline="30000">
                <a:effectLst/>
                <a:latin typeface="Arial" panose="020B0604020202020204" pitchFamily="34" charset="0"/>
                <a:ea typeface="Times New Roman" panose="02020603050405020304" pitchFamily="18" charset="0"/>
                <a:cs typeface="Times New Roman" panose="02020603050405020304" pitchFamily="18" charset="0"/>
              </a:rPr>
              <a:t>3</a:t>
            </a:r>
            <a:r>
              <a:rPr lang="en-US" sz="2500">
                <a:effectLst/>
                <a:latin typeface="Arial" panose="020B0604020202020204" pitchFamily="34" charset="0"/>
                <a:ea typeface="Times New Roman" panose="02020603050405020304" pitchFamily="18" charset="0"/>
                <a:cs typeface="Times New Roman" panose="02020603050405020304" pitchFamily="18" charset="0"/>
              </a:rPr>
              <a:t>m, </a:t>
            </a:r>
          </a:p>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 Khối lượng trung bình con muỗi:         2 mg thay vì 2.10</a:t>
            </a:r>
            <a:r>
              <a:rPr lang="en-US" sz="2500" baseline="30000">
                <a:effectLst/>
                <a:latin typeface="Arial" panose="020B0604020202020204" pitchFamily="34" charset="0"/>
                <a:ea typeface="Times New Roman" panose="02020603050405020304" pitchFamily="18" charset="0"/>
                <a:cs typeface="Times New Roman" panose="02020603050405020304" pitchFamily="18" charset="0"/>
              </a:rPr>
              <a:t>-3</a:t>
            </a:r>
            <a:r>
              <a:rPr lang="en-US" sz="2500">
                <a:effectLst/>
                <a:latin typeface="Arial" panose="020B0604020202020204" pitchFamily="34" charset="0"/>
                <a:ea typeface="Times New Roman" panose="02020603050405020304" pitchFamily="18" charset="0"/>
                <a:cs typeface="Times New Roman" panose="02020603050405020304" pitchFamily="18" charset="0"/>
              </a:rPr>
              <a:t>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2018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empty-blue-rectangle">
            <a:extLst>
              <a:ext uri="{FF2B5EF4-FFF2-40B4-BE49-F238E27FC236}">
                <a16:creationId xmlns:a16="http://schemas.microsoft.com/office/drawing/2014/main" id="{8C5C1919-18FA-94C1-08A6-F62C8D8BF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97" y="829913"/>
            <a:ext cx="11552903" cy="5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3">
            <a:extLst>
              <a:ext uri="{FF2B5EF4-FFF2-40B4-BE49-F238E27FC236}">
                <a16:creationId xmlns:a16="http://schemas.microsoft.com/office/drawing/2014/main" id="{30D0F641-7DB7-6BEA-9439-104FA1E6C90A}"/>
              </a:ext>
            </a:extLst>
          </p:cNvPr>
          <p:cNvGraphicFramePr>
            <a:graphicFrameLocks noGrp="1"/>
          </p:cNvGraphicFramePr>
          <p:nvPr/>
        </p:nvGraphicFramePr>
        <p:xfrm>
          <a:off x="1602602" y="1905000"/>
          <a:ext cx="8405938" cy="3950134"/>
        </p:xfrm>
        <a:graphic>
          <a:graphicData uri="http://schemas.openxmlformats.org/drawingml/2006/table">
            <a:tbl>
              <a:tblPr firstRow="1" bandRow="1">
                <a:tableStyleId>{93296810-A885-4BE3-A3E7-6D5BEEA58F35}</a:tableStyleId>
              </a:tblPr>
              <a:tblGrid>
                <a:gridCol w="4260918">
                  <a:extLst>
                    <a:ext uri="{9D8B030D-6E8A-4147-A177-3AD203B41FA5}">
                      <a16:colId xmlns:a16="http://schemas.microsoft.com/office/drawing/2014/main" val="397702833"/>
                    </a:ext>
                  </a:extLst>
                </a:gridCol>
                <a:gridCol w="4145020">
                  <a:extLst>
                    <a:ext uri="{9D8B030D-6E8A-4147-A177-3AD203B41FA5}">
                      <a16:colId xmlns:a16="http://schemas.microsoft.com/office/drawing/2014/main" val="2741692590"/>
                    </a:ext>
                  </a:extLst>
                </a:gridCol>
              </a:tblGrid>
              <a:tr h="643054">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500">
                          <a:latin typeface="Arial" panose="020B0604020202020204" pitchFamily="34" charset="0"/>
                          <a:cs typeface="Arial" panose="020B0604020202020204" pitchFamily="34" charset="0"/>
                        </a:rPr>
                        <a:t>Đại lượng</a:t>
                      </a:r>
                    </a:p>
                  </a:txBody>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500">
                          <a:latin typeface="Arial" panose="020B0604020202020204" pitchFamily="34" charset="0"/>
                          <a:cs typeface="Arial" panose="020B0604020202020204" pitchFamily="34" charset="0"/>
                        </a:rPr>
                        <a:t>Đơn vị</a:t>
                      </a:r>
                    </a:p>
                  </a:txBody>
                  <a:tcPr/>
                </a:tc>
                <a:extLst>
                  <a:ext uri="{0D108BD9-81ED-4DB2-BD59-A6C34878D82A}">
                    <a16:rowId xmlns:a16="http://schemas.microsoft.com/office/drawing/2014/main" val="546915788"/>
                  </a:ext>
                </a:extLst>
              </a:tr>
              <a:tr h="406355">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Chiều dài</a:t>
                      </a:r>
                    </a:p>
                  </a:txBody>
                  <a:tcPr/>
                </a:tc>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Mét (m)</a:t>
                      </a:r>
                    </a:p>
                  </a:txBody>
                  <a:tcPr/>
                </a:tc>
                <a:extLst>
                  <a:ext uri="{0D108BD9-81ED-4DB2-BD59-A6C34878D82A}">
                    <a16:rowId xmlns:a16="http://schemas.microsoft.com/office/drawing/2014/main" val="4270734960"/>
                  </a:ext>
                </a:extLst>
              </a:tr>
              <a:tr h="336330">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Khối lượng</a:t>
                      </a:r>
                    </a:p>
                  </a:txBody>
                  <a:tcPr/>
                </a:tc>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Kilogram (kg)</a:t>
                      </a:r>
                    </a:p>
                  </a:txBody>
                  <a:tcPr/>
                </a:tc>
                <a:extLst>
                  <a:ext uri="{0D108BD9-81ED-4DB2-BD59-A6C34878D82A}">
                    <a16:rowId xmlns:a16="http://schemas.microsoft.com/office/drawing/2014/main" val="3203968110"/>
                  </a:ext>
                </a:extLst>
              </a:tr>
              <a:tr h="336330">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Thời gian</a:t>
                      </a:r>
                    </a:p>
                  </a:txBody>
                  <a:tcPr/>
                </a:tc>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Giây (s)</a:t>
                      </a:r>
                    </a:p>
                  </a:txBody>
                  <a:tcPr/>
                </a:tc>
                <a:extLst>
                  <a:ext uri="{0D108BD9-81ED-4DB2-BD59-A6C34878D82A}">
                    <a16:rowId xmlns:a16="http://schemas.microsoft.com/office/drawing/2014/main" val="37459681"/>
                  </a:ext>
                </a:extLst>
              </a:tr>
              <a:tr h="336330">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Cường độ dòng điện</a:t>
                      </a:r>
                    </a:p>
                  </a:txBody>
                  <a:tcPr/>
                </a:tc>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Ampe (A)</a:t>
                      </a:r>
                    </a:p>
                  </a:txBody>
                  <a:tcPr/>
                </a:tc>
                <a:extLst>
                  <a:ext uri="{0D108BD9-81ED-4DB2-BD59-A6C34878D82A}">
                    <a16:rowId xmlns:a16="http://schemas.microsoft.com/office/drawing/2014/main" val="355504639"/>
                  </a:ext>
                </a:extLst>
              </a:tr>
              <a:tr h="336330">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Nhiệt độ</a:t>
                      </a:r>
                    </a:p>
                  </a:txBody>
                  <a:tcPr/>
                </a:tc>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Kelvin (K)</a:t>
                      </a:r>
                    </a:p>
                  </a:txBody>
                  <a:tcPr/>
                </a:tc>
                <a:extLst>
                  <a:ext uri="{0D108BD9-81ED-4DB2-BD59-A6C34878D82A}">
                    <a16:rowId xmlns:a16="http://schemas.microsoft.com/office/drawing/2014/main" val="1034872724"/>
                  </a:ext>
                </a:extLst>
              </a:tr>
              <a:tr h="336330">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Lượng chất</a:t>
                      </a:r>
                    </a:p>
                  </a:txBody>
                  <a:tcPr/>
                </a:tc>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Mol (mol)</a:t>
                      </a:r>
                    </a:p>
                  </a:txBody>
                  <a:tcPr/>
                </a:tc>
                <a:extLst>
                  <a:ext uri="{0D108BD9-81ED-4DB2-BD59-A6C34878D82A}">
                    <a16:rowId xmlns:a16="http://schemas.microsoft.com/office/drawing/2014/main" val="3672589974"/>
                  </a:ext>
                </a:extLst>
              </a:tr>
              <a:tr h="336330">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Cường độ sáng</a:t>
                      </a:r>
                    </a:p>
                  </a:txBody>
                  <a:tcPr/>
                </a:tc>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Candela (cd)</a:t>
                      </a:r>
                    </a:p>
                  </a:txBody>
                  <a:tcPr/>
                </a:tc>
                <a:extLst>
                  <a:ext uri="{0D108BD9-81ED-4DB2-BD59-A6C34878D82A}">
                    <a16:rowId xmlns:a16="http://schemas.microsoft.com/office/drawing/2014/main" val="2183519769"/>
                  </a:ext>
                </a:extLst>
              </a:tr>
            </a:tbl>
          </a:graphicData>
        </a:graphic>
      </p:graphicFrame>
      <p:sp>
        <p:nvSpPr>
          <p:cNvPr id="12" name="TextBox 11">
            <a:extLst>
              <a:ext uri="{FF2B5EF4-FFF2-40B4-BE49-F238E27FC236}">
                <a16:creationId xmlns:a16="http://schemas.microsoft.com/office/drawing/2014/main" id="{BA1C2133-46ED-E5CA-C7C1-65C259385E74}"/>
              </a:ext>
            </a:extLst>
          </p:cNvPr>
          <p:cNvSpPr txBox="1"/>
          <p:nvPr/>
        </p:nvSpPr>
        <p:spPr>
          <a:xfrm>
            <a:off x="1905000" y="902835"/>
            <a:ext cx="8792497"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rPr>
              <a:t>Trong hệ SI có 7 đơn vị là đơn vị cơ bản như bảng sau:</a:t>
            </a:r>
            <a:endParaRPr lang="en-US" sz="2500"/>
          </a:p>
        </p:txBody>
      </p:sp>
      <p:grpSp>
        <p:nvGrpSpPr>
          <p:cNvPr id="14" name="Group 13">
            <a:extLst>
              <a:ext uri="{FF2B5EF4-FFF2-40B4-BE49-F238E27FC236}">
                <a16:creationId xmlns:a16="http://schemas.microsoft.com/office/drawing/2014/main" id="{056ACB99-57F9-A3CE-17AA-AAC1FDB90667}"/>
              </a:ext>
            </a:extLst>
          </p:cNvPr>
          <p:cNvGrpSpPr/>
          <p:nvPr/>
        </p:nvGrpSpPr>
        <p:grpSpPr>
          <a:xfrm>
            <a:off x="-107020" y="65599"/>
            <a:ext cx="10317821" cy="551822"/>
            <a:chOff x="-3007" y="2231322"/>
            <a:chExt cx="10253890" cy="770302"/>
          </a:xfrm>
        </p:grpSpPr>
        <p:grpSp>
          <p:nvGrpSpPr>
            <p:cNvPr id="21" name="Group 70">
              <a:extLst>
                <a:ext uri="{FF2B5EF4-FFF2-40B4-BE49-F238E27FC236}">
                  <a16:creationId xmlns:a16="http://schemas.microsoft.com/office/drawing/2014/main" id="{50F0CA47-8F2C-17DD-F5D4-A00B3BD91633}"/>
                </a:ext>
              </a:extLst>
            </p:cNvPr>
            <p:cNvGrpSpPr>
              <a:grpSpLocks/>
            </p:cNvGrpSpPr>
            <p:nvPr/>
          </p:nvGrpSpPr>
          <p:grpSpPr bwMode="auto">
            <a:xfrm>
              <a:off x="286112" y="2280388"/>
              <a:ext cx="7162842" cy="708275"/>
              <a:chOff x="564749" y="3403329"/>
              <a:chExt cx="3688529" cy="1364238"/>
            </a:xfrm>
          </p:grpSpPr>
          <p:pic>
            <p:nvPicPr>
              <p:cNvPr id="24" name="Picture 8" descr="empty-green-rectangle">
                <a:extLst>
                  <a:ext uri="{FF2B5EF4-FFF2-40B4-BE49-F238E27FC236}">
                    <a16:creationId xmlns:a16="http://schemas.microsoft.com/office/drawing/2014/main" id="{93DEF020-14AB-31A3-4500-975309E5F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9" y="3403329"/>
                <a:ext cx="368852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green-top-faded">
                <a:extLst>
                  <a:ext uri="{FF2B5EF4-FFF2-40B4-BE49-F238E27FC236}">
                    <a16:creationId xmlns:a16="http://schemas.microsoft.com/office/drawing/2014/main" id="{F163EDCB-F5B0-8E2F-7BB9-C82D5D4F48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Box 21">
              <a:extLst>
                <a:ext uri="{FF2B5EF4-FFF2-40B4-BE49-F238E27FC236}">
                  <a16:creationId xmlns:a16="http://schemas.microsoft.com/office/drawing/2014/main" id="{17568BAB-0C79-1F41-EA19-0B5179959029}"/>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3" name="Rectangle 1026060">
              <a:extLst>
                <a:ext uri="{FF2B5EF4-FFF2-40B4-BE49-F238E27FC236}">
                  <a16:creationId xmlns:a16="http://schemas.microsoft.com/office/drawing/2014/main" id="{0B6BA5DE-0CCC-7833-56BE-9496CBF51112}"/>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Đơn vị và thứ nguyên trong vật lí</a:t>
              </a:r>
              <a:endParaRPr lang="en-US" sz="2800" dirty="0">
                <a:cs typeface="Arial" panose="020B0604020202020204" pitchFamily="34" charset="0"/>
              </a:endParaRPr>
            </a:p>
          </p:txBody>
        </p:sp>
      </p:grpSp>
    </p:spTree>
    <p:extLst>
      <p:ext uri="{BB962C8B-B14F-4D97-AF65-F5344CB8AC3E}">
        <p14:creationId xmlns:p14="http://schemas.microsoft.com/office/powerpoint/2010/main" val="140474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43199C5-CD51-5077-F002-15DC76D866B5}"/>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C4D638C1-4A78-71DC-A93D-95543F743075}"/>
                </a:ext>
              </a:extLst>
            </p:cNvPr>
            <p:cNvGrpSpPr>
              <a:grpSpLocks/>
            </p:cNvGrpSpPr>
            <p:nvPr/>
          </p:nvGrpSpPr>
          <p:grpSpPr bwMode="auto">
            <a:xfrm>
              <a:off x="286112" y="2280388"/>
              <a:ext cx="7162842" cy="708275"/>
              <a:chOff x="564749" y="3403329"/>
              <a:chExt cx="3688529" cy="1364238"/>
            </a:xfrm>
          </p:grpSpPr>
          <p:pic>
            <p:nvPicPr>
              <p:cNvPr id="8" name="Picture 8" descr="empty-green-rectangle">
                <a:extLst>
                  <a:ext uri="{FF2B5EF4-FFF2-40B4-BE49-F238E27FC236}">
                    <a16:creationId xmlns:a16="http://schemas.microsoft.com/office/drawing/2014/main" id="{B635DEE6-F0F9-6126-A1C3-1D071CD8A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9" y="3403329"/>
                <a:ext cx="368852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4ADA9753-DBC6-7132-EF4C-88DD7612B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D94CDC7A-5CBD-4ACA-3BDD-C48A79DA342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E1593C75-1AA2-F220-DDAA-165A33ADF888}"/>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Đơn vị và thứ nguyên trong vật lí</a:t>
              </a:r>
              <a:endParaRPr lang="en-US" sz="2800" dirty="0">
                <a:cs typeface="Arial" panose="020B0604020202020204" pitchFamily="34" charset="0"/>
              </a:endParaRPr>
            </a:p>
          </p:txBody>
        </p:sp>
      </p:grpSp>
      <p:grpSp>
        <p:nvGrpSpPr>
          <p:cNvPr id="10" name="Group 9">
            <a:extLst>
              <a:ext uri="{FF2B5EF4-FFF2-40B4-BE49-F238E27FC236}">
                <a16:creationId xmlns:a16="http://schemas.microsoft.com/office/drawing/2014/main" id="{DEC6ACB9-98FE-B0ED-E11C-CCAD75C85FCC}"/>
              </a:ext>
            </a:extLst>
          </p:cNvPr>
          <p:cNvGrpSpPr/>
          <p:nvPr/>
        </p:nvGrpSpPr>
        <p:grpSpPr>
          <a:xfrm>
            <a:off x="338942" y="731676"/>
            <a:ext cx="785094" cy="325264"/>
            <a:chOff x="5867400" y="402866"/>
            <a:chExt cx="785094" cy="406303"/>
          </a:xfrm>
        </p:grpSpPr>
        <p:sp>
          <p:nvSpPr>
            <p:cNvPr id="11" name="Arrow: Pentagon 10">
              <a:extLst>
                <a:ext uri="{FF2B5EF4-FFF2-40B4-BE49-F238E27FC236}">
                  <a16:creationId xmlns:a16="http://schemas.microsoft.com/office/drawing/2014/main" id="{775006C7-2980-9C91-4D2B-195DA478D79B}"/>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hevron 11">
              <a:extLst>
                <a:ext uri="{FF2B5EF4-FFF2-40B4-BE49-F238E27FC236}">
                  <a16:creationId xmlns:a16="http://schemas.microsoft.com/office/drawing/2014/main" id="{A4C42774-34F0-37B4-B44A-0E4ABE9DDF0F}"/>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 Box 13">
            <a:extLst>
              <a:ext uri="{FF2B5EF4-FFF2-40B4-BE49-F238E27FC236}">
                <a16:creationId xmlns:a16="http://schemas.microsoft.com/office/drawing/2014/main" id="{684FF835-8D4D-0BE1-7F7A-E9B05A928799}"/>
              </a:ext>
            </a:extLst>
          </p:cNvPr>
          <p:cNvSpPr txBox="1">
            <a:spLocks noChangeArrowheads="1"/>
          </p:cNvSpPr>
          <p:nvPr/>
        </p:nvSpPr>
        <p:spPr bwMode="auto">
          <a:xfrm>
            <a:off x="1129682" y="666498"/>
            <a:ext cx="70999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Hệ đơn vị SI, đơn vị cơ bản và đơn vị dẫn xuất</a:t>
            </a:r>
            <a:endParaRPr lang="en-US" sz="2500" dirty="0">
              <a:solidFill>
                <a:srgbClr val="0070C0"/>
              </a:solidFill>
              <a:cs typeface="Arial" panose="020B0604020202020204" pitchFamily="34" charset="0"/>
            </a:endParaRPr>
          </a:p>
        </p:txBody>
      </p:sp>
      <p:grpSp>
        <p:nvGrpSpPr>
          <p:cNvPr id="14" name="Group 13">
            <a:extLst>
              <a:ext uri="{FF2B5EF4-FFF2-40B4-BE49-F238E27FC236}">
                <a16:creationId xmlns:a16="http://schemas.microsoft.com/office/drawing/2014/main" id="{2B14144B-ACC6-3CC2-B208-8E58FE4BE803}"/>
              </a:ext>
            </a:extLst>
          </p:cNvPr>
          <p:cNvGrpSpPr/>
          <p:nvPr/>
        </p:nvGrpSpPr>
        <p:grpSpPr>
          <a:xfrm>
            <a:off x="140599" y="1217339"/>
            <a:ext cx="12051401" cy="611461"/>
            <a:chOff x="834244" y="1769561"/>
            <a:chExt cx="10363510" cy="3073523"/>
          </a:xfrm>
        </p:grpSpPr>
        <p:pic>
          <p:nvPicPr>
            <p:cNvPr id="15" name="Picture 5" descr="empty-blue-rectangle">
              <a:extLst>
                <a:ext uri="{FF2B5EF4-FFF2-40B4-BE49-F238E27FC236}">
                  <a16:creationId xmlns:a16="http://schemas.microsoft.com/office/drawing/2014/main" id="{D38A5A3A-354C-DC7D-0E3A-580E841BF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44" y="1769561"/>
              <a:ext cx="10363510" cy="307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586BB386-7D1E-DEE7-51A5-A5E5316EF163}"/>
                </a:ext>
              </a:extLst>
            </p:cNvPr>
            <p:cNvSpPr txBox="1"/>
            <p:nvPr/>
          </p:nvSpPr>
          <p:spPr>
            <a:xfrm>
              <a:off x="1410046" y="2161936"/>
              <a:ext cx="9427409" cy="1684237"/>
            </a:xfrm>
            <a:prstGeom prst="rect">
              <a:avLst/>
            </a:prstGeom>
            <a:noFill/>
          </p:spPr>
          <p:txBody>
            <a:bodyPr wrap="square">
              <a:spAutoFit/>
            </a:bodyPr>
            <a:lstStyle/>
            <a:p>
              <a:pPr marR="0">
                <a:spcBef>
                  <a:spcPts val="0"/>
                </a:spcBef>
              </a:pPr>
              <a:r>
                <a:rPr lang="en-US" sz="2500">
                  <a:effectLst/>
                  <a:latin typeface="Arial" panose="020B0604020202020204" pitchFamily="34" charset="0"/>
                  <a:ea typeface="Times New Roman" panose="02020603050405020304" pitchFamily="18" charset="0"/>
                  <a:cs typeface="Times New Roman" panose="02020603050405020304" pitchFamily="18" charset="0"/>
                </a:rPr>
                <a:t>Ngoài 7 đơn vị cơ bản, những đơn vị còn lại  được gọi là đơn vị dẫn xuất. </a:t>
              </a:r>
            </a:p>
          </p:txBody>
        </p:sp>
      </p:grpSp>
      <p:pic>
        <p:nvPicPr>
          <p:cNvPr id="19" name="Content Placeholder 4" descr="Diagram&#10;&#10;Description automatically generated">
            <a:extLst>
              <a:ext uri="{FF2B5EF4-FFF2-40B4-BE49-F238E27FC236}">
                <a16:creationId xmlns:a16="http://schemas.microsoft.com/office/drawing/2014/main" id="{C1A4422F-E361-8F35-C660-C277830A0D30}"/>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r="1084" b="6059"/>
          <a:stretch/>
        </p:blipFill>
        <p:spPr>
          <a:xfrm>
            <a:off x="4995317" y="1969948"/>
            <a:ext cx="6954262" cy="4402992"/>
          </a:xfrm>
        </p:spPr>
      </p:pic>
      <p:sp>
        <p:nvSpPr>
          <p:cNvPr id="22" name="TextBox 21">
            <a:extLst>
              <a:ext uri="{FF2B5EF4-FFF2-40B4-BE49-F238E27FC236}">
                <a16:creationId xmlns:a16="http://schemas.microsoft.com/office/drawing/2014/main" id="{E13C2778-3D52-F5E2-D78F-5BFAC78532AD}"/>
              </a:ext>
            </a:extLst>
          </p:cNvPr>
          <p:cNvSpPr txBox="1"/>
          <p:nvPr/>
        </p:nvSpPr>
        <p:spPr>
          <a:xfrm>
            <a:off x="532852" y="2155508"/>
            <a:ext cx="3631679" cy="2015936"/>
          </a:xfrm>
          <a:prstGeom prst="rect">
            <a:avLst/>
          </a:prstGeom>
          <a:noFill/>
        </p:spPr>
        <p:txBody>
          <a:bodyPr wrap="square">
            <a:spAutoFit/>
          </a:bodyPr>
          <a:lstStyle/>
          <a:p>
            <a:pPr marR="0" algn="just">
              <a:spcBef>
                <a:spcPts val="0"/>
              </a:spcBef>
            </a:pPr>
            <a:r>
              <a:rPr lang="en-US" sz="2500">
                <a:effectLst/>
                <a:latin typeface="Arial" panose="020B0604020202020204" pitchFamily="34" charset="0"/>
                <a:ea typeface="Times New Roman" panose="02020603050405020304" pitchFamily="18" charset="0"/>
                <a:cs typeface="Times New Roman" panose="02020603050405020304" pitchFamily="18" charset="0"/>
              </a:rPr>
              <a:t>Mọi đơn vị dẫn xuất đều có thể phân tích thành các đơn vị cơ bản dựa vào mối liên hệ giữa các đại lượng tương ứng.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060F5A3-0387-315E-0881-B2881C733EC3}"/>
                  </a:ext>
                </a:extLst>
              </p:cNvPr>
              <p:cNvSpPr txBox="1"/>
              <p:nvPr/>
            </p:nvSpPr>
            <p:spPr>
              <a:xfrm>
                <a:off x="528841" y="4599205"/>
                <a:ext cx="5884059" cy="1502912"/>
              </a:xfrm>
              <a:prstGeom prst="rect">
                <a:avLst/>
              </a:prstGeom>
              <a:noFill/>
            </p:spPr>
            <p:txBody>
              <a:bodyPr wrap="square">
                <a:spAutoFit/>
              </a:bodyPr>
              <a:lstStyle/>
              <a:p>
                <a:pPr marL="0" marR="0">
                  <a:lnSpc>
                    <a:spcPct val="107000"/>
                  </a:lnSpc>
                  <a:spcBef>
                    <a:spcPts val="0"/>
                  </a:spcBef>
                  <a:spcAft>
                    <a:spcPts val="500"/>
                  </a:spcAft>
                </a:pPr>
                <a:r>
                  <a:rPr lang="en-US" sz="2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a:t>
                </a:r>
              </a:p>
              <a:p>
                <a:pPr>
                  <a:lnSpc>
                    <a:spcPct val="107000"/>
                  </a:lnSpc>
                  <a:spcAft>
                    <a:spcPts val="500"/>
                  </a:spcAft>
                </a:pPr>
                <a: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a:t>T</a:t>
                </a:r>
                <a:r>
                  <a:rPr lang="en-US" sz="2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ốc độ trung bình = </a:t>
                </a:r>
                <a14:m>
                  <m:oMath xmlns:m="http://schemas.openxmlformats.org/officeDocument/2006/math">
                    <m:f>
                      <m:fPr>
                        <m:ctrlPr>
                          <a:rPr lang="en-US" sz="2000" i="1" smtClean="0">
                            <a:solidFill>
                              <a:srgbClr val="000000"/>
                            </a:solidFill>
                            <a:effectLst/>
                            <a:latin typeface="Cambria Math" panose="02040503050406030204" pitchFamily="18" charset="0"/>
                            <a:cs typeface="Times New Roman" panose="02020603050405020304" pitchFamily="18" charset="0"/>
                          </a:rPr>
                        </m:ctrlPr>
                      </m:fPr>
                      <m:num>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qu</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ã</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ng</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 đườ</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ng</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 </m:t>
                        </m:r>
                      </m:num>
                      <m:den>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th</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ờ</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i</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 </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gian</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 </m:t>
                        </m:r>
                      </m:den>
                    </m:f>
                    <m:r>
                      <a:rPr lang="en-US" sz="2000" b="0" i="1" smtClean="0">
                        <a:solidFill>
                          <a:srgbClr val="000000"/>
                        </a:solidFill>
                        <a:effectLst/>
                        <a:latin typeface="Cambria Math" panose="02040503050406030204" pitchFamily="18" charset="0"/>
                        <a:cs typeface="Times New Roman" panose="02020603050405020304" pitchFamily="18" charset="0"/>
                      </a:rPr>
                      <m:t> </m:t>
                    </m:r>
                  </m:oMath>
                </a14:m>
                <a:r>
                  <a:rPr lang="en-US" sz="2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07000"/>
                  </a:lnSpc>
                  <a:spcAft>
                    <a:spcPts val="500"/>
                  </a:spcAft>
                </a:pPr>
                <a: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Đơ</a:t>
                </a:r>
                <a:r>
                  <a:rPr lang="en-US" sz="2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vị của nó trong hệ SI là m/s. </a:t>
                </a:r>
              </a:p>
            </p:txBody>
          </p:sp>
        </mc:Choice>
        <mc:Fallback xmlns="">
          <p:sp>
            <p:nvSpPr>
              <p:cNvPr id="17" name="TextBox 16">
                <a:extLst>
                  <a:ext uri="{FF2B5EF4-FFF2-40B4-BE49-F238E27FC236}">
                    <a16:creationId xmlns:a16="http://schemas.microsoft.com/office/drawing/2014/main" id="{3060F5A3-0387-315E-0881-B2881C733EC3}"/>
                  </a:ext>
                </a:extLst>
              </p:cNvPr>
              <p:cNvSpPr txBox="1">
                <a:spLocks noRot="1" noChangeAspect="1" noMove="1" noResize="1" noEditPoints="1" noAdjustHandles="1" noChangeArrowheads="1" noChangeShapeType="1" noTextEdit="1"/>
              </p:cNvSpPr>
              <p:nvPr/>
            </p:nvSpPr>
            <p:spPr>
              <a:xfrm>
                <a:off x="528841" y="4599205"/>
                <a:ext cx="5884059" cy="1502912"/>
              </a:xfrm>
              <a:prstGeom prst="rect">
                <a:avLst/>
              </a:prstGeom>
              <a:blipFill>
                <a:blip r:embed="rId6"/>
                <a:stretch>
                  <a:fillRect l="-1140" t="-2024" b="-3239"/>
                </a:stretch>
              </a:blipFill>
            </p:spPr>
            <p:txBody>
              <a:bodyPr/>
              <a:lstStyle/>
              <a:p>
                <a:r>
                  <a:rPr lang="en-US">
                    <a:noFill/>
                  </a:rPr>
                  <a:t> </a:t>
                </a:r>
              </a:p>
            </p:txBody>
          </p:sp>
        </mc:Fallback>
      </mc:AlternateContent>
    </p:spTree>
    <p:extLst>
      <p:ext uri="{BB962C8B-B14F-4D97-AF65-F5344CB8AC3E}">
        <p14:creationId xmlns:p14="http://schemas.microsoft.com/office/powerpoint/2010/main" val="216933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43199C5-CD51-5077-F002-15DC76D866B5}"/>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C4D638C1-4A78-71DC-A93D-95543F743075}"/>
                </a:ext>
              </a:extLst>
            </p:cNvPr>
            <p:cNvGrpSpPr>
              <a:grpSpLocks/>
            </p:cNvGrpSpPr>
            <p:nvPr/>
          </p:nvGrpSpPr>
          <p:grpSpPr bwMode="auto">
            <a:xfrm>
              <a:off x="286112" y="2280388"/>
              <a:ext cx="7162842" cy="708275"/>
              <a:chOff x="564749" y="3403329"/>
              <a:chExt cx="3688529" cy="1364238"/>
            </a:xfrm>
          </p:grpSpPr>
          <p:pic>
            <p:nvPicPr>
              <p:cNvPr id="8" name="Picture 8" descr="empty-green-rectangle">
                <a:extLst>
                  <a:ext uri="{FF2B5EF4-FFF2-40B4-BE49-F238E27FC236}">
                    <a16:creationId xmlns:a16="http://schemas.microsoft.com/office/drawing/2014/main" id="{B635DEE6-F0F9-6126-A1C3-1D071CD8A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9" y="3403329"/>
                <a:ext cx="368852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4ADA9753-DBC6-7132-EF4C-88DD7612B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D94CDC7A-5CBD-4ACA-3BDD-C48A79DA342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E1593C75-1AA2-F220-DDAA-165A33ADF888}"/>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Đơn vị và thứ nguyên trong vật lí</a:t>
              </a:r>
              <a:endParaRPr lang="en-US" sz="2800" dirty="0">
                <a:cs typeface="Arial" panose="020B0604020202020204" pitchFamily="34" charset="0"/>
              </a:endParaRPr>
            </a:p>
          </p:txBody>
        </p:sp>
      </p:grpSp>
      <p:grpSp>
        <p:nvGrpSpPr>
          <p:cNvPr id="10" name="Group 9">
            <a:extLst>
              <a:ext uri="{FF2B5EF4-FFF2-40B4-BE49-F238E27FC236}">
                <a16:creationId xmlns:a16="http://schemas.microsoft.com/office/drawing/2014/main" id="{DEC6ACB9-98FE-B0ED-E11C-CCAD75C85FCC}"/>
              </a:ext>
            </a:extLst>
          </p:cNvPr>
          <p:cNvGrpSpPr/>
          <p:nvPr/>
        </p:nvGrpSpPr>
        <p:grpSpPr>
          <a:xfrm>
            <a:off x="338942" y="731676"/>
            <a:ext cx="785094" cy="325264"/>
            <a:chOff x="5867400" y="402866"/>
            <a:chExt cx="785094" cy="406303"/>
          </a:xfrm>
        </p:grpSpPr>
        <p:sp>
          <p:nvSpPr>
            <p:cNvPr id="11" name="Arrow: Pentagon 10">
              <a:extLst>
                <a:ext uri="{FF2B5EF4-FFF2-40B4-BE49-F238E27FC236}">
                  <a16:creationId xmlns:a16="http://schemas.microsoft.com/office/drawing/2014/main" id="{775006C7-2980-9C91-4D2B-195DA478D79B}"/>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hevron 11">
              <a:extLst>
                <a:ext uri="{FF2B5EF4-FFF2-40B4-BE49-F238E27FC236}">
                  <a16:creationId xmlns:a16="http://schemas.microsoft.com/office/drawing/2014/main" id="{A4C42774-34F0-37B4-B44A-0E4ABE9DDF0F}"/>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 Box 13">
            <a:extLst>
              <a:ext uri="{FF2B5EF4-FFF2-40B4-BE49-F238E27FC236}">
                <a16:creationId xmlns:a16="http://schemas.microsoft.com/office/drawing/2014/main" id="{684FF835-8D4D-0BE1-7F7A-E9B05A928799}"/>
              </a:ext>
            </a:extLst>
          </p:cNvPr>
          <p:cNvSpPr txBox="1">
            <a:spLocks noChangeArrowheads="1"/>
          </p:cNvSpPr>
          <p:nvPr/>
        </p:nvSpPr>
        <p:spPr bwMode="auto">
          <a:xfrm>
            <a:off x="1129682" y="666498"/>
            <a:ext cx="70999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Thứ nguyên</a:t>
            </a:r>
            <a:endParaRPr lang="en-US" sz="2500" dirty="0">
              <a:solidFill>
                <a:srgbClr val="0070C0"/>
              </a:solidFill>
              <a:cs typeface="Arial" panose="020B0604020202020204" pitchFamily="34" charset="0"/>
            </a:endParaRPr>
          </a:p>
        </p:txBody>
      </p:sp>
      <p:grpSp>
        <p:nvGrpSpPr>
          <p:cNvPr id="14" name="Group 13">
            <a:extLst>
              <a:ext uri="{FF2B5EF4-FFF2-40B4-BE49-F238E27FC236}">
                <a16:creationId xmlns:a16="http://schemas.microsoft.com/office/drawing/2014/main" id="{2B14144B-ACC6-3CC2-B208-8E58FE4BE803}"/>
              </a:ext>
            </a:extLst>
          </p:cNvPr>
          <p:cNvGrpSpPr/>
          <p:nvPr/>
        </p:nvGrpSpPr>
        <p:grpSpPr>
          <a:xfrm>
            <a:off x="46566" y="1239154"/>
            <a:ext cx="12098867" cy="1318013"/>
            <a:chOff x="834244" y="1897873"/>
            <a:chExt cx="10363510" cy="8789378"/>
          </a:xfrm>
        </p:grpSpPr>
        <p:pic>
          <p:nvPicPr>
            <p:cNvPr id="15" name="Picture 5" descr="empty-blue-rectangle">
              <a:extLst>
                <a:ext uri="{FF2B5EF4-FFF2-40B4-BE49-F238E27FC236}">
                  <a16:creationId xmlns:a16="http://schemas.microsoft.com/office/drawing/2014/main" id="{D38A5A3A-354C-DC7D-0E3A-580E841BF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44" y="1897873"/>
              <a:ext cx="10363510" cy="68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586BB386-7D1E-DEE7-51A5-A5E5316EF163}"/>
                </a:ext>
              </a:extLst>
            </p:cNvPr>
            <p:cNvSpPr txBox="1"/>
            <p:nvPr/>
          </p:nvSpPr>
          <p:spPr>
            <a:xfrm>
              <a:off x="1349690" y="2374802"/>
              <a:ext cx="8843623" cy="8312449"/>
            </a:xfrm>
            <a:prstGeom prst="rect">
              <a:avLst/>
            </a:prstGeom>
            <a:noFill/>
          </p:spPr>
          <p:txBody>
            <a:bodyPr wrap="square">
              <a:spAutoFit/>
            </a:bodyPr>
            <a:lstStyle/>
            <a:p>
              <a:pPr marR="0" algn="ctr">
                <a:spcBef>
                  <a:spcPts val="0"/>
                </a:spcBef>
              </a:pPr>
              <a:r>
                <a:rPr lang="en-US" sz="2500">
                  <a:effectLst/>
                  <a:latin typeface="Arial" panose="020B0604020202020204" pitchFamily="34" charset="0"/>
                  <a:ea typeface="Times New Roman" panose="02020603050405020304" pitchFamily="18" charset="0"/>
                  <a:cs typeface="Arial" panose="020B0604020202020204" pitchFamily="34" charset="0"/>
                </a:rPr>
                <a:t>Thứ nguyên của một đại lượng là quy luật nêu lên sự phụ thuộc của đơn vị đo đại lượng đó vào các đơn vị cơ bản.</a:t>
              </a:r>
            </a:p>
            <a:p>
              <a:pPr marL="342900" marR="0" indent="-342900" algn="ctr">
                <a:spcBef>
                  <a:spcPts val="0"/>
                </a:spcBef>
                <a:buFont typeface="Arial" panose="020B0604020202020204" pitchFamily="34" charset="0"/>
                <a:buChar char="•"/>
              </a:pP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grpSp>
      <p:sp>
        <p:nvSpPr>
          <p:cNvPr id="21" name="TextBox 20">
            <a:extLst>
              <a:ext uri="{FF2B5EF4-FFF2-40B4-BE49-F238E27FC236}">
                <a16:creationId xmlns:a16="http://schemas.microsoft.com/office/drawing/2014/main" id="{2F6490D2-57EA-9D93-8AE9-8C7F9D8D497F}"/>
              </a:ext>
            </a:extLst>
          </p:cNvPr>
          <p:cNvSpPr txBox="1"/>
          <p:nvPr/>
        </p:nvSpPr>
        <p:spPr>
          <a:xfrm>
            <a:off x="561193" y="2865208"/>
            <a:ext cx="5506761" cy="1709058"/>
          </a:xfrm>
          <a:prstGeom prst="rect">
            <a:avLst/>
          </a:prstGeom>
          <a:noFill/>
        </p:spPr>
        <p:txBody>
          <a:bodyPr wrap="square">
            <a:spAutoFit/>
          </a:bodyPr>
          <a:lstStyle/>
          <a:p>
            <a:pPr marL="342900" marR="0" indent="-342900">
              <a:lnSpc>
                <a:spcPct val="107000"/>
              </a:lnSpc>
              <a:spcBef>
                <a:spcPts val="0"/>
              </a:spcBef>
              <a:buFont typeface="Arial" panose="020B0604020202020204" pitchFamily="34" charset="0"/>
              <a:buChar char="•"/>
            </a:pPr>
            <a:r>
              <a:rPr lang="en-US" sz="2500" dirty="0" err="1">
                <a:effectLst/>
                <a:latin typeface="Arial" panose="020B0604020202020204" pitchFamily="34" charset="0"/>
                <a:ea typeface="Times New Roman" panose="02020603050405020304" pitchFamily="18" charset="0"/>
                <a:cs typeface="Arial" panose="020B0604020202020204" pitchFamily="34" charset="0"/>
              </a:rPr>
              <a:t>Thứ</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2500" dirty="0">
                <a:effectLst/>
                <a:latin typeface="Arial" panose="020B0604020202020204" pitchFamily="34" charset="0"/>
                <a:ea typeface="Times New Roman" panose="02020603050405020304" pitchFamily="18" charset="0"/>
                <a:cs typeface="Arial" panose="020B0604020202020204" pitchFamily="34" charset="0"/>
              </a:rPr>
              <a:t> X </a:t>
            </a:r>
            <a:r>
              <a:rPr lang="en-US" sz="25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biểu</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diễn</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dưới</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dạng</a:t>
            </a:r>
            <a:r>
              <a:rPr lang="en-US" sz="2500" dirty="0">
                <a:effectLst/>
                <a:latin typeface="Arial" panose="020B0604020202020204" pitchFamily="34" charset="0"/>
                <a:ea typeface="Times New Roman" panose="02020603050405020304" pitchFamily="18" charset="0"/>
                <a:cs typeface="Arial" panose="020B0604020202020204" pitchFamily="34" charset="0"/>
              </a:rPr>
              <a:t> [X].</a:t>
            </a:r>
          </a:p>
          <a:p>
            <a:pPr marL="342900" marR="0" indent="-342900">
              <a:lnSpc>
                <a:spcPct val="107000"/>
              </a:lnSpc>
              <a:spcBef>
                <a:spcPts val="0"/>
              </a:spcBef>
              <a:buFont typeface="Arial" panose="020B0604020202020204" pitchFamily="34" charset="0"/>
              <a:buChar char="•"/>
            </a:pPr>
            <a:r>
              <a:rPr lang="en-US" sz="25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vật</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lí</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có</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có</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cùng</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thứ</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2500" dirty="0">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sp>
        <p:nvSpPr>
          <p:cNvPr id="25" name="TextBox 24">
            <a:extLst>
              <a:ext uri="{FF2B5EF4-FFF2-40B4-BE49-F238E27FC236}">
                <a16:creationId xmlns:a16="http://schemas.microsoft.com/office/drawing/2014/main" id="{1341AEB6-7E78-CB6C-0DDB-872099F2C6A9}"/>
              </a:ext>
            </a:extLst>
          </p:cNvPr>
          <p:cNvSpPr txBox="1"/>
          <p:nvPr/>
        </p:nvSpPr>
        <p:spPr>
          <a:xfrm>
            <a:off x="6654800" y="5786455"/>
            <a:ext cx="4876800" cy="405047"/>
          </a:xfrm>
          <a:prstGeom prst="rect">
            <a:avLst/>
          </a:prstGeom>
          <a:noFill/>
        </p:spPr>
        <p:txBody>
          <a:bodyPr wrap="square">
            <a:spAutoFit/>
          </a:bodyPr>
          <a:lstStyle/>
          <a:p>
            <a:pPr marL="0" marR="0" algn="ctr">
              <a:lnSpc>
                <a:spcPct val="107000"/>
              </a:lnSpc>
              <a:spcBef>
                <a:spcPts val="0"/>
              </a:spcBef>
              <a:spcAft>
                <a:spcPts val="50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Thứ nguyên của một số </a:t>
            </a:r>
            <a:r>
              <a:rPr lang="en-US" sz="2000">
                <a:effectLst/>
                <a:latin typeface="Arial" panose="020B0604020202020204" pitchFamily="34" charset="0"/>
                <a:ea typeface="Times New Roman" panose="02020603050405020304" pitchFamily="18" charset="0"/>
              </a:rPr>
              <a:t>đại lượng cơ bản </a:t>
            </a:r>
            <a:endParaRPr lang="en-US" sz="2000"/>
          </a:p>
        </p:txBody>
      </p:sp>
      <p:graphicFrame>
        <p:nvGraphicFramePr>
          <p:cNvPr id="18" name="Table 13">
            <a:extLst>
              <a:ext uri="{FF2B5EF4-FFF2-40B4-BE49-F238E27FC236}">
                <a16:creationId xmlns:a16="http://schemas.microsoft.com/office/drawing/2014/main" id="{B1AC6328-94EB-E3A3-16F2-5E33A54EE40D}"/>
              </a:ext>
            </a:extLst>
          </p:cNvPr>
          <p:cNvGraphicFramePr>
            <a:graphicFrameLocks noGrp="1"/>
          </p:cNvGraphicFramePr>
          <p:nvPr>
            <p:extLst>
              <p:ext uri="{D42A27DB-BD31-4B8C-83A1-F6EECF244321}">
                <p14:modId xmlns:p14="http://schemas.microsoft.com/office/powerpoint/2010/main" val="3621884764"/>
              </p:ext>
            </p:extLst>
          </p:nvPr>
        </p:nvGraphicFramePr>
        <p:xfrm>
          <a:off x="6629400" y="2628685"/>
          <a:ext cx="5105400" cy="2852854"/>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397702833"/>
                    </a:ext>
                  </a:extLst>
                </a:gridCol>
                <a:gridCol w="2057400">
                  <a:extLst>
                    <a:ext uri="{9D8B030D-6E8A-4147-A177-3AD203B41FA5}">
                      <a16:colId xmlns:a16="http://schemas.microsoft.com/office/drawing/2014/main" val="2741692590"/>
                    </a:ext>
                  </a:extLst>
                </a:gridCol>
              </a:tblGrid>
              <a:tr h="643054">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300">
                          <a:latin typeface="Arial" panose="020B0604020202020204" pitchFamily="34" charset="0"/>
                          <a:cs typeface="Arial" panose="020B0604020202020204" pitchFamily="34" charset="0"/>
                        </a:rPr>
                        <a:t>Đại lượng cơ bản</a:t>
                      </a:r>
                    </a:p>
                  </a:txBody>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300">
                          <a:latin typeface="Arial" panose="020B0604020202020204" pitchFamily="34" charset="0"/>
                          <a:cs typeface="Arial" panose="020B0604020202020204" pitchFamily="34" charset="0"/>
                        </a:rPr>
                        <a:t>Thứ nguyên</a:t>
                      </a:r>
                    </a:p>
                  </a:txBody>
                  <a:tcPr/>
                </a:tc>
                <a:extLst>
                  <a:ext uri="{0D108BD9-81ED-4DB2-BD59-A6C34878D82A}">
                    <a16:rowId xmlns:a16="http://schemas.microsoft.com/office/drawing/2014/main" val="546915788"/>
                  </a:ext>
                </a:extLst>
              </a:tr>
              <a:tr h="406355">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[Chiều dài]</a:t>
                      </a:r>
                    </a:p>
                  </a:txBody>
                  <a:tcPr/>
                </a:tc>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L</a:t>
                      </a:r>
                    </a:p>
                  </a:txBody>
                  <a:tcPr/>
                </a:tc>
                <a:extLst>
                  <a:ext uri="{0D108BD9-81ED-4DB2-BD59-A6C34878D82A}">
                    <a16:rowId xmlns:a16="http://schemas.microsoft.com/office/drawing/2014/main" val="4270734960"/>
                  </a:ext>
                </a:extLst>
              </a:tr>
              <a:tr h="336330">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[Khối lượng]</a:t>
                      </a:r>
                    </a:p>
                  </a:txBody>
                  <a:tcPr/>
                </a:tc>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M</a:t>
                      </a:r>
                    </a:p>
                  </a:txBody>
                  <a:tcPr/>
                </a:tc>
                <a:extLst>
                  <a:ext uri="{0D108BD9-81ED-4DB2-BD59-A6C34878D82A}">
                    <a16:rowId xmlns:a16="http://schemas.microsoft.com/office/drawing/2014/main" val="3203968110"/>
                  </a:ext>
                </a:extLst>
              </a:tr>
              <a:tr h="336330">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[Thời gian]</a:t>
                      </a:r>
                    </a:p>
                  </a:txBody>
                  <a:tcPr/>
                </a:tc>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T</a:t>
                      </a:r>
                    </a:p>
                  </a:txBody>
                  <a:tcPr/>
                </a:tc>
                <a:extLst>
                  <a:ext uri="{0D108BD9-81ED-4DB2-BD59-A6C34878D82A}">
                    <a16:rowId xmlns:a16="http://schemas.microsoft.com/office/drawing/2014/main" val="37459681"/>
                  </a:ext>
                </a:extLst>
              </a:tr>
              <a:tr h="336330">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[Cường độ dòng điện]</a:t>
                      </a:r>
                    </a:p>
                  </a:txBody>
                  <a:tcPr/>
                </a:tc>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I</a:t>
                      </a:r>
                    </a:p>
                  </a:txBody>
                  <a:tcPr/>
                </a:tc>
                <a:extLst>
                  <a:ext uri="{0D108BD9-81ED-4DB2-BD59-A6C34878D82A}">
                    <a16:rowId xmlns:a16="http://schemas.microsoft.com/office/drawing/2014/main" val="355504639"/>
                  </a:ext>
                </a:extLst>
              </a:tr>
              <a:tr h="336330">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[Nhiệt độ]</a:t>
                      </a:r>
                    </a:p>
                  </a:txBody>
                  <a:tcPr/>
                </a:tc>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K</a:t>
                      </a:r>
                    </a:p>
                  </a:txBody>
                  <a:tcPr/>
                </a:tc>
                <a:extLst>
                  <a:ext uri="{0D108BD9-81ED-4DB2-BD59-A6C34878D82A}">
                    <a16:rowId xmlns:a16="http://schemas.microsoft.com/office/drawing/2014/main" val="1034872724"/>
                  </a:ext>
                </a:extLst>
              </a:tr>
            </a:tbl>
          </a:graphicData>
        </a:graphic>
      </p:graphicFrame>
    </p:spTree>
    <p:extLst>
      <p:ext uri="{BB962C8B-B14F-4D97-AF65-F5344CB8AC3E}">
        <p14:creationId xmlns:p14="http://schemas.microsoft.com/office/powerpoint/2010/main" val="370392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5854</TotalTime>
  <Words>2657</Words>
  <PresentationFormat>Widescreen</PresentationFormat>
  <Paragraphs>246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2007-10-27T08:09:53Z</dcterms:created>
  <dcterms:modified xsi:type="dcterms:W3CDTF">2022-07-01T08:21:21Z</dcterms:modified>
</cp:coreProperties>
</file>