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3" r:id="rId2"/>
    <p:sldId id="256" r:id="rId3"/>
    <p:sldId id="257" r:id="rId4"/>
    <p:sldId id="259" r:id="rId5"/>
    <p:sldId id="258" r:id="rId6"/>
    <p:sldId id="260" r:id="rId7"/>
    <p:sldId id="262" r:id="rId8"/>
    <p:sldId id="261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5010C-74A3-4AEA-9EED-64F5DFC57C4C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CE5800-D80F-42DB-9062-5A24F99D9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993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E5800-D80F-42DB-9062-5A24F99D998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00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39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12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461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25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809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174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495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153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09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464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061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F1996-3305-4EE5-92F9-060DC962FB60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743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png"/><Relationship Id="rId4" Type="http://schemas.openxmlformats.org/officeDocument/2006/relationships/image" Target="../media/image8.wmf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STARS-P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5800" y="838200"/>
            <a:ext cx="304800" cy="21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990600" y="457200"/>
            <a:ext cx="6096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VNI-Ongdo (nobita)" pitchFamily="2" charset="0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762000" y="152400"/>
            <a:ext cx="77724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0000FF"/>
                </a:solidFill>
                <a:latin typeface="Times New Roman" pitchFamily="18" charset="0"/>
              </a:rPr>
              <a:t>SỞ </a:t>
            </a:r>
            <a:r>
              <a:rPr lang="en-US" sz="2000" dirty="0" smtClean="0">
                <a:solidFill>
                  <a:srgbClr val="0000FF"/>
                </a:solidFill>
                <a:latin typeface="Times New Roman" pitchFamily="18" charset="0"/>
              </a:rPr>
              <a:t>GD&amp;ĐT TỈNH BẮC GIANG</a:t>
            </a:r>
            <a:endParaRPr lang="en-US" sz="20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</a:rPr>
              <a:t>PHÒNG 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</a:rPr>
              <a:t>GD&amp;ĐT HUYỆN HIỆP HÒA</a:t>
            </a:r>
            <a:endParaRPr lang="en-US" sz="2000" b="1" dirty="0">
              <a:solidFill>
                <a:srgbClr val="0000FF"/>
              </a:solidFill>
              <a:latin typeface="VNI-Ongdo (nobita)" pitchFamily="2" charset="0"/>
            </a:endParaRP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276600" y="4903788"/>
            <a:ext cx="5715000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soạn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Nguyễn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Văn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Vinh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Trường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: THCS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Thường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Thắng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2667000" y="1009650"/>
            <a:ext cx="388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2819400" y="1524000"/>
            <a:ext cx="3733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SỐ HỌC 6</a:t>
            </a:r>
            <a:endParaRPr lang="en-US" sz="60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7" name="Picture 9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0" y="4343400"/>
            <a:ext cx="27432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8" name="WordArt 10"/>
          <p:cNvSpPr>
            <a:spLocks noChangeArrowheads="1" noChangeShapeType="1" noTextEdit="1"/>
          </p:cNvSpPr>
          <p:nvPr/>
        </p:nvSpPr>
        <p:spPr bwMode="auto">
          <a:xfrm>
            <a:off x="1181100" y="2971800"/>
            <a:ext cx="67056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 smtClean="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HelvetInsH"/>
              </a:rPr>
              <a:t>TËp</a:t>
            </a:r>
            <a:r>
              <a:rPr lang="en-US" sz="3600" kern="10" dirty="0" smtClean="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HelvetInsH"/>
              </a:rPr>
              <a:t> </a:t>
            </a:r>
            <a:r>
              <a:rPr lang="en-US" sz="3600" kern="10" dirty="0" err="1" smtClean="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HelvetInsH"/>
              </a:rPr>
              <a:t>hîp</a:t>
            </a:r>
            <a:r>
              <a:rPr lang="en-US" sz="3600" kern="10" dirty="0" smtClean="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HelvetInsH"/>
              </a:rPr>
              <a:t> </a:t>
            </a:r>
            <a:r>
              <a:rPr lang="en-US" sz="3600" kern="10" dirty="0" err="1" smtClean="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HelvetInsH"/>
              </a:rPr>
              <a:t>c¸c</a:t>
            </a:r>
            <a:r>
              <a:rPr lang="en-US" sz="3600" kern="10" dirty="0" smtClean="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HelvetInsH"/>
              </a:rPr>
              <a:t> </a:t>
            </a:r>
            <a:r>
              <a:rPr lang="en-US" sz="3600" kern="10" dirty="0" err="1" smtClean="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HelvetInsH"/>
              </a:rPr>
              <a:t>sè</a:t>
            </a:r>
            <a:r>
              <a:rPr lang="en-US" sz="3600" kern="10" dirty="0" smtClean="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HelvetInsH"/>
              </a:rPr>
              <a:t> </a:t>
            </a:r>
            <a:r>
              <a:rPr lang="en-US" sz="3600" kern="10" dirty="0" err="1" smtClean="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HelvetInsH"/>
              </a:rPr>
              <a:t>nguyªn</a:t>
            </a:r>
            <a:endParaRPr lang="en-US" sz="3600" kern="10" dirty="0">
              <a:ln w="12700">
                <a:solidFill>
                  <a:srgbClr val="00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.VnHelvetInsH"/>
            </a:endParaRPr>
          </a:p>
        </p:txBody>
      </p:sp>
      <p:pic>
        <p:nvPicPr>
          <p:cNvPr id="15" name="Picture 14" descr="POINSET2"/>
          <p:cNvPicPr>
            <a:picLocks noChangeAspect="1" noChangeArrowheads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162800" y="152400"/>
            <a:ext cx="18288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23170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86106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6200" y="2608137"/>
            <a:ext cx="5606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 /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-66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982" y="3276600"/>
            <a:ext cx="88946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Luyên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2.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-7; -6;-4; 0; 2; 4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(y/c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4303693"/>
            <a:ext cx="8991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812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1143000"/>
            <a:ext cx="7383753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đãn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chắc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BTVN  2, 3,4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- 69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60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67000" y="228600"/>
            <a:ext cx="4814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HỢP CÁC SỐ NGUYÊN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2895600"/>
            <a:ext cx="15240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NỘI DUNG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376055" y="914400"/>
            <a:ext cx="5943600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</a:t>
            </a:r>
          </a:p>
          <a:p>
            <a:pPr marL="342900" indent="-342900">
              <a:buAutoNum type="arabi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Z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376055" y="2895600"/>
            <a:ext cx="5943600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4. So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376055" y="4876800"/>
            <a:ext cx="5943600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120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950624"/>
            <a:ext cx="8372446" cy="1979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loud Callout 5"/>
          <p:cNvSpPr/>
          <p:nvPr/>
        </p:nvSpPr>
        <p:spPr>
          <a:xfrm>
            <a:off x="-228600" y="2644362"/>
            <a:ext cx="6248400" cy="30480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+/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+/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76400" y="0"/>
            <a:ext cx="580517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TẬP HỢP CÁC SỐ NGUYÊN</a:t>
            </a:r>
          </a:p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0277236"/>
              </p:ext>
            </p:extLst>
          </p:nvPr>
        </p:nvGraphicFramePr>
        <p:xfrm>
          <a:off x="4394200" y="23622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" name="Equation" r:id="rId4" imgW="914400" imgH="198720" progId="Equation.DSMT4">
                  <p:embed/>
                </p:oleObj>
              </mc:Choice>
              <mc:Fallback>
                <p:oleObj name="Equation" r:id="rId4" imgW="914400" imgH="19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394200" y="23622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105400" y="61722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2046901"/>
              </p:ext>
            </p:extLst>
          </p:nvPr>
        </p:nvGraphicFramePr>
        <p:xfrm>
          <a:off x="5257800" y="5692362"/>
          <a:ext cx="3724246" cy="664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" name="Equation" r:id="rId6" imgW="1206360" imgH="253800" progId="Equation.DSMT4">
                  <p:embed/>
                </p:oleObj>
              </mc:Choice>
              <mc:Fallback>
                <p:oleObj name="Equation" r:id="rId6" imgW="12063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257800" y="5692362"/>
                        <a:ext cx="3724246" cy="6645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58985" y="4738255"/>
            <a:ext cx="37850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+/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50223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Oval 4"/>
          <p:cNvSpPr>
            <a:spLocks noChangeArrowheads="1"/>
          </p:cNvSpPr>
          <p:nvPr/>
        </p:nvSpPr>
        <p:spPr bwMode="auto">
          <a:xfrm>
            <a:off x="228600" y="1981200"/>
            <a:ext cx="3200400" cy="2362200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lang="en-GB" sz="2000" b="1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6149" name="Oval 5"/>
          <p:cNvSpPr>
            <a:spLocks noChangeArrowheads="1"/>
          </p:cNvSpPr>
          <p:nvPr/>
        </p:nvSpPr>
        <p:spPr bwMode="auto">
          <a:xfrm>
            <a:off x="914400" y="2133600"/>
            <a:ext cx="560388" cy="4572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-2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50" name="Oval 6"/>
          <p:cNvSpPr>
            <a:spLocks noChangeArrowheads="1"/>
          </p:cNvSpPr>
          <p:nvPr/>
        </p:nvSpPr>
        <p:spPr bwMode="auto">
          <a:xfrm>
            <a:off x="1600200" y="2133600"/>
            <a:ext cx="560388" cy="4572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-1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51" name="Oval 7"/>
          <p:cNvSpPr>
            <a:spLocks noChangeArrowheads="1"/>
          </p:cNvSpPr>
          <p:nvPr/>
        </p:nvSpPr>
        <p:spPr bwMode="auto">
          <a:xfrm>
            <a:off x="1524000" y="3200400"/>
            <a:ext cx="560388" cy="4572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-5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52" name="Oval 8"/>
          <p:cNvSpPr>
            <a:spLocks noChangeArrowheads="1"/>
          </p:cNvSpPr>
          <p:nvPr/>
        </p:nvSpPr>
        <p:spPr bwMode="auto">
          <a:xfrm>
            <a:off x="1676400" y="2667000"/>
            <a:ext cx="560388" cy="4572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-3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53" name="Oval 9"/>
          <p:cNvSpPr>
            <a:spLocks noChangeArrowheads="1"/>
          </p:cNvSpPr>
          <p:nvPr/>
        </p:nvSpPr>
        <p:spPr bwMode="auto">
          <a:xfrm>
            <a:off x="2438400" y="3048000"/>
            <a:ext cx="560388" cy="4572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-4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914400" y="3352800"/>
            <a:ext cx="990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>
                <a:solidFill>
                  <a:schemeClr val="tx2"/>
                </a:solidFill>
                <a:latin typeface=".VnTime" pitchFamily="34" charset="0"/>
              </a:rPr>
              <a:t>...</a:t>
            </a:r>
            <a:endParaRPr lang="en-GB" sz="4000" b="1" dirty="0">
              <a:solidFill>
                <a:schemeClr val="tx2"/>
              </a:solidFill>
              <a:latin typeface=".VnTime" pitchFamily="34" charset="0"/>
            </a:endParaRPr>
          </a:p>
        </p:txBody>
      </p:sp>
      <p:sp>
        <p:nvSpPr>
          <p:cNvPr id="6183" name="Oval 39"/>
          <p:cNvSpPr>
            <a:spLocks noChangeArrowheads="1"/>
          </p:cNvSpPr>
          <p:nvPr/>
        </p:nvSpPr>
        <p:spPr bwMode="auto">
          <a:xfrm>
            <a:off x="5181600" y="1752600"/>
            <a:ext cx="3352800" cy="2133600"/>
          </a:xfrm>
          <a:prstGeom prst="ellipse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lang="en-GB" sz="2000" b="1">
              <a:latin typeface=".VnTime" pitchFamily="34" charset="0"/>
            </a:endParaRPr>
          </a:p>
        </p:txBody>
      </p:sp>
      <p:sp>
        <p:nvSpPr>
          <p:cNvPr id="6184" name="Oval 40"/>
          <p:cNvSpPr>
            <a:spLocks noChangeArrowheads="1"/>
          </p:cNvSpPr>
          <p:nvPr/>
        </p:nvSpPr>
        <p:spPr bwMode="auto">
          <a:xfrm>
            <a:off x="5486400" y="2514600"/>
            <a:ext cx="685800" cy="5334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2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85" name="Oval 41"/>
          <p:cNvSpPr>
            <a:spLocks noChangeArrowheads="1"/>
          </p:cNvSpPr>
          <p:nvPr/>
        </p:nvSpPr>
        <p:spPr bwMode="auto">
          <a:xfrm>
            <a:off x="6629400" y="1981200"/>
            <a:ext cx="685800" cy="5334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1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86" name="Oval 42"/>
          <p:cNvSpPr>
            <a:spLocks noChangeArrowheads="1"/>
          </p:cNvSpPr>
          <p:nvPr/>
        </p:nvSpPr>
        <p:spPr bwMode="auto">
          <a:xfrm>
            <a:off x="5791200" y="3200400"/>
            <a:ext cx="685800" cy="5334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3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87" name="Oval 43"/>
          <p:cNvSpPr>
            <a:spLocks noChangeArrowheads="1"/>
          </p:cNvSpPr>
          <p:nvPr/>
        </p:nvSpPr>
        <p:spPr bwMode="auto">
          <a:xfrm>
            <a:off x="6705600" y="2514600"/>
            <a:ext cx="685800" cy="5334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4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88" name="Oval 44"/>
          <p:cNvSpPr>
            <a:spLocks noChangeArrowheads="1"/>
          </p:cNvSpPr>
          <p:nvPr/>
        </p:nvSpPr>
        <p:spPr bwMode="auto">
          <a:xfrm>
            <a:off x="7620000" y="2590800"/>
            <a:ext cx="685800" cy="5334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5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6934200" y="2895600"/>
            <a:ext cx="990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>
                <a:solidFill>
                  <a:schemeClr val="tx2"/>
                </a:solidFill>
                <a:latin typeface=".VnTime" pitchFamily="34" charset="0"/>
              </a:rPr>
              <a:t>...</a:t>
            </a:r>
            <a:endParaRPr lang="en-GB" sz="4000" b="1" dirty="0">
              <a:solidFill>
                <a:schemeClr val="tx2"/>
              </a:solidFill>
              <a:latin typeface=".VnTime" pitchFamily="34" charset="0"/>
            </a:endParaRPr>
          </a:p>
        </p:txBody>
      </p:sp>
      <p:sp>
        <p:nvSpPr>
          <p:cNvPr id="6190" name="Oval 46"/>
          <p:cNvSpPr>
            <a:spLocks noChangeArrowheads="1"/>
          </p:cNvSpPr>
          <p:nvPr/>
        </p:nvSpPr>
        <p:spPr bwMode="auto">
          <a:xfrm>
            <a:off x="5614988" y="1981200"/>
            <a:ext cx="838200" cy="5334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006600"/>
                </a:solidFill>
                <a:latin typeface=".VnTime" pitchFamily="34" charset="0"/>
              </a:rPr>
              <a:t>0</a:t>
            </a:r>
            <a:endParaRPr lang="en-GB" sz="3200" b="1">
              <a:solidFill>
                <a:srgbClr val="006600"/>
              </a:solidFill>
              <a:latin typeface=".VnTime" pitchFamily="34" charset="0"/>
            </a:endParaRPr>
          </a:p>
        </p:txBody>
      </p:sp>
      <p:sp>
        <p:nvSpPr>
          <p:cNvPr id="6191" name="Oval 47"/>
          <p:cNvSpPr>
            <a:spLocks noChangeArrowheads="1"/>
          </p:cNvSpPr>
          <p:nvPr/>
        </p:nvSpPr>
        <p:spPr bwMode="auto">
          <a:xfrm>
            <a:off x="2133600" y="3962400"/>
            <a:ext cx="6400800" cy="1981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6192" name="Line 48"/>
          <p:cNvSpPr>
            <a:spLocks noChangeShapeType="1"/>
          </p:cNvSpPr>
          <p:nvPr/>
        </p:nvSpPr>
        <p:spPr bwMode="auto">
          <a:xfrm flipV="1">
            <a:off x="2819400" y="1676400"/>
            <a:ext cx="76200" cy="45720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93" name="Line 49"/>
          <p:cNvSpPr>
            <a:spLocks noChangeShapeType="1"/>
          </p:cNvSpPr>
          <p:nvPr/>
        </p:nvSpPr>
        <p:spPr bwMode="auto">
          <a:xfrm flipH="1" flipV="1">
            <a:off x="7162800" y="1371600"/>
            <a:ext cx="0" cy="45720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94" name="Line 50"/>
          <p:cNvSpPr>
            <a:spLocks noChangeShapeType="1"/>
          </p:cNvSpPr>
          <p:nvPr/>
        </p:nvSpPr>
        <p:spPr bwMode="auto">
          <a:xfrm flipH="1">
            <a:off x="1828800" y="4953000"/>
            <a:ext cx="381000" cy="45720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95" name="Text Box 51"/>
          <p:cNvSpPr txBox="1">
            <a:spLocks noChangeArrowheads="1"/>
          </p:cNvSpPr>
          <p:nvPr/>
        </p:nvSpPr>
        <p:spPr bwMode="auto">
          <a:xfrm>
            <a:off x="381000" y="1066800"/>
            <a:ext cx="4305300" cy="844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endParaRPr lang="en-US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97" name="Text Box 53"/>
          <p:cNvSpPr txBox="1">
            <a:spLocks noChangeArrowheads="1"/>
          </p:cNvSpPr>
          <p:nvPr/>
        </p:nvSpPr>
        <p:spPr bwMode="auto">
          <a:xfrm>
            <a:off x="5791200" y="685800"/>
            <a:ext cx="2514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N</a:t>
            </a:r>
          </a:p>
        </p:txBody>
      </p:sp>
      <p:sp>
        <p:nvSpPr>
          <p:cNvPr id="6198" name="Text Box 54"/>
          <p:cNvSpPr txBox="1">
            <a:spLocks noChangeArrowheads="1"/>
          </p:cNvSpPr>
          <p:nvPr/>
        </p:nvSpPr>
        <p:spPr bwMode="auto">
          <a:xfrm>
            <a:off x="0" y="5791200"/>
            <a:ext cx="4419600" cy="370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99" name="Rectangle 55"/>
          <p:cNvSpPr>
            <a:spLocks noChangeArrowheads="1"/>
          </p:cNvSpPr>
          <p:nvPr/>
        </p:nvSpPr>
        <p:spPr bwMode="auto">
          <a:xfrm>
            <a:off x="179388" y="579437"/>
            <a:ext cx="38100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Z </a:t>
            </a:r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350" name="WordArt 206"/>
          <p:cNvSpPr>
            <a:spLocks noChangeArrowheads="1" noChangeShapeType="1" noTextEdit="1"/>
          </p:cNvSpPr>
          <p:nvPr/>
        </p:nvSpPr>
        <p:spPr bwMode="auto">
          <a:xfrm>
            <a:off x="2590800" y="76200"/>
            <a:ext cx="57150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200" b="1" kern="10" dirty="0"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VNI-Helve"/>
              </a:rPr>
              <a:t>TAÄP HÔÏP CAÙC SOÁ NGUYEÂN</a:t>
            </a:r>
          </a:p>
        </p:txBody>
      </p:sp>
      <p:sp>
        <p:nvSpPr>
          <p:cNvPr id="78" name="Text Box 1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219200" y="6140776"/>
            <a:ext cx="7086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 … ; -3; -2; -1; 0; 1; 2; 3; … </a:t>
            </a:r>
          </a:p>
        </p:txBody>
      </p:sp>
      <p:sp>
        <p:nvSpPr>
          <p:cNvPr id="6352" name="Rectangle 208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88900" cmpd="thickThin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3" name="Text Box 209"/>
          <p:cNvSpPr txBox="1">
            <a:spLocks noChangeArrowheads="1"/>
          </p:cNvSpPr>
          <p:nvPr/>
        </p:nvSpPr>
        <p:spPr bwMode="auto">
          <a:xfrm>
            <a:off x="5600700" y="731077"/>
            <a:ext cx="2514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endParaRPr lang="en-US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520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6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5607E-6 L -0.20416 -0.01665 " pathEditMode="relative" rAng="0" ptsTypes="AA">
                                      <p:cBhvr>
                                        <p:cTn id="109" dur="20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08" y="-8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3" dur="500"/>
                                        <p:tgtEl>
                                          <p:spTgt spid="6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6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6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6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6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6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0 L 0.20278 0.27778 " pathEditMode="relative" rAng="0" ptsTypes="AA">
                                      <p:cBhvr>
                                        <p:cTn id="132" dur="2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39" y="13889"/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95  E" pathEditMode="relative" ptsTypes="">
                                      <p:cBhvr>
                                        <p:cTn id="134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44444E-6 L 0.28611 0.35556 " pathEditMode="relative" rAng="0" ptsTypes="AA">
                                      <p:cBhvr>
                                        <p:cTn id="136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06" y="17778"/>
                                    </p:animMotion>
                                  </p:childTnLst>
                                </p:cTn>
                              </p:par>
                              <p:par>
                                <p:cTn id="137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95  E" pathEditMode="relative" ptsTypes="">
                                      <p:cBhvr>
                                        <p:cTn id="138" dur="2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95  E" pathEditMode="relative" ptsTypes="">
                                      <p:cBhvr>
                                        <p:cTn id="140" dur="2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2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6 L 0.15416 0.19328 " pathEditMode="relative" rAng="0" ptsTypes="AA">
                                      <p:cBhvr>
                                        <p:cTn id="143" dur="2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08" y="9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4.16185E-6 L -0.1 0.29965 " pathEditMode="relative" rAng="0" ptsTypes="AA">
                                      <p:cBhvr>
                                        <p:cTn id="147" dur="20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14983"/>
                                    </p:animMotion>
                                  </p:childTnLst>
                                </p:cTn>
                              </p:par>
                              <p:par>
                                <p:cTn id="14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42775E-6 L -0.09167 0.37734 " pathEditMode="relative" rAng="0" ptsTypes="AA">
                                      <p:cBhvr>
                                        <p:cTn id="149" dur="2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83" y="18867"/>
                                    </p:animMotion>
                                  </p:childTnLst>
                                </p:cTn>
                              </p:par>
                              <p:par>
                                <p:cTn id="15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89017E-7 L -0.05 0.34405 " pathEditMode="relative" rAng="0" ptsTypes="AA">
                                      <p:cBhvr>
                                        <p:cTn id="151" dur="20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0" y="17202"/>
                                    </p:animMotion>
                                  </p:childTnLst>
                                </p:cTn>
                              </p:par>
                              <p:par>
                                <p:cTn id="15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6.93642E-7 L -0.03334 0.28855 " pathEditMode="relative" rAng="0" ptsTypes="AA">
                                      <p:cBhvr>
                                        <p:cTn id="153" dur="20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7" y="14428"/>
                                    </p:animMotion>
                                  </p:childTnLst>
                                </p:cTn>
                              </p:par>
                              <p:par>
                                <p:cTn id="15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1.96532E-6 L -0.04167 0.23307 " pathEditMode="relative" rAng="0" ptsTypes="AA">
                                      <p:cBhvr>
                                        <p:cTn id="155" dur="20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3" y="11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7037E-7 L 0.05417 0.22662 " pathEditMode="relative" rAng="0" ptsTypes="AA">
                                      <p:cBhvr>
                                        <p:cTn id="158" dur="20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" y="11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417 -0.01665 L -0.11823 0.3052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88" y="160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7" dur="500"/>
                                        <p:tgtEl>
                                          <p:spTgt spid="6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6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6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6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49" grpId="0" animBg="1"/>
      <p:bldP spid="6149" grpId="1" animBg="1"/>
      <p:bldP spid="6150" grpId="0" animBg="1"/>
      <p:bldP spid="6150" grpId="1" animBg="1"/>
      <p:bldP spid="6151" grpId="0" animBg="1"/>
      <p:bldP spid="6151" grpId="1" animBg="1"/>
      <p:bldP spid="6152" grpId="0" animBg="1"/>
      <p:bldP spid="6152" grpId="1" animBg="1"/>
      <p:bldP spid="6153" grpId="0" animBg="1"/>
      <p:bldP spid="6153" grpId="1" animBg="1"/>
      <p:bldP spid="6154" grpId="0"/>
      <p:bldP spid="6154" grpId="1"/>
      <p:bldP spid="6183" grpId="0" animBg="1"/>
      <p:bldP spid="6184" grpId="0" animBg="1"/>
      <p:bldP spid="6184" grpId="1" animBg="1"/>
      <p:bldP spid="6185" grpId="0" animBg="1"/>
      <p:bldP spid="6185" grpId="1" animBg="1"/>
      <p:bldP spid="6186" grpId="0" animBg="1"/>
      <p:bldP spid="6186" grpId="1" animBg="1"/>
      <p:bldP spid="6187" grpId="0" animBg="1"/>
      <p:bldP spid="6187" grpId="1" animBg="1"/>
      <p:bldP spid="6188" grpId="0" animBg="1"/>
      <p:bldP spid="6188" grpId="1" animBg="1"/>
      <p:bldP spid="6189" grpId="0"/>
      <p:bldP spid="6189" grpId="1"/>
      <p:bldP spid="6190" grpId="0" animBg="1"/>
      <p:bldP spid="6190" grpId="1" animBg="1"/>
      <p:bldP spid="6190" grpId="2" animBg="1"/>
      <p:bldP spid="6191" grpId="0" animBg="1"/>
      <p:bldP spid="6192" grpId="0" animBg="1"/>
      <p:bldP spid="6193" grpId="0" animBg="1"/>
      <p:bldP spid="6194" grpId="0" animBg="1"/>
      <p:bldP spid="6195" grpId="0"/>
      <p:bldP spid="6197" grpId="0"/>
      <p:bldP spid="6197" grpId="1"/>
      <p:bldP spid="78" grpId="0"/>
      <p:bldP spid="63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435" y="381000"/>
            <a:ext cx="804256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3400" y="2590800"/>
            <a:ext cx="7924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 dirty="0">
                <a:solidFill>
                  <a:srgbClr val="FF0000"/>
                </a:solidFill>
                <a:latin typeface="+mj-lt"/>
              </a:rPr>
              <a:t>Chú ý:</a:t>
            </a:r>
            <a:endParaRPr lang="en-US" sz="2800" dirty="0">
              <a:solidFill>
                <a:srgbClr val="FF0000"/>
              </a:solidFill>
              <a:latin typeface="+mj-lt"/>
            </a:endParaRPr>
          </a:p>
          <a:p>
            <a:r>
              <a:rPr lang="vi-VN" sz="2800" dirty="0">
                <a:solidFill>
                  <a:srgbClr val="FF0000"/>
                </a:solidFill>
                <a:latin typeface="+mj-lt"/>
              </a:rPr>
              <a:t>- Số 0 không phải là số nguyên âm, cũng không phải là số nguyên dương.</a:t>
            </a:r>
            <a:endParaRPr lang="en-US" sz="2800" dirty="0">
              <a:solidFill>
                <a:srgbClr val="FF0000"/>
              </a:solidFill>
              <a:latin typeface="+mj-lt"/>
            </a:endParaRPr>
          </a:p>
          <a:p>
            <a:r>
              <a:rPr lang="vi-VN" sz="2800" dirty="0">
                <a:solidFill>
                  <a:srgbClr val="FF0000"/>
                </a:solidFill>
                <a:latin typeface="+mj-lt"/>
              </a:rPr>
              <a:t>- Các số nguyên dương 1, 2, 3,… đều mang dấu “+” nên còn được viết là +1, +2, +3,…</a:t>
            </a:r>
            <a:endParaRPr lang="en-US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799" y="4953000"/>
            <a:ext cx="77724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5523727"/>
              </p:ext>
            </p:extLst>
          </p:nvPr>
        </p:nvGraphicFramePr>
        <p:xfrm>
          <a:off x="3048000" y="5816924"/>
          <a:ext cx="2434934" cy="1006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Equation" r:id="rId4" imgW="952200" imgH="393480" progId="Equation.DSMT4">
                  <p:embed/>
                </p:oleObj>
              </mc:Choice>
              <mc:Fallback>
                <p:oleObj name="Equation" r:id="rId4" imgW="9522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48000" y="5816924"/>
                        <a:ext cx="2434934" cy="1006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5318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447800" y="685800"/>
            <a:ext cx="6172200" cy="1384995"/>
            <a:chOff x="1447800" y="685800"/>
            <a:chExt cx="6172200" cy="1384995"/>
          </a:xfrm>
        </p:grpSpPr>
        <p:sp>
          <p:nvSpPr>
            <p:cNvPr id="4" name="TextBox 3"/>
            <p:cNvSpPr txBox="1"/>
            <p:nvPr/>
          </p:nvSpPr>
          <p:spPr>
            <a:xfrm>
              <a:off x="1447800" y="685800"/>
              <a:ext cx="61722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1: (</a:t>
              </a:r>
              <a:r>
                <a:rPr lang="en-US" sz="2800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sgk</a:t>
              </a:r>
              <a:r>
                <a:rPr lang="en-US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/64)</a:t>
              </a:r>
            </a:p>
            <a:p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Chọn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kí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hiệu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          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vào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ô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vuông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  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59203510"/>
                </p:ext>
              </p:extLst>
            </p:nvPr>
          </p:nvGraphicFramePr>
          <p:xfrm>
            <a:off x="3435929" y="1219200"/>
            <a:ext cx="1097972" cy="533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7" name="Equation" r:id="rId3" imgW="253800" imgH="177480" progId="Equation.DSMT4">
                    <p:embed/>
                  </p:oleObj>
                </mc:Choice>
                <mc:Fallback>
                  <p:oleObj name="Equation" r:id="rId3" imgW="253800" imgH="177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435929" y="1219200"/>
                          <a:ext cx="1097972" cy="533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1" name="Group 20"/>
          <p:cNvGrpSpPr/>
          <p:nvPr/>
        </p:nvGrpSpPr>
        <p:grpSpPr>
          <a:xfrm>
            <a:off x="1163577" y="1942392"/>
            <a:ext cx="2265423" cy="529688"/>
            <a:chOff x="1163577" y="1942392"/>
            <a:chExt cx="2265423" cy="529688"/>
          </a:xfrm>
        </p:grpSpPr>
        <p:sp>
          <p:nvSpPr>
            <p:cNvPr id="7" name="TextBox 6"/>
            <p:cNvSpPr txBox="1"/>
            <p:nvPr/>
          </p:nvSpPr>
          <p:spPr>
            <a:xfrm>
              <a:off x="1163577" y="1948860"/>
              <a:ext cx="112242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a) -16 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362200" y="2016865"/>
              <a:ext cx="38100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895600" y="1942392"/>
              <a:ext cx="533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Z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596245" y="1905000"/>
            <a:ext cx="2265423" cy="529688"/>
            <a:chOff x="4596245" y="1905000"/>
            <a:chExt cx="2265423" cy="529688"/>
          </a:xfrm>
        </p:grpSpPr>
        <p:sp>
          <p:nvSpPr>
            <p:cNvPr id="10" name="TextBox 9"/>
            <p:cNvSpPr txBox="1"/>
            <p:nvPr/>
          </p:nvSpPr>
          <p:spPr>
            <a:xfrm>
              <a:off x="4596245" y="1911468"/>
              <a:ext cx="114326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b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) -20 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Rectangle 10"/>
                <p:cNvSpPr/>
                <p:nvPr/>
              </p:nvSpPr>
              <p:spPr>
                <a:xfrm>
                  <a:off x="5794868" y="1979473"/>
                  <a:ext cx="381000" cy="369332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a:fld id="{E3EEC089-571D-46EF-8DC2-9E7F3E714978}" type="mathplaceholder">
                          <a:rPr lang="en-US" i="1" smtClean="0">
                            <a:latin typeface="Cambria Math"/>
                          </a:rPr>
                          <a:t>Type equation here.</a:t>
                        </a:fl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" name="Rectangle 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94868" y="1979473"/>
                  <a:ext cx="381000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l="-90909" t="-51563" r="-78788" b="-90625"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TextBox 11"/>
            <p:cNvSpPr txBox="1"/>
            <p:nvPr/>
          </p:nvSpPr>
          <p:spPr>
            <a:xfrm>
              <a:off x="6328268" y="1905000"/>
              <a:ext cx="533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N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2641426"/>
              </p:ext>
            </p:extLst>
          </p:nvPr>
        </p:nvGraphicFramePr>
        <p:xfrm>
          <a:off x="5850491" y="1991986"/>
          <a:ext cx="381000" cy="300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8" name="Equation" r:id="rId7" imgW="126720" imgH="152280" progId="Equation.DSMT4">
                  <p:embed/>
                </p:oleObj>
              </mc:Choice>
              <mc:Fallback>
                <p:oleObj name="Equation" r:id="rId7" imgW="12672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850491" y="1991986"/>
                        <a:ext cx="381000" cy="3004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40328" y="2743200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(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- 69)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mực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6006150" y="3886200"/>
            <a:ext cx="0" cy="2514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42950" y="3750869"/>
            <a:ext cx="52354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10 000 m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38200" y="4596035"/>
            <a:ext cx="27638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Mực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0565" y="5257800"/>
            <a:ext cx="52330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ngầm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mực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100m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515509" y="3880861"/>
            <a:ext cx="17427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+10 000 m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92600" y="4576880"/>
            <a:ext cx="732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0 m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792600" y="5513878"/>
            <a:ext cx="12939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- 100 m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361364" y="2025804"/>
                <a:ext cx="3818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∈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1364" y="2025804"/>
                <a:ext cx="381836" cy="369332"/>
              </a:xfrm>
              <a:prstGeom prst="rect">
                <a:avLst/>
              </a:prstGeom>
              <a:blipFill rotWithShape="1">
                <a:blip r:embed="rId9"/>
                <a:stretch>
                  <a:fillRect t="-8197" r="-20635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5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6" grpId="0"/>
      <p:bldP spid="17" grpId="0"/>
      <p:bldP spid="18" grpId="0"/>
      <p:bldP spid="19" grpId="0"/>
      <p:bldP spid="20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8" name="Group 4"/>
          <p:cNvGrpSpPr>
            <a:grpSpLocks/>
          </p:cNvGrpSpPr>
          <p:nvPr/>
        </p:nvGrpSpPr>
        <p:grpSpPr bwMode="auto">
          <a:xfrm>
            <a:off x="1066800" y="4267200"/>
            <a:ext cx="7543800" cy="701675"/>
            <a:chOff x="672" y="2112"/>
            <a:chExt cx="4752" cy="442"/>
          </a:xfrm>
        </p:grpSpPr>
        <p:grpSp>
          <p:nvGrpSpPr>
            <p:cNvPr id="21509" name="Group 5"/>
            <p:cNvGrpSpPr>
              <a:grpSpLocks/>
            </p:cNvGrpSpPr>
            <p:nvPr/>
          </p:nvGrpSpPr>
          <p:grpSpPr bwMode="auto">
            <a:xfrm>
              <a:off x="672" y="2112"/>
              <a:ext cx="4752" cy="96"/>
              <a:chOff x="864" y="2515"/>
              <a:chExt cx="4752" cy="96"/>
            </a:xfrm>
          </p:grpSpPr>
          <p:grpSp>
            <p:nvGrpSpPr>
              <p:cNvPr id="21510" name="Group 6"/>
              <p:cNvGrpSpPr>
                <a:grpSpLocks/>
              </p:cNvGrpSpPr>
              <p:nvPr/>
            </p:nvGrpSpPr>
            <p:grpSpPr bwMode="auto">
              <a:xfrm>
                <a:off x="2784" y="2515"/>
                <a:ext cx="2832" cy="96"/>
                <a:chOff x="2784" y="912"/>
                <a:chExt cx="2832" cy="96"/>
              </a:xfrm>
            </p:grpSpPr>
            <p:sp>
              <p:nvSpPr>
                <p:cNvPr id="21511" name="Line 7"/>
                <p:cNvSpPr>
                  <a:spLocks noChangeShapeType="1"/>
                </p:cNvSpPr>
                <p:nvPr/>
              </p:nvSpPr>
              <p:spPr bwMode="auto">
                <a:xfrm>
                  <a:off x="2784" y="960"/>
                  <a:ext cx="2832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2" name="Line 8"/>
                <p:cNvSpPr>
                  <a:spLocks noChangeShapeType="1"/>
                </p:cNvSpPr>
                <p:nvPr/>
              </p:nvSpPr>
              <p:spPr bwMode="auto">
                <a:xfrm>
                  <a:off x="278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3" name="Line 9"/>
                <p:cNvSpPr>
                  <a:spLocks noChangeShapeType="1"/>
                </p:cNvSpPr>
                <p:nvPr/>
              </p:nvSpPr>
              <p:spPr bwMode="auto">
                <a:xfrm>
                  <a:off x="312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4" name="Line 10"/>
                <p:cNvSpPr>
                  <a:spLocks noChangeShapeType="1"/>
                </p:cNvSpPr>
                <p:nvPr/>
              </p:nvSpPr>
              <p:spPr bwMode="auto">
                <a:xfrm>
                  <a:off x="345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5" name="Line 11"/>
                <p:cNvSpPr>
                  <a:spLocks noChangeShapeType="1"/>
                </p:cNvSpPr>
                <p:nvPr/>
              </p:nvSpPr>
              <p:spPr bwMode="auto">
                <a:xfrm>
                  <a:off x="379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6" name="Line 12"/>
                <p:cNvSpPr>
                  <a:spLocks noChangeShapeType="1"/>
                </p:cNvSpPr>
                <p:nvPr/>
              </p:nvSpPr>
              <p:spPr bwMode="auto">
                <a:xfrm>
                  <a:off x="412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7" name="Line 13"/>
                <p:cNvSpPr>
                  <a:spLocks noChangeShapeType="1"/>
                </p:cNvSpPr>
                <p:nvPr/>
              </p:nvSpPr>
              <p:spPr bwMode="auto">
                <a:xfrm>
                  <a:off x="446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8" name="Line 14"/>
                <p:cNvSpPr>
                  <a:spLocks noChangeShapeType="1"/>
                </p:cNvSpPr>
                <p:nvPr/>
              </p:nvSpPr>
              <p:spPr bwMode="auto">
                <a:xfrm>
                  <a:off x="480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9" name="Line 15"/>
                <p:cNvSpPr>
                  <a:spLocks noChangeShapeType="1"/>
                </p:cNvSpPr>
                <p:nvPr/>
              </p:nvSpPr>
              <p:spPr bwMode="auto">
                <a:xfrm>
                  <a:off x="513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0" name="Line 16"/>
                <p:cNvSpPr>
                  <a:spLocks noChangeShapeType="1"/>
                </p:cNvSpPr>
                <p:nvPr/>
              </p:nvSpPr>
              <p:spPr bwMode="auto">
                <a:xfrm>
                  <a:off x="480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21" name="Group 17"/>
              <p:cNvGrpSpPr>
                <a:grpSpLocks/>
              </p:cNvGrpSpPr>
              <p:nvPr/>
            </p:nvGrpSpPr>
            <p:grpSpPr bwMode="auto">
              <a:xfrm>
                <a:off x="864" y="2515"/>
                <a:ext cx="1920" cy="96"/>
                <a:chOff x="864" y="912"/>
                <a:chExt cx="1920" cy="96"/>
              </a:xfrm>
            </p:grpSpPr>
            <p:sp>
              <p:nvSpPr>
                <p:cNvPr id="21522" name="Line 18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3" name="Line 19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4" name="Line 20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5" name="Line 21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6" name="Line 22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7" name="Line 23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8" name="Line 24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29" name="Group 25"/>
              <p:cNvGrpSpPr>
                <a:grpSpLocks/>
              </p:cNvGrpSpPr>
              <p:nvPr/>
            </p:nvGrpSpPr>
            <p:grpSpPr bwMode="auto">
              <a:xfrm>
                <a:off x="864" y="2515"/>
                <a:ext cx="1920" cy="96"/>
                <a:chOff x="864" y="912"/>
                <a:chExt cx="1920" cy="96"/>
              </a:xfrm>
            </p:grpSpPr>
            <p:sp>
              <p:nvSpPr>
                <p:cNvPr id="21530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31" name="Line 27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32" name="Line 28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33" name="Line 29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34" name="Line 30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35" name="Line 31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36" name="Line 32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37" name="Group 33"/>
              <p:cNvGrpSpPr>
                <a:grpSpLocks/>
              </p:cNvGrpSpPr>
              <p:nvPr/>
            </p:nvGrpSpPr>
            <p:grpSpPr bwMode="auto">
              <a:xfrm>
                <a:off x="864" y="2515"/>
                <a:ext cx="1920" cy="96"/>
                <a:chOff x="864" y="912"/>
                <a:chExt cx="1920" cy="96"/>
              </a:xfrm>
            </p:grpSpPr>
            <p:sp>
              <p:nvSpPr>
                <p:cNvPr id="21538" name="Line 34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39" name="Line 35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0" name="Line 36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1" name="Line 37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2" name="Line 38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3" name="Line 39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4" name="Line 40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45" name="Group 41"/>
              <p:cNvGrpSpPr>
                <a:grpSpLocks/>
              </p:cNvGrpSpPr>
              <p:nvPr/>
            </p:nvGrpSpPr>
            <p:grpSpPr bwMode="auto">
              <a:xfrm>
                <a:off x="864" y="2515"/>
                <a:ext cx="1920" cy="96"/>
                <a:chOff x="864" y="912"/>
                <a:chExt cx="1920" cy="96"/>
              </a:xfrm>
            </p:grpSpPr>
            <p:sp>
              <p:nvSpPr>
                <p:cNvPr id="21546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7" name="Line 43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8" name="Line 44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9" name="Line 45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0" name="Line 46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1" name="Line 47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2" name="Line 48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53" name="Group 49"/>
              <p:cNvGrpSpPr>
                <a:grpSpLocks/>
              </p:cNvGrpSpPr>
              <p:nvPr/>
            </p:nvGrpSpPr>
            <p:grpSpPr bwMode="auto">
              <a:xfrm>
                <a:off x="864" y="2515"/>
                <a:ext cx="1920" cy="96"/>
                <a:chOff x="864" y="912"/>
                <a:chExt cx="1920" cy="96"/>
              </a:xfrm>
            </p:grpSpPr>
            <p:sp>
              <p:nvSpPr>
                <p:cNvPr id="21554" name="Line 50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5" name="Line 51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6" name="Line 52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7" name="Line 53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8" name="Line 54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9" name="Line 55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0" name="Line 56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61" name="Group 57"/>
              <p:cNvGrpSpPr>
                <a:grpSpLocks/>
              </p:cNvGrpSpPr>
              <p:nvPr/>
            </p:nvGrpSpPr>
            <p:grpSpPr bwMode="auto">
              <a:xfrm>
                <a:off x="2784" y="2515"/>
                <a:ext cx="2832" cy="96"/>
                <a:chOff x="2784" y="912"/>
                <a:chExt cx="2832" cy="96"/>
              </a:xfrm>
            </p:grpSpPr>
            <p:sp>
              <p:nvSpPr>
                <p:cNvPr id="21562" name="Line 58"/>
                <p:cNvSpPr>
                  <a:spLocks noChangeShapeType="1"/>
                </p:cNvSpPr>
                <p:nvPr/>
              </p:nvSpPr>
              <p:spPr bwMode="auto">
                <a:xfrm>
                  <a:off x="2784" y="960"/>
                  <a:ext cx="2832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3" name="Line 59"/>
                <p:cNvSpPr>
                  <a:spLocks noChangeShapeType="1"/>
                </p:cNvSpPr>
                <p:nvPr/>
              </p:nvSpPr>
              <p:spPr bwMode="auto">
                <a:xfrm>
                  <a:off x="278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4" name="Line 60"/>
                <p:cNvSpPr>
                  <a:spLocks noChangeShapeType="1"/>
                </p:cNvSpPr>
                <p:nvPr/>
              </p:nvSpPr>
              <p:spPr bwMode="auto">
                <a:xfrm>
                  <a:off x="312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5" name="Line 61"/>
                <p:cNvSpPr>
                  <a:spLocks noChangeShapeType="1"/>
                </p:cNvSpPr>
                <p:nvPr/>
              </p:nvSpPr>
              <p:spPr bwMode="auto">
                <a:xfrm>
                  <a:off x="345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6" name="Line 62"/>
                <p:cNvSpPr>
                  <a:spLocks noChangeShapeType="1"/>
                </p:cNvSpPr>
                <p:nvPr/>
              </p:nvSpPr>
              <p:spPr bwMode="auto">
                <a:xfrm>
                  <a:off x="379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7" name="Line 63"/>
                <p:cNvSpPr>
                  <a:spLocks noChangeShapeType="1"/>
                </p:cNvSpPr>
                <p:nvPr/>
              </p:nvSpPr>
              <p:spPr bwMode="auto">
                <a:xfrm>
                  <a:off x="412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8" name="Line 64"/>
                <p:cNvSpPr>
                  <a:spLocks noChangeShapeType="1"/>
                </p:cNvSpPr>
                <p:nvPr/>
              </p:nvSpPr>
              <p:spPr bwMode="auto">
                <a:xfrm>
                  <a:off x="446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9" name="Line 65"/>
                <p:cNvSpPr>
                  <a:spLocks noChangeShapeType="1"/>
                </p:cNvSpPr>
                <p:nvPr/>
              </p:nvSpPr>
              <p:spPr bwMode="auto">
                <a:xfrm>
                  <a:off x="480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70" name="Line 66"/>
                <p:cNvSpPr>
                  <a:spLocks noChangeShapeType="1"/>
                </p:cNvSpPr>
                <p:nvPr/>
              </p:nvSpPr>
              <p:spPr bwMode="auto">
                <a:xfrm>
                  <a:off x="513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71" name="Line 67"/>
                <p:cNvSpPr>
                  <a:spLocks noChangeShapeType="1"/>
                </p:cNvSpPr>
                <p:nvPr/>
              </p:nvSpPr>
              <p:spPr bwMode="auto">
                <a:xfrm>
                  <a:off x="480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1572" name="Text Box 68"/>
            <p:cNvSpPr txBox="1">
              <a:spLocks noChangeArrowheads="1"/>
            </p:cNvSpPr>
            <p:nvPr/>
          </p:nvSpPr>
          <p:spPr bwMode="auto">
            <a:xfrm>
              <a:off x="2784" y="2208"/>
              <a:ext cx="33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0</a:t>
              </a:r>
            </a:p>
          </p:txBody>
        </p:sp>
        <p:grpSp>
          <p:nvGrpSpPr>
            <p:cNvPr id="21573" name="Group 69"/>
            <p:cNvGrpSpPr>
              <a:grpSpLocks/>
            </p:cNvGrpSpPr>
            <p:nvPr/>
          </p:nvGrpSpPr>
          <p:grpSpPr bwMode="auto">
            <a:xfrm>
              <a:off x="672" y="2112"/>
              <a:ext cx="4752" cy="96"/>
              <a:chOff x="960" y="1488"/>
              <a:chExt cx="4752" cy="96"/>
            </a:xfrm>
          </p:grpSpPr>
          <p:grpSp>
            <p:nvGrpSpPr>
              <p:cNvPr id="21574" name="Group 70"/>
              <p:cNvGrpSpPr>
                <a:grpSpLocks/>
              </p:cNvGrpSpPr>
              <p:nvPr/>
            </p:nvGrpSpPr>
            <p:grpSpPr bwMode="auto">
              <a:xfrm>
                <a:off x="2880" y="1488"/>
                <a:ext cx="2832" cy="96"/>
                <a:chOff x="2784" y="912"/>
                <a:chExt cx="2832" cy="96"/>
              </a:xfrm>
            </p:grpSpPr>
            <p:sp>
              <p:nvSpPr>
                <p:cNvPr id="21575" name="Line 71"/>
                <p:cNvSpPr>
                  <a:spLocks noChangeShapeType="1"/>
                </p:cNvSpPr>
                <p:nvPr/>
              </p:nvSpPr>
              <p:spPr bwMode="auto">
                <a:xfrm>
                  <a:off x="2784" y="960"/>
                  <a:ext cx="2832" cy="0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76" name="Line 72"/>
                <p:cNvSpPr>
                  <a:spLocks noChangeShapeType="1"/>
                </p:cNvSpPr>
                <p:nvPr/>
              </p:nvSpPr>
              <p:spPr bwMode="auto">
                <a:xfrm>
                  <a:off x="278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77" name="Line 73"/>
                <p:cNvSpPr>
                  <a:spLocks noChangeShapeType="1"/>
                </p:cNvSpPr>
                <p:nvPr/>
              </p:nvSpPr>
              <p:spPr bwMode="auto">
                <a:xfrm>
                  <a:off x="312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78" name="Line 74"/>
                <p:cNvSpPr>
                  <a:spLocks noChangeShapeType="1"/>
                </p:cNvSpPr>
                <p:nvPr/>
              </p:nvSpPr>
              <p:spPr bwMode="auto">
                <a:xfrm>
                  <a:off x="345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79" name="Line 75"/>
                <p:cNvSpPr>
                  <a:spLocks noChangeShapeType="1"/>
                </p:cNvSpPr>
                <p:nvPr/>
              </p:nvSpPr>
              <p:spPr bwMode="auto">
                <a:xfrm>
                  <a:off x="379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0" name="Line 76"/>
                <p:cNvSpPr>
                  <a:spLocks noChangeShapeType="1"/>
                </p:cNvSpPr>
                <p:nvPr/>
              </p:nvSpPr>
              <p:spPr bwMode="auto">
                <a:xfrm>
                  <a:off x="412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1" name="Line 77"/>
                <p:cNvSpPr>
                  <a:spLocks noChangeShapeType="1"/>
                </p:cNvSpPr>
                <p:nvPr/>
              </p:nvSpPr>
              <p:spPr bwMode="auto">
                <a:xfrm>
                  <a:off x="446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2" name="Line 78"/>
                <p:cNvSpPr>
                  <a:spLocks noChangeShapeType="1"/>
                </p:cNvSpPr>
                <p:nvPr/>
              </p:nvSpPr>
              <p:spPr bwMode="auto">
                <a:xfrm>
                  <a:off x="480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3" name="Line 79"/>
                <p:cNvSpPr>
                  <a:spLocks noChangeShapeType="1"/>
                </p:cNvSpPr>
                <p:nvPr/>
              </p:nvSpPr>
              <p:spPr bwMode="auto">
                <a:xfrm>
                  <a:off x="513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4" name="Line 80"/>
                <p:cNvSpPr>
                  <a:spLocks noChangeShapeType="1"/>
                </p:cNvSpPr>
                <p:nvPr/>
              </p:nvSpPr>
              <p:spPr bwMode="auto">
                <a:xfrm>
                  <a:off x="480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85" name="Group 81"/>
              <p:cNvGrpSpPr>
                <a:grpSpLocks/>
              </p:cNvGrpSpPr>
              <p:nvPr/>
            </p:nvGrpSpPr>
            <p:grpSpPr bwMode="auto">
              <a:xfrm>
                <a:off x="960" y="1488"/>
                <a:ext cx="1920" cy="96"/>
                <a:chOff x="864" y="912"/>
                <a:chExt cx="1920" cy="96"/>
              </a:xfrm>
            </p:grpSpPr>
            <p:sp>
              <p:nvSpPr>
                <p:cNvPr id="21586" name="Line 82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7" name="Line 83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8" name="Line 84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9" name="Line 85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90" name="Line 86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91" name="Line 87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92" name="Line 88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93" name="Group 89"/>
              <p:cNvGrpSpPr>
                <a:grpSpLocks/>
              </p:cNvGrpSpPr>
              <p:nvPr/>
            </p:nvGrpSpPr>
            <p:grpSpPr bwMode="auto">
              <a:xfrm>
                <a:off x="960" y="1488"/>
                <a:ext cx="1920" cy="96"/>
                <a:chOff x="864" y="912"/>
                <a:chExt cx="1920" cy="96"/>
              </a:xfrm>
            </p:grpSpPr>
            <p:sp>
              <p:nvSpPr>
                <p:cNvPr id="21594" name="Line 90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95" name="Line 91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96" name="Line 92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97" name="Line 93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98" name="Line 94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99" name="Line 95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00" name="Line 96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601" name="Group 97"/>
              <p:cNvGrpSpPr>
                <a:grpSpLocks/>
              </p:cNvGrpSpPr>
              <p:nvPr/>
            </p:nvGrpSpPr>
            <p:grpSpPr bwMode="auto">
              <a:xfrm>
                <a:off x="960" y="1488"/>
                <a:ext cx="1920" cy="96"/>
                <a:chOff x="864" y="912"/>
                <a:chExt cx="1920" cy="96"/>
              </a:xfrm>
            </p:grpSpPr>
            <p:sp>
              <p:nvSpPr>
                <p:cNvPr id="21602" name="Line 98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03" name="Line 99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04" name="Line 100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05" name="Line 101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06" name="Line 102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07" name="Line 103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08" name="Line 104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609" name="Group 105"/>
              <p:cNvGrpSpPr>
                <a:grpSpLocks/>
              </p:cNvGrpSpPr>
              <p:nvPr/>
            </p:nvGrpSpPr>
            <p:grpSpPr bwMode="auto">
              <a:xfrm>
                <a:off x="960" y="1488"/>
                <a:ext cx="1920" cy="96"/>
                <a:chOff x="864" y="912"/>
                <a:chExt cx="1920" cy="96"/>
              </a:xfrm>
            </p:grpSpPr>
            <p:sp>
              <p:nvSpPr>
                <p:cNvPr id="21610" name="Line 106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1" name="Line 107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2" name="Line 108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3" name="Line 109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4" name="Line 110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5" name="Line 111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6" name="Line 112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617" name="Group 113"/>
              <p:cNvGrpSpPr>
                <a:grpSpLocks/>
              </p:cNvGrpSpPr>
              <p:nvPr/>
            </p:nvGrpSpPr>
            <p:grpSpPr bwMode="auto">
              <a:xfrm>
                <a:off x="960" y="1488"/>
                <a:ext cx="1920" cy="96"/>
                <a:chOff x="864" y="912"/>
                <a:chExt cx="1920" cy="96"/>
              </a:xfrm>
            </p:grpSpPr>
            <p:sp>
              <p:nvSpPr>
                <p:cNvPr id="21618" name="Line 114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9" name="Line 115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0" name="Line 116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1" name="Line 117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2" name="Line 118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3" name="Line 119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4" name="Line 120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625" name="Group 121"/>
              <p:cNvGrpSpPr>
                <a:grpSpLocks/>
              </p:cNvGrpSpPr>
              <p:nvPr/>
            </p:nvGrpSpPr>
            <p:grpSpPr bwMode="auto">
              <a:xfrm>
                <a:off x="2880" y="1488"/>
                <a:ext cx="2832" cy="96"/>
                <a:chOff x="2784" y="912"/>
                <a:chExt cx="2832" cy="96"/>
              </a:xfrm>
            </p:grpSpPr>
            <p:sp>
              <p:nvSpPr>
                <p:cNvPr id="21626" name="Line 122"/>
                <p:cNvSpPr>
                  <a:spLocks noChangeShapeType="1"/>
                </p:cNvSpPr>
                <p:nvPr/>
              </p:nvSpPr>
              <p:spPr bwMode="auto">
                <a:xfrm>
                  <a:off x="2784" y="960"/>
                  <a:ext cx="2832" cy="0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7" name="Line 123"/>
                <p:cNvSpPr>
                  <a:spLocks noChangeShapeType="1"/>
                </p:cNvSpPr>
                <p:nvPr/>
              </p:nvSpPr>
              <p:spPr bwMode="auto">
                <a:xfrm>
                  <a:off x="278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8" name="Line 124"/>
                <p:cNvSpPr>
                  <a:spLocks noChangeShapeType="1"/>
                </p:cNvSpPr>
                <p:nvPr/>
              </p:nvSpPr>
              <p:spPr bwMode="auto">
                <a:xfrm>
                  <a:off x="312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9" name="Line 125"/>
                <p:cNvSpPr>
                  <a:spLocks noChangeShapeType="1"/>
                </p:cNvSpPr>
                <p:nvPr/>
              </p:nvSpPr>
              <p:spPr bwMode="auto">
                <a:xfrm>
                  <a:off x="345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0" name="Line 126"/>
                <p:cNvSpPr>
                  <a:spLocks noChangeShapeType="1"/>
                </p:cNvSpPr>
                <p:nvPr/>
              </p:nvSpPr>
              <p:spPr bwMode="auto">
                <a:xfrm>
                  <a:off x="379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1" name="Line 127"/>
                <p:cNvSpPr>
                  <a:spLocks noChangeShapeType="1"/>
                </p:cNvSpPr>
                <p:nvPr/>
              </p:nvSpPr>
              <p:spPr bwMode="auto">
                <a:xfrm>
                  <a:off x="412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2" name="Line 128"/>
                <p:cNvSpPr>
                  <a:spLocks noChangeShapeType="1"/>
                </p:cNvSpPr>
                <p:nvPr/>
              </p:nvSpPr>
              <p:spPr bwMode="auto">
                <a:xfrm>
                  <a:off x="446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3" name="Line 129"/>
                <p:cNvSpPr>
                  <a:spLocks noChangeShapeType="1"/>
                </p:cNvSpPr>
                <p:nvPr/>
              </p:nvSpPr>
              <p:spPr bwMode="auto">
                <a:xfrm>
                  <a:off x="480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4" name="Line 130"/>
                <p:cNvSpPr>
                  <a:spLocks noChangeShapeType="1"/>
                </p:cNvSpPr>
                <p:nvPr/>
              </p:nvSpPr>
              <p:spPr bwMode="auto">
                <a:xfrm>
                  <a:off x="513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5" name="Line 131"/>
                <p:cNvSpPr>
                  <a:spLocks noChangeShapeType="1"/>
                </p:cNvSpPr>
                <p:nvPr/>
              </p:nvSpPr>
              <p:spPr bwMode="auto">
                <a:xfrm>
                  <a:off x="480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1636" name="Text Box 132"/>
            <p:cNvSpPr txBox="1">
              <a:spLocks noChangeArrowheads="1"/>
            </p:cNvSpPr>
            <p:nvPr/>
          </p:nvSpPr>
          <p:spPr bwMode="auto">
            <a:xfrm>
              <a:off x="2688" y="2208"/>
              <a:ext cx="528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0    </a:t>
              </a:r>
            </a:p>
          </p:txBody>
        </p:sp>
        <p:sp>
          <p:nvSpPr>
            <p:cNvPr id="21638" name="Text Box 134"/>
            <p:cNvSpPr txBox="1">
              <a:spLocks noChangeArrowheads="1"/>
            </p:cNvSpPr>
            <p:nvPr/>
          </p:nvSpPr>
          <p:spPr bwMode="auto">
            <a:xfrm>
              <a:off x="3504" y="2198"/>
              <a:ext cx="240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2</a:t>
              </a:r>
            </a:p>
          </p:txBody>
        </p:sp>
        <p:sp>
          <p:nvSpPr>
            <p:cNvPr id="21639" name="Text Box 135"/>
            <p:cNvSpPr txBox="1">
              <a:spLocks noChangeArrowheads="1"/>
            </p:cNvSpPr>
            <p:nvPr/>
          </p:nvSpPr>
          <p:spPr bwMode="auto">
            <a:xfrm>
              <a:off x="3792" y="2208"/>
              <a:ext cx="240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 dirty="0">
                  <a:solidFill>
                    <a:schemeClr val="bg1"/>
                  </a:solidFill>
                  <a:latin typeface=".VnTime" pitchFamily="34" charset="0"/>
                </a:rPr>
                <a:t>3</a:t>
              </a:r>
            </a:p>
          </p:txBody>
        </p:sp>
        <p:sp>
          <p:nvSpPr>
            <p:cNvPr id="21640" name="Text Box 136"/>
            <p:cNvSpPr txBox="1">
              <a:spLocks noChangeArrowheads="1"/>
            </p:cNvSpPr>
            <p:nvPr/>
          </p:nvSpPr>
          <p:spPr bwMode="auto">
            <a:xfrm>
              <a:off x="4128" y="2208"/>
              <a:ext cx="240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4</a:t>
              </a:r>
            </a:p>
          </p:txBody>
        </p:sp>
        <p:sp>
          <p:nvSpPr>
            <p:cNvPr id="21641" name="Text Box 137"/>
            <p:cNvSpPr txBox="1">
              <a:spLocks noChangeArrowheads="1"/>
            </p:cNvSpPr>
            <p:nvPr/>
          </p:nvSpPr>
          <p:spPr bwMode="auto">
            <a:xfrm>
              <a:off x="4464" y="2208"/>
              <a:ext cx="240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5</a:t>
              </a:r>
            </a:p>
          </p:txBody>
        </p:sp>
        <p:sp>
          <p:nvSpPr>
            <p:cNvPr id="21642" name="Text Box 138"/>
            <p:cNvSpPr txBox="1">
              <a:spLocks noChangeArrowheads="1"/>
            </p:cNvSpPr>
            <p:nvPr/>
          </p:nvSpPr>
          <p:spPr bwMode="auto">
            <a:xfrm>
              <a:off x="4848" y="2208"/>
              <a:ext cx="240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6</a:t>
              </a:r>
            </a:p>
          </p:txBody>
        </p:sp>
        <p:sp>
          <p:nvSpPr>
            <p:cNvPr id="21643" name="Text Box 139"/>
            <p:cNvSpPr txBox="1">
              <a:spLocks noChangeArrowheads="1"/>
            </p:cNvSpPr>
            <p:nvPr/>
          </p:nvSpPr>
          <p:spPr bwMode="auto">
            <a:xfrm>
              <a:off x="2400" y="2208"/>
              <a:ext cx="33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-1</a:t>
              </a:r>
            </a:p>
          </p:txBody>
        </p:sp>
        <p:sp>
          <p:nvSpPr>
            <p:cNvPr id="21644" name="Text Box 140"/>
            <p:cNvSpPr txBox="1">
              <a:spLocks noChangeArrowheads="1"/>
            </p:cNvSpPr>
            <p:nvPr/>
          </p:nvSpPr>
          <p:spPr bwMode="auto">
            <a:xfrm>
              <a:off x="2064" y="2208"/>
              <a:ext cx="33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-2</a:t>
              </a:r>
            </a:p>
          </p:txBody>
        </p:sp>
        <p:sp>
          <p:nvSpPr>
            <p:cNvPr id="21645" name="Text Box 141"/>
            <p:cNvSpPr txBox="1">
              <a:spLocks noChangeArrowheads="1"/>
            </p:cNvSpPr>
            <p:nvPr/>
          </p:nvSpPr>
          <p:spPr bwMode="auto">
            <a:xfrm>
              <a:off x="1728" y="2208"/>
              <a:ext cx="33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-3</a:t>
              </a:r>
            </a:p>
          </p:txBody>
        </p:sp>
        <p:sp>
          <p:nvSpPr>
            <p:cNvPr id="21646" name="Text Box 142"/>
            <p:cNvSpPr txBox="1">
              <a:spLocks noChangeArrowheads="1"/>
            </p:cNvSpPr>
            <p:nvPr/>
          </p:nvSpPr>
          <p:spPr bwMode="auto">
            <a:xfrm>
              <a:off x="1344" y="2208"/>
              <a:ext cx="384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-4</a:t>
              </a:r>
            </a:p>
          </p:txBody>
        </p:sp>
        <p:sp>
          <p:nvSpPr>
            <p:cNvPr id="21647" name="Text Box 143"/>
            <p:cNvSpPr txBox="1">
              <a:spLocks noChangeArrowheads="1"/>
            </p:cNvSpPr>
            <p:nvPr/>
          </p:nvSpPr>
          <p:spPr bwMode="auto">
            <a:xfrm>
              <a:off x="1056" y="2208"/>
              <a:ext cx="33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-5</a:t>
              </a:r>
            </a:p>
          </p:txBody>
        </p:sp>
        <p:sp>
          <p:nvSpPr>
            <p:cNvPr id="21648" name="Text Box 144"/>
            <p:cNvSpPr txBox="1">
              <a:spLocks noChangeArrowheads="1"/>
            </p:cNvSpPr>
            <p:nvPr/>
          </p:nvSpPr>
          <p:spPr bwMode="auto">
            <a:xfrm>
              <a:off x="720" y="2198"/>
              <a:ext cx="33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-6</a:t>
              </a:r>
            </a:p>
          </p:txBody>
        </p:sp>
      </p:grpSp>
      <p:sp>
        <p:nvSpPr>
          <p:cNvPr id="21651" name="AutoShape 147"/>
          <p:cNvSpPr>
            <a:spLocks noChangeArrowheads="1"/>
          </p:cNvSpPr>
          <p:nvPr/>
        </p:nvSpPr>
        <p:spPr bwMode="auto">
          <a:xfrm>
            <a:off x="4724400" y="5257800"/>
            <a:ext cx="4038600" cy="685800"/>
          </a:xfrm>
          <a:prstGeom prst="wedgeRoundRectCallout">
            <a:avLst>
              <a:gd name="adj1" fmla="val -15528"/>
              <a:gd name="adj2" fmla="val -49769"/>
              <a:gd name="adj3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200" b="1" dirty="0" err="1">
                <a:solidFill>
                  <a:schemeClr val="accent1"/>
                </a:solidFill>
              </a:rPr>
              <a:t>số</a:t>
            </a:r>
            <a:r>
              <a:rPr lang="en-US" sz="3200" b="1" dirty="0">
                <a:solidFill>
                  <a:schemeClr val="accent1"/>
                </a:solidFill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</a:rPr>
              <a:t>nguyên</a:t>
            </a:r>
            <a:r>
              <a:rPr lang="en-US" sz="3200" b="1" dirty="0">
                <a:solidFill>
                  <a:schemeClr val="accent1"/>
                </a:solidFill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</a:rPr>
              <a:t>dương</a:t>
            </a:r>
            <a:endParaRPr lang="en-US" sz="3200" b="1" dirty="0">
              <a:solidFill>
                <a:schemeClr val="accent1"/>
              </a:solidFill>
            </a:endParaRPr>
          </a:p>
        </p:txBody>
      </p:sp>
      <p:sp>
        <p:nvSpPr>
          <p:cNvPr id="21654" name="AutoShape 150"/>
          <p:cNvSpPr>
            <a:spLocks noChangeArrowheads="1"/>
          </p:cNvSpPr>
          <p:nvPr/>
        </p:nvSpPr>
        <p:spPr bwMode="auto">
          <a:xfrm>
            <a:off x="63500" y="1110342"/>
            <a:ext cx="4203700" cy="1632858"/>
          </a:xfrm>
          <a:prstGeom prst="wedgeRoundRectCallout">
            <a:avLst>
              <a:gd name="adj1" fmla="val 56473"/>
              <a:gd name="adj2" fmla="val 142449"/>
              <a:gd name="adj3" fmla="val 16667"/>
            </a:avLst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400" dirty="0" err="1">
                <a:solidFill>
                  <a:schemeClr val="accent1"/>
                </a:solidFill>
              </a:rPr>
              <a:t>Số</a:t>
            </a:r>
            <a:r>
              <a:rPr lang="en-US" sz="2400" dirty="0">
                <a:solidFill>
                  <a:schemeClr val="accent1"/>
                </a:solidFill>
              </a:rPr>
              <a:t> 0 </a:t>
            </a:r>
            <a:r>
              <a:rPr lang="en-US" sz="2400" dirty="0" err="1">
                <a:solidFill>
                  <a:schemeClr val="accent1"/>
                </a:solidFill>
              </a:rPr>
              <a:t>không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phải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số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nguyên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dương</a:t>
            </a:r>
            <a:r>
              <a:rPr lang="en-US" sz="2400" dirty="0">
                <a:solidFill>
                  <a:schemeClr val="accent1"/>
                </a:solidFill>
              </a:rPr>
              <a:t>, </a:t>
            </a:r>
            <a:r>
              <a:rPr lang="en-US" sz="2400" dirty="0" err="1">
                <a:solidFill>
                  <a:schemeClr val="accent1"/>
                </a:solidFill>
              </a:rPr>
              <a:t>cũng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không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là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số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nguyên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âm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smtClean="0">
                <a:solidFill>
                  <a:schemeClr val="accent1"/>
                </a:solidFill>
                <a:sym typeface="Wingdings" pitchFamily="2" charset="2"/>
              </a:rPr>
              <a:t> </a:t>
            </a:r>
            <a:r>
              <a:rPr lang="en-US" sz="2400" dirty="0" err="1" smtClean="0">
                <a:solidFill>
                  <a:schemeClr val="accent1"/>
                </a:solidFill>
                <a:sym typeface="Wingdings" pitchFamily="2" charset="2"/>
              </a:rPr>
              <a:t>Điểm</a:t>
            </a:r>
            <a:r>
              <a:rPr lang="en-US" sz="2400" dirty="0" smtClean="0">
                <a:solidFill>
                  <a:schemeClr val="accent1"/>
                </a:solidFill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  <a:sym typeface="Wingdings" pitchFamily="2" charset="2"/>
              </a:rPr>
              <a:t>gốc</a:t>
            </a:r>
            <a:r>
              <a:rPr lang="en-US" sz="2400" dirty="0" smtClean="0">
                <a:solidFill>
                  <a:schemeClr val="accent1"/>
                </a:solidFill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  <a:sym typeface="Wingdings" pitchFamily="2" charset="2"/>
              </a:rPr>
              <a:t>của</a:t>
            </a:r>
            <a:r>
              <a:rPr lang="en-US" sz="2400" dirty="0" smtClean="0">
                <a:solidFill>
                  <a:schemeClr val="accent1"/>
                </a:solidFill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  <a:sym typeface="Wingdings" pitchFamily="2" charset="2"/>
              </a:rPr>
              <a:t>trục</a:t>
            </a:r>
            <a:r>
              <a:rPr lang="en-US" sz="2400" dirty="0" smtClean="0">
                <a:solidFill>
                  <a:schemeClr val="accent1"/>
                </a:solidFill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  <a:sym typeface="Wingdings" pitchFamily="2" charset="2"/>
              </a:rPr>
              <a:t>số</a:t>
            </a:r>
            <a:r>
              <a:rPr lang="en-US" sz="2400" dirty="0" smtClean="0">
                <a:solidFill>
                  <a:schemeClr val="accent1"/>
                </a:solidFill>
                <a:sym typeface="Wingdings" pitchFamily="2" charset="2"/>
              </a:rPr>
              <a:t>.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21656" name="AutoShape 152"/>
          <p:cNvSpPr>
            <a:spLocks noChangeArrowheads="1"/>
          </p:cNvSpPr>
          <p:nvPr/>
        </p:nvSpPr>
        <p:spPr bwMode="auto">
          <a:xfrm>
            <a:off x="762000" y="5257800"/>
            <a:ext cx="3276600" cy="685800"/>
          </a:xfrm>
          <a:prstGeom prst="wedgeRoundRectCallout">
            <a:avLst>
              <a:gd name="adj1" fmla="val 49417"/>
              <a:gd name="adj2" fmla="val -40278"/>
              <a:gd name="adj3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200" b="1" dirty="0" err="1">
                <a:solidFill>
                  <a:schemeClr val="accent1"/>
                </a:solidFill>
              </a:rPr>
              <a:t>số</a:t>
            </a:r>
            <a:r>
              <a:rPr lang="en-US" sz="3200" b="1" dirty="0">
                <a:solidFill>
                  <a:schemeClr val="accent1"/>
                </a:solidFill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</a:rPr>
              <a:t>nguyên</a:t>
            </a:r>
            <a:r>
              <a:rPr lang="en-US" sz="3200" b="1" dirty="0">
                <a:solidFill>
                  <a:schemeClr val="accent1"/>
                </a:solidFill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</a:rPr>
              <a:t>âm</a:t>
            </a:r>
            <a:endParaRPr lang="en-US" sz="3200" b="1" dirty="0">
              <a:solidFill>
                <a:schemeClr val="accent1"/>
              </a:solidFill>
            </a:endParaRPr>
          </a:p>
        </p:txBody>
      </p:sp>
      <p:sp>
        <p:nvSpPr>
          <p:cNvPr id="21658" name="Oval 154"/>
          <p:cNvSpPr>
            <a:spLocks noChangeArrowheads="1"/>
          </p:cNvSpPr>
          <p:nvPr/>
        </p:nvSpPr>
        <p:spPr bwMode="auto">
          <a:xfrm>
            <a:off x="1219200" y="3886200"/>
            <a:ext cx="457200" cy="685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1659" name="AutoShape 155"/>
          <p:cNvSpPr>
            <a:spLocks noChangeArrowheads="1"/>
          </p:cNvSpPr>
          <p:nvPr/>
        </p:nvSpPr>
        <p:spPr bwMode="auto">
          <a:xfrm>
            <a:off x="4953000" y="432044"/>
            <a:ext cx="4191000" cy="1297215"/>
          </a:xfrm>
          <a:prstGeom prst="wedgeRoundRectCallout">
            <a:avLst>
              <a:gd name="adj1" fmla="val 34890"/>
              <a:gd name="adj2" fmla="val 243268"/>
              <a:gd name="adj3" fmla="val 16667"/>
            </a:avLst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400" dirty="0" err="1" smtClean="0">
                <a:solidFill>
                  <a:schemeClr val="accent1"/>
                </a:solidFill>
              </a:rPr>
              <a:t>Chiều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dương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hướng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từ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trái</a:t>
            </a:r>
            <a:r>
              <a:rPr lang="en-US" sz="2400" dirty="0" smtClean="0">
                <a:solidFill>
                  <a:schemeClr val="accent1"/>
                </a:solidFill>
              </a:rPr>
              <a:t> sang </a:t>
            </a:r>
            <a:r>
              <a:rPr lang="en-US" sz="2400" dirty="0" err="1" smtClean="0">
                <a:solidFill>
                  <a:schemeClr val="accent1"/>
                </a:solidFill>
              </a:rPr>
              <a:t>phải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smtClean="0">
                <a:solidFill>
                  <a:schemeClr val="accent1"/>
                </a:solidFill>
              </a:rPr>
              <a:t>(</a:t>
            </a:r>
            <a:r>
              <a:rPr lang="en-US" sz="2400" dirty="0" err="1" smtClean="0">
                <a:solidFill>
                  <a:schemeClr val="accent1"/>
                </a:solidFill>
              </a:rPr>
              <a:t>được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đánh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dấu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bằng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mũi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tên</a:t>
            </a:r>
            <a:r>
              <a:rPr lang="en-US" sz="2400" dirty="0" smtClean="0">
                <a:solidFill>
                  <a:schemeClr val="accent1"/>
                </a:solidFill>
              </a:rPr>
              <a:t>)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21660" name="Text Box 156"/>
          <p:cNvSpPr txBox="1">
            <a:spLocks noChangeArrowheads="1"/>
          </p:cNvSpPr>
          <p:nvPr/>
        </p:nvSpPr>
        <p:spPr bwMode="auto">
          <a:xfrm>
            <a:off x="4419600" y="4419600"/>
            <a:ext cx="533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 b="1" dirty="0">
                <a:latin typeface=".VnTime" pitchFamily="34" charset="0"/>
              </a:rPr>
              <a:t>0</a:t>
            </a:r>
          </a:p>
        </p:txBody>
      </p:sp>
      <p:sp>
        <p:nvSpPr>
          <p:cNvPr id="21661" name="Rectangle 15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641" y="-1"/>
            <a:ext cx="7315200" cy="1066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rục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ngang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1666" name="Group 162"/>
          <p:cNvGrpSpPr>
            <a:grpSpLocks/>
          </p:cNvGrpSpPr>
          <p:nvPr/>
        </p:nvGrpSpPr>
        <p:grpSpPr bwMode="auto">
          <a:xfrm>
            <a:off x="5167313" y="4953000"/>
            <a:ext cx="3367087" cy="304800"/>
            <a:chOff x="768" y="1584"/>
            <a:chExt cx="2976" cy="576"/>
          </a:xfrm>
          <a:noFill/>
        </p:grpSpPr>
        <p:grpSp>
          <p:nvGrpSpPr>
            <p:cNvPr id="21667" name="Group 163"/>
            <p:cNvGrpSpPr>
              <a:grpSpLocks/>
            </p:cNvGrpSpPr>
            <p:nvPr/>
          </p:nvGrpSpPr>
          <p:grpSpPr bwMode="auto">
            <a:xfrm>
              <a:off x="768" y="1584"/>
              <a:ext cx="2976" cy="576"/>
              <a:chOff x="768" y="1584"/>
              <a:chExt cx="2976" cy="576"/>
            </a:xfrm>
            <a:grpFill/>
          </p:grpSpPr>
          <p:sp>
            <p:nvSpPr>
              <p:cNvPr id="21668" name="AutoShape 164"/>
              <p:cNvSpPr>
                <a:spLocks/>
              </p:cNvSpPr>
              <p:nvPr/>
            </p:nvSpPr>
            <p:spPr bwMode="auto">
              <a:xfrm rot="16200000">
                <a:off x="1824" y="672"/>
                <a:ext cx="336" cy="2448"/>
              </a:xfrm>
              <a:prstGeom prst="leftBrace">
                <a:avLst>
                  <a:gd name="adj1" fmla="val 60714"/>
                  <a:gd name="adj2" fmla="val 50000"/>
                </a:avLst>
              </a:prstGeom>
              <a:grp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n-US">
                  <a:solidFill>
                    <a:schemeClr val="tx2"/>
                  </a:solidFill>
                </a:endParaRPr>
              </a:p>
            </p:txBody>
          </p:sp>
          <p:sp>
            <p:nvSpPr>
              <p:cNvPr id="21669" name="Rectangle 165"/>
              <p:cNvSpPr>
                <a:spLocks noChangeArrowheads="1"/>
              </p:cNvSpPr>
              <p:nvPr/>
            </p:nvSpPr>
            <p:spPr bwMode="auto">
              <a:xfrm>
                <a:off x="3024" y="1584"/>
                <a:ext cx="720" cy="57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670" name="Line 166"/>
            <p:cNvSpPr>
              <a:spLocks noChangeShapeType="1"/>
            </p:cNvSpPr>
            <p:nvPr/>
          </p:nvSpPr>
          <p:spPr bwMode="auto">
            <a:xfrm>
              <a:off x="2976" y="1893"/>
              <a:ext cx="480" cy="0"/>
            </a:xfrm>
            <a:prstGeom prst="line">
              <a:avLst/>
            </a:prstGeom>
            <a:grp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671" name="Group 167"/>
          <p:cNvGrpSpPr>
            <a:grpSpLocks/>
          </p:cNvGrpSpPr>
          <p:nvPr/>
        </p:nvGrpSpPr>
        <p:grpSpPr bwMode="auto">
          <a:xfrm>
            <a:off x="914400" y="4953000"/>
            <a:ext cx="3276600" cy="381000"/>
            <a:chOff x="1056" y="3408"/>
            <a:chExt cx="2256" cy="240"/>
          </a:xfrm>
        </p:grpSpPr>
        <p:grpSp>
          <p:nvGrpSpPr>
            <p:cNvPr id="21672" name="Group 168"/>
            <p:cNvGrpSpPr>
              <a:grpSpLocks/>
            </p:cNvGrpSpPr>
            <p:nvPr/>
          </p:nvGrpSpPr>
          <p:grpSpPr bwMode="auto">
            <a:xfrm>
              <a:off x="1104" y="3408"/>
              <a:ext cx="2208" cy="240"/>
              <a:chOff x="432" y="3168"/>
              <a:chExt cx="2208" cy="240"/>
            </a:xfrm>
          </p:grpSpPr>
          <p:sp>
            <p:nvSpPr>
              <p:cNvPr id="21673" name="AutoShape 169"/>
              <p:cNvSpPr>
                <a:spLocks/>
              </p:cNvSpPr>
              <p:nvPr/>
            </p:nvSpPr>
            <p:spPr bwMode="auto">
              <a:xfrm rot="16200000">
                <a:off x="1464" y="2232"/>
                <a:ext cx="240" cy="2112"/>
              </a:xfrm>
              <a:prstGeom prst="leftBrace">
                <a:avLst>
                  <a:gd name="adj1" fmla="val 73333"/>
                  <a:gd name="adj2" fmla="val 50000"/>
                </a:avLst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21674" name="Text Box 170"/>
              <p:cNvSpPr txBox="1">
                <a:spLocks noChangeArrowheads="1"/>
              </p:cNvSpPr>
              <p:nvPr/>
            </p:nvSpPr>
            <p:spPr bwMode="auto">
              <a:xfrm>
                <a:off x="432" y="3168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21675" name="Line 171"/>
            <p:cNvSpPr>
              <a:spLocks noChangeShapeType="1"/>
            </p:cNvSpPr>
            <p:nvPr/>
          </p:nvSpPr>
          <p:spPr bwMode="auto">
            <a:xfrm flipH="1">
              <a:off x="1056" y="3534"/>
              <a:ext cx="480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676" name="Text Box 172"/>
          <p:cNvSpPr txBox="1">
            <a:spLocks noChangeArrowheads="1"/>
          </p:cNvSpPr>
          <p:nvPr/>
        </p:nvSpPr>
        <p:spPr bwMode="auto">
          <a:xfrm>
            <a:off x="8127091" y="4396467"/>
            <a:ext cx="533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 b="1" dirty="0">
                <a:solidFill>
                  <a:srgbClr val="FF0000"/>
                </a:solidFill>
                <a:latin typeface=".VnTime" pitchFamily="34" charset="0"/>
              </a:rPr>
              <a:t>…</a:t>
            </a:r>
          </a:p>
        </p:txBody>
      </p:sp>
      <p:sp>
        <p:nvSpPr>
          <p:cNvPr id="21677" name="Text Box 173"/>
          <p:cNvSpPr txBox="1">
            <a:spLocks noChangeArrowheads="1"/>
          </p:cNvSpPr>
          <p:nvPr/>
        </p:nvSpPr>
        <p:spPr bwMode="auto">
          <a:xfrm>
            <a:off x="457200" y="4343400"/>
            <a:ext cx="533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 b="1" dirty="0">
                <a:solidFill>
                  <a:srgbClr val="FF0000"/>
                </a:solidFill>
                <a:latin typeface=".VnTime" pitchFamily="34" charset="0"/>
              </a:rPr>
              <a:t>…</a:t>
            </a:r>
          </a:p>
        </p:txBody>
      </p:sp>
      <p:sp>
        <p:nvSpPr>
          <p:cNvPr id="21678" name="Rectangle 17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88900" cmpd="thickThin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685800" y="5791200"/>
            <a:ext cx="8458200" cy="609600"/>
            <a:chOff x="685800" y="5791200"/>
            <a:chExt cx="8458200" cy="609600"/>
          </a:xfrm>
        </p:grpSpPr>
        <p:grpSp>
          <p:nvGrpSpPr>
            <p:cNvPr id="21686" name="Group 182"/>
            <p:cNvGrpSpPr>
              <a:grpSpLocks/>
            </p:cNvGrpSpPr>
            <p:nvPr/>
          </p:nvGrpSpPr>
          <p:grpSpPr bwMode="auto">
            <a:xfrm>
              <a:off x="685800" y="5791200"/>
              <a:ext cx="8458200" cy="609600"/>
              <a:chOff x="528" y="3696"/>
              <a:chExt cx="5232" cy="384"/>
            </a:xfrm>
            <a:noFill/>
          </p:grpSpPr>
          <p:grpSp>
            <p:nvGrpSpPr>
              <p:cNvPr id="21679" name="Group 175"/>
              <p:cNvGrpSpPr>
                <a:grpSpLocks/>
              </p:cNvGrpSpPr>
              <p:nvPr/>
            </p:nvGrpSpPr>
            <p:grpSpPr bwMode="auto">
              <a:xfrm>
                <a:off x="768" y="3744"/>
                <a:ext cx="4992" cy="336"/>
                <a:chOff x="768" y="1584"/>
                <a:chExt cx="2976" cy="576"/>
              </a:xfrm>
              <a:grpFill/>
            </p:grpSpPr>
            <p:grpSp>
              <p:nvGrpSpPr>
                <p:cNvPr id="21680" name="Group 176"/>
                <p:cNvGrpSpPr>
                  <a:grpSpLocks/>
                </p:cNvGrpSpPr>
                <p:nvPr/>
              </p:nvGrpSpPr>
              <p:grpSpPr bwMode="auto">
                <a:xfrm>
                  <a:off x="768" y="1584"/>
                  <a:ext cx="2976" cy="576"/>
                  <a:chOff x="768" y="1584"/>
                  <a:chExt cx="2976" cy="576"/>
                </a:xfrm>
                <a:grpFill/>
              </p:grpSpPr>
              <p:sp>
                <p:nvSpPr>
                  <p:cNvPr id="21681" name="AutoShape 177"/>
                  <p:cNvSpPr>
                    <a:spLocks/>
                  </p:cNvSpPr>
                  <p:nvPr/>
                </p:nvSpPr>
                <p:spPr bwMode="auto">
                  <a:xfrm rot="16200000">
                    <a:off x="1824" y="672"/>
                    <a:ext cx="336" cy="2448"/>
                  </a:xfrm>
                  <a:prstGeom prst="leftBrace">
                    <a:avLst>
                      <a:gd name="adj1" fmla="val 60714"/>
                      <a:gd name="adj2" fmla="val 50000"/>
                    </a:avLst>
                  </a:prstGeom>
                  <a:grp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/>
                  <a:p>
                    <a:pPr algn="ctr"/>
                    <a:endParaRPr lang="en-US">
                      <a:solidFill>
                        <a:schemeClr val="tx2"/>
                      </a:solidFill>
                    </a:endParaRPr>
                  </a:p>
                </p:txBody>
              </p:sp>
              <p:sp>
                <p:nvSpPr>
                  <p:cNvPr id="21682" name="Rectangle 178"/>
                  <p:cNvSpPr>
                    <a:spLocks noChangeArrowheads="1"/>
                  </p:cNvSpPr>
                  <p:nvPr/>
                </p:nvSpPr>
                <p:spPr bwMode="auto">
                  <a:xfrm>
                    <a:off x="3024" y="1584"/>
                    <a:ext cx="720" cy="576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683" name="Line 179"/>
                <p:cNvSpPr>
                  <a:spLocks noChangeShapeType="1"/>
                </p:cNvSpPr>
                <p:nvPr/>
              </p:nvSpPr>
              <p:spPr bwMode="auto">
                <a:xfrm>
                  <a:off x="2976" y="1893"/>
                  <a:ext cx="480" cy="0"/>
                </a:xfrm>
                <a:prstGeom prst="line">
                  <a:avLst/>
                </a:prstGeom>
                <a:grpFill/>
                <a:ln w="5715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685" name="Rectangle 181"/>
              <p:cNvSpPr>
                <a:spLocks noChangeArrowheads="1"/>
              </p:cNvSpPr>
              <p:nvPr/>
            </p:nvSpPr>
            <p:spPr bwMode="auto">
              <a:xfrm>
                <a:off x="528" y="3696"/>
                <a:ext cx="528" cy="33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684" name="Line 180"/>
            <p:cNvSpPr>
              <a:spLocks noChangeShapeType="1"/>
            </p:cNvSpPr>
            <p:nvPr/>
          </p:nvSpPr>
          <p:spPr bwMode="auto">
            <a:xfrm flipH="1">
              <a:off x="996193" y="6157913"/>
              <a:ext cx="775982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688" name="AutoShape 184"/>
          <p:cNvSpPr>
            <a:spLocks noChangeArrowheads="1"/>
          </p:cNvSpPr>
          <p:nvPr/>
        </p:nvSpPr>
        <p:spPr bwMode="auto">
          <a:xfrm>
            <a:off x="2438400" y="6172200"/>
            <a:ext cx="5029200" cy="685800"/>
          </a:xfrm>
          <a:prstGeom prst="wedgeRoundRectCallout">
            <a:avLst>
              <a:gd name="adj1" fmla="val -17046"/>
              <a:gd name="adj2" fmla="val -151389"/>
              <a:gd name="adj3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200" b="1" dirty="0" err="1">
                <a:solidFill>
                  <a:srgbClr val="FF0000"/>
                </a:solidFill>
              </a:rPr>
              <a:t>Tập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hợp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số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nguyên</a:t>
            </a:r>
            <a:r>
              <a:rPr lang="en-US" sz="3200" b="1" dirty="0">
                <a:solidFill>
                  <a:srgbClr val="FF0000"/>
                </a:solidFill>
              </a:rPr>
              <a:t> Z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673600" y="4343400"/>
            <a:ext cx="508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953000" y="4368225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4343400" y="1905000"/>
            <a:ext cx="3200400" cy="2246769"/>
            <a:chOff x="4343400" y="1905000"/>
            <a:chExt cx="3200400" cy="2246769"/>
          </a:xfrm>
        </p:grpSpPr>
        <p:sp>
          <p:nvSpPr>
            <p:cNvPr id="9" name="Rounded Rectangular Callout 8"/>
            <p:cNvSpPr/>
            <p:nvPr/>
          </p:nvSpPr>
          <p:spPr>
            <a:xfrm>
              <a:off x="4343400" y="1905000"/>
              <a:ext cx="3200400" cy="1905000"/>
            </a:xfrm>
            <a:prstGeom prst="wedgeRoundRectCallout">
              <a:avLst>
                <a:gd name="adj1" fmla="val -33946"/>
                <a:gd name="adj2" fmla="val 78136"/>
                <a:gd name="adj3" fmla="val 16667"/>
              </a:avLst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392990" y="1905000"/>
              <a:ext cx="3074610" cy="224676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+/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Đơn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vị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đo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độ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dài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trên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trục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độ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dài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đoạn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thẳng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nối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điểm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0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điểm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1</a:t>
              </a:r>
            </a:p>
            <a:p>
              <a:endParaRPr lang="en-US" sz="2800" dirty="0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82251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6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216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216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216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216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1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21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21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1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1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1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1000"/>
                                        <p:tgtEl>
                                          <p:spTgt spid="21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1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1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1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1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1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16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16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1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51" grpId="0"/>
      <p:bldP spid="21654" grpId="0" animBg="1"/>
      <p:bldP spid="21659" grpId="0" animBg="1"/>
      <p:bldP spid="21660" grpId="0"/>
      <p:bldP spid="21660" grpId="1"/>
      <p:bldP spid="21676" grpId="0"/>
      <p:bldP spid="2167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6875463" y="32472"/>
            <a:ext cx="2268537" cy="6858000"/>
            <a:chOff x="4281" y="81"/>
            <a:chExt cx="1429" cy="4320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4281" y="81"/>
              <a:ext cx="1429" cy="432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4759" y="2650"/>
              <a:ext cx="158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4829" y="2650"/>
              <a:ext cx="190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756" y="621"/>
              <a:ext cx="113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759" y="3872"/>
              <a:ext cx="158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829" y="3872"/>
              <a:ext cx="190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4759" y="3483"/>
              <a:ext cx="158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4829" y="3483"/>
              <a:ext cx="190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4759" y="3066"/>
              <a:ext cx="158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4829" y="3066"/>
              <a:ext cx="190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4775" y="1010"/>
              <a:ext cx="113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768" y="1434"/>
              <a:ext cx="113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4781" y="1851"/>
              <a:ext cx="113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4797" y="2254"/>
              <a:ext cx="190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Freeform 24"/>
            <p:cNvSpPr>
              <a:spLocks noEditPoints="1"/>
            </p:cNvSpPr>
            <p:nvPr/>
          </p:nvSpPr>
          <p:spPr bwMode="auto">
            <a:xfrm>
              <a:off x="4961" y="380"/>
              <a:ext cx="57" cy="3854"/>
            </a:xfrm>
            <a:custGeom>
              <a:avLst/>
              <a:gdLst>
                <a:gd name="T0" fmla="*/ 19 w 57"/>
                <a:gd name="T1" fmla="*/ 3854 h 3854"/>
                <a:gd name="T2" fmla="*/ 19 w 57"/>
                <a:gd name="T3" fmla="*/ 52 h 3854"/>
                <a:gd name="T4" fmla="*/ 38 w 57"/>
                <a:gd name="T5" fmla="*/ 52 h 3854"/>
                <a:gd name="T6" fmla="*/ 38 w 57"/>
                <a:gd name="T7" fmla="*/ 3854 h 3854"/>
                <a:gd name="T8" fmla="*/ 19 w 57"/>
                <a:gd name="T9" fmla="*/ 3854 h 3854"/>
                <a:gd name="T10" fmla="*/ 0 w 57"/>
                <a:gd name="T11" fmla="*/ 62 h 3854"/>
                <a:gd name="T12" fmla="*/ 28 w 57"/>
                <a:gd name="T13" fmla="*/ 0 h 3854"/>
                <a:gd name="T14" fmla="*/ 57 w 57"/>
                <a:gd name="T15" fmla="*/ 62 h 3854"/>
                <a:gd name="T16" fmla="*/ 0 w 57"/>
                <a:gd name="T17" fmla="*/ 62 h 38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" h="3854">
                  <a:moveTo>
                    <a:pt x="19" y="3854"/>
                  </a:moveTo>
                  <a:lnTo>
                    <a:pt x="19" y="52"/>
                  </a:lnTo>
                  <a:lnTo>
                    <a:pt x="38" y="52"/>
                  </a:lnTo>
                  <a:lnTo>
                    <a:pt x="38" y="3854"/>
                  </a:lnTo>
                  <a:lnTo>
                    <a:pt x="19" y="3854"/>
                  </a:lnTo>
                  <a:close/>
                  <a:moveTo>
                    <a:pt x="0" y="62"/>
                  </a:moveTo>
                  <a:lnTo>
                    <a:pt x="28" y="0"/>
                  </a:lnTo>
                  <a:lnTo>
                    <a:pt x="57" y="62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25"/>
            <p:cNvSpPr>
              <a:spLocks noChangeArrowheads="1"/>
            </p:cNvSpPr>
            <p:nvPr/>
          </p:nvSpPr>
          <p:spPr bwMode="auto">
            <a:xfrm>
              <a:off x="4951" y="1571"/>
              <a:ext cx="76" cy="21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4951" y="3613"/>
              <a:ext cx="76" cy="21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Rectangle 27"/>
            <p:cNvSpPr>
              <a:spLocks noChangeArrowheads="1"/>
            </p:cNvSpPr>
            <p:nvPr/>
          </p:nvSpPr>
          <p:spPr bwMode="auto">
            <a:xfrm>
              <a:off x="4951" y="1994"/>
              <a:ext cx="76" cy="21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28"/>
            <p:cNvSpPr>
              <a:spLocks noChangeArrowheads="1"/>
            </p:cNvSpPr>
            <p:nvPr/>
          </p:nvSpPr>
          <p:spPr bwMode="auto">
            <a:xfrm>
              <a:off x="4951" y="2397"/>
              <a:ext cx="76" cy="21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Rectangle 29"/>
            <p:cNvSpPr>
              <a:spLocks noChangeArrowheads="1"/>
            </p:cNvSpPr>
            <p:nvPr/>
          </p:nvSpPr>
          <p:spPr bwMode="auto">
            <a:xfrm>
              <a:off x="4951" y="2807"/>
              <a:ext cx="76" cy="21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4951" y="3210"/>
              <a:ext cx="76" cy="21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4951" y="772"/>
              <a:ext cx="76" cy="21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Rectangle 32"/>
            <p:cNvSpPr>
              <a:spLocks noChangeArrowheads="1"/>
            </p:cNvSpPr>
            <p:nvPr/>
          </p:nvSpPr>
          <p:spPr bwMode="auto">
            <a:xfrm>
              <a:off x="4951" y="1182"/>
              <a:ext cx="76" cy="21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Rectangle 33"/>
            <p:cNvSpPr>
              <a:spLocks noChangeArrowheads="1"/>
            </p:cNvSpPr>
            <p:nvPr/>
          </p:nvSpPr>
          <p:spPr bwMode="auto">
            <a:xfrm>
              <a:off x="4951" y="4023"/>
              <a:ext cx="76" cy="20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457200" y="507135"/>
            <a:ext cx="34404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28601" y="1410244"/>
            <a:ext cx="7239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+/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+/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0.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+/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620000" y="343918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248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89795"/>
            <a:ext cx="9144000" cy="102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124200"/>
            <a:ext cx="5486400" cy="3632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43190"/>
            <a:ext cx="1628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0945" y="443805"/>
            <a:ext cx="8839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-5;-4; -2; 3; 5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3110345"/>
            <a:ext cx="28956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4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256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989</TotalTime>
  <Words>716</Words>
  <PresentationFormat>On-screen Show (4:3)</PresentationFormat>
  <Paragraphs>117</Paragraphs>
  <Slides>11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2021-08-12T20:10:03Z</dcterms:created>
  <dcterms:modified xsi:type="dcterms:W3CDTF">2021-08-18T13:58:55Z</dcterms:modified>
</cp:coreProperties>
</file>